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3" r:id="rId5"/>
    <p:sldId id="258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jo\Documents\GA\GitHub\Classes%20-%20Pristine\classes\projects1234\project_1\data\Working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jo\Documents\GA\GitHub\Classes%20-%20Pristine\classes\projects1234\project_1\data\Working%20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'Formatted Data'!$K$2</c:f>
              <c:strCache>
                <c:ptCount val="1"/>
                <c:pt idx="0">
                  <c:v>ACT 2017</c:v>
                </c:pt>
              </c:strCache>
            </c:strRef>
          </c:tx>
          <c:spPr>
            <a:ln w="28575" cap="rnd">
              <a:solidFill>
                <a:srgbClr val="0070C0">
                  <a:alpha val="31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'Formatted Data'!$J$3:$J$53</c:f>
              <c:strCache>
                <c:ptCount val="51"/>
                <c:pt idx="0">
                  <c:v>Connecticut</c:v>
                </c:pt>
                <c:pt idx="1">
                  <c:v>Delaware</c:v>
                </c:pt>
                <c:pt idx="2">
                  <c:v>Michigan</c:v>
                </c:pt>
                <c:pt idx="3">
                  <c:v>Idaho</c:v>
                </c:pt>
                <c:pt idx="4">
                  <c:v>Colorado</c:v>
                </c:pt>
                <c:pt idx="5">
                  <c:v>Maine</c:v>
                </c:pt>
                <c:pt idx="6">
                  <c:v>Illinois</c:v>
                </c:pt>
                <c:pt idx="7">
                  <c:v>Florida</c:v>
                </c:pt>
                <c:pt idx="8">
                  <c:v>Rhode Island</c:v>
                </c:pt>
                <c:pt idx="9">
                  <c:v>New Hampshire</c:v>
                </c:pt>
                <c:pt idx="10">
                  <c:v>District of Columbia</c:v>
                </c:pt>
                <c:pt idx="11">
                  <c:v>New Jersey</c:v>
                </c:pt>
                <c:pt idx="12">
                  <c:v>Massachusetts</c:v>
                </c:pt>
                <c:pt idx="13">
                  <c:v>New York</c:v>
                </c:pt>
                <c:pt idx="14">
                  <c:v>Maryland</c:v>
                </c:pt>
                <c:pt idx="15">
                  <c:v>Pennsylvania</c:v>
                </c:pt>
                <c:pt idx="16">
                  <c:v>Georgia</c:v>
                </c:pt>
                <c:pt idx="17">
                  <c:v>Washington</c:v>
                </c:pt>
                <c:pt idx="18">
                  <c:v>Virginia</c:v>
                </c:pt>
                <c:pt idx="19">
                  <c:v>Indiana</c:v>
                </c:pt>
                <c:pt idx="20">
                  <c:v>Texas</c:v>
                </c:pt>
                <c:pt idx="21">
                  <c:v>Vermont</c:v>
                </c:pt>
                <c:pt idx="22">
                  <c:v>California</c:v>
                </c:pt>
                <c:pt idx="23">
                  <c:v>Hawaii</c:v>
                </c:pt>
                <c:pt idx="24">
                  <c:v>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Alaska</c:v>
                </c:pt>
                <c:pt idx="28">
                  <c:v>Arizona</c:v>
                </c:pt>
                <c:pt idx="29">
                  <c:v>West Virginia</c:v>
                </c:pt>
                <c:pt idx="30">
                  <c:v>Nevada</c:v>
                </c:pt>
                <c:pt idx="31">
                  <c:v>Ohio</c:v>
                </c:pt>
                <c:pt idx="32">
                  <c:v>New Mexico</c:v>
                </c:pt>
                <c:pt idx="33">
                  <c:v>Montana</c:v>
                </c:pt>
                <c:pt idx="34">
                  <c:v>Oklahoma</c:v>
                </c:pt>
                <c:pt idx="35">
                  <c:v>Alabama</c:v>
                </c:pt>
                <c:pt idx="36">
                  <c:v>Tennessee</c:v>
                </c:pt>
                <c:pt idx="37">
                  <c:v>Arkansas</c:v>
                </c:pt>
                <c:pt idx="38">
                  <c:v>Louisiana</c:v>
                </c:pt>
                <c:pt idx="39">
                  <c:v>Kansas</c:v>
                </c:pt>
                <c:pt idx="40">
                  <c:v>Kentucky</c:v>
                </c:pt>
                <c:pt idx="41">
                  <c:v>Utah</c:v>
                </c:pt>
                <c:pt idx="42">
                  <c:v>Minnesota</c:v>
                </c:pt>
                <c:pt idx="43">
                  <c:v>Missouri</c:v>
                </c:pt>
                <c:pt idx="44">
                  <c:v>Wyoming</c:v>
                </c:pt>
                <c:pt idx="45">
                  <c:v>Wisconsin</c:v>
                </c:pt>
                <c:pt idx="46">
                  <c:v>South Dakota</c:v>
                </c:pt>
                <c:pt idx="47">
                  <c:v>Nebraska</c:v>
                </c:pt>
                <c:pt idx="48">
                  <c:v>Iowa</c:v>
                </c:pt>
                <c:pt idx="49">
                  <c:v>Mississippi</c:v>
                </c:pt>
                <c:pt idx="50">
                  <c:v>North Dakota</c:v>
                </c:pt>
              </c:strCache>
            </c:strRef>
          </c:cat>
          <c:val>
            <c:numRef>
              <c:f>'Formatted Data'!$K$3:$K$53</c:f>
              <c:numCache>
                <c:formatCode>General</c:formatCode>
                <c:ptCount val="51"/>
                <c:pt idx="0">
                  <c:v>31</c:v>
                </c:pt>
                <c:pt idx="1">
                  <c:v>18</c:v>
                </c:pt>
                <c:pt idx="2">
                  <c:v>29</c:v>
                </c:pt>
                <c:pt idx="3">
                  <c:v>38</c:v>
                </c:pt>
                <c:pt idx="4">
                  <c:v>100</c:v>
                </c:pt>
                <c:pt idx="5">
                  <c:v>8</c:v>
                </c:pt>
                <c:pt idx="6">
                  <c:v>93</c:v>
                </c:pt>
                <c:pt idx="7">
                  <c:v>73</c:v>
                </c:pt>
                <c:pt idx="8">
                  <c:v>21</c:v>
                </c:pt>
                <c:pt idx="9">
                  <c:v>18</c:v>
                </c:pt>
                <c:pt idx="10">
                  <c:v>32</c:v>
                </c:pt>
                <c:pt idx="11">
                  <c:v>34</c:v>
                </c:pt>
                <c:pt idx="12">
                  <c:v>29</c:v>
                </c:pt>
                <c:pt idx="13">
                  <c:v>31</c:v>
                </c:pt>
                <c:pt idx="14">
                  <c:v>28</c:v>
                </c:pt>
                <c:pt idx="15">
                  <c:v>23</c:v>
                </c:pt>
                <c:pt idx="16">
                  <c:v>55</c:v>
                </c:pt>
                <c:pt idx="17">
                  <c:v>29</c:v>
                </c:pt>
                <c:pt idx="18">
                  <c:v>29</c:v>
                </c:pt>
                <c:pt idx="19">
                  <c:v>35</c:v>
                </c:pt>
                <c:pt idx="20">
                  <c:v>45</c:v>
                </c:pt>
                <c:pt idx="21">
                  <c:v>29</c:v>
                </c:pt>
                <c:pt idx="22">
                  <c:v>31</c:v>
                </c:pt>
                <c:pt idx="23">
                  <c:v>90</c:v>
                </c:pt>
                <c:pt idx="24">
                  <c:v>100</c:v>
                </c:pt>
                <c:pt idx="25">
                  <c:v>100</c:v>
                </c:pt>
                <c:pt idx="26">
                  <c:v>40</c:v>
                </c:pt>
                <c:pt idx="27">
                  <c:v>65</c:v>
                </c:pt>
                <c:pt idx="28">
                  <c:v>62</c:v>
                </c:pt>
                <c:pt idx="29">
                  <c:v>69</c:v>
                </c:pt>
                <c:pt idx="30">
                  <c:v>100</c:v>
                </c:pt>
                <c:pt idx="31">
                  <c:v>75</c:v>
                </c:pt>
                <c:pt idx="32">
                  <c:v>66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73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80</c:v>
                </c:pt>
                <c:pt idx="47">
                  <c:v>84</c:v>
                </c:pt>
                <c:pt idx="48">
                  <c:v>67</c:v>
                </c:pt>
                <c:pt idx="49">
                  <c:v>100</c:v>
                </c:pt>
                <c:pt idx="50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31-4134-8327-80FEB571876A}"/>
            </c:ext>
          </c:extLst>
        </c:ser>
        <c:ser>
          <c:idx val="1"/>
          <c:order val="1"/>
          <c:tx>
            <c:strRef>
              <c:f>'Formatted Data'!$L$2</c:f>
              <c:strCache>
                <c:ptCount val="1"/>
                <c:pt idx="0">
                  <c:v>ACT 2018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'Formatted Data'!$J$3:$J$53</c:f>
              <c:strCache>
                <c:ptCount val="51"/>
                <c:pt idx="0">
                  <c:v>Connecticut</c:v>
                </c:pt>
                <c:pt idx="1">
                  <c:v>Delaware</c:v>
                </c:pt>
                <c:pt idx="2">
                  <c:v>Michigan</c:v>
                </c:pt>
                <c:pt idx="3">
                  <c:v>Idaho</c:v>
                </c:pt>
                <c:pt idx="4">
                  <c:v>Colorado</c:v>
                </c:pt>
                <c:pt idx="5">
                  <c:v>Maine</c:v>
                </c:pt>
                <c:pt idx="6">
                  <c:v>Illinois</c:v>
                </c:pt>
                <c:pt idx="7">
                  <c:v>Florida</c:v>
                </c:pt>
                <c:pt idx="8">
                  <c:v>Rhode Island</c:v>
                </c:pt>
                <c:pt idx="9">
                  <c:v>New Hampshire</c:v>
                </c:pt>
                <c:pt idx="10">
                  <c:v>District of Columbia</c:v>
                </c:pt>
                <c:pt idx="11">
                  <c:v>New Jersey</c:v>
                </c:pt>
                <c:pt idx="12">
                  <c:v>Massachusetts</c:v>
                </c:pt>
                <c:pt idx="13">
                  <c:v>New York</c:v>
                </c:pt>
                <c:pt idx="14">
                  <c:v>Maryland</c:v>
                </c:pt>
                <c:pt idx="15">
                  <c:v>Pennsylvania</c:v>
                </c:pt>
                <c:pt idx="16">
                  <c:v>Georgia</c:v>
                </c:pt>
                <c:pt idx="17">
                  <c:v>Washington</c:v>
                </c:pt>
                <c:pt idx="18">
                  <c:v>Virginia</c:v>
                </c:pt>
                <c:pt idx="19">
                  <c:v>Indiana</c:v>
                </c:pt>
                <c:pt idx="20">
                  <c:v>Texas</c:v>
                </c:pt>
                <c:pt idx="21">
                  <c:v>Vermont</c:v>
                </c:pt>
                <c:pt idx="22">
                  <c:v>California</c:v>
                </c:pt>
                <c:pt idx="23">
                  <c:v>Hawaii</c:v>
                </c:pt>
                <c:pt idx="24">
                  <c:v>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Alaska</c:v>
                </c:pt>
                <c:pt idx="28">
                  <c:v>Arizona</c:v>
                </c:pt>
                <c:pt idx="29">
                  <c:v>West Virginia</c:v>
                </c:pt>
                <c:pt idx="30">
                  <c:v>Nevada</c:v>
                </c:pt>
                <c:pt idx="31">
                  <c:v>Ohio</c:v>
                </c:pt>
                <c:pt idx="32">
                  <c:v>New Mexico</c:v>
                </c:pt>
                <c:pt idx="33">
                  <c:v>Montana</c:v>
                </c:pt>
                <c:pt idx="34">
                  <c:v>Oklahoma</c:v>
                </c:pt>
                <c:pt idx="35">
                  <c:v>Alabama</c:v>
                </c:pt>
                <c:pt idx="36">
                  <c:v>Tennessee</c:v>
                </c:pt>
                <c:pt idx="37">
                  <c:v>Arkansas</c:v>
                </c:pt>
                <c:pt idx="38">
                  <c:v>Louisiana</c:v>
                </c:pt>
                <c:pt idx="39">
                  <c:v>Kansas</c:v>
                </c:pt>
                <c:pt idx="40">
                  <c:v>Kentucky</c:v>
                </c:pt>
                <c:pt idx="41">
                  <c:v>Utah</c:v>
                </c:pt>
                <c:pt idx="42">
                  <c:v>Minnesota</c:v>
                </c:pt>
                <c:pt idx="43">
                  <c:v>Missouri</c:v>
                </c:pt>
                <c:pt idx="44">
                  <c:v>Wyoming</c:v>
                </c:pt>
                <c:pt idx="45">
                  <c:v>Wisconsin</c:v>
                </c:pt>
                <c:pt idx="46">
                  <c:v>South Dakota</c:v>
                </c:pt>
                <c:pt idx="47">
                  <c:v>Nebraska</c:v>
                </c:pt>
                <c:pt idx="48">
                  <c:v>Iowa</c:v>
                </c:pt>
                <c:pt idx="49">
                  <c:v>Mississippi</c:v>
                </c:pt>
                <c:pt idx="50">
                  <c:v>North Dakota</c:v>
                </c:pt>
              </c:strCache>
            </c:strRef>
          </c:cat>
          <c:val>
            <c:numRef>
              <c:f>'Formatted Data'!$L$3:$L$53</c:f>
              <c:numCache>
                <c:formatCode>General</c:formatCode>
                <c:ptCount val="51"/>
                <c:pt idx="0">
                  <c:v>26</c:v>
                </c:pt>
                <c:pt idx="1">
                  <c:v>17</c:v>
                </c:pt>
                <c:pt idx="2">
                  <c:v>22</c:v>
                </c:pt>
                <c:pt idx="3">
                  <c:v>36</c:v>
                </c:pt>
                <c:pt idx="4">
                  <c:v>30</c:v>
                </c:pt>
                <c:pt idx="5">
                  <c:v>7</c:v>
                </c:pt>
                <c:pt idx="6">
                  <c:v>43</c:v>
                </c:pt>
                <c:pt idx="7">
                  <c:v>66</c:v>
                </c:pt>
                <c:pt idx="8">
                  <c:v>15</c:v>
                </c:pt>
                <c:pt idx="9">
                  <c:v>16</c:v>
                </c:pt>
                <c:pt idx="10">
                  <c:v>32</c:v>
                </c:pt>
                <c:pt idx="11">
                  <c:v>31</c:v>
                </c:pt>
                <c:pt idx="12">
                  <c:v>25</c:v>
                </c:pt>
                <c:pt idx="13">
                  <c:v>27</c:v>
                </c:pt>
                <c:pt idx="14">
                  <c:v>31</c:v>
                </c:pt>
                <c:pt idx="15">
                  <c:v>20</c:v>
                </c:pt>
                <c:pt idx="16">
                  <c:v>53</c:v>
                </c:pt>
                <c:pt idx="17">
                  <c:v>24</c:v>
                </c:pt>
                <c:pt idx="18">
                  <c:v>24</c:v>
                </c:pt>
                <c:pt idx="19">
                  <c:v>32</c:v>
                </c:pt>
                <c:pt idx="20">
                  <c:v>41</c:v>
                </c:pt>
                <c:pt idx="21">
                  <c:v>24</c:v>
                </c:pt>
                <c:pt idx="22">
                  <c:v>27</c:v>
                </c:pt>
                <c:pt idx="23">
                  <c:v>89</c:v>
                </c:pt>
                <c:pt idx="24">
                  <c:v>100</c:v>
                </c:pt>
                <c:pt idx="25">
                  <c:v>100</c:v>
                </c:pt>
                <c:pt idx="26">
                  <c:v>42</c:v>
                </c:pt>
                <c:pt idx="27">
                  <c:v>33</c:v>
                </c:pt>
                <c:pt idx="28">
                  <c:v>66</c:v>
                </c:pt>
                <c:pt idx="29">
                  <c:v>65</c:v>
                </c:pt>
                <c:pt idx="30">
                  <c:v>100</c:v>
                </c:pt>
                <c:pt idx="31">
                  <c:v>100</c:v>
                </c:pt>
                <c:pt idx="32">
                  <c:v>67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71</c:v>
                </c:pt>
                <c:pt idx="40">
                  <c:v>100</c:v>
                </c:pt>
                <c:pt idx="41">
                  <c:v>100</c:v>
                </c:pt>
                <c:pt idx="42">
                  <c:v>99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77</c:v>
                </c:pt>
                <c:pt idx="47">
                  <c:v>100</c:v>
                </c:pt>
                <c:pt idx="48">
                  <c:v>68</c:v>
                </c:pt>
                <c:pt idx="49">
                  <c:v>100</c:v>
                </c:pt>
                <c:pt idx="50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31-4134-8327-80FEB571876A}"/>
            </c:ext>
          </c:extLst>
        </c:ser>
        <c:ser>
          <c:idx val="2"/>
          <c:order val="2"/>
          <c:tx>
            <c:strRef>
              <c:f>'Formatted Data'!$M$2</c:f>
              <c:strCache>
                <c:ptCount val="1"/>
                <c:pt idx="0">
                  <c:v>SAT 2017</c:v>
                </c:pt>
              </c:strCache>
            </c:strRef>
          </c:tx>
          <c:spPr>
            <a:ln w="28575" cap="rnd">
              <a:solidFill>
                <a:srgbClr val="E00000">
                  <a:alpha val="19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8.7458496757590293E-2"/>
                  <c:y val="1.046710658184848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31-4134-8327-80FEB571876A}"/>
                </c:ext>
              </c:extLst>
            </c:dLbl>
            <c:dLbl>
              <c:idx val="6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31-4134-8327-80FEB571876A}"/>
                </c:ext>
              </c:extLst>
            </c:dLbl>
            <c:dLbl>
              <c:idx val="8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31-4134-8327-80FEB571876A}"/>
                </c:ext>
              </c:extLst>
            </c:dLbl>
            <c:dLbl>
              <c:idx val="10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31-4134-8327-80FEB571876A}"/>
                </c:ext>
              </c:extLst>
            </c:dLbl>
            <c:dLbl>
              <c:idx val="29"/>
              <c:layout>
                <c:manualLayout>
                  <c:x val="-0.10659004292331327"/>
                  <c:y val="1.884079184732735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231-4134-8327-80FEB571876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'Formatted Data'!$J$3:$J$53</c:f>
              <c:strCache>
                <c:ptCount val="51"/>
                <c:pt idx="0">
                  <c:v>Connecticut</c:v>
                </c:pt>
                <c:pt idx="1">
                  <c:v>Delaware</c:v>
                </c:pt>
                <c:pt idx="2">
                  <c:v>Michigan</c:v>
                </c:pt>
                <c:pt idx="3">
                  <c:v>Idaho</c:v>
                </c:pt>
                <c:pt idx="4">
                  <c:v>Colorado</c:v>
                </c:pt>
                <c:pt idx="5">
                  <c:v>Maine</c:v>
                </c:pt>
                <c:pt idx="6">
                  <c:v>Illinois</c:v>
                </c:pt>
                <c:pt idx="7">
                  <c:v>Florida</c:v>
                </c:pt>
                <c:pt idx="8">
                  <c:v>Rhode Island</c:v>
                </c:pt>
                <c:pt idx="9">
                  <c:v>New Hampshire</c:v>
                </c:pt>
                <c:pt idx="10">
                  <c:v>District of Columbia</c:v>
                </c:pt>
                <c:pt idx="11">
                  <c:v>New Jersey</c:v>
                </c:pt>
                <c:pt idx="12">
                  <c:v>Massachusetts</c:v>
                </c:pt>
                <c:pt idx="13">
                  <c:v>New York</c:v>
                </c:pt>
                <c:pt idx="14">
                  <c:v>Maryland</c:v>
                </c:pt>
                <c:pt idx="15">
                  <c:v>Pennsylvania</c:v>
                </c:pt>
                <c:pt idx="16">
                  <c:v>Georgia</c:v>
                </c:pt>
                <c:pt idx="17">
                  <c:v>Washington</c:v>
                </c:pt>
                <c:pt idx="18">
                  <c:v>Virginia</c:v>
                </c:pt>
                <c:pt idx="19">
                  <c:v>Indiana</c:v>
                </c:pt>
                <c:pt idx="20">
                  <c:v>Texas</c:v>
                </c:pt>
                <c:pt idx="21">
                  <c:v>Vermont</c:v>
                </c:pt>
                <c:pt idx="22">
                  <c:v>California</c:v>
                </c:pt>
                <c:pt idx="23">
                  <c:v>Hawaii</c:v>
                </c:pt>
                <c:pt idx="24">
                  <c:v>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Alaska</c:v>
                </c:pt>
                <c:pt idx="28">
                  <c:v>Arizona</c:v>
                </c:pt>
                <c:pt idx="29">
                  <c:v>West Virginia</c:v>
                </c:pt>
                <c:pt idx="30">
                  <c:v>Nevada</c:v>
                </c:pt>
                <c:pt idx="31">
                  <c:v>Ohio</c:v>
                </c:pt>
                <c:pt idx="32">
                  <c:v>New Mexico</c:v>
                </c:pt>
                <c:pt idx="33">
                  <c:v>Montana</c:v>
                </c:pt>
                <c:pt idx="34">
                  <c:v>Oklahoma</c:v>
                </c:pt>
                <c:pt idx="35">
                  <c:v>Alabama</c:v>
                </c:pt>
                <c:pt idx="36">
                  <c:v>Tennessee</c:v>
                </c:pt>
                <c:pt idx="37">
                  <c:v>Arkansas</c:v>
                </c:pt>
                <c:pt idx="38">
                  <c:v>Louisiana</c:v>
                </c:pt>
                <c:pt idx="39">
                  <c:v>Kansas</c:v>
                </c:pt>
                <c:pt idx="40">
                  <c:v>Kentucky</c:v>
                </c:pt>
                <c:pt idx="41">
                  <c:v>Utah</c:v>
                </c:pt>
                <c:pt idx="42">
                  <c:v>Minnesota</c:v>
                </c:pt>
                <c:pt idx="43">
                  <c:v>Missouri</c:v>
                </c:pt>
                <c:pt idx="44">
                  <c:v>Wyoming</c:v>
                </c:pt>
                <c:pt idx="45">
                  <c:v>Wisconsin</c:v>
                </c:pt>
                <c:pt idx="46">
                  <c:v>South Dakota</c:v>
                </c:pt>
                <c:pt idx="47">
                  <c:v>Nebraska</c:v>
                </c:pt>
                <c:pt idx="48">
                  <c:v>Iowa</c:v>
                </c:pt>
                <c:pt idx="49">
                  <c:v>Mississippi</c:v>
                </c:pt>
                <c:pt idx="50">
                  <c:v>North Dakota</c:v>
                </c:pt>
              </c:strCache>
            </c:strRef>
          </c:cat>
          <c:val>
            <c:numRef>
              <c:f>'Formatted Data'!$M$3:$M$53</c:f>
              <c:numCache>
                <c:formatCode>General</c:formatCode>
                <c:ptCount val="5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93</c:v>
                </c:pt>
                <c:pt idx="4">
                  <c:v>11</c:v>
                </c:pt>
                <c:pt idx="5">
                  <c:v>95</c:v>
                </c:pt>
                <c:pt idx="6">
                  <c:v>9</c:v>
                </c:pt>
                <c:pt idx="7">
                  <c:v>83</c:v>
                </c:pt>
                <c:pt idx="8">
                  <c:v>71</c:v>
                </c:pt>
                <c:pt idx="9">
                  <c:v>96</c:v>
                </c:pt>
                <c:pt idx="10">
                  <c:v>100</c:v>
                </c:pt>
                <c:pt idx="11">
                  <c:v>70</c:v>
                </c:pt>
                <c:pt idx="12">
                  <c:v>76</c:v>
                </c:pt>
                <c:pt idx="13">
                  <c:v>67</c:v>
                </c:pt>
                <c:pt idx="14">
                  <c:v>69</c:v>
                </c:pt>
                <c:pt idx="15">
                  <c:v>65</c:v>
                </c:pt>
                <c:pt idx="16">
                  <c:v>61</c:v>
                </c:pt>
                <c:pt idx="17">
                  <c:v>64</c:v>
                </c:pt>
                <c:pt idx="18">
                  <c:v>65</c:v>
                </c:pt>
                <c:pt idx="19">
                  <c:v>63</c:v>
                </c:pt>
                <c:pt idx="20">
                  <c:v>62</c:v>
                </c:pt>
                <c:pt idx="21">
                  <c:v>60</c:v>
                </c:pt>
                <c:pt idx="22">
                  <c:v>53</c:v>
                </c:pt>
                <c:pt idx="23">
                  <c:v>55</c:v>
                </c:pt>
                <c:pt idx="24">
                  <c:v>50</c:v>
                </c:pt>
                <c:pt idx="25">
                  <c:v>49</c:v>
                </c:pt>
                <c:pt idx="26">
                  <c:v>43</c:v>
                </c:pt>
                <c:pt idx="27">
                  <c:v>38</c:v>
                </c:pt>
                <c:pt idx="28">
                  <c:v>30</c:v>
                </c:pt>
                <c:pt idx="29">
                  <c:v>14</c:v>
                </c:pt>
                <c:pt idx="30">
                  <c:v>26</c:v>
                </c:pt>
                <c:pt idx="31">
                  <c:v>12</c:v>
                </c:pt>
                <c:pt idx="32">
                  <c:v>11</c:v>
                </c:pt>
                <c:pt idx="33">
                  <c:v>10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3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231-4134-8327-80FEB571876A}"/>
            </c:ext>
          </c:extLst>
        </c:ser>
        <c:ser>
          <c:idx val="3"/>
          <c:order val="3"/>
          <c:tx>
            <c:strRef>
              <c:f>'Formatted Data'!$N$2</c:f>
              <c:strCache>
                <c:ptCount val="1"/>
                <c:pt idx="0">
                  <c:v>SAT 2018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231-4134-8327-80FEB571876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'Formatted Data'!$J$3:$J$53</c:f>
              <c:strCache>
                <c:ptCount val="51"/>
                <c:pt idx="0">
                  <c:v>Connecticut</c:v>
                </c:pt>
                <c:pt idx="1">
                  <c:v>Delaware</c:v>
                </c:pt>
                <c:pt idx="2">
                  <c:v>Michigan</c:v>
                </c:pt>
                <c:pt idx="3">
                  <c:v>Idaho</c:v>
                </c:pt>
                <c:pt idx="4">
                  <c:v>Colorado</c:v>
                </c:pt>
                <c:pt idx="5">
                  <c:v>Maine</c:v>
                </c:pt>
                <c:pt idx="6">
                  <c:v>Illinois</c:v>
                </c:pt>
                <c:pt idx="7">
                  <c:v>Florida</c:v>
                </c:pt>
                <c:pt idx="8">
                  <c:v>Rhode Island</c:v>
                </c:pt>
                <c:pt idx="9">
                  <c:v>New Hampshire</c:v>
                </c:pt>
                <c:pt idx="10">
                  <c:v>District of Columbia</c:v>
                </c:pt>
                <c:pt idx="11">
                  <c:v>New Jersey</c:v>
                </c:pt>
                <c:pt idx="12">
                  <c:v>Massachusetts</c:v>
                </c:pt>
                <c:pt idx="13">
                  <c:v>New York</c:v>
                </c:pt>
                <c:pt idx="14">
                  <c:v>Maryland</c:v>
                </c:pt>
                <c:pt idx="15">
                  <c:v>Pennsylvania</c:v>
                </c:pt>
                <c:pt idx="16">
                  <c:v>Georgia</c:v>
                </c:pt>
                <c:pt idx="17">
                  <c:v>Washington</c:v>
                </c:pt>
                <c:pt idx="18">
                  <c:v>Virginia</c:v>
                </c:pt>
                <c:pt idx="19">
                  <c:v>Indiana</c:v>
                </c:pt>
                <c:pt idx="20">
                  <c:v>Texas</c:v>
                </c:pt>
                <c:pt idx="21">
                  <c:v>Vermont</c:v>
                </c:pt>
                <c:pt idx="22">
                  <c:v>California</c:v>
                </c:pt>
                <c:pt idx="23">
                  <c:v>Hawaii</c:v>
                </c:pt>
                <c:pt idx="24">
                  <c:v>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Alaska</c:v>
                </c:pt>
                <c:pt idx="28">
                  <c:v>Arizona</c:v>
                </c:pt>
                <c:pt idx="29">
                  <c:v>West Virginia</c:v>
                </c:pt>
                <c:pt idx="30">
                  <c:v>Nevada</c:v>
                </c:pt>
                <c:pt idx="31">
                  <c:v>Ohio</c:v>
                </c:pt>
                <c:pt idx="32">
                  <c:v>New Mexico</c:v>
                </c:pt>
                <c:pt idx="33">
                  <c:v>Montana</c:v>
                </c:pt>
                <c:pt idx="34">
                  <c:v>Oklahoma</c:v>
                </c:pt>
                <c:pt idx="35">
                  <c:v>Alabama</c:v>
                </c:pt>
                <c:pt idx="36">
                  <c:v>Tennessee</c:v>
                </c:pt>
                <c:pt idx="37">
                  <c:v>Arkansas</c:v>
                </c:pt>
                <c:pt idx="38">
                  <c:v>Louisiana</c:v>
                </c:pt>
                <c:pt idx="39">
                  <c:v>Kansas</c:v>
                </c:pt>
                <c:pt idx="40">
                  <c:v>Kentucky</c:v>
                </c:pt>
                <c:pt idx="41">
                  <c:v>Utah</c:v>
                </c:pt>
                <c:pt idx="42">
                  <c:v>Minnesota</c:v>
                </c:pt>
                <c:pt idx="43">
                  <c:v>Missouri</c:v>
                </c:pt>
                <c:pt idx="44">
                  <c:v>Wyoming</c:v>
                </c:pt>
                <c:pt idx="45">
                  <c:v>Wisconsin</c:v>
                </c:pt>
                <c:pt idx="46">
                  <c:v>South Dakota</c:v>
                </c:pt>
                <c:pt idx="47">
                  <c:v>Nebraska</c:v>
                </c:pt>
                <c:pt idx="48">
                  <c:v>Iowa</c:v>
                </c:pt>
                <c:pt idx="49">
                  <c:v>Mississippi</c:v>
                </c:pt>
                <c:pt idx="50">
                  <c:v>North Dakota</c:v>
                </c:pt>
              </c:strCache>
            </c:strRef>
          </c:cat>
          <c:val>
            <c:numRef>
              <c:f>'Formatted Data'!$N$3:$N$53</c:f>
              <c:numCache>
                <c:formatCode>General</c:formatCode>
                <c:ptCount val="5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99</c:v>
                </c:pt>
                <c:pt idx="6">
                  <c:v>99</c:v>
                </c:pt>
                <c:pt idx="7">
                  <c:v>97</c:v>
                </c:pt>
                <c:pt idx="8">
                  <c:v>97</c:v>
                </c:pt>
                <c:pt idx="9">
                  <c:v>96</c:v>
                </c:pt>
                <c:pt idx="10">
                  <c:v>92</c:v>
                </c:pt>
                <c:pt idx="11">
                  <c:v>82</c:v>
                </c:pt>
                <c:pt idx="12">
                  <c:v>80</c:v>
                </c:pt>
                <c:pt idx="13">
                  <c:v>79</c:v>
                </c:pt>
                <c:pt idx="14">
                  <c:v>76</c:v>
                </c:pt>
                <c:pt idx="15">
                  <c:v>70</c:v>
                </c:pt>
                <c:pt idx="16">
                  <c:v>70</c:v>
                </c:pt>
                <c:pt idx="17">
                  <c:v>69</c:v>
                </c:pt>
                <c:pt idx="18">
                  <c:v>68</c:v>
                </c:pt>
                <c:pt idx="19">
                  <c:v>67</c:v>
                </c:pt>
                <c:pt idx="20">
                  <c:v>66</c:v>
                </c:pt>
                <c:pt idx="21">
                  <c:v>64</c:v>
                </c:pt>
                <c:pt idx="22">
                  <c:v>60</c:v>
                </c:pt>
                <c:pt idx="23">
                  <c:v>56.000000000000007</c:v>
                </c:pt>
                <c:pt idx="24">
                  <c:v>55.000000000000007</c:v>
                </c:pt>
                <c:pt idx="25">
                  <c:v>52</c:v>
                </c:pt>
                <c:pt idx="26">
                  <c:v>48</c:v>
                </c:pt>
                <c:pt idx="27">
                  <c:v>43</c:v>
                </c:pt>
                <c:pt idx="28">
                  <c:v>28.999999999999996</c:v>
                </c:pt>
                <c:pt idx="29">
                  <c:v>28.000000000000004</c:v>
                </c:pt>
                <c:pt idx="30">
                  <c:v>23</c:v>
                </c:pt>
                <c:pt idx="31">
                  <c:v>18</c:v>
                </c:pt>
                <c:pt idx="32">
                  <c:v>16</c:v>
                </c:pt>
                <c:pt idx="33">
                  <c:v>10</c:v>
                </c:pt>
                <c:pt idx="34">
                  <c:v>8</c:v>
                </c:pt>
                <c:pt idx="35">
                  <c:v>6</c:v>
                </c:pt>
                <c:pt idx="36">
                  <c:v>6</c:v>
                </c:pt>
                <c:pt idx="37">
                  <c:v>5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231-4134-8327-80FEB5718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353599"/>
        <c:axId val="195736911"/>
      </c:lineChart>
      <c:catAx>
        <c:axId val="421353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36911"/>
        <c:crosses val="autoZero"/>
        <c:auto val="1"/>
        <c:lblAlgn val="ctr"/>
        <c:lblOffset val="100"/>
        <c:noMultiLvlLbl val="0"/>
      </c:catAx>
      <c:valAx>
        <c:axId val="195736911"/>
        <c:scaling>
          <c:orientation val="minMax"/>
          <c:max val="10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353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0319137431967436E-3"/>
          <c:y val="0.95211274013355696"/>
          <c:w val="0.99076875997129621"/>
          <c:h val="3.5326731968224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'Formatted Data'!$W$2</c:f>
              <c:strCache>
                <c:ptCount val="1"/>
                <c:pt idx="0">
                  <c:v>SAT 2017</c:v>
                </c:pt>
              </c:strCache>
            </c:strRef>
          </c:tx>
          <c:spPr>
            <a:ln w="28575" cap="rnd">
              <a:solidFill>
                <a:srgbClr val="FF000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D16-4328-9815-F228E2B31B40}"/>
                </c:ext>
              </c:extLst>
            </c:dLbl>
            <c:dLbl>
              <c:idx val="8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16-4328-9815-F228E2B31B40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'Formatted Data'!$J$3:$J$53</c:f>
              <c:strCache>
                <c:ptCount val="51"/>
                <c:pt idx="0">
                  <c:v>Connecticut</c:v>
                </c:pt>
                <c:pt idx="1">
                  <c:v>Delaware</c:v>
                </c:pt>
                <c:pt idx="2">
                  <c:v>Michigan</c:v>
                </c:pt>
                <c:pt idx="3">
                  <c:v>Idaho</c:v>
                </c:pt>
                <c:pt idx="4">
                  <c:v>Colorado</c:v>
                </c:pt>
                <c:pt idx="5">
                  <c:v>Maine</c:v>
                </c:pt>
                <c:pt idx="6">
                  <c:v>Illinois</c:v>
                </c:pt>
                <c:pt idx="7">
                  <c:v>Florida</c:v>
                </c:pt>
                <c:pt idx="8">
                  <c:v>Rhode Island</c:v>
                </c:pt>
                <c:pt idx="9">
                  <c:v>New Hampshire</c:v>
                </c:pt>
                <c:pt idx="10">
                  <c:v>District of Columbia</c:v>
                </c:pt>
                <c:pt idx="11">
                  <c:v>New Jersey</c:v>
                </c:pt>
                <c:pt idx="12">
                  <c:v>Massachusetts</c:v>
                </c:pt>
                <c:pt idx="13">
                  <c:v>New York</c:v>
                </c:pt>
                <c:pt idx="14">
                  <c:v>Maryland</c:v>
                </c:pt>
                <c:pt idx="15">
                  <c:v>Pennsylvania</c:v>
                </c:pt>
                <c:pt idx="16">
                  <c:v>Georgia</c:v>
                </c:pt>
                <c:pt idx="17">
                  <c:v>Washington</c:v>
                </c:pt>
                <c:pt idx="18">
                  <c:v>Virginia</c:v>
                </c:pt>
                <c:pt idx="19">
                  <c:v>Indiana</c:v>
                </c:pt>
                <c:pt idx="20">
                  <c:v>Texas</c:v>
                </c:pt>
                <c:pt idx="21">
                  <c:v>Vermont</c:v>
                </c:pt>
                <c:pt idx="22">
                  <c:v>California</c:v>
                </c:pt>
                <c:pt idx="23">
                  <c:v>Hawaii</c:v>
                </c:pt>
                <c:pt idx="24">
                  <c:v>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Alaska</c:v>
                </c:pt>
                <c:pt idx="28">
                  <c:v>Arizona</c:v>
                </c:pt>
                <c:pt idx="29">
                  <c:v>West Virginia</c:v>
                </c:pt>
                <c:pt idx="30">
                  <c:v>Nevada</c:v>
                </c:pt>
                <c:pt idx="31">
                  <c:v>Ohio</c:v>
                </c:pt>
                <c:pt idx="32">
                  <c:v>New Mexico</c:v>
                </c:pt>
                <c:pt idx="33">
                  <c:v>Montana</c:v>
                </c:pt>
                <c:pt idx="34">
                  <c:v>Oklahoma</c:v>
                </c:pt>
                <c:pt idx="35">
                  <c:v>Alabama</c:v>
                </c:pt>
                <c:pt idx="36">
                  <c:v>Tennessee</c:v>
                </c:pt>
                <c:pt idx="37">
                  <c:v>Arkansas</c:v>
                </c:pt>
                <c:pt idx="38">
                  <c:v>Louisiana</c:v>
                </c:pt>
                <c:pt idx="39">
                  <c:v>Kansas</c:v>
                </c:pt>
                <c:pt idx="40">
                  <c:v>Kentucky</c:v>
                </c:pt>
                <c:pt idx="41">
                  <c:v>Utah</c:v>
                </c:pt>
                <c:pt idx="42">
                  <c:v>Minnesota</c:v>
                </c:pt>
                <c:pt idx="43">
                  <c:v>Missouri</c:v>
                </c:pt>
                <c:pt idx="44">
                  <c:v>Wyoming</c:v>
                </c:pt>
                <c:pt idx="45">
                  <c:v>Wisconsin</c:v>
                </c:pt>
                <c:pt idx="46">
                  <c:v>South Dakota</c:v>
                </c:pt>
                <c:pt idx="47">
                  <c:v>Nebraska</c:v>
                </c:pt>
                <c:pt idx="48">
                  <c:v>Iowa</c:v>
                </c:pt>
                <c:pt idx="49">
                  <c:v>Mississippi</c:v>
                </c:pt>
                <c:pt idx="50">
                  <c:v>North Dakota</c:v>
                </c:pt>
              </c:strCache>
            </c:strRef>
          </c:cat>
          <c:val>
            <c:numRef>
              <c:f>'Formatted Data'!$W$3:$W$53</c:f>
              <c:numCache>
                <c:formatCode>General</c:formatCode>
                <c:ptCount val="51"/>
                <c:pt idx="0">
                  <c:v>1041</c:v>
                </c:pt>
                <c:pt idx="1">
                  <c:v>996</c:v>
                </c:pt>
                <c:pt idx="2">
                  <c:v>1005</c:v>
                </c:pt>
                <c:pt idx="3">
                  <c:v>1005</c:v>
                </c:pt>
                <c:pt idx="4">
                  <c:v>1201</c:v>
                </c:pt>
                <c:pt idx="5">
                  <c:v>1012</c:v>
                </c:pt>
                <c:pt idx="6">
                  <c:v>1115</c:v>
                </c:pt>
                <c:pt idx="7">
                  <c:v>1017</c:v>
                </c:pt>
                <c:pt idx="8">
                  <c:v>1062</c:v>
                </c:pt>
                <c:pt idx="9">
                  <c:v>1052</c:v>
                </c:pt>
                <c:pt idx="10">
                  <c:v>950</c:v>
                </c:pt>
                <c:pt idx="11">
                  <c:v>1056</c:v>
                </c:pt>
                <c:pt idx="12">
                  <c:v>1107</c:v>
                </c:pt>
                <c:pt idx="13">
                  <c:v>1052</c:v>
                </c:pt>
                <c:pt idx="14">
                  <c:v>1060</c:v>
                </c:pt>
                <c:pt idx="15">
                  <c:v>1071</c:v>
                </c:pt>
                <c:pt idx="16">
                  <c:v>1050</c:v>
                </c:pt>
                <c:pt idx="17">
                  <c:v>1075</c:v>
                </c:pt>
                <c:pt idx="18">
                  <c:v>1102</c:v>
                </c:pt>
                <c:pt idx="19">
                  <c:v>1074</c:v>
                </c:pt>
                <c:pt idx="20">
                  <c:v>1020</c:v>
                </c:pt>
                <c:pt idx="21">
                  <c:v>1114</c:v>
                </c:pt>
                <c:pt idx="22">
                  <c:v>1055</c:v>
                </c:pt>
                <c:pt idx="23">
                  <c:v>1085</c:v>
                </c:pt>
                <c:pt idx="24">
                  <c:v>1064</c:v>
                </c:pt>
                <c:pt idx="25">
                  <c:v>1081</c:v>
                </c:pt>
                <c:pt idx="26">
                  <c:v>1108</c:v>
                </c:pt>
                <c:pt idx="27">
                  <c:v>1080</c:v>
                </c:pt>
                <c:pt idx="28">
                  <c:v>1116</c:v>
                </c:pt>
                <c:pt idx="29">
                  <c:v>1086</c:v>
                </c:pt>
                <c:pt idx="30">
                  <c:v>1116</c:v>
                </c:pt>
                <c:pt idx="31">
                  <c:v>1149</c:v>
                </c:pt>
                <c:pt idx="32">
                  <c:v>1138</c:v>
                </c:pt>
                <c:pt idx="33">
                  <c:v>1196</c:v>
                </c:pt>
                <c:pt idx="34">
                  <c:v>1047</c:v>
                </c:pt>
                <c:pt idx="35">
                  <c:v>1165</c:v>
                </c:pt>
                <c:pt idx="36">
                  <c:v>1228</c:v>
                </c:pt>
                <c:pt idx="37">
                  <c:v>1208</c:v>
                </c:pt>
                <c:pt idx="38">
                  <c:v>1198</c:v>
                </c:pt>
                <c:pt idx="39">
                  <c:v>1260</c:v>
                </c:pt>
                <c:pt idx="40">
                  <c:v>1247</c:v>
                </c:pt>
                <c:pt idx="41">
                  <c:v>1238</c:v>
                </c:pt>
                <c:pt idx="42">
                  <c:v>1295</c:v>
                </c:pt>
                <c:pt idx="43">
                  <c:v>1271</c:v>
                </c:pt>
                <c:pt idx="44">
                  <c:v>1230</c:v>
                </c:pt>
                <c:pt idx="45">
                  <c:v>1291</c:v>
                </c:pt>
                <c:pt idx="46">
                  <c:v>1216</c:v>
                </c:pt>
                <c:pt idx="47">
                  <c:v>1253</c:v>
                </c:pt>
                <c:pt idx="48">
                  <c:v>1275</c:v>
                </c:pt>
                <c:pt idx="49">
                  <c:v>1242</c:v>
                </c:pt>
                <c:pt idx="50">
                  <c:v>1256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16-4328-9815-F228E2B31B40}"/>
            </c:ext>
          </c:extLst>
        </c:ser>
        <c:ser>
          <c:idx val="1"/>
          <c:order val="1"/>
          <c:tx>
            <c:strRef>
              <c:f>'Formatted Data'!$X$2</c:f>
              <c:strCache>
                <c:ptCount val="1"/>
                <c:pt idx="0">
                  <c:v>SAT 2018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9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16-4328-9815-F228E2B31B40}"/>
                </c:ext>
              </c:extLst>
            </c:dLbl>
            <c:dLbl>
              <c:idx val="32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16-4328-9815-F228E2B31B40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'Formatted Data'!$J$3:$J$53</c:f>
              <c:strCache>
                <c:ptCount val="51"/>
                <c:pt idx="0">
                  <c:v>Connecticut</c:v>
                </c:pt>
                <c:pt idx="1">
                  <c:v>Delaware</c:v>
                </c:pt>
                <c:pt idx="2">
                  <c:v>Michigan</c:v>
                </c:pt>
                <c:pt idx="3">
                  <c:v>Idaho</c:v>
                </c:pt>
                <c:pt idx="4">
                  <c:v>Colorado</c:v>
                </c:pt>
                <c:pt idx="5">
                  <c:v>Maine</c:v>
                </c:pt>
                <c:pt idx="6">
                  <c:v>Illinois</c:v>
                </c:pt>
                <c:pt idx="7">
                  <c:v>Florida</c:v>
                </c:pt>
                <c:pt idx="8">
                  <c:v>Rhode Island</c:v>
                </c:pt>
                <c:pt idx="9">
                  <c:v>New Hampshire</c:v>
                </c:pt>
                <c:pt idx="10">
                  <c:v>District of Columbia</c:v>
                </c:pt>
                <c:pt idx="11">
                  <c:v>New Jersey</c:v>
                </c:pt>
                <c:pt idx="12">
                  <c:v>Massachusetts</c:v>
                </c:pt>
                <c:pt idx="13">
                  <c:v>New York</c:v>
                </c:pt>
                <c:pt idx="14">
                  <c:v>Maryland</c:v>
                </c:pt>
                <c:pt idx="15">
                  <c:v>Pennsylvania</c:v>
                </c:pt>
                <c:pt idx="16">
                  <c:v>Georgia</c:v>
                </c:pt>
                <c:pt idx="17">
                  <c:v>Washington</c:v>
                </c:pt>
                <c:pt idx="18">
                  <c:v>Virginia</c:v>
                </c:pt>
                <c:pt idx="19">
                  <c:v>Indiana</c:v>
                </c:pt>
                <c:pt idx="20">
                  <c:v>Texas</c:v>
                </c:pt>
                <c:pt idx="21">
                  <c:v>Vermont</c:v>
                </c:pt>
                <c:pt idx="22">
                  <c:v>California</c:v>
                </c:pt>
                <c:pt idx="23">
                  <c:v>Hawaii</c:v>
                </c:pt>
                <c:pt idx="24">
                  <c:v>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Alaska</c:v>
                </c:pt>
                <c:pt idx="28">
                  <c:v>Arizona</c:v>
                </c:pt>
                <c:pt idx="29">
                  <c:v>West Virginia</c:v>
                </c:pt>
                <c:pt idx="30">
                  <c:v>Nevada</c:v>
                </c:pt>
                <c:pt idx="31">
                  <c:v>Ohio</c:v>
                </c:pt>
                <c:pt idx="32">
                  <c:v>New Mexico</c:v>
                </c:pt>
                <c:pt idx="33">
                  <c:v>Montana</c:v>
                </c:pt>
                <c:pt idx="34">
                  <c:v>Oklahoma</c:v>
                </c:pt>
                <c:pt idx="35">
                  <c:v>Alabama</c:v>
                </c:pt>
                <c:pt idx="36">
                  <c:v>Tennessee</c:v>
                </c:pt>
                <c:pt idx="37">
                  <c:v>Arkansas</c:v>
                </c:pt>
                <c:pt idx="38">
                  <c:v>Louisiana</c:v>
                </c:pt>
                <c:pt idx="39">
                  <c:v>Kansas</c:v>
                </c:pt>
                <c:pt idx="40">
                  <c:v>Kentucky</c:v>
                </c:pt>
                <c:pt idx="41">
                  <c:v>Utah</c:v>
                </c:pt>
                <c:pt idx="42">
                  <c:v>Minnesota</c:v>
                </c:pt>
                <c:pt idx="43">
                  <c:v>Missouri</c:v>
                </c:pt>
                <c:pt idx="44">
                  <c:v>Wyoming</c:v>
                </c:pt>
                <c:pt idx="45">
                  <c:v>Wisconsin</c:v>
                </c:pt>
                <c:pt idx="46">
                  <c:v>South Dakota</c:v>
                </c:pt>
                <c:pt idx="47">
                  <c:v>Nebraska</c:v>
                </c:pt>
                <c:pt idx="48">
                  <c:v>Iowa</c:v>
                </c:pt>
                <c:pt idx="49">
                  <c:v>Mississippi</c:v>
                </c:pt>
                <c:pt idx="50">
                  <c:v>North Dakota</c:v>
                </c:pt>
              </c:strCache>
            </c:strRef>
          </c:cat>
          <c:val>
            <c:numRef>
              <c:f>'Formatted Data'!$X$3:$X$53</c:f>
              <c:numCache>
                <c:formatCode>General</c:formatCode>
                <c:ptCount val="51"/>
                <c:pt idx="0">
                  <c:v>1053</c:v>
                </c:pt>
                <c:pt idx="1">
                  <c:v>998</c:v>
                </c:pt>
                <c:pt idx="2">
                  <c:v>1010</c:v>
                </c:pt>
                <c:pt idx="3">
                  <c:v>1001</c:v>
                </c:pt>
                <c:pt idx="4">
                  <c:v>1025</c:v>
                </c:pt>
                <c:pt idx="5">
                  <c:v>1013</c:v>
                </c:pt>
                <c:pt idx="6">
                  <c:v>1019</c:v>
                </c:pt>
                <c:pt idx="7">
                  <c:v>1014</c:v>
                </c:pt>
                <c:pt idx="8">
                  <c:v>1018</c:v>
                </c:pt>
                <c:pt idx="9">
                  <c:v>1063</c:v>
                </c:pt>
                <c:pt idx="10">
                  <c:v>977</c:v>
                </c:pt>
                <c:pt idx="11">
                  <c:v>1094</c:v>
                </c:pt>
                <c:pt idx="12">
                  <c:v>1125</c:v>
                </c:pt>
                <c:pt idx="13">
                  <c:v>1068</c:v>
                </c:pt>
                <c:pt idx="14">
                  <c:v>1080</c:v>
                </c:pt>
                <c:pt idx="15">
                  <c:v>1086</c:v>
                </c:pt>
                <c:pt idx="16">
                  <c:v>1064</c:v>
                </c:pt>
                <c:pt idx="17">
                  <c:v>1081</c:v>
                </c:pt>
                <c:pt idx="18">
                  <c:v>1117</c:v>
                </c:pt>
                <c:pt idx="19">
                  <c:v>1085</c:v>
                </c:pt>
                <c:pt idx="20">
                  <c:v>1032</c:v>
                </c:pt>
                <c:pt idx="21">
                  <c:v>1119</c:v>
                </c:pt>
                <c:pt idx="22">
                  <c:v>1076</c:v>
                </c:pt>
                <c:pt idx="23">
                  <c:v>1099</c:v>
                </c:pt>
                <c:pt idx="24">
                  <c:v>1043</c:v>
                </c:pt>
                <c:pt idx="25">
                  <c:v>1097</c:v>
                </c:pt>
                <c:pt idx="26">
                  <c:v>1117</c:v>
                </c:pt>
                <c:pt idx="27">
                  <c:v>1106</c:v>
                </c:pt>
                <c:pt idx="28">
                  <c:v>1149</c:v>
                </c:pt>
                <c:pt idx="29">
                  <c:v>999</c:v>
                </c:pt>
                <c:pt idx="30">
                  <c:v>1140</c:v>
                </c:pt>
                <c:pt idx="31">
                  <c:v>1099</c:v>
                </c:pt>
                <c:pt idx="32">
                  <c:v>1092</c:v>
                </c:pt>
                <c:pt idx="33">
                  <c:v>1198</c:v>
                </c:pt>
                <c:pt idx="34">
                  <c:v>1062</c:v>
                </c:pt>
                <c:pt idx="35">
                  <c:v>1166</c:v>
                </c:pt>
                <c:pt idx="36">
                  <c:v>1231</c:v>
                </c:pt>
                <c:pt idx="37">
                  <c:v>1169</c:v>
                </c:pt>
                <c:pt idx="38">
                  <c:v>1210</c:v>
                </c:pt>
                <c:pt idx="39">
                  <c:v>1264</c:v>
                </c:pt>
                <c:pt idx="40">
                  <c:v>1248</c:v>
                </c:pt>
                <c:pt idx="41">
                  <c:v>1230</c:v>
                </c:pt>
                <c:pt idx="42">
                  <c:v>1298</c:v>
                </c:pt>
                <c:pt idx="43">
                  <c:v>1262</c:v>
                </c:pt>
                <c:pt idx="44">
                  <c:v>1258</c:v>
                </c:pt>
                <c:pt idx="45">
                  <c:v>1294</c:v>
                </c:pt>
                <c:pt idx="46">
                  <c:v>1240</c:v>
                </c:pt>
                <c:pt idx="47">
                  <c:v>1252</c:v>
                </c:pt>
                <c:pt idx="48">
                  <c:v>1265</c:v>
                </c:pt>
                <c:pt idx="49">
                  <c:v>1236</c:v>
                </c:pt>
                <c:pt idx="50">
                  <c:v>1283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D16-4328-9815-F228E2B31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75951"/>
        <c:axId val="195725263"/>
      </c:lineChart>
      <c:lineChart>
        <c:grouping val="standard"/>
        <c:varyColors val="0"/>
        <c:ser>
          <c:idx val="2"/>
          <c:order val="2"/>
          <c:tx>
            <c:strRef>
              <c:f>'Formatted Data'!$Y$2</c:f>
              <c:strCache>
                <c:ptCount val="1"/>
                <c:pt idx="0">
                  <c:v>ACT 2017</c:v>
                </c:pt>
              </c:strCache>
            </c:strRef>
          </c:tx>
          <c:spPr>
            <a:ln w="28575" cap="rnd">
              <a:solidFill>
                <a:srgbClr val="0070C0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16-4328-9815-F228E2B31B40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'Formatted Data'!$J$3:$J$53</c:f>
              <c:strCache>
                <c:ptCount val="51"/>
                <c:pt idx="0">
                  <c:v>Connecticut</c:v>
                </c:pt>
                <c:pt idx="1">
                  <c:v>Delaware</c:v>
                </c:pt>
                <c:pt idx="2">
                  <c:v>Michigan</c:v>
                </c:pt>
                <c:pt idx="3">
                  <c:v>Idaho</c:v>
                </c:pt>
                <c:pt idx="4">
                  <c:v>Colorado</c:v>
                </c:pt>
                <c:pt idx="5">
                  <c:v>Maine</c:v>
                </c:pt>
                <c:pt idx="6">
                  <c:v>Illinois</c:v>
                </c:pt>
                <c:pt idx="7">
                  <c:v>Florida</c:v>
                </c:pt>
                <c:pt idx="8">
                  <c:v>Rhode Island</c:v>
                </c:pt>
                <c:pt idx="9">
                  <c:v>New Hampshire</c:v>
                </c:pt>
                <c:pt idx="10">
                  <c:v>District of Columbia</c:v>
                </c:pt>
                <c:pt idx="11">
                  <c:v>New Jersey</c:v>
                </c:pt>
                <c:pt idx="12">
                  <c:v>Massachusetts</c:v>
                </c:pt>
                <c:pt idx="13">
                  <c:v>New York</c:v>
                </c:pt>
                <c:pt idx="14">
                  <c:v>Maryland</c:v>
                </c:pt>
                <c:pt idx="15">
                  <c:v>Pennsylvania</c:v>
                </c:pt>
                <c:pt idx="16">
                  <c:v>Georgia</c:v>
                </c:pt>
                <c:pt idx="17">
                  <c:v>Washington</c:v>
                </c:pt>
                <c:pt idx="18">
                  <c:v>Virginia</c:v>
                </c:pt>
                <c:pt idx="19">
                  <c:v>Indiana</c:v>
                </c:pt>
                <c:pt idx="20">
                  <c:v>Texas</c:v>
                </c:pt>
                <c:pt idx="21">
                  <c:v>Vermont</c:v>
                </c:pt>
                <c:pt idx="22">
                  <c:v>California</c:v>
                </c:pt>
                <c:pt idx="23">
                  <c:v>Hawaii</c:v>
                </c:pt>
                <c:pt idx="24">
                  <c:v>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Alaska</c:v>
                </c:pt>
                <c:pt idx="28">
                  <c:v>Arizona</c:v>
                </c:pt>
                <c:pt idx="29">
                  <c:v>West Virginia</c:v>
                </c:pt>
                <c:pt idx="30">
                  <c:v>Nevada</c:v>
                </c:pt>
                <c:pt idx="31">
                  <c:v>Ohio</c:v>
                </c:pt>
                <c:pt idx="32">
                  <c:v>New Mexico</c:v>
                </c:pt>
                <c:pt idx="33">
                  <c:v>Montana</c:v>
                </c:pt>
                <c:pt idx="34">
                  <c:v>Oklahoma</c:v>
                </c:pt>
                <c:pt idx="35">
                  <c:v>Alabama</c:v>
                </c:pt>
                <c:pt idx="36">
                  <c:v>Tennessee</c:v>
                </c:pt>
                <c:pt idx="37">
                  <c:v>Arkansas</c:v>
                </c:pt>
                <c:pt idx="38">
                  <c:v>Louisiana</c:v>
                </c:pt>
                <c:pt idx="39">
                  <c:v>Kansas</c:v>
                </c:pt>
                <c:pt idx="40">
                  <c:v>Kentucky</c:v>
                </c:pt>
                <c:pt idx="41">
                  <c:v>Utah</c:v>
                </c:pt>
                <c:pt idx="42">
                  <c:v>Minnesota</c:v>
                </c:pt>
                <c:pt idx="43">
                  <c:v>Missouri</c:v>
                </c:pt>
                <c:pt idx="44">
                  <c:v>Wyoming</c:v>
                </c:pt>
                <c:pt idx="45">
                  <c:v>Wisconsin</c:v>
                </c:pt>
                <c:pt idx="46">
                  <c:v>South Dakota</c:v>
                </c:pt>
                <c:pt idx="47">
                  <c:v>Nebraska</c:v>
                </c:pt>
                <c:pt idx="48">
                  <c:v>Iowa</c:v>
                </c:pt>
                <c:pt idx="49">
                  <c:v>Mississippi</c:v>
                </c:pt>
                <c:pt idx="50">
                  <c:v>North Dakota</c:v>
                </c:pt>
              </c:strCache>
            </c:strRef>
          </c:cat>
          <c:val>
            <c:numRef>
              <c:f>'Formatted Data'!$Y$3:$Y$53</c:f>
              <c:numCache>
                <c:formatCode>General</c:formatCode>
                <c:ptCount val="51"/>
                <c:pt idx="0">
                  <c:v>25.2</c:v>
                </c:pt>
                <c:pt idx="1">
                  <c:v>24.1</c:v>
                </c:pt>
                <c:pt idx="2">
                  <c:v>24.1</c:v>
                </c:pt>
                <c:pt idx="3">
                  <c:v>22.3</c:v>
                </c:pt>
                <c:pt idx="4">
                  <c:v>20.8</c:v>
                </c:pt>
                <c:pt idx="5">
                  <c:v>24.3</c:v>
                </c:pt>
                <c:pt idx="6">
                  <c:v>21.4</c:v>
                </c:pt>
                <c:pt idx="7">
                  <c:v>19.8</c:v>
                </c:pt>
                <c:pt idx="8">
                  <c:v>24</c:v>
                </c:pt>
                <c:pt idx="9">
                  <c:v>25.5</c:v>
                </c:pt>
                <c:pt idx="10">
                  <c:v>24.2</c:v>
                </c:pt>
                <c:pt idx="11">
                  <c:v>23.9</c:v>
                </c:pt>
                <c:pt idx="12">
                  <c:v>25.4</c:v>
                </c:pt>
                <c:pt idx="13">
                  <c:v>24.2</c:v>
                </c:pt>
                <c:pt idx="14">
                  <c:v>23.6</c:v>
                </c:pt>
                <c:pt idx="15">
                  <c:v>23.7</c:v>
                </c:pt>
                <c:pt idx="16">
                  <c:v>21.4</c:v>
                </c:pt>
                <c:pt idx="17">
                  <c:v>21.9</c:v>
                </c:pt>
                <c:pt idx="18">
                  <c:v>23.8</c:v>
                </c:pt>
                <c:pt idx="19">
                  <c:v>22.6</c:v>
                </c:pt>
                <c:pt idx="20">
                  <c:v>20.7</c:v>
                </c:pt>
                <c:pt idx="21">
                  <c:v>23.6</c:v>
                </c:pt>
                <c:pt idx="22">
                  <c:v>22.8</c:v>
                </c:pt>
                <c:pt idx="23">
                  <c:v>19</c:v>
                </c:pt>
                <c:pt idx="24">
                  <c:v>18.7</c:v>
                </c:pt>
                <c:pt idx="25">
                  <c:v>19.100000000000001</c:v>
                </c:pt>
                <c:pt idx="26">
                  <c:v>21.8</c:v>
                </c:pt>
                <c:pt idx="27">
                  <c:v>19.8</c:v>
                </c:pt>
                <c:pt idx="28">
                  <c:v>19.7</c:v>
                </c:pt>
                <c:pt idx="29">
                  <c:v>20.399999999999999</c:v>
                </c:pt>
                <c:pt idx="30">
                  <c:v>17.8</c:v>
                </c:pt>
                <c:pt idx="31">
                  <c:v>22</c:v>
                </c:pt>
                <c:pt idx="32">
                  <c:v>19.7</c:v>
                </c:pt>
                <c:pt idx="33">
                  <c:v>20.3</c:v>
                </c:pt>
                <c:pt idx="34">
                  <c:v>19.399999999999999</c:v>
                </c:pt>
                <c:pt idx="35">
                  <c:v>19.2</c:v>
                </c:pt>
                <c:pt idx="36">
                  <c:v>19.8</c:v>
                </c:pt>
                <c:pt idx="37">
                  <c:v>19.399999999999999</c:v>
                </c:pt>
                <c:pt idx="38">
                  <c:v>19.5</c:v>
                </c:pt>
                <c:pt idx="39">
                  <c:v>21.7</c:v>
                </c:pt>
                <c:pt idx="40">
                  <c:v>20</c:v>
                </c:pt>
                <c:pt idx="41">
                  <c:v>20.3</c:v>
                </c:pt>
                <c:pt idx="42">
                  <c:v>21.5</c:v>
                </c:pt>
                <c:pt idx="43">
                  <c:v>20.399999999999999</c:v>
                </c:pt>
                <c:pt idx="44">
                  <c:v>20.2</c:v>
                </c:pt>
                <c:pt idx="45">
                  <c:v>20.5</c:v>
                </c:pt>
                <c:pt idx="46">
                  <c:v>21.8</c:v>
                </c:pt>
                <c:pt idx="47">
                  <c:v>21.4</c:v>
                </c:pt>
                <c:pt idx="48">
                  <c:v>21.9</c:v>
                </c:pt>
                <c:pt idx="49">
                  <c:v>18.600000000000001</c:v>
                </c:pt>
                <c:pt idx="50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16-4328-9815-F228E2B31B40}"/>
            </c:ext>
          </c:extLst>
        </c:ser>
        <c:ser>
          <c:idx val="3"/>
          <c:order val="3"/>
          <c:tx>
            <c:strRef>
              <c:f>'Formatted Data'!$Z$2</c:f>
              <c:strCache>
                <c:ptCount val="1"/>
                <c:pt idx="0">
                  <c:v>ACT 2018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'Formatted Data'!$J$3:$J$53</c:f>
              <c:strCache>
                <c:ptCount val="51"/>
                <c:pt idx="0">
                  <c:v>Connecticut</c:v>
                </c:pt>
                <c:pt idx="1">
                  <c:v>Delaware</c:v>
                </c:pt>
                <c:pt idx="2">
                  <c:v>Michigan</c:v>
                </c:pt>
                <c:pt idx="3">
                  <c:v>Idaho</c:v>
                </c:pt>
                <c:pt idx="4">
                  <c:v>Colorado</c:v>
                </c:pt>
                <c:pt idx="5">
                  <c:v>Maine</c:v>
                </c:pt>
                <c:pt idx="6">
                  <c:v>Illinois</c:v>
                </c:pt>
                <c:pt idx="7">
                  <c:v>Florida</c:v>
                </c:pt>
                <c:pt idx="8">
                  <c:v>Rhode Island</c:v>
                </c:pt>
                <c:pt idx="9">
                  <c:v>New Hampshire</c:v>
                </c:pt>
                <c:pt idx="10">
                  <c:v>District of Columbia</c:v>
                </c:pt>
                <c:pt idx="11">
                  <c:v>New Jersey</c:v>
                </c:pt>
                <c:pt idx="12">
                  <c:v>Massachusetts</c:v>
                </c:pt>
                <c:pt idx="13">
                  <c:v>New York</c:v>
                </c:pt>
                <c:pt idx="14">
                  <c:v>Maryland</c:v>
                </c:pt>
                <c:pt idx="15">
                  <c:v>Pennsylvania</c:v>
                </c:pt>
                <c:pt idx="16">
                  <c:v>Georgia</c:v>
                </c:pt>
                <c:pt idx="17">
                  <c:v>Washington</c:v>
                </c:pt>
                <c:pt idx="18">
                  <c:v>Virginia</c:v>
                </c:pt>
                <c:pt idx="19">
                  <c:v>Indiana</c:v>
                </c:pt>
                <c:pt idx="20">
                  <c:v>Texas</c:v>
                </c:pt>
                <c:pt idx="21">
                  <c:v>Vermont</c:v>
                </c:pt>
                <c:pt idx="22">
                  <c:v>California</c:v>
                </c:pt>
                <c:pt idx="23">
                  <c:v>Hawaii</c:v>
                </c:pt>
                <c:pt idx="24">
                  <c:v>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Alaska</c:v>
                </c:pt>
                <c:pt idx="28">
                  <c:v>Arizona</c:v>
                </c:pt>
                <c:pt idx="29">
                  <c:v>West Virginia</c:v>
                </c:pt>
                <c:pt idx="30">
                  <c:v>Nevada</c:v>
                </c:pt>
                <c:pt idx="31">
                  <c:v>Ohio</c:v>
                </c:pt>
                <c:pt idx="32">
                  <c:v>New Mexico</c:v>
                </c:pt>
                <c:pt idx="33">
                  <c:v>Montana</c:v>
                </c:pt>
                <c:pt idx="34">
                  <c:v>Oklahoma</c:v>
                </c:pt>
                <c:pt idx="35">
                  <c:v>Alabama</c:v>
                </c:pt>
                <c:pt idx="36">
                  <c:v>Tennessee</c:v>
                </c:pt>
                <c:pt idx="37">
                  <c:v>Arkansas</c:v>
                </c:pt>
                <c:pt idx="38">
                  <c:v>Louisiana</c:v>
                </c:pt>
                <c:pt idx="39">
                  <c:v>Kansas</c:v>
                </c:pt>
                <c:pt idx="40">
                  <c:v>Kentucky</c:v>
                </c:pt>
                <c:pt idx="41">
                  <c:v>Utah</c:v>
                </c:pt>
                <c:pt idx="42">
                  <c:v>Minnesota</c:v>
                </c:pt>
                <c:pt idx="43">
                  <c:v>Missouri</c:v>
                </c:pt>
                <c:pt idx="44">
                  <c:v>Wyoming</c:v>
                </c:pt>
                <c:pt idx="45">
                  <c:v>Wisconsin</c:v>
                </c:pt>
                <c:pt idx="46">
                  <c:v>South Dakota</c:v>
                </c:pt>
                <c:pt idx="47">
                  <c:v>Nebraska</c:v>
                </c:pt>
                <c:pt idx="48">
                  <c:v>Iowa</c:v>
                </c:pt>
                <c:pt idx="49">
                  <c:v>Mississippi</c:v>
                </c:pt>
                <c:pt idx="50">
                  <c:v>North Dakota</c:v>
                </c:pt>
              </c:strCache>
            </c:strRef>
          </c:cat>
          <c:val>
            <c:numRef>
              <c:f>'Formatted Data'!$Z$3:$Z$53</c:f>
              <c:numCache>
                <c:formatCode>General</c:formatCode>
                <c:ptCount val="51"/>
                <c:pt idx="0">
                  <c:v>25.6</c:v>
                </c:pt>
                <c:pt idx="1">
                  <c:v>23.2</c:v>
                </c:pt>
                <c:pt idx="2">
                  <c:v>24.4</c:v>
                </c:pt>
                <c:pt idx="3">
                  <c:v>22.3</c:v>
                </c:pt>
                <c:pt idx="4">
                  <c:v>23.9</c:v>
                </c:pt>
                <c:pt idx="5">
                  <c:v>24</c:v>
                </c:pt>
                <c:pt idx="6">
                  <c:v>23.9</c:v>
                </c:pt>
                <c:pt idx="7">
                  <c:v>19.899999999999999</c:v>
                </c:pt>
                <c:pt idx="8">
                  <c:v>24.2</c:v>
                </c:pt>
                <c:pt idx="9">
                  <c:v>25.1</c:v>
                </c:pt>
                <c:pt idx="10">
                  <c:v>23.6</c:v>
                </c:pt>
                <c:pt idx="11">
                  <c:v>23.7</c:v>
                </c:pt>
                <c:pt idx="12">
                  <c:v>25.5</c:v>
                </c:pt>
                <c:pt idx="13">
                  <c:v>24.5</c:v>
                </c:pt>
                <c:pt idx="14">
                  <c:v>22.5</c:v>
                </c:pt>
                <c:pt idx="15">
                  <c:v>23.5</c:v>
                </c:pt>
                <c:pt idx="16">
                  <c:v>21.4</c:v>
                </c:pt>
                <c:pt idx="17">
                  <c:v>22.2</c:v>
                </c:pt>
                <c:pt idx="18">
                  <c:v>23.9</c:v>
                </c:pt>
                <c:pt idx="19">
                  <c:v>22.5</c:v>
                </c:pt>
                <c:pt idx="20">
                  <c:v>20.6</c:v>
                </c:pt>
                <c:pt idx="21">
                  <c:v>24.1</c:v>
                </c:pt>
                <c:pt idx="22">
                  <c:v>22.7</c:v>
                </c:pt>
                <c:pt idx="23">
                  <c:v>18.899999999999999</c:v>
                </c:pt>
                <c:pt idx="24">
                  <c:v>18.3</c:v>
                </c:pt>
                <c:pt idx="25">
                  <c:v>19.100000000000001</c:v>
                </c:pt>
                <c:pt idx="26">
                  <c:v>21.3</c:v>
                </c:pt>
                <c:pt idx="27">
                  <c:v>20.8</c:v>
                </c:pt>
                <c:pt idx="28">
                  <c:v>19.2</c:v>
                </c:pt>
                <c:pt idx="29">
                  <c:v>20.3</c:v>
                </c:pt>
                <c:pt idx="30">
                  <c:v>17.7</c:v>
                </c:pt>
                <c:pt idx="31">
                  <c:v>20.3</c:v>
                </c:pt>
                <c:pt idx="32">
                  <c:v>19.399999999999999</c:v>
                </c:pt>
                <c:pt idx="33">
                  <c:v>20</c:v>
                </c:pt>
                <c:pt idx="34">
                  <c:v>19.3</c:v>
                </c:pt>
                <c:pt idx="35">
                  <c:v>19.100000000000001</c:v>
                </c:pt>
                <c:pt idx="36">
                  <c:v>19.600000000000001</c:v>
                </c:pt>
                <c:pt idx="37">
                  <c:v>19.399999999999999</c:v>
                </c:pt>
                <c:pt idx="38">
                  <c:v>19.2</c:v>
                </c:pt>
                <c:pt idx="39">
                  <c:v>21.6</c:v>
                </c:pt>
                <c:pt idx="40">
                  <c:v>20.2</c:v>
                </c:pt>
                <c:pt idx="41">
                  <c:v>20.399999999999999</c:v>
                </c:pt>
                <c:pt idx="42">
                  <c:v>21.3</c:v>
                </c:pt>
                <c:pt idx="43">
                  <c:v>20</c:v>
                </c:pt>
                <c:pt idx="44">
                  <c:v>20</c:v>
                </c:pt>
                <c:pt idx="45">
                  <c:v>20.5</c:v>
                </c:pt>
                <c:pt idx="46">
                  <c:v>21.9</c:v>
                </c:pt>
                <c:pt idx="47">
                  <c:v>20.100000000000001</c:v>
                </c:pt>
                <c:pt idx="48">
                  <c:v>21.8</c:v>
                </c:pt>
                <c:pt idx="49">
                  <c:v>18.600000000000001</c:v>
                </c:pt>
                <c:pt idx="50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D16-4328-9815-F228E2B31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035199"/>
        <c:axId val="417804607"/>
      </c:lineChart>
      <c:catAx>
        <c:axId val="214475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25263"/>
        <c:crosses val="autoZero"/>
        <c:auto val="1"/>
        <c:lblAlgn val="ctr"/>
        <c:lblOffset val="100"/>
        <c:noMultiLvlLbl val="0"/>
      </c:catAx>
      <c:valAx>
        <c:axId val="195725263"/>
        <c:scaling>
          <c:orientation val="minMax"/>
          <c:max val="1300"/>
          <c:min val="9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75951"/>
        <c:crosses val="autoZero"/>
        <c:crossBetween val="between"/>
      </c:valAx>
      <c:valAx>
        <c:axId val="417804607"/>
        <c:scaling>
          <c:orientation val="minMax"/>
          <c:max val="26"/>
          <c:min val="17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35199"/>
        <c:crosses val="max"/>
        <c:crossBetween val="between"/>
      </c:valAx>
      <c:catAx>
        <c:axId val="412035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78046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3498069790546139E-2"/>
          <c:y val="0.95211274013355696"/>
          <c:w val="0.93474066048596494"/>
          <c:h val="3.5326731968224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7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37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1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53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9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4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0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8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9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5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8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5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orts.collegeboard.org/pdf/2017-illinois-sat-suite-assessments-annual-report.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reports.collegeboard.org/pdf/2018-illinois-sat-suite-assessments-annual-repor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rts.collegeboard.org/pdf/2018-illinois-sat-suite-assessments-annual-report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0422" y="-8468"/>
            <a:ext cx="3572669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8C2049-52DC-436A-9E01-0EE8F84D7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282701"/>
            <a:ext cx="3822045" cy="4307148"/>
          </a:xfrm>
        </p:spPr>
        <p:txBody>
          <a:bodyPr anchor="ctr">
            <a:normAutofit/>
          </a:bodyPr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SAT &amp; ACT Analysis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2372" y="-8468"/>
            <a:ext cx="3806198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C1F80-7F13-4E7C-BAE4-21100FDD1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840" y="2876315"/>
            <a:ext cx="2701925" cy="1096899"/>
          </a:xfrm>
        </p:spPr>
        <p:txBody>
          <a:bodyPr anchor="ctr">
            <a:normAutofit/>
          </a:bodyPr>
          <a:lstStyle/>
          <a:p>
            <a:pPr algn="l"/>
            <a:endParaRPr lang="en-S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3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8AA6-1EA7-4200-A01A-C9846F70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221224"/>
            <a:ext cx="6564022" cy="1320800"/>
          </a:xfrm>
        </p:spPr>
        <p:txBody>
          <a:bodyPr/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Overview of the Available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362BBD-7AB2-4CA2-8078-4A7372D9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7" y="1047086"/>
            <a:ext cx="4765361" cy="35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9C94E7-D92B-494A-857F-C6D9CCEF9AAB}"/>
              </a:ext>
            </a:extLst>
          </p:cNvPr>
          <p:cNvSpPr/>
          <p:nvPr/>
        </p:nvSpPr>
        <p:spPr>
          <a:xfrm>
            <a:off x="1799304" y="1474838"/>
            <a:ext cx="348055" cy="270387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22F136-FBBA-4714-BAC6-A1A0E43AA3F6}"/>
              </a:ext>
            </a:extLst>
          </p:cNvPr>
          <p:cNvSpPr/>
          <p:nvPr/>
        </p:nvSpPr>
        <p:spPr>
          <a:xfrm>
            <a:off x="2535247" y="2657390"/>
            <a:ext cx="1113999" cy="887362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056CB-910C-4F7A-989C-BB1C858EFA4E}"/>
              </a:ext>
            </a:extLst>
          </p:cNvPr>
          <p:cNvSpPr txBox="1"/>
          <p:nvPr/>
        </p:nvSpPr>
        <p:spPr>
          <a:xfrm>
            <a:off x="236480" y="4578284"/>
            <a:ext cx="7682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The Participation rates and Test scores are negatively correlated at state aggregate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The presentation will focus on improving the SAT participation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Actionable insights on improving the Test scores will require further granular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56C8-EB5D-4408-8848-A6E0C5E3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1" y="100926"/>
            <a:ext cx="7333366" cy="1320800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Tailor on ground action based on the SAT state level participation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C750-AEEB-4130-99BA-457A9341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70" y="1150569"/>
            <a:ext cx="7418145" cy="568162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SG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SG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SG" b="1" dirty="0">
                <a:solidFill>
                  <a:schemeClr val="accent2">
                    <a:lumMod val="75000"/>
                  </a:schemeClr>
                </a:solidFill>
              </a:rPr>
              <a:t>ACT States 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Focus on engaging the state level policy and decision makers: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Trebuchet MS" panose="020B0603020202020204" pitchFamily="34" charset="0"/>
              <a:buChar char="−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Correct the misconception that SAT is a narrow test for advanced kids.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Trebuchet MS" panose="020B0603020202020204" pitchFamily="34" charset="0"/>
              <a:buChar char="−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Focus on states with high participation for PSAT/ NMSQT.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Trebuchet MS" panose="020B0603020202020204" pitchFamily="34" charset="0"/>
              <a:buChar char="−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Structure deals and contracts to shift to SAT (</a:t>
            </a:r>
            <a:r>
              <a:rPr lang="en-SG" dirty="0" err="1">
                <a:solidFill>
                  <a:schemeClr val="accent2">
                    <a:lumMod val="75000"/>
                  </a:schemeClr>
                </a:solidFill>
              </a:rPr>
              <a:t>e.g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 Colorado and Illinois)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Trebuchet MS" panose="020B0603020202020204" pitchFamily="34" charset="0"/>
              <a:buChar char="−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If shift to SAT is not possible then lobby to shift away from a mandated ACT only framework by focusing on the Straightforward and approach nature of the new SAT framework.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6138-2CE7-42AB-AE40-4104E585A69C}"/>
              </a:ext>
            </a:extLst>
          </p:cNvPr>
          <p:cNvSpPr txBox="1"/>
          <p:nvPr/>
        </p:nvSpPr>
        <p:spPr>
          <a:xfrm>
            <a:off x="6152514" y="6376580"/>
            <a:ext cx="2991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800" b="1" dirty="0"/>
              <a:t>ACT States:</a:t>
            </a:r>
            <a:r>
              <a:rPr lang="en-SG" sz="800" dirty="0"/>
              <a:t> SAT participation of less than 20%</a:t>
            </a:r>
          </a:p>
        </p:txBody>
      </p:sp>
    </p:spTree>
    <p:extLst>
      <p:ext uri="{BB962C8B-B14F-4D97-AF65-F5344CB8AC3E}">
        <p14:creationId xmlns:p14="http://schemas.microsoft.com/office/powerpoint/2010/main" val="304502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56C8-EB5D-4408-8848-A6E0C5E3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1" y="100926"/>
            <a:ext cx="7333366" cy="1320800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Tailor on ground action based on the SAT state level participation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C750-AEEB-4130-99BA-457A9341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70" y="1150569"/>
            <a:ext cx="7418145" cy="568162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SG" b="1" dirty="0">
                <a:solidFill>
                  <a:schemeClr val="accent2">
                    <a:lumMod val="75000"/>
                  </a:schemeClr>
                </a:solidFill>
              </a:rPr>
              <a:t>Growing States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Improve institutional engagement efforts with school systems in these states to encourage them to switch to the SAT framework by highlighting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Trebuchet MS" panose="020B0603020202020204" pitchFamily="34" charset="0"/>
              <a:buChar char="−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The alignment of the test with the state and school curriculums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Trebuchet MS" panose="020B0603020202020204" pitchFamily="34" charset="0"/>
              <a:buChar char="−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The emphasis on core skills.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Trebuchet MS" panose="020B0603020202020204" pitchFamily="34" charset="0"/>
              <a:buChar char="−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Help the University admission officers to use reliable and valid results to do their job well. 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Enable schools to administer tests during school hours.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SG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SG" b="1" dirty="0">
                <a:solidFill>
                  <a:schemeClr val="accent2">
                    <a:lumMod val="75000"/>
                  </a:schemeClr>
                </a:solidFill>
              </a:rPr>
              <a:t>Key States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Focus on deepening the existing institutional relationships.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Trebuchet MS" panose="020B0603020202020204" pitchFamily="34" charset="0"/>
              <a:buChar char="−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Emphasize availability of Practice tests and online free tutoring (Khan Academy*) to enhance test scores.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Carry out further research on means to improve Test score.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6138-2CE7-42AB-AE40-4104E585A69C}"/>
              </a:ext>
            </a:extLst>
          </p:cNvPr>
          <p:cNvSpPr txBox="1"/>
          <p:nvPr/>
        </p:nvSpPr>
        <p:spPr>
          <a:xfrm>
            <a:off x="6152514" y="6376580"/>
            <a:ext cx="29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800" b="1" dirty="0"/>
              <a:t>Key States: </a:t>
            </a:r>
            <a:r>
              <a:rPr lang="en-SG" sz="800" dirty="0"/>
              <a:t>More than 90% SAT participation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800" b="1" dirty="0"/>
              <a:t>Growing States:</a:t>
            </a:r>
            <a:r>
              <a:rPr lang="en-SG" sz="800" dirty="0"/>
              <a:t> SAT Participation of 20-90%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800" b="1" dirty="0"/>
              <a:t>Source: Washington Post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85828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0196-FC02-49EA-A781-29E14B1A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" y="-8079"/>
            <a:ext cx="9131397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2">
                    <a:lumMod val="75000"/>
                  </a:schemeClr>
                </a:solidFill>
              </a:rPr>
              <a:t>SAT Vs ACT Participation Rates over 2 years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A548A83-3EB7-4746-8DB7-9CD665AE0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26016"/>
              </p:ext>
            </p:extLst>
          </p:nvPr>
        </p:nvGraphicFramePr>
        <p:xfrm>
          <a:off x="1" y="395688"/>
          <a:ext cx="9158224" cy="646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1D2C7B9-6BB9-41E2-A12E-091AD8DDC8DF}"/>
              </a:ext>
            </a:extLst>
          </p:cNvPr>
          <p:cNvSpPr/>
          <p:nvPr/>
        </p:nvSpPr>
        <p:spPr>
          <a:xfrm>
            <a:off x="399670" y="829620"/>
            <a:ext cx="1804578" cy="4578056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976EF-C563-4DA2-A79F-CD4AE8FFD79A}"/>
              </a:ext>
            </a:extLst>
          </p:cNvPr>
          <p:cNvSpPr/>
          <p:nvPr/>
        </p:nvSpPr>
        <p:spPr>
          <a:xfrm>
            <a:off x="5699357" y="829616"/>
            <a:ext cx="3299308" cy="4578056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C79FD-EBE1-41B6-B2BA-57DE117932B6}"/>
              </a:ext>
            </a:extLst>
          </p:cNvPr>
          <p:cNvSpPr txBox="1"/>
          <p:nvPr/>
        </p:nvSpPr>
        <p:spPr>
          <a:xfrm>
            <a:off x="145335" y="566825"/>
            <a:ext cx="9025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b="1" dirty="0"/>
              <a:t>     Key States: </a:t>
            </a:r>
            <a:r>
              <a:rPr lang="en-SG" sz="800" dirty="0"/>
              <a:t>More than 90% SAT participation rates.                       </a:t>
            </a:r>
            <a:r>
              <a:rPr lang="en-SG" sz="800" b="1" dirty="0"/>
              <a:t>Growing States:</a:t>
            </a:r>
            <a:r>
              <a:rPr lang="en-SG" sz="800" dirty="0"/>
              <a:t> SAT Participation of 20-90%                                        </a:t>
            </a:r>
            <a:r>
              <a:rPr lang="en-SG" sz="800" b="1" dirty="0"/>
              <a:t>ACT States:</a:t>
            </a:r>
            <a:r>
              <a:rPr lang="en-SG" sz="800" dirty="0"/>
              <a:t> SAT participation of less than 20%</a:t>
            </a:r>
          </a:p>
        </p:txBody>
      </p:sp>
    </p:spTree>
    <p:extLst>
      <p:ext uri="{BB962C8B-B14F-4D97-AF65-F5344CB8AC3E}">
        <p14:creationId xmlns:p14="http://schemas.microsoft.com/office/powerpoint/2010/main" val="4259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0196-FC02-49EA-A781-29E14B1A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" y="10083"/>
            <a:ext cx="9131397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2">
                    <a:lumMod val="75000"/>
                  </a:schemeClr>
                </a:solidFill>
              </a:rPr>
              <a:t>SAT Vs ACT Participation Rates over 2 years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AB7730-155E-4956-ABF1-5BDEA89DF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28536"/>
              </p:ext>
            </p:extLst>
          </p:nvPr>
        </p:nvGraphicFramePr>
        <p:xfrm>
          <a:off x="-9512" y="825640"/>
          <a:ext cx="9153512" cy="606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1D2C7B9-6BB9-41E2-A12E-091AD8DDC8DF}"/>
              </a:ext>
            </a:extLst>
          </p:cNvPr>
          <p:cNvSpPr/>
          <p:nvPr/>
        </p:nvSpPr>
        <p:spPr>
          <a:xfrm>
            <a:off x="423894" y="841732"/>
            <a:ext cx="1804578" cy="4578056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976EF-C563-4DA2-A79F-CD4AE8FFD79A}"/>
              </a:ext>
            </a:extLst>
          </p:cNvPr>
          <p:cNvSpPr/>
          <p:nvPr/>
        </p:nvSpPr>
        <p:spPr>
          <a:xfrm>
            <a:off x="5498510" y="841734"/>
            <a:ext cx="3239758" cy="4578056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78027-9677-4E80-B1FB-7A7F729246A4}"/>
              </a:ext>
            </a:extLst>
          </p:cNvPr>
          <p:cNvSpPr txBox="1"/>
          <p:nvPr/>
        </p:nvSpPr>
        <p:spPr>
          <a:xfrm>
            <a:off x="145335" y="566825"/>
            <a:ext cx="9025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b="1" dirty="0"/>
              <a:t>     Key States: </a:t>
            </a:r>
            <a:r>
              <a:rPr lang="en-SG" sz="800" dirty="0"/>
              <a:t>More than 90% SAT participation rates.                       </a:t>
            </a:r>
            <a:r>
              <a:rPr lang="en-SG" sz="800" b="1" dirty="0"/>
              <a:t>Growing States:</a:t>
            </a:r>
            <a:r>
              <a:rPr lang="en-SG" sz="800" dirty="0"/>
              <a:t> SAT Participation of 20-90%                                        </a:t>
            </a:r>
            <a:r>
              <a:rPr lang="en-SG" sz="800" b="1" dirty="0"/>
              <a:t>ACT States:</a:t>
            </a:r>
            <a:r>
              <a:rPr lang="en-SG" sz="800" dirty="0"/>
              <a:t> SAT participation of less than 20%</a:t>
            </a:r>
          </a:p>
        </p:txBody>
      </p:sp>
    </p:spTree>
    <p:extLst>
      <p:ext uri="{BB962C8B-B14F-4D97-AF65-F5344CB8AC3E}">
        <p14:creationId xmlns:p14="http://schemas.microsoft.com/office/powerpoint/2010/main" val="17078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987B-D9C2-452E-B244-D12725AA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" y="16148"/>
            <a:ext cx="6347713" cy="1320800"/>
          </a:xfrm>
        </p:spPr>
        <p:txBody>
          <a:bodyPr/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Case Study: Illinois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57E62-C679-4185-ACC1-9C9B256E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3" y="1099404"/>
            <a:ext cx="2432349" cy="5174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0F8AB-C7F3-4D6F-8098-8265778B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77" y="1201953"/>
            <a:ext cx="2485121" cy="5007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C971D-BE3E-4E64-9E97-602B54442D3E}"/>
              </a:ext>
            </a:extLst>
          </p:cNvPr>
          <p:cNvSpPr txBox="1"/>
          <p:nvPr/>
        </p:nvSpPr>
        <p:spPr>
          <a:xfrm>
            <a:off x="72667" y="714563"/>
            <a:ext cx="754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Proportion of High schoolers taking (PSAT/NMSQT, PSAT10, or PSAT8/9)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3ACD2-0A2B-46EB-B583-352882DE966A}"/>
              </a:ext>
            </a:extLst>
          </p:cNvPr>
          <p:cNvSpPr txBox="1"/>
          <p:nvPr/>
        </p:nvSpPr>
        <p:spPr>
          <a:xfrm>
            <a:off x="1200026" y="6209791"/>
            <a:ext cx="114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2016-17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C930-4C1C-44FF-95C0-E2664A5237B3}"/>
              </a:ext>
            </a:extLst>
          </p:cNvPr>
          <p:cNvSpPr txBox="1"/>
          <p:nvPr/>
        </p:nvSpPr>
        <p:spPr>
          <a:xfrm>
            <a:off x="4053240" y="6200389"/>
            <a:ext cx="114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2017-18</a:t>
            </a:r>
          </a:p>
        </p:txBody>
      </p:sp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DD179FAB-3904-4775-8A66-B62ACF507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602" y="6159862"/>
            <a:ext cx="737128" cy="657610"/>
          </a:xfrm>
          <a:prstGeom prst="rect">
            <a:avLst/>
          </a:prstGeom>
        </p:spPr>
      </p:pic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68FD1445-8953-4082-94EB-EE87D2077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480" y="6149493"/>
            <a:ext cx="737128" cy="665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FDE98C-45E1-4525-B3BA-617353528E24}"/>
              </a:ext>
            </a:extLst>
          </p:cNvPr>
          <p:cNvSpPr txBox="1"/>
          <p:nvPr/>
        </p:nvSpPr>
        <p:spPr>
          <a:xfrm>
            <a:off x="7383832" y="5823242"/>
            <a:ext cx="114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Source: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DA7E7-7901-43E0-8CB0-803ACE60F8F0}"/>
              </a:ext>
            </a:extLst>
          </p:cNvPr>
          <p:cNvSpPr txBox="1"/>
          <p:nvPr/>
        </p:nvSpPr>
        <p:spPr>
          <a:xfrm>
            <a:off x="5875999" y="2950772"/>
            <a:ext cx="2831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>
                <a:solidFill>
                  <a:schemeClr val="accent2">
                    <a:lumMod val="75000"/>
                  </a:schemeClr>
                </a:solidFill>
              </a:rPr>
              <a:t>Key Points:</a:t>
            </a:r>
          </a:p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High PSAT/ NMSQT test taking could influence policy makers to switch to the SAT framework</a:t>
            </a:r>
          </a:p>
        </p:txBody>
      </p:sp>
    </p:spTree>
    <p:extLst>
      <p:ext uri="{BB962C8B-B14F-4D97-AF65-F5344CB8AC3E}">
        <p14:creationId xmlns:p14="http://schemas.microsoft.com/office/powerpoint/2010/main" val="19261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52C82EC-6C80-4F9B-A964-E255B4F4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" y="16148"/>
            <a:ext cx="6347713" cy="1320800"/>
          </a:xfrm>
        </p:spPr>
        <p:txBody>
          <a:bodyPr/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Case Study: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5E469-993E-4B17-84E4-96121033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6" y="1008469"/>
            <a:ext cx="7836493" cy="2673145"/>
          </a:xfrm>
          <a:prstGeom prst="rect">
            <a:avLst/>
          </a:prstGeom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20FC119-52C3-4F82-895C-D556A7116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602" y="6159862"/>
            <a:ext cx="737128" cy="657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5658E-B4DC-429E-AD6A-17C414DEFC7B}"/>
              </a:ext>
            </a:extLst>
          </p:cNvPr>
          <p:cNvSpPr txBox="1"/>
          <p:nvPr/>
        </p:nvSpPr>
        <p:spPr>
          <a:xfrm>
            <a:off x="8272597" y="5806150"/>
            <a:ext cx="114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Source: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E0DBC-7475-44E2-A5A4-67E028D260A9}"/>
              </a:ext>
            </a:extLst>
          </p:cNvPr>
          <p:cNvSpPr txBox="1"/>
          <p:nvPr/>
        </p:nvSpPr>
        <p:spPr>
          <a:xfrm>
            <a:off x="157446" y="3955858"/>
            <a:ext cx="6788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>
                <a:solidFill>
                  <a:schemeClr val="accent2">
                    <a:lumMod val="75000"/>
                  </a:schemeClr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More research needed to analyse the test score outcomes. But the availability of granular data could help prioritize state level intervention programs. </a:t>
            </a:r>
          </a:p>
        </p:txBody>
      </p:sp>
    </p:spTree>
    <p:extLst>
      <p:ext uri="{BB962C8B-B14F-4D97-AF65-F5344CB8AC3E}">
        <p14:creationId xmlns:p14="http://schemas.microsoft.com/office/powerpoint/2010/main" val="312410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480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SAT &amp; ACT Analysis</vt:lpstr>
      <vt:lpstr>Overview of the Available data</vt:lpstr>
      <vt:lpstr>Tailor on ground action based on the SAT state level participation rates </vt:lpstr>
      <vt:lpstr>Tailor on ground action based on the SAT state level participation rates </vt:lpstr>
      <vt:lpstr>SAT Vs ACT Participation Rates over 2 years</vt:lpstr>
      <vt:lpstr>SAT Vs ACT Participation Rates over 2 years</vt:lpstr>
      <vt:lpstr>Case Study: Illinois</vt:lpstr>
      <vt:lpstr>Case Study: Illinois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&amp; ACT Analysis</dc:title>
  <dc:creator>Shijo George</dc:creator>
  <cp:lastModifiedBy>Shijo George</cp:lastModifiedBy>
  <cp:revision>17</cp:revision>
  <dcterms:created xsi:type="dcterms:W3CDTF">2019-05-23T21:03:01Z</dcterms:created>
  <dcterms:modified xsi:type="dcterms:W3CDTF">2019-05-24T00:33:27Z</dcterms:modified>
</cp:coreProperties>
</file>