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Sn638b1f5I+biiDkWHG/d0Cp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CA5B2A-D72E-459D-B140-C2930E6FC666}">
  <a:tblStyle styleId="{72CA5B2A-D72E-459D-B140-C2930E6FC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fec5c783b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6fec5c783b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6fec5c783b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ec5c783b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6fec5c783b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6fec5c783b_1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ec5c783b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6fec5c783b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6fec5c783b_1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ec5c783b_1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fec5c783b_1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6fec5c783b_1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fec5c783b_1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6fec5c783b_1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6fec5c783b_1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e8a7d32ca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6e8a7d32ca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6e8a7d32ca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fec5c783b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6fec5c783b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26fec5c783b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ec5c783b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6fec5c783b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6fec5c783b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84816e5dd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c84816e5dd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c84816e5dd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fec5c783b_1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fec5c783b_1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6fec5c783b_1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e8a7d32c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6e8a7d32c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6e8a7d32c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fec5c783b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6fec5c783b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6fec5c783b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8a7d32c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6e8a7d32c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6e8a7d32c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b="1" i="0" sz="45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8969829" y="6019800"/>
            <a:ext cx="3222171" cy="838200"/>
          </a:xfrm>
          <a:custGeom>
            <a:rect b="b" l="l" r="r" t="t"/>
            <a:pathLst>
              <a:path extrusionOk="0" h="1179444" w="491018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b="1" i="0" sz="4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8969829" y="6019800"/>
            <a:ext cx="3222171" cy="838200"/>
          </a:xfrm>
          <a:custGeom>
            <a:rect b="b" l="l" r="r" t="t"/>
            <a:pathLst>
              <a:path extrusionOk="0" h="1179444" w="491018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9788" y="1077687"/>
            <a:ext cx="10515600" cy="678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b="1" i="0" sz="4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9788" y="174647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839788" y="2570391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6172200" y="1746479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6172200" y="2570391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>
            <a:off x="8969829" y="6019800"/>
            <a:ext cx="3222171" cy="838200"/>
          </a:xfrm>
          <a:custGeom>
            <a:rect b="b" l="l" r="r" t="t"/>
            <a:pathLst>
              <a:path extrusionOk="0" h="1179444" w="491018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1324882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1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183188" y="132488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394858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8969829" y="6019800"/>
            <a:ext cx="3222171" cy="838200"/>
          </a:xfrm>
          <a:custGeom>
            <a:rect b="b" l="l" r="r" t="t"/>
            <a:pathLst>
              <a:path extrusionOk="0" h="1179444" w="491018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>
            <p:ph idx="2" type="pic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8"/>
          <p:cNvSpPr/>
          <p:nvPr/>
        </p:nvSpPr>
        <p:spPr>
          <a:xfrm>
            <a:off x="8969829" y="6019800"/>
            <a:ext cx="3222171" cy="838200"/>
          </a:xfrm>
          <a:custGeom>
            <a:rect b="b" l="l" r="r" t="t"/>
            <a:pathLst>
              <a:path extrusionOk="0" h="1179444" w="491018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21.jpg"/><Relationship Id="rId6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14.jp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398875" y="1522472"/>
            <a:ext cx="93942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600"/>
              <a:t>A Fusion of LSTM and GRU Neural Networks for</a:t>
            </a:r>
            <a:endParaRPr b="0"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600"/>
              <a:t>Predicting the S&amp;P 500 Index</a:t>
            </a:r>
            <a:endParaRPr b="0"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</a:pPr>
            <a:r>
              <a:t/>
            </a:r>
            <a:endParaRPr b="0" sz="36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398897" y="3650995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>
                <a:solidFill>
                  <a:schemeClr val="dk1"/>
                </a:solidFill>
              </a:rPr>
              <a:t>Final</a:t>
            </a:r>
            <a:r>
              <a:rPr lang="en-US">
                <a:solidFill>
                  <a:schemeClr val="dk1"/>
                </a:solidFill>
              </a:rPr>
              <a:t> Presentation for the course Data Science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>
                <a:solidFill>
                  <a:schemeClr val="dk1"/>
                </a:solidFill>
              </a:rPr>
              <a:t>and Applied Machine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1192522" y="4868520"/>
            <a:ext cx="9394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rgbClr val="000000"/>
                </a:solidFill>
              </a:rPr>
              <a:t>Shijon Das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ec5c783b_1_81"/>
          <p:cNvSpPr txBox="1"/>
          <p:nvPr/>
        </p:nvSpPr>
        <p:spPr>
          <a:xfrm>
            <a:off x="1168450" y="71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Performance Evaluation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6fec5c783b_1_81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6" name="Google Shape;146;g26fec5c783b_1_81"/>
          <p:cNvGraphicFramePr/>
          <p:nvPr/>
        </p:nvGraphicFramePr>
        <p:xfrm>
          <a:off x="952500" y="19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{72CA5B2A-D72E-459D-B140-C2930E6FC666}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MAPE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Combined LSTM and GRU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 LSTM Model (Model 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GRU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g26fec5c783b_1_81"/>
          <p:cNvSpPr txBox="1"/>
          <p:nvPr/>
        </p:nvSpPr>
        <p:spPr>
          <a:xfrm>
            <a:off x="1992225" y="1315350"/>
            <a:ext cx="9148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showing Performance Metrics of Combined LSTM and GRU Model, Best LSTM Model, and GRU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fec5c783b_1_88"/>
          <p:cNvSpPr txBox="1"/>
          <p:nvPr/>
        </p:nvSpPr>
        <p:spPr>
          <a:xfrm>
            <a:off x="1320850" y="786625"/>
            <a:ext cx="106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Comparison</a:t>
            </a:r>
            <a:r>
              <a:rPr b="1" lang="en-US" sz="2800">
                <a:solidFill>
                  <a:schemeClr val="dk1"/>
                </a:solidFill>
              </a:rPr>
              <a:t> of Predicted and Actual Stock Prices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6fec5c783b_1_88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26fec5c783b_1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5" y="1691325"/>
            <a:ext cx="5140423" cy="211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6fec5c783b_1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800" y="1726500"/>
            <a:ext cx="5140423" cy="20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6fec5c783b_1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50" y="4327375"/>
            <a:ext cx="5776266" cy="214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6fec5c783b_1_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0725" y="4319147"/>
            <a:ext cx="5140426" cy="2013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6fec5c783b_1_88"/>
          <p:cNvSpPr txBox="1"/>
          <p:nvPr/>
        </p:nvSpPr>
        <p:spPr>
          <a:xfrm>
            <a:off x="797300" y="1231625"/>
            <a:ext cx="50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Model -1 </a:t>
            </a:r>
            <a:endParaRPr/>
          </a:p>
        </p:txBody>
      </p:sp>
      <p:sp>
        <p:nvSpPr>
          <p:cNvPr id="160" name="Google Shape;160;g26fec5c783b_1_88"/>
          <p:cNvSpPr txBox="1"/>
          <p:nvPr/>
        </p:nvSpPr>
        <p:spPr>
          <a:xfrm>
            <a:off x="6519850" y="1359325"/>
            <a:ext cx="50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Model - 2 </a:t>
            </a:r>
            <a:endParaRPr/>
          </a:p>
        </p:txBody>
      </p:sp>
      <p:sp>
        <p:nvSpPr>
          <p:cNvPr id="161" name="Google Shape;161;g26fec5c783b_1_88"/>
          <p:cNvSpPr txBox="1"/>
          <p:nvPr/>
        </p:nvSpPr>
        <p:spPr>
          <a:xfrm>
            <a:off x="845025" y="3889463"/>
            <a:ext cx="50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Model -3 </a:t>
            </a:r>
            <a:endParaRPr/>
          </a:p>
        </p:txBody>
      </p:sp>
      <p:sp>
        <p:nvSpPr>
          <p:cNvPr id="162" name="Google Shape;162;g26fec5c783b_1_88"/>
          <p:cNvSpPr txBox="1"/>
          <p:nvPr/>
        </p:nvSpPr>
        <p:spPr>
          <a:xfrm>
            <a:off x="6519850" y="3867750"/>
            <a:ext cx="50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Model -4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ec5c783b_1_103"/>
          <p:cNvSpPr txBox="1"/>
          <p:nvPr/>
        </p:nvSpPr>
        <p:spPr>
          <a:xfrm>
            <a:off x="1320850" y="786625"/>
            <a:ext cx="106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Comparison of Predicted and Actual Stock Prices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6fec5c783b_1_103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26fec5c783b_1_103"/>
          <p:cNvSpPr txBox="1"/>
          <p:nvPr/>
        </p:nvSpPr>
        <p:spPr>
          <a:xfrm>
            <a:off x="797300" y="1231625"/>
            <a:ext cx="50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GRU model</a:t>
            </a:r>
            <a:endParaRPr/>
          </a:p>
        </p:txBody>
      </p:sp>
      <p:sp>
        <p:nvSpPr>
          <p:cNvPr id="171" name="Google Shape;171;g26fec5c783b_1_103"/>
          <p:cNvSpPr txBox="1"/>
          <p:nvPr/>
        </p:nvSpPr>
        <p:spPr>
          <a:xfrm>
            <a:off x="6519850" y="1359325"/>
            <a:ext cx="5866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combined LSTM-GRU</a:t>
            </a:r>
            <a:endParaRPr/>
          </a:p>
        </p:txBody>
      </p:sp>
      <p:pic>
        <p:nvPicPr>
          <p:cNvPr id="172" name="Google Shape;172;g26fec5c783b_1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" y="1757075"/>
            <a:ext cx="6179049" cy="231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6fec5c783b_1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850" y="1676275"/>
            <a:ext cx="6050099" cy="23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ec5c783b_1_119"/>
          <p:cNvSpPr txBox="1"/>
          <p:nvPr/>
        </p:nvSpPr>
        <p:spPr>
          <a:xfrm>
            <a:off x="1320850" y="786625"/>
            <a:ext cx="106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Comparison of Predicted and Actual Stock Prices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6fec5c783b_1_119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26fec5c783b_1_119"/>
          <p:cNvSpPr txBox="1"/>
          <p:nvPr/>
        </p:nvSpPr>
        <p:spPr>
          <a:xfrm>
            <a:off x="797300" y="1231625"/>
            <a:ext cx="5076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GRU model</a:t>
            </a:r>
            <a:endParaRPr/>
          </a:p>
        </p:txBody>
      </p:sp>
      <p:sp>
        <p:nvSpPr>
          <p:cNvPr id="182" name="Google Shape;182;g26fec5c783b_1_119"/>
          <p:cNvSpPr txBox="1"/>
          <p:nvPr/>
        </p:nvSpPr>
        <p:spPr>
          <a:xfrm>
            <a:off x="6519850" y="1359325"/>
            <a:ext cx="5866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for true and predicted stock price of combined LSTM-GRU</a:t>
            </a:r>
            <a:endParaRPr/>
          </a:p>
        </p:txBody>
      </p:sp>
      <p:pic>
        <p:nvPicPr>
          <p:cNvPr id="183" name="Google Shape;183;g26fec5c783b_1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" y="1757075"/>
            <a:ext cx="6179049" cy="231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6fec5c783b_1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850" y="1676275"/>
            <a:ext cx="6050099" cy="23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fec5c783b_1_155"/>
          <p:cNvSpPr txBox="1"/>
          <p:nvPr/>
        </p:nvSpPr>
        <p:spPr>
          <a:xfrm>
            <a:off x="1320850" y="786625"/>
            <a:ext cx="106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Conclusion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6fec5c783b_1_155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26fec5c783b_1_155"/>
          <p:cNvSpPr txBox="1"/>
          <p:nvPr/>
        </p:nvSpPr>
        <p:spPr>
          <a:xfrm>
            <a:off x="683850" y="1535175"/>
            <a:ext cx="103101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superior performance of the combined LSTM and GRU architecture improves stock price predictions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LSTMs catch long-term patterns, while GRUs enhance </a:t>
            </a:r>
            <a:r>
              <a:rPr lang="en-US"/>
              <a:t>efficiency</a:t>
            </a:r>
            <a:r>
              <a:rPr lang="en-US"/>
              <a:t> and grasp intricate data relationships.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8a7d32ca_0_102"/>
          <p:cNvSpPr txBox="1"/>
          <p:nvPr/>
        </p:nvSpPr>
        <p:spPr>
          <a:xfrm>
            <a:off x="1168450" y="71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6e8a7d32ca_0_102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26e8a7d32ca_0_102"/>
          <p:cNvSpPr txBox="1"/>
          <p:nvPr/>
        </p:nvSpPr>
        <p:spPr>
          <a:xfrm>
            <a:off x="330600" y="1411475"/>
            <a:ext cx="7543500" cy="4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Predicting future occurrences by analyzing historical data.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Widely applicable in business, economics, environmental sciences, and financial sectors.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Categories of Forecasting: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Short-term: Projections ranging a few seconds to months.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Medium-term: Extends to one or two years ahead.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Long-term: Encompasses predictions beyond two years.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Role of Deep Learning: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neural networks are effective in approximating 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nonlinear</a:t>
            </a: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 various architectures such as MLP, RNN, LSTM, GRU, and CNN.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66" name="Google Shape;66;g26e8a7d32ca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425" y="16465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fec5c783b_1_8"/>
          <p:cNvSpPr txBox="1"/>
          <p:nvPr/>
        </p:nvSpPr>
        <p:spPr>
          <a:xfrm>
            <a:off x="1244650" y="558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Dataset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6fec5c783b_1_8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g26fec5c783b_1_8"/>
          <p:cNvSpPr txBox="1"/>
          <p:nvPr/>
        </p:nvSpPr>
        <p:spPr>
          <a:xfrm>
            <a:off x="1999975" y="4820525"/>
            <a:ext cx="1035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S&amp;P 500 dataset contains stock prices from 2000 to </a:t>
            </a: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around</a:t>
            </a: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2020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contains crucial market indicators such as Open, High, Low, Close, Adjusted Close prices, and trading Volume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pward trajectory reflecting the long-term growth and resilience of the market despite periodic downturns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Major economic events such as the global financial crisis in 2008 and the COVID-19 pandemic around 2020 are evident in the data,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showcasing the market’s response to external shocks and subsequent recovery phase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26fec5c783b_1_8"/>
          <p:cNvPicPr preferRelativeResize="0"/>
          <p:nvPr/>
        </p:nvPicPr>
        <p:blipFill rotWithShape="1">
          <a:blip r:embed="rId3">
            <a:alphaModFix/>
          </a:blip>
          <a:srcRect b="0" l="-1110" r="1110" t="9909"/>
          <a:stretch/>
        </p:blipFill>
        <p:spPr>
          <a:xfrm>
            <a:off x="2284775" y="1080875"/>
            <a:ext cx="6889424" cy="34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6fec5c783b_1_8"/>
          <p:cNvSpPr txBox="1"/>
          <p:nvPr/>
        </p:nvSpPr>
        <p:spPr>
          <a:xfrm>
            <a:off x="1632800" y="45145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Figure: Plot of every index with respect to date.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fec5c783b_1_24"/>
          <p:cNvSpPr txBox="1"/>
          <p:nvPr/>
        </p:nvSpPr>
        <p:spPr>
          <a:xfrm>
            <a:off x="1244650" y="405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Dataset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6fec5c783b_1_24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26fec5c783b_1_24"/>
          <p:cNvSpPr txBox="1"/>
          <p:nvPr/>
        </p:nvSpPr>
        <p:spPr>
          <a:xfrm>
            <a:off x="0" y="1386725"/>
            <a:ext cx="67395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 prices are not normally distributed.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common close price range falls between roughly 1000 to 1500, as indicated by the tallest bar.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Noticeable gap in the frequency between price ranges of around 2000 to 2500, where there are significantly fewer occurrences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Shape of the histogram suggests that there may be multiple modes - local high points in the distribution of close prices 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Imply that the asset has had periods of stability around certain price levels.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26fec5c783b_1_24"/>
          <p:cNvSpPr txBox="1"/>
          <p:nvPr/>
        </p:nvSpPr>
        <p:spPr>
          <a:xfrm>
            <a:off x="7011350" y="4688050"/>
            <a:ext cx="4947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Figure: </a:t>
            </a:r>
            <a:r>
              <a:rPr lang="en-US"/>
              <a:t>Histogram showing the distribution of Closing Price</a:t>
            </a:r>
            <a:endParaRPr/>
          </a:p>
        </p:txBody>
      </p:sp>
      <p:pic>
        <p:nvPicPr>
          <p:cNvPr id="86" name="Google Shape;86;g26fec5c783b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375" y="1385475"/>
            <a:ext cx="5206351" cy="30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84816e5dd_0_73"/>
          <p:cNvSpPr txBox="1"/>
          <p:nvPr/>
        </p:nvSpPr>
        <p:spPr>
          <a:xfrm>
            <a:off x="1168450" y="71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Data Preprocessing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c84816e5dd_0_73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c84816e5dd_0_73"/>
          <p:cNvSpPr txBox="1"/>
          <p:nvPr/>
        </p:nvSpPr>
        <p:spPr>
          <a:xfrm>
            <a:off x="94975" y="1543925"/>
            <a:ext cx="75435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Dataframe is converted  into a time series format where each row is indexed by its corresponding date using </a:t>
            </a:r>
            <a:r>
              <a:rPr lang="en-US" sz="17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set_index("Date")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"Open", "High", "Low", "Close", and "Adj Close" are all perfectly positively correlated with each other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when the variables are essentially representing the same underlying information, possibly with slight differences due to adjustments for dividends and stock splits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"Volume" has a low positive correlation with the other variables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Correlation with "Volume" is much lower, which could be expected as trading volume might not necessarily increase just because prices are higher or lower on a given day.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MinMaxScaler to normalise the features within a range 0 to 1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Normalisation ensures models learn more effectively and ensures that no single feature has too much influence on the final predictions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g2c84816e5dd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546" y="1283125"/>
            <a:ext cx="3716074" cy="31024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c84816e5dd_0_73"/>
          <p:cNvSpPr txBox="1"/>
          <p:nvPr/>
        </p:nvSpPr>
        <p:spPr>
          <a:xfrm>
            <a:off x="7544750" y="4688050"/>
            <a:ext cx="4947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Figure: Correlation Heatmap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ec5c783b_1_137"/>
          <p:cNvSpPr txBox="1"/>
          <p:nvPr/>
        </p:nvSpPr>
        <p:spPr>
          <a:xfrm>
            <a:off x="1320850" y="481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Implementations and Evaluations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6fec5c783b_1_137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26fec5c783b_1_137"/>
          <p:cNvSpPr txBox="1"/>
          <p:nvPr/>
        </p:nvSpPr>
        <p:spPr>
          <a:xfrm>
            <a:off x="1126000" y="1337650"/>
            <a:ext cx="8910300" cy="453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section talks about the architectures of the six models that we applied on our dataset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 Google  Colaboratory for executing all of our six models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evaluating our six models we used Mean Absolute Error(MAE), Root Mean Squared Error(RMSE) and Mean Absolute Percentage Error(MAPE)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26fec5c783b_1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424" y="3774200"/>
            <a:ext cx="1855450" cy="6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6fec5c783b_1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750" y="4576675"/>
            <a:ext cx="2223226" cy="741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6fec5c783b_1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925" y="5233580"/>
            <a:ext cx="4325676" cy="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e8a7d32ca_0_8"/>
          <p:cNvSpPr txBox="1"/>
          <p:nvPr/>
        </p:nvSpPr>
        <p:spPr>
          <a:xfrm>
            <a:off x="1168450" y="71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Model Specification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6e8a7d32ca_0_8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5" name="Google Shape;115;g26e8a7d32ca_0_8"/>
          <p:cNvGraphicFramePr/>
          <p:nvPr/>
        </p:nvGraphicFramePr>
        <p:xfrm>
          <a:off x="882300" y="176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{72CA5B2A-D72E-459D-B140-C2930E6FC666}</a:tableStyleId>
              </a:tblPr>
              <a:tblGrid>
                <a:gridCol w="1546200"/>
                <a:gridCol w="1546200"/>
                <a:gridCol w="1546200"/>
                <a:gridCol w="1546200"/>
                <a:gridCol w="1546200"/>
                <a:gridCol w="1916600"/>
              </a:tblGrid>
              <a:tr h="53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Regularization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Batch Normalisation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Callbacks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LSTM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Model - 2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LSTM Layers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Dropout(0.2)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Model - 3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LSTM Layers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Dropout(0.2)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ReduceLROnPlateau, EarlyStopping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Model - 4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LSTM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Dropout(0.2)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ReduceLROnPlateau, EarlyStopping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g26e8a7d32ca_0_8"/>
          <p:cNvSpPr txBox="1"/>
          <p:nvPr/>
        </p:nvSpPr>
        <p:spPr>
          <a:xfrm>
            <a:off x="837825" y="4865375"/>
            <a:ext cx="107334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model architecture excels at capturing sequential data patterns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 GRU layers with same specifications and hyperparamters as Model -4 of the LSTM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GRU -LSTM model fusion is made to capture not just the short-term dependencies but also the long and complex temporal relationships inherent in financial time series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Combined strength of LSTM and GRU, with their complementary capabilities, equips our model with a profound understanding of temporal dynamics, which is believed to enhance accuracy in stock market predictions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6e8a7d32ca_0_8"/>
          <p:cNvSpPr txBox="1"/>
          <p:nvPr/>
        </p:nvSpPr>
        <p:spPr>
          <a:xfrm>
            <a:off x="2689925" y="1319975"/>
            <a:ext cx="6173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showing comparison of LSTM Model Architectures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fec5c783b_1_65"/>
          <p:cNvSpPr txBox="1"/>
          <p:nvPr/>
        </p:nvSpPr>
        <p:spPr>
          <a:xfrm>
            <a:off x="1320850" y="481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Model Training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6fec5c783b_1_65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g26fec5c783b_1_65"/>
          <p:cNvPicPr preferRelativeResize="0"/>
          <p:nvPr/>
        </p:nvPicPr>
        <p:blipFill rotWithShape="1">
          <a:blip r:embed="rId3">
            <a:alphaModFix/>
          </a:blip>
          <a:srcRect b="0" l="3036" r="30225" t="4607"/>
          <a:stretch/>
        </p:blipFill>
        <p:spPr>
          <a:xfrm>
            <a:off x="1102725" y="1129750"/>
            <a:ext cx="6252675" cy="50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6fec5c783b_1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200" y="1054525"/>
            <a:ext cx="2867974" cy="20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6fec5c783b_1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022" y="3574075"/>
            <a:ext cx="3063805" cy="224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6fec5c783b_1_65"/>
          <p:cNvSpPr txBox="1"/>
          <p:nvPr/>
        </p:nvSpPr>
        <p:spPr>
          <a:xfrm>
            <a:off x="9398275" y="3206950"/>
            <a:ext cx="18735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GRU Training</a:t>
            </a:r>
            <a:endParaRPr/>
          </a:p>
        </p:txBody>
      </p:sp>
      <p:sp>
        <p:nvSpPr>
          <p:cNvPr id="129" name="Google Shape;129;g26fec5c783b_1_65"/>
          <p:cNvSpPr txBox="1"/>
          <p:nvPr/>
        </p:nvSpPr>
        <p:spPr>
          <a:xfrm>
            <a:off x="8745550" y="5923425"/>
            <a:ext cx="34866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Combined LSTM-GRU 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e8a7d32ca_0_25"/>
          <p:cNvSpPr txBox="1"/>
          <p:nvPr/>
        </p:nvSpPr>
        <p:spPr>
          <a:xfrm>
            <a:off x="1168450" y="71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Performance Evaluation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6e8a7d32ca_0_25"/>
          <p:cNvSpPr txBox="1"/>
          <p:nvPr>
            <p:ph idx="12" type="sldNum"/>
          </p:nvPr>
        </p:nvSpPr>
        <p:spPr>
          <a:xfrm>
            <a:off x="-5" y="6333009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7" name="Google Shape;137;g26e8a7d32ca_0_25"/>
          <p:cNvGraphicFramePr/>
          <p:nvPr/>
        </p:nvGraphicFramePr>
        <p:xfrm>
          <a:off x="952500" y="19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{72CA5B2A-D72E-459D-B140-C2930E6FC666}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MAPE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274.47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-4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35.09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g26e8a7d32ca_0_25"/>
          <p:cNvSpPr txBox="1"/>
          <p:nvPr/>
        </p:nvSpPr>
        <p:spPr>
          <a:xfrm>
            <a:off x="3290125" y="1367675"/>
            <a:ext cx="8059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showing Performance Metrics of LSTM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2019-07-31T20:40:14Z</dcterms:created>
  <dc:creator>Microsoft Office User</dc:creator>
</cp:coreProperties>
</file>