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ist_of_U.S._states_and_territories_by_popul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97399dad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97399dad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97399dad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97399dad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97399dad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97399dad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97399dad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97399dad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a2bffcf5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a2bffcf5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a2bffcf5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a2bffcf5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a2bffcf5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a2bffcf5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a2bffcf5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a2bffcf5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a2bffcf5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a2bffcf5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a2bffcf5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a2bffcf5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a2bffcf5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a2bffcf5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Before we chose a goal, we decided limit our dataset to a smaller field and do a compare of different states based on their populations. A state with a large population, a state with a medium population, and a state with a small population. The states we chose, in order, are California, Virginia, and Idaho.</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800" u="sng">
                <a:solidFill>
                  <a:schemeClr val="hlink"/>
                </a:solidFill>
                <a:hlinkClick r:id="rId2"/>
              </a:rPr>
              <a:t>https://en.wikipedia.org/wiki/List_of_U.S._states_and_territories_by_population</a:t>
            </a:r>
            <a:r>
              <a:rPr lang="en" sz="1800">
                <a:solidFill>
                  <a:srgbClr val="595959"/>
                </a:solidFill>
              </a:rPr>
              <a:t> (Where the images were retrieved from)</a:t>
            </a:r>
            <a:endParaRPr sz="18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a2bffcf5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a2bffcf5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Goals were something of a rough patch as we couldn’t figure out what we all wanted to look at, so we developed 3 goals to link together. The first was what is the relationship between a states population and the number of cases, next was how many people were admitted to the hospital and required bedcare, and finally, did the percentages of our data line up with what the original dataset had to say about the severity of the covid levels. We wanted to see how covid </a:t>
            </a:r>
            <a:r>
              <a:rPr lang="en" sz="1300"/>
              <a:t>affected</a:t>
            </a:r>
            <a:r>
              <a:rPr lang="en" sz="1300"/>
              <a:t> different states of differing populations</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2bffcf5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2bffcf5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97399dad9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97399dad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97399dad9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97399dad9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97399dad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97399dad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a2bffcf5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a2bffcf5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97399dad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97399dad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22.jpg"/><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28.jpg"/><Relationship Id="rId5" Type="http://schemas.openxmlformats.org/officeDocument/2006/relationships/image" Target="../media/image2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15.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20.jpg"/><Relationship Id="rId5"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9.jpg"/><Relationship Id="rId5"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31.png"/><Relationship Id="rId8"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15.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6.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5.jpg"/><Relationship Id="rId4" Type="http://schemas.openxmlformats.org/officeDocument/2006/relationships/image" Target="../media/image11.jpg"/><Relationship Id="rId5"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Science and Applied Machine Learning Project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Collin Kress, Shijon Das, Liam Searle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88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7" name="Google Shape;137;p22"/>
          <p:cNvPicPr preferRelativeResize="0"/>
          <p:nvPr/>
        </p:nvPicPr>
        <p:blipFill>
          <a:blip r:embed="rId3">
            <a:alphaModFix/>
          </a:blip>
          <a:stretch>
            <a:fillRect/>
          </a:stretch>
        </p:blipFill>
        <p:spPr>
          <a:xfrm>
            <a:off x="311699" y="1185875"/>
            <a:ext cx="4200250" cy="1913350"/>
          </a:xfrm>
          <a:prstGeom prst="rect">
            <a:avLst/>
          </a:prstGeom>
          <a:noFill/>
          <a:ln>
            <a:noFill/>
          </a:ln>
        </p:spPr>
      </p:pic>
      <p:pic>
        <p:nvPicPr>
          <p:cNvPr id="138" name="Google Shape;138;p22"/>
          <p:cNvPicPr preferRelativeResize="0"/>
          <p:nvPr/>
        </p:nvPicPr>
        <p:blipFill>
          <a:blip r:embed="rId4">
            <a:alphaModFix/>
          </a:blip>
          <a:stretch>
            <a:fillRect/>
          </a:stretch>
        </p:blipFill>
        <p:spPr>
          <a:xfrm>
            <a:off x="4554875" y="1188738"/>
            <a:ext cx="4175127" cy="1907624"/>
          </a:xfrm>
          <a:prstGeom prst="rect">
            <a:avLst/>
          </a:prstGeom>
          <a:noFill/>
          <a:ln>
            <a:noFill/>
          </a:ln>
        </p:spPr>
      </p:pic>
      <p:pic>
        <p:nvPicPr>
          <p:cNvPr id="139" name="Google Shape;139;p22"/>
          <p:cNvPicPr preferRelativeResize="0"/>
          <p:nvPr/>
        </p:nvPicPr>
        <p:blipFill>
          <a:blip r:embed="rId5">
            <a:alphaModFix/>
          </a:blip>
          <a:stretch>
            <a:fillRect/>
          </a:stretch>
        </p:blipFill>
        <p:spPr>
          <a:xfrm>
            <a:off x="2542150" y="3235875"/>
            <a:ext cx="4221300" cy="1907624"/>
          </a:xfrm>
          <a:prstGeom prst="rect">
            <a:avLst/>
          </a:prstGeom>
          <a:noFill/>
          <a:ln>
            <a:noFill/>
          </a:ln>
        </p:spPr>
      </p:pic>
      <p:sp>
        <p:nvSpPr>
          <p:cNvPr id="140" name="Google Shape;140;p22"/>
          <p:cNvSpPr txBox="1"/>
          <p:nvPr>
            <p:ph type="title"/>
          </p:nvPr>
        </p:nvSpPr>
        <p:spPr>
          <a:xfrm>
            <a:off x="392500" y="6131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Yearly bed </a:t>
            </a:r>
            <a:r>
              <a:rPr lang="en" sz="1800"/>
              <a:t>utilization</a:t>
            </a:r>
            <a:r>
              <a:rPr lang="en" sz="1800"/>
              <a:t> as a percentage of total covid hospital admissions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541850" y="2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46" name="Google Shape;146;p23"/>
          <p:cNvPicPr preferRelativeResize="0"/>
          <p:nvPr/>
        </p:nvPicPr>
        <p:blipFill>
          <a:blip r:embed="rId3">
            <a:alphaModFix/>
          </a:blip>
          <a:stretch>
            <a:fillRect/>
          </a:stretch>
        </p:blipFill>
        <p:spPr>
          <a:xfrm>
            <a:off x="660677" y="1108450"/>
            <a:ext cx="3540475" cy="2374601"/>
          </a:xfrm>
          <a:prstGeom prst="rect">
            <a:avLst/>
          </a:prstGeom>
          <a:noFill/>
          <a:ln>
            <a:noFill/>
          </a:ln>
        </p:spPr>
      </p:pic>
      <p:pic>
        <p:nvPicPr>
          <p:cNvPr id="147" name="Google Shape;147;p23"/>
          <p:cNvPicPr preferRelativeResize="0"/>
          <p:nvPr/>
        </p:nvPicPr>
        <p:blipFill>
          <a:blip r:embed="rId4">
            <a:alphaModFix/>
          </a:blip>
          <a:stretch>
            <a:fillRect/>
          </a:stretch>
        </p:blipFill>
        <p:spPr>
          <a:xfrm>
            <a:off x="4588750" y="1108450"/>
            <a:ext cx="3911601" cy="2587400"/>
          </a:xfrm>
          <a:prstGeom prst="rect">
            <a:avLst/>
          </a:prstGeom>
          <a:noFill/>
          <a:ln>
            <a:noFill/>
          </a:ln>
        </p:spPr>
      </p:pic>
      <p:pic>
        <p:nvPicPr>
          <p:cNvPr id="148" name="Google Shape;148;p23"/>
          <p:cNvPicPr preferRelativeResize="0"/>
          <p:nvPr/>
        </p:nvPicPr>
        <p:blipFill>
          <a:blip r:embed="rId5">
            <a:alphaModFix/>
          </a:blip>
          <a:stretch>
            <a:fillRect/>
          </a:stretch>
        </p:blipFill>
        <p:spPr>
          <a:xfrm>
            <a:off x="2981725" y="3267900"/>
            <a:ext cx="2964125" cy="1908225"/>
          </a:xfrm>
          <a:prstGeom prst="rect">
            <a:avLst/>
          </a:prstGeom>
          <a:noFill/>
          <a:ln>
            <a:noFill/>
          </a:ln>
        </p:spPr>
      </p:pic>
      <p:sp>
        <p:nvSpPr>
          <p:cNvPr id="149" name="Google Shape;149;p23"/>
          <p:cNvSpPr txBox="1"/>
          <p:nvPr>
            <p:ph type="title"/>
          </p:nvPr>
        </p:nvSpPr>
        <p:spPr>
          <a:xfrm>
            <a:off x="471000" y="5492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Total covid hospital admissions as a percentage of covid cases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65288" y="2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55" name="Google Shape;155;p24"/>
          <p:cNvPicPr preferRelativeResize="0"/>
          <p:nvPr/>
        </p:nvPicPr>
        <p:blipFill>
          <a:blip r:embed="rId3">
            <a:alphaModFix/>
          </a:blip>
          <a:stretch>
            <a:fillRect/>
          </a:stretch>
        </p:blipFill>
        <p:spPr>
          <a:xfrm>
            <a:off x="147225" y="1169025"/>
            <a:ext cx="3014149" cy="2498500"/>
          </a:xfrm>
          <a:prstGeom prst="rect">
            <a:avLst/>
          </a:prstGeom>
          <a:noFill/>
          <a:ln>
            <a:noFill/>
          </a:ln>
        </p:spPr>
      </p:pic>
      <p:pic>
        <p:nvPicPr>
          <p:cNvPr id="156" name="Google Shape;156;p24"/>
          <p:cNvPicPr preferRelativeResize="0"/>
          <p:nvPr/>
        </p:nvPicPr>
        <p:blipFill>
          <a:blip r:embed="rId4">
            <a:alphaModFix/>
          </a:blip>
          <a:stretch>
            <a:fillRect/>
          </a:stretch>
        </p:blipFill>
        <p:spPr>
          <a:xfrm>
            <a:off x="3184738" y="1223913"/>
            <a:ext cx="2881675" cy="2388723"/>
          </a:xfrm>
          <a:prstGeom prst="rect">
            <a:avLst/>
          </a:prstGeom>
          <a:noFill/>
          <a:ln>
            <a:noFill/>
          </a:ln>
        </p:spPr>
      </p:pic>
      <p:pic>
        <p:nvPicPr>
          <p:cNvPr id="157" name="Google Shape;157;p24"/>
          <p:cNvPicPr preferRelativeResize="0"/>
          <p:nvPr/>
        </p:nvPicPr>
        <p:blipFill>
          <a:blip r:embed="rId5">
            <a:alphaModFix/>
          </a:blip>
          <a:stretch>
            <a:fillRect/>
          </a:stretch>
        </p:blipFill>
        <p:spPr>
          <a:xfrm>
            <a:off x="6089800" y="1223925"/>
            <a:ext cx="2980929" cy="2470950"/>
          </a:xfrm>
          <a:prstGeom prst="rect">
            <a:avLst/>
          </a:prstGeom>
          <a:noFill/>
          <a:ln>
            <a:noFill/>
          </a:ln>
        </p:spPr>
      </p:pic>
      <p:sp>
        <p:nvSpPr>
          <p:cNvPr id="158" name="Google Shape;158;p24"/>
          <p:cNvSpPr txBox="1"/>
          <p:nvPr>
            <p:ph type="title"/>
          </p:nvPr>
        </p:nvSpPr>
        <p:spPr>
          <a:xfrm>
            <a:off x="244825" y="6005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Average covid-19 community level per month</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59300" y="37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64" name="Google Shape;164;p25"/>
          <p:cNvPicPr preferRelativeResize="0"/>
          <p:nvPr/>
        </p:nvPicPr>
        <p:blipFill>
          <a:blip r:embed="rId3">
            <a:alphaModFix/>
          </a:blip>
          <a:stretch>
            <a:fillRect/>
          </a:stretch>
        </p:blipFill>
        <p:spPr>
          <a:xfrm>
            <a:off x="76200" y="962350"/>
            <a:ext cx="8839204" cy="591294"/>
          </a:xfrm>
          <a:prstGeom prst="rect">
            <a:avLst/>
          </a:prstGeom>
          <a:noFill/>
          <a:ln>
            <a:noFill/>
          </a:ln>
        </p:spPr>
      </p:pic>
      <p:pic>
        <p:nvPicPr>
          <p:cNvPr id="165" name="Google Shape;165;p25"/>
          <p:cNvPicPr preferRelativeResize="0"/>
          <p:nvPr/>
        </p:nvPicPr>
        <p:blipFill>
          <a:blip r:embed="rId4">
            <a:alphaModFix/>
          </a:blip>
          <a:stretch>
            <a:fillRect/>
          </a:stretch>
        </p:blipFill>
        <p:spPr>
          <a:xfrm>
            <a:off x="152400" y="2087019"/>
            <a:ext cx="8839204" cy="664667"/>
          </a:xfrm>
          <a:prstGeom prst="rect">
            <a:avLst/>
          </a:prstGeom>
          <a:noFill/>
          <a:ln>
            <a:noFill/>
          </a:ln>
        </p:spPr>
      </p:pic>
      <p:pic>
        <p:nvPicPr>
          <p:cNvPr id="166" name="Google Shape;166;p25"/>
          <p:cNvPicPr preferRelativeResize="0"/>
          <p:nvPr/>
        </p:nvPicPr>
        <p:blipFill>
          <a:blip r:embed="rId5">
            <a:alphaModFix/>
          </a:blip>
          <a:stretch>
            <a:fillRect/>
          </a:stretch>
        </p:blipFill>
        <p:spPr>
          <a:xfrm>
            <a:off x="152400" y="3208861"/>
            <a:ext cx="8839204" cy="565398"/>
          </a:xfrm>
          <a:prstGeom prst="rect">
            <a:avLst/>
          </a:prstGeom>
          <a:noFill/>
          <a:ln>
            <a:noFill/>
          </a:ln>
        </p:spPr>
      </p:pic>
      <p:sp>
        <p:nvSpPr>
          <p:cNvPr id="167" name="Google Shape;167;p25"/>
          <p:cNvSpPr txBox="1"/>
          <p:nvPr>
            <p:ph type="title"/>
          </p:nvPr>
        </p:nvSpPr>
        <p:spPr>
          <a:xfrm>
            <a:off x="119050" y="5122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Idaho</a:t>
            </a:r>
            <a:endParaRPr sz="1800"/>
          </a:p>
        </p:txBody>
      </p:sp>
      <p:sp>
        <p:nvSpPr>
          <p:cNvPr id="168" name="Google Shape;168;p25"/>
          <p:cNvSpPr txBox="1"/>
          <p:nvPr>
            <p:ph type="title"/>
          </p:nvPr>
        </p:nvSpPr>
        <p:spPr>
          <a:xfrm>
            <a:off x="83100" y="1648288"/>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California</a:t>
            </a:r>
            <a:endParaRPr sz="1800"/>
          </a:p>
        </p:txBody>
      </p:sp>
      <p:sp>
        <p:nvSpPr>
          <p:cNvPr id="169" name="Google Shape;169;p25"/>
          <p:cNvSpPr txBox="1"/>
          <p:nvPr>
            <p:ph type="title"/>
          </p:nvPr>
        </p:nvSpPr>
        <p:spPr>
          <a:xfrm>
            <a:off x="6900" y="2791288"/>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Virginia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81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u="sng"/>
              <a:t>Analysis of the Results</a:t>
            </a:r>
            <a:endParaRPr sz="3620" u="sng"/>
          </a:p>
        </p:txBody>
      </p:sp>
      <p:sp>
        <p:nvSpPr>
          <p:cNvPr id="175" name="Google Shape;175;p26"/>
          <p:cNvSpPr txBox="1"/>
          <p:nvPr>
            <p:ph idx="1" type="body"/>
          </p:nvPr>
        </p:nvSpPr>
        <p:spPr>
          <a:xfrm>
            <a:off x="311700" y="1152475"/>
            <a:ext cx="8520600" cy="1334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What is the relationship between a state’s population and the number of covid cases?</a:t>
            </a:r>
            <a:endParaRPr/>
          </a:p>
          <a:p>
            <a:pPr indent="-317500" lvl="1" marL="914400" rtl="0" algn="l">
              <a:lnSpc>
                <a:spcPct val="150000"/>
              </a:lnSpc>
              <a:spcBef>
                <a:spcPts val="0"/>
              </a:spcBef>
              <a:spcAft>
                <a:spcPts val="0"/>
              </a:spcAft>
              <a:buSzPts val="1400"/>
              <a:buChar char="○"/>
            </a:pPr>
            <a:r>
              <a:rPr lang="en"/>
              <a:t>Analysis: State population did seem to affect the total number of covid cases the state had.</a:t>
            </a:r>
            <a:endParaRPr/>
          </a:p>
        </p:txBody>
      </p:sp>
      <p:pic>
        <p:nvPicPr>
          <p:cNvPr id="176" name="Google Shape;176;p26"/>
          <p:cNvPicPr preferRelativeResize="0"/>
          <p:nvPr/>
        </p:nvPicPr>
        <p:blipFill>
          <a:blip r:embed="rId3">
            <a:alphaModFix/>
          </a:blip>
          <a:stretch>
            <a:fillRect/>
          </a:stretch>
        </p:blipFill>
        <p:spPr>
          <a:xfrm>
            <a:off x="711200" y="2486587"/>
            <a:ext cx="2286824" cy="2362875"/>
          </a:xfrm>
          <a:prstGeom prst="rect">
            <a:avLst/>
          </a:prstGeom>
          <a:noFill/>
          <a:ln>
            <a:noFill/>
          </a:ln>
        </p:spPr>
      </p:pic>
      <p:pic>
        <p:nvPicPr>
          <p:cNvPr id="177" name="Google Shape;177;p26"/>
          <p:cNvPicPr preferRelativeResize="0"/>
          <p:nvPr/>
        </p:nvPicPr>
        <p:blipFill>
          <a:blip r:embed="rId4">
            <a:alphaModFix/>
          </a:blip>
          <a:stretch>
            <a:fillRect/>
          </a:stretch>
        </p:blipFill>
        <p:spPr>
          <a:xfrm>
            <a:off x="5404276" y="2571761"/>
            <a:ext cx="2406229" cy="2291864"/>
          </a:xfrm>
          <a:prstGeom prst="rect">
            <a:avLst/>
          </a:prstGeom>
          <a:noFill/>
          <a:ln>
            <a:noFill/>
          </a:ln>
        </p:spPr>
      </p:pic>
      <p:pic>
        <p:nvPicPr>
          <p:cNvPr id="178" name="Google Shape;178;p26"/>
          <p:cNvPicPr preferRelativeResize="0"/>
          <p:nvPr/>
        </p:nvPicPr>
        <p:blipFill>
          <a:blip r:embed="rId5">
            <a:alphaModFix/>
          </a:blip>
          <a:stretch>
            <a:fillRect/>
          </a:stretch>
        </p:blipFill>
        <p:spPr>
          <a:xfrm>
            <a:off x="2998031" y="2522075"/>
            <a:ext cx="2406244" cy="2291875"/>
          </a:xfrm>
          <a:prstGeom prst="rect">
            <a:avLst/>
          </a:prstGeom>
          <a:noFill/>
          <a:ln>
            <a:noFill/>
          </a:ln>
        </p:spPr>
      </p:pic>
      <p:sp>
        <p:nvSpPr>
          <p:cNvPr id="179" name="Google Shape;179;p26"/>
          <p:cNvSpPr/>
          <p:nvPr/>
        </p:nvSpPr>
        <p:spPr>
          <a:xfrm>
            <a:off x="3390900" y="2609850"/>
            <a:ext cx="482700" cy="22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6"/>
          <p:cNvSpPr/>
          <p:nvPr/>
        </p:nvSpPr>
        <p:spPr>
          <a:xfrm>
            <a:off x="7264400" y="2647950"/>
            <a:ext cx="482700" cy="22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81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u="sng"/>
              <a:t>Analysis of the Results</a:t>
            </a:r>
            <a:endParaRPr sz="3620" u="sng"/>
          </a:p>
        </p:txBody>
      </p:sp>
      <p:sp>
        <p:nvSpPr>
          <p:cNvPr id="186" name="Google Shape;186;p27"/>
          <p:cNvSpPr txBox="1"/>
          <p:nvPr>
            <p:ph idx="1" type="body"/>
          </p:nvPr>
        </p:nvSpPr>
        <p:spPr>
          <a:xfrm>
            <a:off x="311700" y="1152475"/>
            <a:ext cx="8520600" cy="14193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What is the relationship between a state’s population and the number of covid cases? (cont…)</a:t>
            </a:r>
            <a:endParaRPr/>
          </a:p>
          <a:p>
            <a:pPr indent="-317500" lvl="1" marL="914400" rtl="0" algn="l">
              <a:spcBef>
                <a:spcPts val="0"/>
              </a:spcBef>
              <a:spcAft>
                <a:spcPts val="0"/>
              </a:spcAft>
              <a:buSzPts val="1400"/>
              <a:buChar char="○"/>
            </a:pPr>
            <a:r>
              <a:rPr lang="en"/>
              <a:t>Analysis: However, state population was not directly correlated with the percentage of covid cases.</a:t>
            </a:r>
            <a:endParaRPr/>
          </a:p>
        </p:txBody>
      </p:sp>
      <p:pic>
        <p:nvPicPr>
          <p:cNvPr id="187" name="Google Shape;187;p27"/>
          <p:cNvPicPr preferRelativeResize="0"/>
          <p:nvPr/>
        </p:nvPicPr>
        <p:blipFill rotWithShape="1">
          <a:blip r:embed="rId3">
            <a:alphaModFix/>
          </a:blip>
          <a:srcRect b="0" l="0" r="0" t="0"/>
          <a:stretch/>
        </p:blipFill>
        <p:spPr>
          <a:xfrm>
            <a:off x="549225" y="2571750"/>
            <a:ext cx="2681850" cy="2362250"/>
          </a:xfrm>
          <a:prstGeom prst="rect">
            <a:avLst/>
          </a:prstGeom>
          <a:noFill/>
          <a:ln>
            <a:noFill/>
          </a:ln>
        </p:spPr>
      </p:pic>
      <p:pic>
        <p:nvPicPr>
          <p:cNvPr id="188" name="Google Shape;188;p27"/>
          <p:cNvPicPr preferRelativeResize="0"/>
          <p:nvPr/>
        </p:nvPicPr>
        <p:blipFill rotWithShape="1">
          <a:blip r:embed="rId4">
            <a:alphaModFix/>
          </a:blip>
          <a:srcRect b="0" l="0" r="0" t="0"/>
          <a:stretch/>
        </p:blipFill>
        <p:spPr>
          <a:xfrm>
            <a:off x="5912925" y="2579113"/>
            <a:ext cx="2665426" cy="2347525"/>
          </a:xfrm>
          <a:prstGeom prst="rect">
            <a:avLst/>
          </a:prstGeom>
          <a:noFill/>
          <a:ln>
            <a:noFill/>
          </a:ln>
        </p:spPr>
      </p:pic>
      <p:pic>
        <p:nvPicPr>
          <p:cNvPr id="189" name="Google Shape;189;p27"/>
          <p:cNvPicPr preferRelativeResize="0"/>
          <p:nvPr/>
        </p:nvPicPr>
        <p:blipFill rotWithShape="1">
          <a:blip r:embed="rId5">
            <a:alphaModFix/>
          </a:blip>
          <a:srcRect b="0" l="0" r="10" t="0"/>
          <a:stretch/>
        </p:blipFill>
        <p:spPr>
          <a:xfrm>
            <a:off x="3231075" y="2571750"/>
            <a:ext cx="2681850" cy="2362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8"/>
          <p:cNvPicPr preferRelativeResize="0"/>
          <p:nvPr/>
        </p:nvPicPr>
        <p:blipFill>
          <a:blip r:embed="rId3">
            <a:alphaModFix/>
          </a:blip>
          <a:stretch>
            <a:fillRect/>
          </a:stretch>
        </p:blipFill>
        <p:spPr>
          <a:xfrm>
            <a:off x="2611600" y="2184050"/>
            <a:ext cx="3594976" cy="2314350"/>
          </a:xfrm>
          <a:prstGeom prst="rect">
            <a:avLst/>
          </a:prstGeom>
          <a:noFill/>
          <a:ln>
            <a:noFill/>
          </a:ln>
        </p:spPr>
      </p:pic>
      <p:sp>
        <p:nvSpPr>
          <p:cNvPr id="195" name="Google Shape;195;p28"/>
          <p:cNvSpPr txBox="1"/>
          <p:nvPr>
            <p:ph type="title"/>
          </p:nvPr>
        </p:nvSpPr>
        <p:spPr>
          <a:xfrm>
            <a:off x="311700" y="81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u="sng"/>
              <a:t>Analysis of the Results</a:t>
            </a:r>
            <a:endParaRPr sz="3620" u="sng"/>
          </a:p>
        </p:txBody>
      </p:sp>
      <p:sp>
        <p:nvSpPr>
          <p:cNvPr id="196" name="Google Shape;196;p28"/>
          <p:cNvSpPr txBox="1"/>
          <p:nvPr>
            <p:ph idx="1" type="body"/>
          </p:nvPr>
        </p:nvSpPr>
        <p:spPr>
          <a:xfrm>
            <a:off x="311700" y="1152475"/>
            <a:ext cx="8520600" cy="1539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Of those cases, how many were admitted to the hospital?</a:t>
            </a:r>
            <a:endParaRPr/>
          </a:p>
          <a:p>
            <a:pPr indent="-317500" lvl="1" marL="914400" rtl="0" algn="l">
              <a:spcBef>
                <a:spcPts val="0"/>
              </a:spcBef>
              <a:spcAft>
                <a:spcPts val="0"/>
              </a:spcAft>
              <a:buSzPts val="1400"/>
              <a:buChar char="○"/>
            </a:pPr>
            <a:r>
              <a:rPr lang="en"/>
              <a:t>Analysis: As the state population decreased, the admission rates increased</a:t>
            </a:r>
            <a:endParaRPr/>
          </a:p>
        </p:txBody>
      </p:sp>
      <p:pic>
        <p:nvPicPr>
          <p:cNvPr id="197" name="Google Shape;197;p28"/>
          <p:cNvPicPr preferRelativeResize="0"/>
          <p:nvPr/>
        </p:nvPicPr>
        <p:blipFill>
          <a:blip r:embed="rId4">
            <a:alphaModFix/>
          </a:blip>
          <a:stretch>
            <a:fillRect/>
          </a:stretch>
        </p:blipFill>
        <p:spPr>
          <a:xfrm>
            <a:off x="5427744" y="2692375"/>
            <a:ext cx="3716256" cy="2492501"/>
          </a:xfrm>
          <a:prstGeom prst="rect">
            <a:avLst/>
          </a:prstGeom>
          <a:noFill/>
          <a:ln>
            <a:noFill/>
          </a:ln>
        </p:spPr>
      </p:pic>
      <p:pic>
        <p:nvPicPr>
          <p:cNvPr id="198" name="Google Shape;198;p28"/>
          <p:cNvPicPr preferRelativeResize="0"/>
          <p:nvPr/>
        </p:nvPicPr>
        <p:blipFill>
          <a:blip r:embed="rId5">
            <a:alphaModFix/>
          </a:blip>
          <a:stretch>
            <a:fillRect/>
          </a:stretch>
        </p:blipFill>
        <p:spPr>
          <a:xfrm>
            <a:off x="0" y="2844800"/>
            <a:ext cx="3390900" cy="2314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2514600" y="2178725"/>
            <a:ext cx="3558452" cy="1907624"/>
          </a:xfrm>
          <a:prstGeom prst="rect">
            <a:avLst/>
          </a:prstGeom>
          <a:noFill/>
          <a:ln>
            <a:noFill/>
          </a:ln>
        </p:spPr>
      </p:pic>
      <p:sp>
        <p:nvSpPr>
          <p:cNvPr id="204" name="Google Shape;204;p29"/>
          <p:cNvSpPr txBox="1"/>
          <p:nvPr>
            <p:ph type="title"/>
          </p:nvPr>
        </p:nvSpPr>
        <p:spPr>
          <a:xfrm>
            <a:off x="311700" y="81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u="sng"/>
              <a:t>Analysis of the Results</a:t>
            </a:r>
            <a:endParaRPr sz="3620" u="sng"/>
          </a:p>
        </p:txBody>
      </p:sp>
      <p:sp>
        <p:nvSpPr>
          <p:cNvPr id="205" name="Google Shape;205;p29"/>
          <p:cNvSpPr txBox="1"/>
          <p:nvPr>
            <p:ph idx="1" type="body"/>
          </p:nvPr>
        </p:nvSpPr>
        <p:spPr>
          <a:xfrm>
            <a:off x="311700" y="1152475"/>
            <a:ext cx="8520600" cy="9048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Char char="●"/>
            </a:pPr>
            <a:r>
              <a:rPr lang="en"/>
              <a:t>What is the percentage of bedcare patients to admitted patients?</a:t>
            </a:r>
            <a:endParaRPr/>
          </a:p>
          <a:p>
            <a:pPr indent="-310832" lvl="1" marL="914400" rtl="0" algn="l">
              <a:lnSpc>
                <a:spcPct val="150000"/>
              </a:lnSpc>
              <a:spcBef>
                <a:spcPts val="0"/>
              </a:spcBef>
              <a:spcAft>
                <a:spcPts val="0"/>
              </a:spcAft>
              <a:buSzPct val="100000"/>
              <a:buChar char="○"/>
            </a:pPr>
            <a:r>
              <a:rPr lang="en"/>
              <a:t>Analysis: There doesn’t seem to be any correlation between state population and bed utilization</a:t>
            </a:r>
            <a:endParaRPr/>
          </a:p>
        </p:txBody>
      </p:sp>
      <p:pic>
        <p:nvPicPr>
          <p:cNvPr id="206" name="Google Shape;206;p29"/>
          <p:cNvPicPr preferRelativeResize="0"/>
          <p:nvPr/>
        </p:nvPicPr>
        <p:blipFill>
          <a:blip r:embed="rId4">
            <a:alphaModFix/>
          </a:blip>
          <a:stretch>
            <a:fillRect/>
          </a:stretch>
        </p:blipFill>
        <p:spPr>
          <a:xfrm>
            <a:off x="5765800" y="3026950"/>
            <a:ext cx="3378202" cy="1913350"/>
          </a:xfrm>
          <a:prstGeom prst="rect">
            <a:avLst/>
          </a:prstGeom>
          <a:noFill/>
          <a:ln>
            <a:noFill/>
          </a:ln>
        </p:spPr>
      </p:pic>
      <p:pic>
        <p:nvPicPr>
          <p:cNvPr id="207" name="Google Shape;207;p29"/>
          <p:cNvPicPr preferRelativeResize="0"/>
          <p:nvPr/>
        </p:nvPicPr>
        <p:blipFill>
          <a:blip r:embed="rId5">
            <a:alphaModFix/>
          </a:blip>
          <a:stretch>
            <a:fillRect/>
          </a:stretch>
        </p:blipFill>
        <p:spPr>
          <a:xfrm>
            <a:off x="0" y="3029825"/>
            <a:ext cx="3378202" cy="190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11700" y="81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u="sng"/>
              <a:t>Analysis of the Results</a:t>
            </a:r>
            <a:endParaRPr sz="3620" u="sng"/>
          </a:p>
        </p:txBody>
      </p:sp>
      <p:sp>
        <p:nvSpPr>
          <p:cNvPr id="213" name="Google Shape;213;p30"/>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Are the community levels a good representation of how covid affected the states? </a:t>
            </a:r>
            <a:endParaRPr/>
          </a:p>
          <a:p>
            <a:pPr indent="-317500" lvl="1" marL="914400" rtl="0" algn="l">
              <a:spcBef>
                <a:spcPts val="0"/>
              </a:spcBef>
              <a:spcAft>
                <a:spcPts val="0"/>
              </a:spcAft>
              <a:buSzPts val="1400"/>
              <a:buChar char="○"/>
            </a:pPr>
            <a:r>
              <a:rPr lang="en"/>
              <a:t>Analysis: Based on the previous results, the community levels seem to aline.</a:t>
            </a:r>
            <a:endParaRPr/>
          </a:p>
        </p:txBody>
      </p:sp>
      <p:pic>
        <p:nvPicPr>
          <p:cNvPr id="214" name="Google Shape;214;p30"/>
          <p:cNvPicPr preferRelativeResize="0"/>
          <p:nvPr/>
        </p:nvPicPr>
        <p:blipFill>
          <a:blip r:embed="rId3">
            <a:alphaModFix/>
          </a:blip>
          <a:stretch>
            <a:fillRect/>
          </a:stretch>
        </p:blipFill>
        <p:spPr>
          <a:xfrm>
            <a:off x="110250" y="2693850"/>
            <a:ext cx="3014149" cy="2498500"/>
          </a:xfrm>
          <a:prstGeom prst="rect">
            <a:avLst/>
          </a:prstGeom>
          <a:noFill/>
          <a:ln>
            <a:noFill/>
          </a:ln>
        </p:spPr>
      </p:pic>
      <p:pic>
        <p:nvPicPr>
          <p:cNvPr id="215" name="Google Shape;215;p30"/>
          <p:cNvPicPr preferRelativeResize="0"/>
          <p:nvPr/>
        </p:nvPicPr>
        <p:blipFill>
          <a:blip r:embed="rId4">
            <a:alphaModFix/>
          </a:blip>
          <a:stretch>
            <a:fillRect/>
          </a:stretch>
        </p:blipFill>
        <p:spPr>
          <a:xfrm>
            <a:off x="3147775" y="2672551"/>
            <a:ext cx="2881675" cy="2498500"/>
          </a:xfrm>
          <a:prstGeom prst="rect">
            <a:avLst/>
          </a:prstGeom>
          <a:noFill/>
          <a:ln>
            <a:noFill/>
          </a:ln>
        </p:spPr>
      </p:pic>
      <p:pic>
        <p:nvPicPr>
          <p:cNvPr id="216" name="Google Shape;216;p30"/>
          <p:cNvPicPr preferRelativeResize="0"/>
          <p:nvPr/>
        </p:nvPicPr>
        <p:blipFill>
          <a:blip r:embed="rId5">
            <a:alphaModFix/>
          </a:blip>
          <a:stretch>
            <a:fillRect/>
          </a:stretch>
        </p:blipFill>
        <p:spPr>
          <a:xfrm>
            <a:off x="6052825" y="2672550"/>
            <a:ext cx="2980925" cy="2498500"/>
          </a:xfrm>
          <a:prstGeom prst="rect">
            <a:avLst/>
          </a:prstGeom>
          <a:noFill/>
          <a:ln>
            <a:noFill/>
          </a:ln>
        </p:spPr>
      </p:pic>
      <p:pic>
        <p:nvPicPr>
          <p:cNvPr id="217" name="Google Shape;217;p30"/>
          <p:cNvPicPr preferRelativeResize="0"/>
          <p:nvPr/>
        </p:nvPicPr>
        <p:blipFill>
          <a:blip r:embed="rId6">
            <a:alphaModFix/>
          </a:blip>
          <a:stretch>
            <a:fillRect/>
          </a:stretch>
        </p:blipFill>
        <p:spPr>
          <a:xfrm>
            <a:off x="6400500" y="2187613"/>
            <a:ext cx="2167225" cy="484925"/>
          </a:xfrm>
          <a:prstGeom prst="rect">
            <a:avLst/>
          </a:prstGeom>
          <a:noFill/>
          <a:ln>
            <a:noFill/>
          </a:ln>
        </p:spPr>
      </p:pic>
      <p:pic>
        <p:nvPicPr>
          <p:cNvPr id="218" name="Google Shape;218;p30"/>
          <p:cNvPicPr preferRelativeResize="0"/>
          <p:nvPr/>
        </p:nvPicPr>
        <p:blipFill>
          <a:blip r:embed="rId7">
            <a:alphaModFix/>
          </a:blip>
          <a:stretch>
            <a:fillRect/>
          </a:stretch>
        </p:blipFill>
        <p:spPr>
          <a:xfrm>
            <a:off x="3443063" y="2187625"/>
            <a:ext cx="2291104" cy="484925"/>
          </a:xfrm>
          <a:prstGeom prst="rect">
            <a:avLst/>
          </a:prstGeom>
          <a:noFill/>
          <a:ln>
            <a:noFill/>
          </a:ln>
        </p:spPr>
      </p:pic>
      <p:pic>
        <p:nvPicPr>
          <p:cNvPr id="219" name="Google Shape;219;p30"/>
          <p:cNvPicPr preferRelativeResize="0"/>
          <p:nvPr/>
        </p:nvPicPr>
        <p:blipFill>
          <a:blip r:embed="rId8">
            <a:alphaModFix/>
          </a:blip>
          <a:stretch>
            <a:fillRect/>
          </a:stretch>
        </p:blipFill>
        <p:spPr>
          <a:xfrm>
            <a:off x="457800" y="2187625"/>
            <a:ext cx="2530700" cy="484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585400" y="202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27348"/>
              <a:buFont typeface="Arial"/>
              <a:buNone/>
            </a:pPr>
            <a:r>
              <a:rPr lang="en" sz="4022" u="sng"/>
              <a:t>Conclusions/Reflection</a:t>
            </a:r>
            <a:endParaRPr sz="4022" u="sng"/>
          </a:p>
          <a:p>
            <a:pPr indent="0" lvl="0" marL="0" rtl="0" algn="l">
              <a:spcBef>
                <a:spcPts val="0"/>
              </a:spcBef>
              <a:spcAft>
                <a:spcPts val="0"/>
              </a:spcAft>
              <a:buNone/>
            </a:pPr>
            <a:r>
              <a:t/>
            </a:r>
            <a:endParaRPr/>
          </a:p>
        </p:txBody>
      </p:sp>
      <p:sp>
        <p:nvSpPr>
          <p:cNvPr id="225" name="Google Shape;225;p31"/>
          <p:cNvSpPr txBox="1"/>
          <p:nvPr>
            <p:ph idx="1" type="body"/>
          </p:nvPr>
        </p:nvSpPr>
        <p:spPr>
          <a:xfrm>
            <a:off x="311700" y="1152475"/>
            <a:ext cx="8520600" cy="379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Correlations seemed to be between:</a:t>
            </a:r>
            <a:endParaRPr/>
          </a:p>
          <a:p>
            <a:pPr indent="-317500" lvl="1" marL="914400" rtl="0" algn="l">
              <a:spcBef>
                <a:spcPts val="0"/>
              </a:spcBef>
              <a:spcAft>
                <a:spcPts val="0"/>
              </a:spcAft>
              <a:buSzPts val="1400"/>
              <a:buChar char="○"/>
            </a:pPr>
            <a:r>
              <a:rPr lang="en"/>
              <a:t>Cases</a:t>
            </a:r>
            <a:endParaRPr/>
          </a:p>
          <a:p>
            <a:pPr indent="-317500" lvl="1" marL="914400" rtl="0" algn="l">
              <a:spcBef>
                <a:spcPts val="0"/>
              </a:spcBef>
              <a:spcAft>
                <a:spcPts val="0"/>
              </a:spcAft>
              <a:buSzPts val="1400"/>
              <a:buChar char="○"/>
            </a:pPr>
            <a:r>
              <a:rPr lang="en"/>
              <a:t>Admissions</a:t>
            </a:r>
            <a:endParaRPr/>
          </a:p>
          <a:p>
            <a:pPr indent="-317500" lvl="1" marL="914400" rtl="0" algn="l">
              <a:spcBef>
                <a:spcPts val="0"/>
              </a:spcBef>
              <a:spcAft>
                <a:spcPts val="0"/>
              </a:spcAft>
              <a:buSzPts val="1400"/>
              <a:buChar char="○"/>
            </a:pPr>
            <a:r>
              <a:rPr lang="en"/>
              <a:t>Community Levels</a:t>
            </a:r>
            <a:endParaRPr/>
          </a:p>
          <a:p>
            <a:pPr indent="-342900" lvl="0" marL="457200" rtl="0" algn="l">
              <a:spcBef>
                <a:spcPts val="0"/>
              </a:spcBef>
              <a:spcAft>
                <a:spcPts val="0"/>
              </a:spcAft>
              <a:buSzPts val="1800"/>
              <a:buChar char="●"/>
            </a:pPr>
            <a:r>
              <a:rPr lang="en"/>
              <a:t>Seemingly no correlation between:</a:t>
            </a:r>
            <a:endParaRPr/>
          </a:p>
          <a:p>
            <a:pPr indent="-317500" lvl="1" marL="914400" rtl="0" algn="l">
              <a:spcBef>
                <a:spcPts val="0"/>
              </a:spcBef>
              <a:spcAft>
                <a:spcPts val="0"/>
              </a:spcAft>
              <a:buSzPts val="1400"/>
              <a:buChar char="○"/>
            </a:pPr>
            <a:r>
              <a:rPr lang="en"/>
              <a:t>Percentage of cases vs population</a:t>
            </a:r>
            <a:endParaRPr/>
          </a:p>
          <a:p>
            <a:pPr indent="-317500" lvl="1" marL="914400" rtl="0" algn="l">
              <a:spcBef>
                <a:spcPts val="0"/>
              </a:spcBef>
              <a:spcAft>
                <a:spcPts val="0"/>
              </a:spcAft>
              <a:buSzPts val="1400"/>
              <a:buChar char="○"/>
            </a:pPr>
            <a:r>
              <a:rPr lang="en"/>
              <a:t>Bed utilization</a:t>
            </a:r>
            <a:endParaRPr/>
          </a:p>
          <a:p>
            <a:pPr indent="-342900" lvl="0" marL="457200" rtl="0" algn="l">
              <a:spcBef>
                <a:spcPts val="0"/>
              </a:spcBef>
              <a:spcAft>
                <a:spcPts val="0"/>
              </a:spcAft>
              <a:buSzPts val="1800"/>
              <a:buChar char="●"/>
            </a:pPr>
            <a:r>
              <a:rPr lang="en"/>
              <a:t>Things we might have to </a:t>
            </a:r>
            <a:r>
              <a:rPr lang="en"/>
              <a:t>reconsider</a:t>
            </a:r>
            <a:endParaRPr/>
          </a:p>
          <a:p>
            <a:pPr indent="-317500" lvl="1" marL="914400" rtl="0" algn="l">
              <a:spcBef>
                <a:spcPts val="0"/>
              </a:spcBef>
              <a:spcAft>
                <a:spcPts val="0"/>
              </a:spcAft>
              <a:buSzPts val="1400"/>
              <a:buChar char="○"/>
            </a:pPr>
            <a:r>
              <a:rPr lang="en"/>
              <a:t>Virginia’s seemingly differing results</a:t>
            </a:r>
            <a:endParaRPr/>
          </a:p>
          <a:p>
            <a:pPr indent="-317500" lvl="1" marL="914400" rtl="0" algn="l">
              <a:spcBef>
                <a:spcPts val="0"/>
              </a:spcBef>
              <a:spcAft>
                <a:spcPts val="0"/>
              </a:spcAft>
              <a:buSzPts val="1400"/>
              <a:buChar char="○"/>
            </a:pPr>
            <a:r>
              <a:rPr lang="en"/>
              <a:t>February as an outlier month</a:t>
            </a:r>
            <a:endParaRPr/>
          </a:p>
          <a:p>
            <a:pPr indent="-342900" lvl="0" marL="457200" rtl="0" algn="l">
              <a:spcBef>
                <a:spcPts val="0"/>
              </a:spcBef>
              <a:spcAft>
                <a:spcPts val="0"/>
              </a:spcAft>
              <a:buSzPts val="1800"/>
              <a:buChar char="●"/>
            </a:pPr>
            <a:r>
              <a:rPr lang="en"/>
              <a:t>Other observations</a:t>
            </a:r>
            <a:endParaRPr/>
          </a:p>
          <a:p>
            <a:pPr indent="-317500" lvl="1" marL="914400" rtl="0" algn="l">
              <a:spcBef>
                <a:spcPts val="0"/>
              </a:spcBef>
              <a:spcAft>
                <a:spcPts val="0"/>
              </a:spcAft>
              <a:buSzPts val="1400"/>
              <a:buChar char="○"/>
            </a:pPr>
            <a:r>
              <a:rPr lang="en"/>
              <a:t>Summer months seemed to show an increase in covid presence throughout all states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Introduction/Background</a:t>
            </a:r>
            <a:endParaRPr/>
          </a:p>
        </p:txBody>
      </p:sp>
      <p:sp>
        <p:nvSpPr>
          <p:cNvPr id="61" name="Google Shape;61;p14"/>
          <p:cNvSpPr txBox="1"/>
          <p:nvPr>
            <p:ph idx="1" type="body"/>
          </p:nvPr>
        </p:nvSpPr>
        <p:spPr>
          <a:xfrm>
            <a:off x="311700" y="1756050"/>
            <a:ext cx="3324000" cy="18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observed states were: </a:t>
            </a:r>
            <a:endParaRPr/>
          </a:p>
          <a:p>
            <a:pPr indent="0" lvl="0" marL="0" rtl="0" algn="l">
              <a:spcBef>
                <a:spcPts val="1200"/>
              </a:spcBef>
              <a:spcAft>
                <a:spcPts val="0"/>
              </a:spcAft>
              <a:buNone/>
            </a:pPr>
            <a:r>
              <a:rPr lang="en"/>
              <a:t>California(a large population),</a:t>
            </a:r>
            <a:endParaRPr/>
          </a:p>
          <a:p>
            <a:pPr indent="0" lvl="0" marL="0" rtl="0" algn="l">
              <a:spcBef>
                <a:spcPts val="1200"/>
              </a:spcBef>
              <a:spcAft>
                <a:spcPts val="0"/>
              </a:spcAft>
              <a:buNone/>
            </a:pPr>
            <a:r>
              <a:rPr lang="en"/>
              <a:t>Virginia(a medium population),</a:t>
            </a:r>
            <a:endParaRPr/>
          </a:p>
          <a:p>
            <a:pPr indent="0" lvl="0" marL="0" rtl="0" algn="l">
              <a:spcBef>
                <a:spcPts val="1200"/>
              </a:spcBef>
              <a:spcAft>
                <a:spcPts val="1200"/>
              </a:spcAft>
              <a:buNone/>
            </a:pPr>
            <a:r>
              <a:rPr lang="en"/>
              <a:t>Idaho(a small population)</a:t>
            </a:r>
            <a:endParaRPr/>
          </a:p>
        </p:txBody>
      </p:sp>
      <p:pic>
        <p:nvPicPr>
          <p:cNvPr id="62" name="Google Shape;62;p14"/>
          <p:cNvPicPr preferRelativeResize="0"/>
          <p:nvPr/>
        </p:nvPicPr>
        <p:blipFill>
          <a:blip r:embed="rId3">
            <a:alphaModFix/>
          </a:blip>
          <a:stretch>
            <a:fillRect/>
          </a:stretch>
        </p:blipFill>
        <p:spPr>
          <a:xfrm>
            <a:off x="3940725" y="620675"/>
            <a:ext cx="1809750" cy="3276600"/>
          </a:xfrm>
          <a:prstGeom prst="rect">
            <a:avLst/>
          </a:prstGeom>
          <a:noFill/>
          <a:ln>
            <a:noFill/>
          </a:ln>
        </p:spPr>
      </p:pic>
      <p:pic>
        <p:nvPicPr>
          <p:cNvPr id="63" name="Google Shape;63;p14"/>
          <p:cNvPicPr preferRelativeResize="0"/>
          <p:nvPr/>
        </p:nvPicPr>
        <p:blipFill>
          <a:blip r:embed="rId4">
            <a:alphaModFix/>
          </a:blip>
          <a:stretch>
            <a:fillRect/>
          </a:stretch>
        </p:blipFill>
        <p:spPr>
          <a:xfrm>
            <a:off x="6055500" y="620675"/>
            <a:ext cx="2418775" cy="1331550"/>
          </a:xfrm>
          <a:prstGeom prst="rect">
            <a:avLst/>
          </a:prstGeom>
          <a:noFill/>
          <a:ln>
            <a:noFill/>
          </a:ln>
        </p:spPr>
      </p:pic>
      <p:pic>
        <p:nvPicPr>
          <p:cNvPr id="64" name="Google Shape;64;p14"/>
          <p:cNvPicPr preferRelativeResize="0"/>
          <p:nvPr/>
        </p:nvPicPr>
        <p:blipFill>
          <a:blip r:embed="rId5">
            <a:alphaModFix/>
          </a:blip>
          <a:stretch>
            <a:fillRect/>
          </a:stretch>
        </p:blipFill>
        <p:spPr>
          <a:xfrm>
            <a:off x="6055500" y="2104625"/>
            <a:ext cx="1670425" cy="2920150"/>
          </a:xfrm>
          <a:prstGeom prst="rect">
            <a:avLst/>
          </a:prstGeom>
          <a:noFill/>
          <a:ln>
            <a:noFill/>
          </a:ln>
        </p:spPr>
      </p:pic>
      <p:sp>
        <p:nvSpPr>
          <p:cNvPr id="65" name="Google Shape;65;p14"/>
          <p:cNvSpPr txBox="1"/>
          <p:nvPr/>
        </p:nvSpPr>
        <p:spPr>
          <a:xfrm>
            <a:off x="311700" y="3631675"/>
            <a:ext cx="3510600" cy="9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California’s population:40.5 M</a:t>
            </a:r>
            <a:endParaRPr sz="1800">
              <a:solidFill>
                <a:schemeClr val="dk2"/>
              </a:solidFill>
            </a:endParaRPr>
          </a:p>
          <a:p>
            <a:pPr indent="0" lvl="0" marL="0" rtl="0" algn="l">
              <a:spcBef>
                <a:spcPts val="0"/>
              </a:spcBef>
              <a:spcAft>
                <a:spcPts val="0"/>
              </a:spcAft>
              <a:buNone/>
            </a:pPr>
            <a:r>
              <a:rPr lang="en" sz="1800">
                <a:solidFill>
                  <a:schemeClr val="dk2"/>
                </a:solidFill>
              </a:rPr>
              <a:t>Virginia’s population: 9.1 M</a:t>
            </a:r>
            <a:endParaRPr sz="1800">
              <a:solidFill>
                <a:schemeClr val="dk2"/>
              </a:solidFill>
            </a:endParaRPr>
          </a:p>
          <a:p>
            <a:pPr indent="0" lvl="0" marL="0" rtl="0" algn="l">
              <a:spcBef>
                <a:spcPts val="0"/>
              </a:spcBef>
              <a:spcAft>
                <a:spcPts val="0"/>
              </a:spcAft>
              <a:buNone/>
            </a:pPr>
            <a:r>
              <a:rPr lang="en" sz="1800">
                <a:solidFill>
                  <a:schemeClr val="dk2"/>
                </a:solidFill>
              </a:rPr>
              <a:t>Idaho’s population: 2.0 M</a:t>
            </a:r>
            <a:endParaRPr sz="1800">
              <a:solidFill>
                <a:schemeClr val="dk2"/>
              </a:solidFill>
            </a:endParaRPr>
          </a:p>
        </p:txBody>
      </p:sp>
      <p:sp>
        <p:nvSpPr>
          <p:cNvPr id="66" name="Google Shape;66;p14"/>
          <p:cNvSpPr txBox="1"/>
          <p:nvPr/>
        </p:nvSpPr>
        <p:spPr>
          <a:xfrm flipH="1">
            <a:off x="311725" y="1017725"/>
            <a:ext cx="33240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How did Covid affect the states?</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Goals of Research </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099650"/>
            <a:ext cx="8520600" cy="32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a:p>
            <a:pPr indent="-342900" lvl="0" marL="457200" rtl="0" algn="l">
              <a:spcBef>
                <a:spcPts val="1200"/>
              </a:spcBef>
              <a:spcAft>
                <a:spcPts val="0"/>
              </a:spcAft>
              <a:buSzPts val="1800"/>
              <a:buChar char="●"/>
            </a:pPr>
            <a:r>
              <a:rPr lang="en"/>
              <a:t>What is the relationship between a states population and the number of covid cases?</a:t>
            </a:r>
            <a:endParaRPr/>
          </a:p>
          <a:p>
            <a:pPr indent="-342900" lvl="0" marL="457200" rtl="0" algn="l">
              <a:spcBef>
                <a:spcPts val="0"/>
              </a:spcBef>
              <a:spcAft>
                <a:spcPts val="0"/>
              </a:spcAft>
              <a:buSzPts val="1800"/>
              <a:buChar char="●"/>
            </a:pPr>
            <a:r>
              <a:rPr lang="en"/>
              <a:t>Of those cases, how many were admitted to the hospital and/or required bedcare? What is the percentage of bedcare patients to admitted patients?</a:t>
            </a:r>
            <a:endParaRPr/>
          </a:p>
          <a:p>
            <a:pPr indent="-342900" lvl="0" marL="457200" rtl="0" algn="l">
              <a:spcBef>
                <a:spcPts val="0"/>
              </a:spcBef>
              <a:spcAft>
                <a:spcPts val="0"/>
              </a:spcAft>
              <a:buSzPts val="1800"/>
              <a:buChar char="●"/>
            </a:pPr>
            <a:r>
              <a:rPr lang="en"/>
              <a:t>Are the community levels a good representation of how covid affected the states? </a:t>
            </a:r>
            <a:endParaRPr/>
          </a:p>
          <a:p>
            <a:pPr indent="0" lvl="0" marL="0" rtl="0" algn="l">
              <a:spcBef>
                <a:spcPts val="1200"/>
              </a:spcBef>
              <a:spcAft>
                <a:spcPts val="1200"/>
              </a:spcAft>
              <a:buNone/>
            </a:pPr>
            <a:r>
              <a:rPr lang="en"/>
              <a:t>How did Covid affect states of differing populations? Is there a visible pattern?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(i.e. what analysis did you preform)</a:t>
            </a:r>
            <a:endParaRPr/>
          </a:p>
        </p:txBody>
      </p:sp>
      <p:sp>
        <p:nvSpPr>
          <p:cNvPr id="78" name="Google Shape;78;p16"/>
          <p:cNvSpPr txBox="1"/>
          <p:nvPr>
            <p:ph idx="1" type="body"/>
          </p:nvPr>
        </p:nvSpPr>
        <p:spPr>
          <a:xfrm>
            <a:off x="311700" y="12286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200000"/>
              </a:lnSpc>
              <a:spcBef>
                <a:spcPts val="0"/>
              </a:spcBef>
              <a:spcAft>
                <a:spcPts val="0"/>
              </a:spcAft>
              <a:buSzPct val="100000"/>
              <a:buChar char="●"/>
            </a:pPr>
            <a:r>
              <a:rPr lang="en"/>
              <a:t>Took subsets of each of the states</a:t>
            </a:r>
            <a:endParaRPr/>
          </a:p>
          <a:p>
            <a:pPr indent="-317182" lvl="0" marL="457200" rtl="0" algn="l">
              <a:lnSpc>
                <a:spcPct val="200000"/>
              </a:lnSpc>
              <a:spcBef>
                <a:spcPts val="0"/>
              </a:spcBef>
              <a:spcAft>
                <a:spcPts val="0"/>
              </a:spcAft>
              <a:buSzPct val="100000"/>
              <a:buChar char="●"/>
            </a:pPr>
            <a:r>
              <a:rPr lang="en"/>
              <a:t>Split up the subsets into months</a:t>
            </a:r>
            <a:endParaRPr/>
          </a:p>
          <a:p>
            <a:pPr indent="-317182" lvl="0" marL="457200" rtl="0" algn="l">
              <a:lnSpc>
                <a:spcPct val="200000"/>
              </a:lnSpc>
              <a:spcBef>
                <a:spcPts val="0"/>
              </a:spcBef>
              <a:spcAft>
                <a:spcPts val="0"/>
              </a:spcAft>
              <a:buSzPct val="100000"/>
              <a:buChar char="●"/>
            </a:pPr>
            <a:r>
              <a:rPr lang="en"/>
              <a:t>Added columns for covid cases, covid hospital admissions and covid inpatient bed utilization </a:t>
            </a:r>
            <a:endParaRPr/>
          </a:p>
          <a:p>
            <a:pPr indent="-317182" lvl="0" marL="457200" rtl="0" algn="l">
              <a:lnSpc>
                <a:spcPct val="200000"/>
              </a:lnSpc>
              <a:spcBef>
                <a:spcPts val="0"/>
              </a:spcBef>
              <a:spcAft>
                <a:spcPts val="0"/>
              </a:spcAft>
              <a:buSzPct val="100000"/>
              <a:buChar char="●"/>
            </a:pPr>
            <a:r>
              <a:rPr lang="en"/>
              <a:t>Categorically</a:t>
            </a:r>
            <a:r>
              <a:rPr lang="en"/>
              <a:t> encoded the community level transmissions where 1 represents Low, 2 represents Medium and lastly 3 represents High</a:t>
            </a:r>
            <a:endParaRPr/>
          </a:p>
          <a:p>
            <a:pPr indent="-317182" lvl="0" marL="457200" rtl="0" algn="l">
              <a:lnSpc>
                <a:spcPct val="200000"/>
              </a:lnSpc>
              <a:spcBef>
                <a:spcPts val="0"/>
              </a:spcBef>
              <a:spcAft>
                <a:spcPts val="0"/>
              </a:spcAft>
              <a:buSzPct val="100000"/>
              <a:buChar char="●"/>
            </a:pPr>
            <a:r>
              <a:rPr lang="en"/>
              <a:t>Used pandas, numpy and matplotlib libraries for carrying out our goals</a:t>
            </a:r>
            <a:endParaRPr/>
          </a:p>
          <a:p>
            <a:pPr indent="0" lvl="0" marL="0" rtl="0" algn="l">
              <a:lnSpc>
                <a:spcPct val="200000"/>
              </a:lnSpc>
              <a:spcBef>
                <a:spcPts val="1200"/>
              </a:spcBef>
              <a:spcAft>
                <a:spcPts val="0"/>
              </a:spcAft>
              <a:buNone/>
            </a:pPr>
            <a:r>
              <a:t/>
            </a:r>
            <a:endParaRPr/>
          </a:p>
          <a:p>
            <a:pPr indent="0" lvl="0" marL="457200" rtl="0" algn="l">
              <a:lnSpc>
                <a:spcPct val="200000"/>
              </a:lnSpc>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541850" y="10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84" name="Google Shape;84;p17"/>
          <p:cNvPicPr preferRelativeResize="0"/>
          <p:nvPr/>
        </p:nvPicPr>
        <p:blipFill>
          <a:blip r:embed="rId3">
            <a:alphaModFix/>
          </a:blip>
          <a:stretch>
            <a:fillRect/>
          </a:stretch>
        </p:blipFill>
        <p:spPr>
          <a:xfrm>
            <a:off x="580925" y="1298295"/>
            <a:ext cx="2516501" cy="2263505"/>
          </a:xfrm>
          <a:prstGeom prst="rect">
            <a:avLst/>
          </a:prstGeom>
          <a:noFill/>
          <a:ln>
            <a:noFill/>
          </a:ln>
        </p:spPr>
      </p:pic>
      <p:pic>
        <p:nvPicPr>
          <p:cNvPr id="85" name="Google Shape;85;p17"/>
          <p:cNvPicPr preferRelativeResize="0"/>
          <p:nvPr/>
        </p:nvPicPr>
        <p:blipFill>
          <a:blip r:embed="rId4">
            <a:alphaModFix/>
          </a:blip>
          <a:stretch>
            <a:fillRect/>
          </a:stretch>
        </p:blipFill>
        <p:spPr>
          <a:xfrm>
            <a:off x="3097425" y="1476775"/>
            <a:ext cx="2595925" cy="2152400"/>
          </a:xfrm>
          <a:prstGeom prst="rect">
            <a:avLst/>
          </a:prstGeom>
          <a:noFill/>
          <a:ln>
            <a:noFill/>
          </a:ln>
        </p:spPr>
      </p:pic>
      <p:pic>
        <p:nvPicPr>
          <p:cNvPr id="86" name="Google Shape;86;p17"/>
          <p:cNvPicPr preferRelativeResize="0"/>
          <p:nvPr/>
        </p:nvPicPr>
        <p:blipFill>
          <a:blip r:embed="rId5">
            <a:alphaModFix/>
          </a:blip>
          <a:stretch>
            <a:fillRect/>
          </a:stretch>
        </p:blipFill>
        <p:spPr>
          <a:xfrm>
            <a:off x="5915975" y="1409387"/>
            <a:ext cx="2595925" cy="2152413"/>
          </a:xfrm>
          <a:prstGeom prst="rect">
            <a:avLst/>
          </a:prstGeom>
          <a:noFill/>
          <a:ln>
            <a:noFill/>
          </a:ln>
        </p:spPr>
      </p:pic>
      <p:sp>
        <p:nvSpPr>
          <p:cNvPr id="87" name="Google Shape;87;p17"/>
          <p:cNvSpPr txBox="1"/>
          <p:nvPr/>
        </p:nvSpPr>
        <p:spPr>
          <a:xfrm>
            <a:off x="4708200" y="1029775"/>
            <a:ext cx="470100" cy="1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8" name="Google Shape;88;p17"/>
          <p:cNvSpPr txBox="1"/>
          <p:nvPr/>
        </p:nvSpPr>
        <p:spPr>
          <a:xfrm>
            <a:off x="4263275" y="998450"/>
            <a:ext cx="883500" cy="1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9" name="Google Shape;89;p17"/>
          <p:cNvSpPr/>
          <p:nvPr/>
        </p:nvSpPr>
        <p:spPr>
          <a:xfrm>
            <a:off x="4557800" y="1010975"/>
            <a:ext cx="620400" cy="11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a:off x="5886275" y="943375"/>
            <a:ext cx="673500" cy="14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ph type="title"/>
          </p:nvPr>
        </p:nvSpPr>
        <p:spPr>
          <a:xfrm>
            <a:off x="607700" y="5134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Month wise cases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65650" y="2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7" name="Google Shape;97;p18"/>
          <p:cNvSpPr txBox="1"/>
          <p:nvPr/>
        </p:nvSpPr>
        <p:spPr>
          <a:xfrm>
            <a:off x="4708200" y="1029775"/>
            <a:ext cx="470100" cy="1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8" name="Google Shape;98;p18"/>
          <p:cNvSpPr txBox="1"/>
          <p:nvPr/>
        </p:nvSpPr>
        <p:spPr>
          <a:xfrm>
            <a:off x="4263275" y="998450"/>
            <a:ext cx="883500" cy="1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9" name="Google Shape;99;p18"/>
          <p:cNvSpPr/>
          <p:nvPr/>
        </p:nvSpPr>
        <p:spPr>
          <a:xfrm>
            <a:off x="4557800" y="1010975"/>
            <a:ext cx="620400" cy="11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p:nvPr/>
        </p:nvSpPr>
        <p:spPr>
          <a:xfrm>
            <a:off x="5886275" y="943375"/>
            <a:ext cx="673500" cy="14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1" name="Google Shape;101;p18"/>
          <p:cNvPicPr preferRelativeResize="0"/>
          <p:nvPr/>
        </p:nvPicPr>
        <p:blipFill>
          <a:blip r:embed="rId3">
            <a:alphaModFix/>
          </a:blip>
          <a:stretch>
            <a:fillRect/>
          </a:stretch>
        </p:blipFill>
        <p:spPr>
          <a:xfrm>
            <a:off x="197250" y="1110975"/>
            <a:ext cx="2886580" cy="2520025"/>
          </a:xfrm>
          <a:prstGeom prst="rect">
            <a:avLst/>
          </a:prstGeom>
          <a:noFill/>
          <a:ln>
            <a:noFill/>
          </a:ln>
        </p:spPr>
      </p:pic>
      <p:pic>
        <p:nvPicPr>
          <p:cNvPr id="102" name="Google Shape;102;p18"/>
          <p:cNvPicPr preferRelativeResize="0"/>
          <p:nvPr/>
        </p:nvPicPr>
        <p:blipFill>
          <a:blip r:embed="rId4">
            <a:alphaModFix/>
          </a:blip>
          <a:stretch>
            <a:fillRect/>
          </a:stretch>
        </p:blipFill>
        <p:spPr>
          <a:xfrm>
            <a:off x="3172573" y="1110975"/>
            <a:ext cx="2951250" cy="2599400"/>
          </a:xfrm>
          <a:prstGeom prst="rect">
            <a:avLst/>
          </a:prstGeom>
          <a:noFill/>
          <a:ln>
            <a:noFill/>
          </a:ln>
        </p:spPr>
      </p:pic>
      <p:pic>
        <p:nvPicPr>
          <p:cNvPr id="103" name="Google Shape;103;p18"/>
          <p:cNvPicPr preferRelativeResize="0"/>
          <p:nvPr/>
        </p:nvPicPr>
        <p:blipFill>
          <a:blip r:embed="rId5">
            <a:alphaModFix/>
          </a:blip>
          <a:stretch>
            <a:fillRect/>
          </a:stretch>
        </p:blipFill>
        <p:spPr>
          <a:xfrm>
            <a:off x="6244874" y="1123850"/>
            <a:ext cx="2791577" cy="2494279"/>
          </a:xfrm>
          <a:prstGeom prst="rect">
            <a:avLst/>
          </a:prstGeom>
          <a:noFill/>
          <a:ln>
            <a:noFill/>
          </a:ln>
        </p:spPr>
      </p:pic>
      <p:sp>
        <p:nvSpPr>
          <p:cNvPr id="104" name="Google Shape;104;p18"/>
          <p:cNvSpPr txBox="1"/>
          <p:nvPr>
            <p:ph type="title"/>
          </p:nvPr>
        </p:nvSpPr>
        <p:spPr>
          <a:xfrm>
            <a:off x="515850" y="5134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Percentage of people who had covid</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75000" y="1139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10" name="Google Shape;110;p19"/>
          <p:cNvPicPr preferRelativeResize="0"/>
          <p:nvPr/>
        </p:nvPicPr>
        <p:blipFill>
          <a:blip r:embed="rId3">
            <a:alphaModFix/>
          </a:blip>
          <a:stretch>
            <a:fillRect/>
          </a:stretch>
        </p:blipFill>
        <p:spPr>
          <a:xfrm>
            <a:off x="6058025" y="1549188"/>
            <a:ext cx="2837575" cy="2499275"/>
          </a:xfrm>
          <a:prstGeom prst="rect">
            <a:avLst/>
          </a:prstGeom>
          <a:noFill/>
          <a:ln>
            <a:noFill/>
          </a:ln>
        </p:spPr>
      </p:pic>
      <p:pic>
        <p:nvPicPr>
          <p:cNvPr id="111" name="Google Shape;111;p19"/>
          <p:cNvPicPr preferRelativeResize="0"/>
          <p:nvPr/>
        </p:nvPicPr>
        <p:blipFill>
          <a:blip r:embed="rId4">
            <a:alphaModFix/>
          </a:blip>
          <a:stretch>
            <a:fillRect/>
          </a:stretch>
        </p:blipFill>
        <p:spPr>
          <a:xfrm>
            <a:off x="2956500" y="1549212"/>
            <a:ext cx="2938975" cy="2588600"/>
          </a:xfrm>
          <a:prstGeom prst="rect">
            <a:avLst/>
          </a:prstGeom>
          <a:noFill/>
          <a:ln>
            <a:noFill/>
          </a:ln>
        </p:spPr>
      </p:pic>
      <p:pic>
        <p:nvPicPr>
          <p:cNvPr id="112" name="Google Shape;112;p19"/>
          <p:cNvPicPr preferRelativeResize="0"/>
          <p:nvPr/>
        </p:nvPicPr>
        <p:blipFill>
          <a:blip r:embed="rId5">
            <a:alphaModFix/>
          </a:blip>
          <a:stretch>
            <a:fillRect/>
          </a:stretch>
        </p:blipFill>
        <p:spPr>
          <a:xfrm>
            <a:off x="0" y="1549188"/>
            <a:ext cx="2972100" cy="2617775"/>
          </a:xfrm>
          <a:prstGeom prst="rect">
            <a:avLst/>
          </a:prstGeom>
          <a:noFill/>
          <a:ln>
            <a:noFill/>
          </a:ln>
        </p:spPr>
      </p:pic>
      <p:sp>
        <p:nvSpPr>
          <p:cNvPr id="113" name="Google Shape;113;p19"/>
          <p:cNvSpPr txBox="1"/>
          <p:nvPr>
            <p:ph type="title"/>
          </p:nvPr>
        </p:nvSpPr>
        <p:spPr>
          <a:xfrm>
            <a:off x="420650" y="733238"/>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Cumulative Percentage of people who had covid</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11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19" name="Google Shape;119;p20"/>
          <p:cNvPicPr preferRelativeResize="0"/>
          <p:nvPr/>
        </p:nvPicPr>
        <p:blipFill>
          <a:blip r:embed="rId3">
            <a:alphaModFix/>
          </a:blip>
          <a:stretch>
            <a:fillRect/>
          </a:stretch>
        </p:blipFill>
        <p:spPr>
          <a:xfrm>
            <a:off x="4158774" y="1477000"/>
            <a:ext cx="3911600" cy="1577300"/>
          </a:xfrm>
          <a:prstGeom prst="rect">
            <a:avLst/>
          </a:prstGeom>
          <a:noFill/>
          <a:ln>
            <a:noFill/>
          </a:ln>
        </p:spPr>
      </p:pic>
      <p:pic>
        <p:nvPicPr>
          <p:cNvPr id="120" name="Google Shape;120;p20"/>
          <p:cNvPicPr preferRelativeResize="0"/>
          <p:nvPr/>
        </p:nvPicPr>
        <p:blipFill>
          <a:blip r:embed="rId4">
            <a:alphaModFix/>
          </a:blip>
          <a:stretch>
            <a:fillRect/>
          </a:stretch>
        </p:blipFill>
        <p:spPr>
          <a:xfrm>
            <a:off x="364499" y="1477000"/>
            <a:ext cx="3670801" cy="1520676"/>
          </a:xfrm>
          <a:prstGeom prst="rect">
            <a:avLst/>
          </a:prstGeom>
          <a:noFill/>
          <a:ln>
            <a:noFill/>
          </a:ln>
        </p:spPr>
      </p:pic>
      <p:pic>
        <p:nvPicPr>
          <p:cNvPr id="121" name="Google Shape;121;p20"/>
          <p:cNvPicPr preferRelativeResize="0"/>
          <p:nvPr/>
        </p:nvPicPr>
        <p:blipFill>
          <a:blip r:embed="rId5">
            <a:alphaModFix/>
          </a:blip>
          <a:stretch>
            <a:fillRect/>
          </a:stretch>
        </p:blipFill>
        <p:spPr>
          <a:xfrm>
            <a:off x="2181525" y="3323250"/>
            <a:ext cx="3988099" cy="1627550"/>
          </a:xfrm>
          <a:prstGeom prst="rect">
            <a:avLst/>
          </a:prstGeom>
          <a:noFill/>
          <a:ln>
            <a:noFill/>
          </a:ln>
        </p:spPr>
      </p:pic>
      <p:sp>
        <p:nvSpPr>
          <p:cNvPr id="122" name="Google Shape;122;p20"/>
          <p:cNvSpPr txBox="1"/>
          <p:nvPr>
            <p:ph type="title"/>
          </p:nvPr>
        </p:nvSpPr>
        <p:spPr>
          <a:xfrm>
            <a:off x="400800" y="794838"/>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Monthly total covid hospital admissions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28" name="Google Shape;128;p21"/>
          <p:cNvPicPr preferRelativeResize="0"/>
          <p:nvPr/>
        </p:nvPicPr>
        <p:blipFill>
          <a:blip r:embed="rId3">
            <a:alphaModFix/>
          </a:blip>
          <a:stretch>
            <a:fillRect/>
          </a:stretch>
        </p:blipFill>
        <p:spPr>
          <a:xfrm>
            <a:off x="4200100" y="1288737"/>
            <a:ext cx="4606448" cy="1983725"/>
          </a:xfrm>
          <a:prstGeom prst="rect">
            <a:avLst/>
          </a:prstGeom>
          <a:noFill/>
          <a:ln>
            <a:noFill/>
          </a:ln>
        </p:spPr>
      </p:pic>
      <p:pic>
        <p:nvPicPr>
          <p:cNvPr id="129" name="Google Shape;129;p21"/>
          <p:cNvPicPr preferRelativeResize="0"/>
          <p:nvPr/>
        </p:nvPicPr>
        <p:blipFill>
          <a:blip r:embed="rId4">
            <a:alphaModFix/>
          </a:blip>
          <a:stretch>
            <a:fillRect/>
          </a:stretch>
        </p:blipFill>
        <p:spPr>
          <a:xfrm>
            <a:off x="0" y="1392513"/>
            <a:ext cx="4282674" cy="1705200"/>
          </a:xfrm>
          <a:prstGeom prst="rect">
            <a:avLst/>
          </a:prstGeom>
          <a:noFill/>
          <a:ln>
            <a:noFill/>
          </a:ln>
        </p:spPr>
      </p:pic>
      <p:pic>
        <p:nvPicPr>
          <p:cNvPr id="130" name="Google Shape;130;p21"/>
          <p:cNvPicPr preferRelativeResize="0"/>
          <p:nvPr/>
        </p:nvPicPr>
        <p:blipFill>
          <a:blip r:embed="rId5">
            <a:alphaModFix/>
          </a:blip>
          <a:stretch>
            <a:fillRect/>
          </a:stretch>
        </p:blipFill>
        <p:spPr>
          <a:xfrm>
            <a:off x="2100475" y="3225174"/>
            <a:ext cx="4481677" cy="1837251"/>
          </a:xfrm>
          <a:prstGeom prst="rect">
            <a:avLst/>
          </a:prstGeom>
          <a:noFill/>
          <a:ln>
            <a:noFill/>
          </a:ln>
        </p:spPr>
      </p:pic>
      <p:sp>
        <p:nvSpPr>
          <p:cNvPr id="131" name="Google Shape;131;p21"/>
          <p:cNvSpPr txBox="1"/>
          <p:nvPr>
            <p:ph type="title"/>
          </p:nvPr>
        </p:nvSpPr>
        <p:spPr>
          <a:xfrm>
            <a:off x="369150" y="484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Monthly total covid inpatient bed utilization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