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1" r:id="rId7"/>
    <p:sldId id="262" r:id="rId8"/>
    <p:sldId id="270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75" d="100"/>
          <a:sy n="75" d="100"/>
        </p:scale>
        <p:origin x="549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27B8-5189-4B91-B985-E3A31CC46E1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D0B-F34C-458A-9036-78BE9E7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1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27B8-5189-4B91-B985-E3A31CC46E1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D0B-F34C-458A-9036-78BE9E7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0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27B8-5189-4B91-B985-E3A31CC46E1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D0B-F34C-458A-9036-78BE9E7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6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27B8-5189-4B91-B985-E3A31CC46E1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D0B-F34C-458A-9036-78BE9E7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27B8-5189-4B91-B985-E3A31CC46E1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D0B-F34C-458A-9036-78BE9E7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6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27B8-5189-4B91-B985-E3A31CC46E1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D0B-F34C-458A-9036-78BE9E7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27B8-5189-4B91-B985-E3A31CC46E1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D0B-F34C-458A-9036-78BE9E7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9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27B8-5189-4B91-B985-E3A31CC46E1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D0B-F34C-458A-9036-78BE9E7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27B8-5189-4B91-B985-E3A31CC46E1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D0B-F34C-458A-9036-78BE9E7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6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27B8-5189-4B91-B985-E3A31CC46E1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D0B-F34C-458A-9036-78BE9E7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5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27B8-5189-4B91-B985-E3A31CC46E1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4D0B-F34C-458A-9036-78BE9E7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1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27B8-5189-4B91-B985-E3A31CC46E1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4D0B-F34C-458A-9036-78BE9E7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6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787" y="436006"/>
            <a:ext cx="11099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 2-Talent Management -Attrition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Shiju Raju</a:t>
            </a:r>
          </a:p>
          <a:p>
            <a:pPr algn="ctr"/>
            <a:r>
              <a:rPr lang="en-US" dirty="0" smtClean="0"/>
              <a:t>MSDS 6306, Doing Data Science, Summer 2021</a:t>
            </a:r>
          </a:p>
          <a:p>
            <a:pPr algn="ctr"/>
            <a:r>
              <a:rPr lang="en-US" dirty="0" smtClean="0"/>
              <a:t>Due Date-Aug 7, 2021.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78" y="2694755"/>
            <a:ext cx="5544403" cy="2553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37" y="2172068"/>
            <a:ext cx="5633374" cy="37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9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2789" y="24751"/>
            <a:ext cx="397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0000FF"/>
                </a:solidFill>
              </a:rPr>
              <a:t>JOB SPECIFIC TRENDS</a:t>
            </a:r>
            <a:endParaRPr lang="en-US" sz="3200" b="1" u="sng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1762" y="3116616"/>
            <a:ext cx="976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00FF"/>
                </a:solidFill>
              </a:rPr>
              <a:t>Conclusion-</a:t>
            </a:r>
            <a:r>
              <a:rPr lang="en-US" b="1" dirty="0" smtClean="0">
                <a:solidFill>
                  <a:srgbClr val="0000FF"/>
                </a:solidFill>
              </a:rPr>
              <a:t>Inconclusive . </a:t>
            </a:r>
            <a:r>
              <a:rPr lang="en-US" b="1" u="sng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Job Satisfaction varies from 1-4 for both </a:t>
            </a:r>
            <a:r>
              <a:rPr lang="en-US" b="1" dirty="0" err="1" smtClean="0">
                <a:solidFill>
                  <a:srgbClr val="0000FF"/>
                </a:solidFill>
              </a:rPr>
              <a:t>JobRoles</a:t>
            </a:r>
            <a:r>
              <a:rPr lang="en-US" b="1" dirty="0" smtClean="0">
                <a:solidFill>
                  <a:srgbClr val="0000FF"/>
                </a:solidFill>
              </a:rPr>
              <a:t> and Education Field. 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28" y="367144"/>
            <a:ext cx="3515965" cy="2718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054" y="317138"/>
            <a:ext cx="3678383" cy="2778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297" y="3602182"/>
            <a:ext cx="4193733" cy="32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82734" y="87097"/>
            <a:ext cx="5108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0000FF"/>
                </a:solidFill>
              </a:rPr>
              <a:t>Prediction –Attrition-</a:t>
            </a:r>
            <a:r>
              <a:rPr lang="en-US" sz="3200" b="1" u="sng" dirty="0" err="1" smtClean="0">
                <a:solidFill>
                  <a:srgbClr val="0000FF"/>
                </a:solidFill>
              </a:rPr>
              <a:t>kNN</a:t>
            </a:r>
            <a:endParaRPr lang="en-US" sz="3200" b="1" u="sng" dirty="0">
              <a:solidFill>
                <a:srgbClr val="0000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92" y="828804"/>
            <a:ext cx="5773449" cy="44255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2" y="737681"/>
            <a:ext cx="3637462" cy="4128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079" y="4665518"/>
            <a:ext cx="2975266" cy="19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84595" y="163297"/>
            <a:ext cx="620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0000FF"/>
                </a:solidFill>
              </a:rPr>
              <a:t>Prediction –Attrition-Naïve Bayes</a:t>
            </a:r>
            <a:endParaRPr lang="en-US" sz="3200" b="1" u="sng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1127845"/>
            <a:ext cx="4793673" cy="53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4595" y="163297"/>
            <a:ext cx="695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0000FF"/>
                </a:solidFill>
              </a:rPr>
              <a:t>Prediction –Salary-Linear Regression</a:t>
            </a:r>
            <a:endParaRPr lang="en-US" sz="3200" b="1" u="sng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8" y="1038658"/>
            <a:ext cx="7105650" cy="536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378" y="1801091"/>
            <a:ext cx="3967142" cy="30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787" y="436006"/>
            <a:ext cx="11099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 2-Talent Management -Attrition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Shiju Raju</a:t>
            </a:r>
          </a:p>
          <a:p>
            <a:pPr algn="ctr"/>
            <a:r>
              <a:rPr lang="en-US" dirty="0" smtClean="0"/>
              <a:t>MSDS 6306, Doing Data Science, Summer 2021</a:t>
            </a:r>
          </a:p>
          <a:p>
            <a:pPr algn="ctr"/>
            <a:r>
              <a:rPr lang="en-US" dirty="0" smtClean="0"/>
              <a:t>Due Date-Aug 7, 2021.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78" y="2694755"/>
            <a:ext cx="5544403" cy="2553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37" y="2172068"/>
            <a:ext cx="5633374" cy="37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279" y="121113"/>
            <a:ext cx="11099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 2.data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36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870 observations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9" y="1067481"/>
            <a:ext cx="11741865" cy="136457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22384" y="2603549"/>
            <a:ext cx="5375570" cy="4254451"/>
            <a:chOff x="619503" y="2822851"/>
            <a:chExt cx="5024343" cy="38898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503" y="2822851"/>
              <a:ext cx="5024343" cy="388981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828799" y="4529611"/>
              <a:ext cx="611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84%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1996" y="5772025"/>
              <a:ext cx="611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16%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439338" y="2807170"/>
            <a:ext cx="410149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Variables Analyzed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Job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Relationship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Education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Commuting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Education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Years Since Last 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Years in current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Overtime</a:t>
            </a:r>
          </a:p>
          <a:p>
            <a:endParaRPr lang="en-US" dirty="0" smtClean="0">
              <a:solidFill>
                <a:srgbClr val="00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132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85482" y="326243"/>
            <a:ext cx="10521087" cy="6208838"/>
            <a:chOff x="885482" y="326243"/>
            <a:chExt cx="10521087" cy="6208838"/>
          </a:xfrm>
        </p:grpSpPr>
        <p:grpSp>
          <p:nvGrpSpPr>
            <p:cNvPr id="12" name="Group 11"/>
            <p:cNvGrpSpPr/>
            <p:nvPr/>
          </p:nvGrpSpPr>
          <p:grpSpPr>
            <a:xfrm>
              <a:off x="885482" y="326243"/>
              <a:ext cx="10521087" cy="6208838"/>
              <a:chOff x="1712477" y="305356"/>
              <a:chExt cx="9024419" cy="6544994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12477" y="305356"/>
                <a:ext cx="8548310" cy="6544994"/>
              </a:xfrm>
              <a:prstGeom prst="rect">
                <a:avLst/>
              </a:prstGeom>
            </p:spPr>
          </p:pic>
          <p:sp>
            <p:nvSpPr>
              <p:cNvPr id="7" name="Oval 6"/>
              <p:cNvSpPr/>
              <p:nvPr/>
            </p:nvSpPr>
            <p:spPr>
              <a:xfrm>
                <a:off x="6224809" y="1512015"/>
                <a:ext cx="1378528" cy="12884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575587" y="734451"/>
                <a:ext cx="2161309" cy="68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Gap among very high income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earners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7467601" y="1057616"/>
                <a:ext cx="1107986" cy="74814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3226017" y="1818389"/>
              <a:ext cx="2964" cy="77717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83217" y="4152014"/>
              <a:ext cx="2964" cy="77717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9645" y="1470927"/>
              <a:ext cx="4324350" cy="381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5928" y="4786616"/>
              <a:ext cx="4333875" cy="457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7185" y="2724524"/>
              <a:ext cx="5087888" cy="1486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40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9" y="375594"/>
            <a:ext cx="8070272" cy="62051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33396" y="5008417"/>
            <a:ext cx="3968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Conclusion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Job Satisfaction increase from 1 to 4 decreased attrition by half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95" y="685799"/>
            <a:ext cx="5940905" cy="45512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37272" y="5347027"/>
            <a:ext cx="3968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Conclusion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Increase in Education level decreases Attrition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237"/>
            <a:ext cx="5993231" cy="45927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7926" y="5457863"/>
            <a:ext cx="3968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Conclusion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HR, Technical Degrees tend to have high level of attrition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161" y="997527"/>
            <a:ext cx="5680896" cy="4266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9" y="997527"/>
            <a:ext cx="5626595" cy="4266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926" y="5457863"/>
            <a:ext cx="3968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Conclusion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 significant difference in gender when it comes to attrition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6176" y="5409767"/>
            <a:ext cx="3968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Conclusion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Single people tend to quit more often than married or divorced. 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Married people tend to quit more often than divorcees.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134214"/>
            <a:ext cx="5709372" cy="4456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53" y="1137140"/>
            <a:ext cx="5593892" cy="437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7926" y="5457863"/>
            <a:ext cx="396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Conclusion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Low work-life balance increases attrition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3471" y="5781028"/>
            <a:ext cx="3968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Conclusion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High overtime requirement leads to high attrition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644" y="428749"/>
            <a:ext cx="1109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 three Factors that causes turnovers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35" y="1640114"/>
            <a:ext cx="7424982" cy="34190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09481" y="2917371"/>
            <a:ext cx="268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Low Work-Life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High Overtime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Low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3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0" y="450272"/>
            <a:ext cx="397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0000FF"/>
                </a:solidFill>
              </a:rPr>
              <a:t>JOB SPECIFIC TRENDS</a:t>
            </a:r>
            <a:endParaRPr lang="en-US" sz="3200" b="1" u="sng" dirty="0">
              <a:solidFill>
                <a:srgbClr val="0000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2352" y="1188409"/>
            <a:ext cx="7092230" cy="5500305"/>
            <a:chOff x="3104716" y="1223045"/>
            <a:chExt cx="7092230" cy="55003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4716" y="1223045"/>
              <a:ext cx="7092230" cy="5500305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7273636" y="1614055"/>
              <a:ext cx="811140" cy="1821872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971310" y="1634833"/>
              <a:ext cx="811140" cy="1655622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33396" y="5008417"/>
            <a:ext cx="3968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Conclusion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Higher Salaries are in Managerial or Director level positions.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9757</TotalTime>
  <Words>227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sheena varghese</dc:creator>
  <cp:lastModifiedBy>sheena varghese</cp:lastModifiedBy>
  <cp:revision>41</cp:revision>
  <dcterms:created xsi:type="dcterms:W3CDTF">2021-07-30T19:04:51Z</dcterms:created>
  <dcterms:modified xsi:type="dcterms:W3CDTF">2021-08-06T13:43:49Z</dcterms:modified>
</cp:coreProperties>
</file>