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550C3-1856-48F0-8695-3370775ACF5C}" v="914" dt="2024-08-09T08:51:19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57" d="100"/>
          <a:sy n="57" d="100"/>
        </p:scale>
        <p:origin x="6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49816" y="865598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692676" y="2176121"/>
            <a:ext cx="6157781" cy="5693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00" spc="-105" dirty="0">
                <a:solidFill>
                  <a:srgbClr val="FFFFFF"/>
                </a:solidFill>
                <a:latin typeface="Graphik Regular"/>
              </a:rPr>
              <a:t>Data Analysis</a:t>
            </a:r>
          </a:p>
          <a:p>
            <a:pPr algn="ctr">
              <a:lnSpc>
                <a:spcPts val="11059"/>
              </a:lnSpc>
            </a:pPr>
            <a:r>
              <a:rPr lang="en-US" sz="10500" spc="-105" dirty="0">
                <a:solidFill>
                  <a:srgbClr val="FFFFFF"/>
                </a:solidFill>
                <a:latin typeface="Graphik Regular"/>
              </a:rPr>
              <a:t>For 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696977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8341434-6096-3889-1765-E1533B297BF8}"/>
              </a:ext>
            </a:extLst>
          </p:cNvPr>
          <p:cNvSpPr txBox="1"/>
          <p:nvPr/>
        </p:nvSpPr>
        <p:spPr>
          <a:xfrm>
            <a:off x="10968134" y="909253"/>
            <a:ext cx="408265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cs typeface="Calibri"/>
              </a:rPr>
              <a:t> ANALYSIS</a:t>
            </a:r>
            <a:endParaRPr lang="en-US" sz="2800" b="1" dirty="0">
              <a:latin typeface="Clear Sans Regular Bold"/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0960C6-5777-02EA-EA49-4FA92ED82CA8}"/>
              </a:ext>
            </a:extLst>
          </p:cNvPr>
          <p:cNvSpPr txBox="1"/>
          <p:nvPr/>
        </p:nvSpPr>
        <p:spPr>
          <a:xfrm>
            <a:off x="10968133" y="3266690"/>
            <a:ext cx="408265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cs typeface="Calibri"/>
              </a:rPr>
              <a:t>INSIGHTS</a:t>
            </a:r>
            <a:endParaRPr lang="en-US" sz="2800" b="1" dirty="0">
              <a:latin typeface="Clear Sans Regular Bold"/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1D3A1F-85CE-7CF8-EC7D-56A85A3E223C}"/>
              </a:ext>
            </a:extLst>
          </p:cNvPr>
          <p:cNvSpPr txBox="1"/>
          <p:nvPr/>
        </p:nvSpPr>
        <p:spPr>
          <a:xfrm>
            <a:off x="10968133" y="6177767"/>
            <a:ext cx="408265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cs typeface="Calibri"/>
              </a:rPr>
              <a:t>STEPS TO BE TAKEN</a:t>
            </a:r>
            <a:endParaRPr lang="en-US" sz="2800" b="1" dirty="0">
              <a:latin typeface="Clear Sans Regular Bold"/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5B2DC7-099F-FBF9-7C5D-AF44963C72C0}"/>
              </a:ext>
            </a:extLst>
          </p:cNvPr>
          <p:cNvSpPr txBox="1"/>
          <p:nvPr/>
        </p:nvSpPr>
        <p:spPr>
          <a:xfrm>
            <a:off x="10965655" y="1768078"/>
            <a:ext cx="59936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Animals and science are among the most favored content categories, indicating a strong preference for "real-life" and "factual" material. I suggest continuing to produce content in these areas.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4358EC-B3E3-C11E-8A29-A21DAEF33234}"/>
              </a:ext>
            </a:extLst>
          </p:cNvPr>
          <p:cNvSpPr txBox="1"/>
          <p:nvPr/>
        </p:nvSpPr>
        <p:spPr>
          <a:xfrm>
            <a:off x="10965654" y="4393405"/>
            <a:ext cx="599360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Food, particularly "Healthy Eating," is a recurring theme in the top 5 categories, suggesting an interest from your audience. This insight could be leveraged to develop a campaign in collaboration with healthy eating brands to enhance user engagement.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FB6BE4-CB44-73AC-0CE6-02EABED3343F}"/>
              </a:ext>
            </a:extLst>
          </p:cNvPr>
          <p:cNvSpPr txBox="1"/>
          <p:nvPr/>
        </p:nvSpPr>
        <p:spPr>
          <a:xfrm>
            <a:off x="10965654" y="7250904"/>
            <a:ext cx="631507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Given the rapid advancement of technology, it's no surprise that technological content ranks among the top categories. This suggests that users appreciate your tech-related material. I recommend partnering with some of the world's leading digital companies, as this would likely boost user engagement significantly.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74350" y="407144"/>
            <a:ext cx="18037780" cy="1331591"/>
            <a:chOff x="0" y="-514120"/>
            <a:chExt cx="24050374" cy="1775454"/>
          </a:xfrm>
        </p:grpSpPr>
        <p:sp>
          <p:nvSpPr>
            <p:cNvPr id="3" name="TextBox 3"/>
            <p:cNvSpPr txBox="1"/>
            <p:nvPr/>
          </p:nvSpPr>
          <p:spPr>
            <a:xfrm>
              <a:off x="0" y="-51412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485783" y="829250"/>
              <a:ext cx="11564591" cy="432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/>
                <a:cs typeface="Calibri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DC25F91-92E4-71FC-51C3-E25A0597D511}"/>
              </a:ext>
            </a:extLst>
          </p:cNvPr>
          <p:cNvSpPr txBox="1"/>
          <p:nvPr/>
        </p:nvSpPr>
        <p:spPr>
          <a:xfrm>
            <a:off x="2234902" y="2055696"/>
            <a:ext cx="274320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PROJECT </a:t>
            </a:r>
            <a:r>
              <a:rPr lang="en-US" b="1" dirty="0">
                <a:latin typeface="Clear Sans Regular Bold"/>
                <a:cs typeface="Calibri"/>
              </a:rPr>
              <a:t>RECAP</a:t>
            </a:r>
            <a:endParaRPr lang="en-US" b="1" dirty="0">
              <a:latin typeface="Clear Sans Regular 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52468A-A589-AA0E-5731-2627D9BB5D33}"/>
              </a:ext>
            </a:extLst>
          </p:cNvPr>
          <p:cNvSpPr txBox="1"/>
          <p:nvPr/>
        </p:nvSpPr>
        <p:spPr>
          <a:xfrm>
            <a:off x="2234900" y="5195503"/>
            <a:ext cx="274320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THE ANALYTICS TEAM</a:t>
            </a:r>
            <a:endParaRPr lang="en-US" b="1" dirty="0">
              <a:latin typeface="Clear Sans Regular Bold"/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D761EE-584D-3509-7FA5-D852C506A263}"/>
              </a:ext>
            </a:extLst>
          </p:cNvPr>
          <p:cNvSpPr txBox="1"/>
          <p:nvPr/>
        </p:nvSpPr>
        <p:spPr>
          <a:xfrm>
            <a:off x="2234901" y="6751636"/>
            <a:ext cx="274320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PROCESS</a:t>
            </a:r>
            <a:endParaRPr lang="en-US" b="1" dirty="0">
              <a:latin typeface="Clear Sans Regular Bold"/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E77CE8-ED81-5093-5D22-20031921BEB6}"/>
              </a:ext>
            </a:extLst>
          </p:cNvPr>
          <p:cNvSpPr txBox="1"/>
          <p:nvPr/>
        </p:nvSpPr>
        <p:spPr>
          <a:xfrm>
            <a:off x="2234901" y="3611829"/>
            <a:ext cx="274320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PROBLEM</a:t>
            </a:r>
            <a:endParaRPr lang="en-US" b="1" dirty="0">
              <a:latin typeface="Clear Sans Regular Bold"/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6B28AE-EBBD-6121-E8CC-9A311F3DEE1D}"/>
              </a:ext>
            </a:extLst>
          </p:cNvPr>
          <p:cNvSpPr txBox="1"/>
          <p:nvPr/>
        </p:nvSpPr>
        <p:spPr>
          <a:xfrm>
            <a:off x="2234902" y="8266456"/>
            <a:ext cx="274320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INSIGHTS AND SUMMARY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749595-AE92-F034-FEAC-397CA17B5363}"/>
              </a:ext>
            </a:extLst>
          </p:cNvPr>
          <p:cNvSpPr txBox="1"/>
          <p:nvPr/>
        </p:nvSpPr>
        <p:spPr>
          <a:xfrm>
            <a:off x="2232365" y="2682643"/>
            <a:ext cx="90228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To give a broad understanding of the business challenge we're addressing and the specific needs, we'll present a summary of the entire project.</a:t>
            </a:r>
            <a:endParaRPr lang="en-US" dirty="0"/>
          </a:p>
          <a:p>
            <a:endParaRPr lang="en-US" b="1" dirty="0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B03166-FA51-44B1-195B-69B0B71833BE}"/>
              </a:ext>
            </a:extLst>
          </p:cNvPr>
          <p:cNvSpPr txBox="1"/>
          <p:nvPr/>
        </p:nvSpPr>
        <p:spPr>
          <a:xfrm>
            <a:off x="2232364" y="4252545"/>
            <a:ext cx="90228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We will delve into the specific challenge that the Data Analytics team has been focusing on and offer some background on why this issue is so important.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766C70-570A-D601-980E-1B4D27A39135}"/>
              </a:ext>
            </a:extLst>
          </p:cNvPr>
          <p:cNvSpPr txBox="1"/>
          <p:nvPr/>
        </p:nvSpPr>
        <p:spPr>
          <a:xfrm>
            <a:off x="2232365" y="7351041"/>
            <a:ext cx="90228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Next, I'll walk through the general steps we took to complete this task, allowing you to fully grasp how we handle assignments of this kind.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544E5B-1950-7DD8-C505-5CEC3DC91A0B}"/>
              </a:ext>
            </a:extLst>
          </p:cNvPr>
          <p:cNvSpPr txBox="1"/>
          <p:nvPr/>
        </p:nvSpPr>
        <p:spPr>
          <a:xfrm>
            <a:off x="2232365" y="8783233"/>
            <a:ext cx="90228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Lastly, I will review all significant findings and offer them as a collection of understandings and illustrations from our</a:t>
            </a:r>
            <a:endParaRPr lang="en-US" dirty="0"/>
          </a:p>
          <a:p>
            <a:endParaRPr lang="en-US" b="1" dirty="0"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B13331-1EA5-95F0-2505-1E46B6A43E3C}"/>
              </a:ext>
            </a:extLst>
          </p:cNvPr>
          <p:cNvSpPr txBox="1"/>
          <p:nvPr/>
        </p:nvSpPr>
        <p:spPr>
          <a:xfrm>
            <a:off x="2232365" y="5822450"/>
            <a:ext cx="90228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I'll begin by describing the issue and then introduce the team responsible for managing this task on our side.</a:t>
            </a:r>
          </a:p>
          <a:p>
            <a:endParaRPr lang="en-US" b="1" dirty="0"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6AB1F6-69D6-6B8C-D147-EC2FFA647A9F}"/>
              </a:ext>
            </a:extLst>
          </p:cNvPr>
          <p:cNvSpPr txBox="1"/>
          <p:nvPr/>
        </p:nvSpPr>
        <p:spPr>
          <a:xfrm>
            <a:off x="8873289" y="2992855"/>
            <a:ext cx="643385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"</a:t>
            </a:r>
            <a:r>
              <a:rPr lang="en-US" b="1" dirty="0">
                <a:ea typeface="+mn-lt"/>
                <a:cs typeface="+mn-lt"/>
              </a:rPr>
              <a:t>Social Buzz</a:t>
            </a:r>
            <a:r>
              <a:rPr lang="en-US" dirty="0">
                <a:ea typeface="+mn-lt"/>
                <a:cs typeface="+mn-lt"/>
              </a:rPr>
              <a:t>" is a rapidly growing unicorn in the tech industry that must swiftly adapt to its global expansion.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Accenture</a:t>
            </a:r>
            <a:r>
              <a:rPr lang="en-US" dirty="0">
                <a:ea typeface="+mn-lt"/>
                <a:cs typeface="+mn-lt"/>
              </a:rPr>
              <a:t> has initiated the following activities during a three-month proof of concept (POC):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 An analysis of Social Buzz's utilization of big data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 Strategies for a successful initial public offering (IPO)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 An assessment to identify the top 5 content categories on Social Buzz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A18FC-D43E-3F43-C767-E7F5C7C20875}"/>
              </a:ext>
            </a:extLst>
          </p:cNvPr>
          <p:cNvSpPr txBox="1"/>
          <p:nvPr/>
        </p:nvSpPr>
        <p:spPr>
          <a:xfrm>
            <a:off x="2319521" y="5144768"/>
            <a:ext cx="681944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• In recent years, the customer has experienced significant growth and now lacks the internal resources to manage it effectively.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• Social Buzz receives over 100,000 posts daily, amounting to 36.5 million posts annually. Given that all the content is unstructured, making sense of it can be quite challenging.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• Identify the requirements that need to be met for this project.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• Merging tables from the sample data set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• Analyzing their content categories to identify the top five with the highest overall popularity.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577969" y="702638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Freeform 30">
            <a:extLst>
              <a:ext uri="{FF2B5EF4-FFF2-40B4-BE49-F238E27FC236}">
                <a16:creationId xmlns:a16="http://schemas.microsoft.com/office/drawing/2014/main" id="{63B02BE3-0903-2319-2748-9819E5FB5DD0}"/>
              </a:ext>
            </a:extLst>
          </p:cNvPr>
          <p:cNvSpPr/>
          <p:nvPr/>
        </p:nvSpPr>
        <p:spPr>
          <a:xfrm>
            <a:off x="11596039" y="7058064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15002B-4E76-E7CC-8EEF-7B40837ED9A5}"/>
              </a:ext>
            </a:extLst>
          </p:cNvPr>
          <p:cNvSpPr txBox="1"/>
          <p:nvPr/>
        </p:nvSpPr>
        <p:spPr>
          <a:xfrm>
            <a:off x="14398625" y="178990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Andrew Fleming </a:t>
            </a:r>
          </a:p>
          <a:p>
            <a:r>
              <a:rPr lang="en-US" dirty="0">
                <a:ea typeface="+mn-lt"/>
                <a:cs typeface="+mn-lt"/>
              </a:rPr>
              <a:t>(Chief Technical Architect)</a:t>
            </a:r>
            <a:endParaRPr lang="en-US"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420F5D-9B80-D73E-0242-12D0950A261A}"/>
              </a:ext>
            </a:extLst>
          </p:cNvPr>
          <p:cNvSpPr txBox="1"/>
          <p:nvPr/>
        </p:nvSpPr>
        <p:spPr>
          <a:xfrm>
            <a:off x="14398625" y="779065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SHIJU B</a:t>
            </a:r>
          </a:p>
          <a:p>
            <a:r>
              <a:rPr lang="en-US" dirty="0">
                <a:ea typeface="+mn-lt"/>
                <a:cs typeface="+mn-lt"/>
              </a:rPr>
              <a:t>(Data Analyst)</a:t>
            </a:r>
            <a:endParaRPr lang="en-US" dirty="0">
              <a:cs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892DE0-2743-D79F-E7B4-617720796E0C}"/>
              </a:ext>
            </a:extLst>
          </p:cNvPr>
          <p:cNvSpPr txBox="1"/>
          <p:nvPr/>
        </p:nvSpPr>
        <p:spPr>
          <a:xfrm>
            <a:off x="14398625" y="486965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Marcus </a:t>
            </a:r>
            <a:r>
              <a:rPr lang="en-US" b="1" err="1">
                <a:ea typeface="+mn-lt"/>
                <a:cs typeface="+mn-lt"/>
              </a:rPr>
              <a:t>Rompton</a:t>
            </a:r>
            <a:r>
              <a:rPr lang="en-US" b="1" dirty="0">
                <a:ea typeface="+mn-lt"/>
                <a:cs typeface="+mn-lt"/>
              </a:rPr>
              <a:t> 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(Senior Principle)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833574-7A0E-D694-706C-1E71DD809BC4}"/>
              </a:ext>
            </a:extLst>
          </p:cNvPr>
          <p:cNvSpPr txBox="1"/>
          <p:nvPr/>
        </p:nvSpPr>
        <p:spPr>
          <a:xfrm>
            <a:off x="5914895" y="3200701"/>
            <a:ext cx="39963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highlight>
                  <a:srgbClr val="000080"/>
                </a:highlight>
                <a:cs typeface="Calibri"/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FF85ED-25BE-72EF-C6D0-8CB1ABF976E7}"/>
              </a:ext>
            </a:extLst>
          </p:cNvPr>
          <p:cNvSpPr txBox="1"/>
          <p:nvPr/>
        </p:nvSpPr>
        <p:spPr>
          <a:xfrm>
            <a:off x="11464642" y="8103207"/>
            <a:ext cx="39963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highlight>
                  <a:srgbClr val="000080"/>
                </a:highlight>
                <a:cs typeface="Calibri"/>
              </a:rPr>
              <a:t>UNCOVERING INSIGHTS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D2010C-30A2-98C5-6844-259B0E874187}"/>
              </a:ext>
            </a:extLst>
          </p:cNvPr>
          <p:cNvSpPr txBox="1"/>
          <p:nvPr/>
        </p:nvSpPr>
        <p:spPr>
          <a:xfrm>
            <a:off x="9908509" y="6423135"/>
            <a:ext cx="39963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highlight>
                  <a:srgbClr val="000080"/>
                </a:highlight>
                <a:cs typeface="Calibri"/>
              </a:rPr>
              <a:t>DATA ANAYSIS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CF377E-92DB-7C4D-A8A9-316BC74051CD}"/>
              </a:ext>
            </a:extLst>
          </p:cNvPr>
          <p:cNvSpPr txBox="1"/>
          <p:nvPr/>
        </p:nvSpPr>
        <p:spPr>
          <a:xfrm>
            <a:off x="7801534" y="4880774"/>
            <a:ext cx="39963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highlight>
                  <a:srgbClr val="000080"/>
                </a:highlight>
                <a:cs typeface="Calibri"/>
              </a:rPr>
              <a:t>DATA MODELING</a:t>
            </a:r>
          </a:p>
        </p:txBody>
      </p:sp>
      <p:sp>
        <p:nvSpPr>
          <p:cNvPr id="45" name="TextBox 38">
            <a:extLst>
              <a:ext uri="{FF2B5EF4-FFF2-40B4-BE49-F238E27FC236}">
                <a16:creationId xmlns:a16="http://schemas.microsoft.com/office/drawing/2014/main" id="{F11BAB1D-F95C-3466-D6D7-3085AAD3C40A}"/>
              </a:ext>
            </a:extLst>
          </p:cNvPr>
          <p:cNvSpPr txBox="1"/>
          <p:nvPr/>
        </p:nvSpPr>
        <p:spPr>
          <a:xfrm>
            <a:off x="3918088" y="1589485"/>
            <a:ext cx="399636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highlight>
                  <a:srgbClr val="000080"/>
                </a:highlight>
                <a:cs typeface="Calibri"/>
              </a:rPr>
              <a:t>UNDERSTANDING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1080E75E-A2CE-14FC-F470-5CF51A2CCC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269908" y="6570103"/>
            <a:ext cx="2972219" cy="881758"/>
          </a:xfrm>
          <a:prstGeom prst="rect">
            <a:avLst/>
          </a:prstGeom>
        </p:spPr>
      </p:pic>
      <p:pic>
        <p:nvPicPr>
          <p:cNvPr id="16" name="Picture 15" descr="A white rectangular sign with purple numbers and orange text&#10;&#10;Description automatically generated">
            <a:extLst>
              <a:ext uri="{FF2B5EF4-FFF2-40B4-BE49-F238E27FC236}">
                <a16:creationId xmlns:a16="http://schemas.microsoft.com/office/drawing/2014/main" id="{506E6C5C-111E-7B1F-E910-CF764E4105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6" y="2563416"/>
            <a:ext cx="15282863" cy="3356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C493944A-1E3A-27C7-BCC8-2EA2AF76C8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181361" y="6570103"/>
            <a:ext cx="2972219" cy="881758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80F09CDF-C267-443A-576F-7D9C42442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3450002" y="6570103"/>
            <a:ext cx="2972219" cy="8817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 descr="A graph with blue bars&#10;&#10;Description automatically generated">
            <a:extLst>
              <a:ext uri="{FF2B5EF4-FFF2-40B4-BE49-F238E27FC236}">
                <a16:creationId xmlns:a16="http://schemas.microsoft.com/office/drawing/2014/main" id="{FC8F24A1-E75A-25D4-3A6A-8623C270C9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6426" y="973157"/>
            <a:ext cx="11949629" cy="80101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 descr="A pie chart with numbers and a graph&#10;&#10;Description automatically generated">
            <a:extLst>
              <a:ext uri="{FF2B5EF4-FFF2-40B4-BE49-F238E27FC236}">
                <a16:creationId xmlns:a16="http://schemas.microsoft.com/office/drawing/2014/main" id="{5F6233F2-8888-3F39-D883-7DD0FC795E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7101" y="1524000"/>
            <a:ext cx="10820400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56</Words>
  <Application>Microsoft Office PowerPoint</Application>
  <PresentationFormat>Custom</PresentationFormat>
  <Paragraphs>43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Annabel Gurney</cp:lastModifiedBy>
  <cp:revision>243</cp:revision>
  <dcterms:created xsi:type="dcterms:W3CDTF">2006-08-16T00:00:00Z</dcterms:created>
  <dcterms:modified xsi:type="dcterms:W3CDTF">2024-08-09T08:51:52Z</dcterms:modified>
  <dc:identifier>DAEhDyfaYKE</dc:identifier>
</cp:coreProperties>
</file>