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82" r:id="rId4"/>
    <p:sldId id="281" r:id="rId5"/>
    <p:sldId id="270" r:id="rId6"/>
    <p:sldId id="271" r:id="rId7"/>
    <p:sldId id="272" r:id="rId8"/>
    <p:sldId id="295" r:id="rId9"/>
    <p:sldId id="273" r:id="rId10"/>
    <p:sldId id="274" r:id="rId11"/>
    <p:sldId id="275" r:id="rId12"/>
    <p:sldId id="276" r:id="rId13"/>
    <p:sldId id="277" r:id="rId14"/>
    <p:sldId id="294" r:id="rId1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fld id="{738E4989-5E53-4B51-AE17-FB796C1BA20A}" type="datetimeFigureOut">
              <a:rPr lang="ja-JP" altLang="en-US"/>
              <a:pPr>
                <a:defRPr/>
              </a:pPr>
              <a:t>2015/6/19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fld id="{B8F11EB5-D61E-4424-9F35-2DF057A37BF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fld id="{54443FCA-57EE-475C-ABD6-F4887381286C}" type="datetimeFigureOut">
              <a:rPr lang="ja-JP" altLang="en-US"/>
              <a:pPr>
                <a:defRPr/>
              </a:pPr>
              <a:t>2015/6/19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ＭＳ Ｐゴシック" pitchFamily="50" charset="-128"/>
              </a:defRPr>
            </a:lvl1pPr>
          </a:lstStyle>
          <a:p>
            <a:pPr>
              <a:defRPr/>
            </a:pPr>
            <a:fld id="{FC8A51E4-4F79-4C6A-BD93-2853E0B15E64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C76C2-4505-414E-A124-9FB7D21338DE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03315-83DF-40E1-A645-F965F32A58A9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0B76-3C1E-4CFC-8E5F-55455EF649AF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5EDF9-582D-4BDC-BFD9-BF84F7313CB7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CAC77-22F0-42DC-B71E-E15B00D9FBE9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7DA91-F8A1-4625-BE83-6DE06A870C68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38E5F-6E8F-4B98-9430-32A936D98FDA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497AA-4F39-4245-829F-48C5C5714296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300D0-47AA-4DAE-8DFA-6C296BDA5CF5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E62FA-6F08-42B6-A5D8-7D28FFE902B9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78D97-7A8D-49CC-8CBA-C4BBE09439C6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6E20613-557E-4DE8-8A5A-75B7B320C461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83.16\thsozai\2-1\SG1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ob.mynavi.jp/conts/2017/moshi/hal2017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ChangeArrowheads="1"/>
          </p:cNvSpPr>
          <p:nvPr/>
        </p:nvSpPr>
        <p:spPr bwMode="auto">
          <a:xfrm>
            <a:off x="176213" y="423863"/>
            <a:ext cx="8802687" cy="335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5400" dirty="0">
                <a:latin typeface="HG創英角ｺﾞｼｯｸUB" pitchFamily="49" charset="-128"/>
                <a:ea typeface="HG創英角ｺﾞｼｯｸUB" pitchFamily="49" charset="-128"/>
              </a:rPr>
              <a:t>・</a:t>
            </a:r>
            <a:r>
              <a:rPr lang="ja-JP" altLang="en-US" sz="5400" dirty="0">
                <a:solidFill>
                  <a:srgbClr val="FF0000"/>
                </a:solidFill>
                <a:latin typeface="HG創英角ｺﾞｼｯｸUB" pitchFamily="49" charset="-128"/>
                <a:ea typeface="HG創英角ｺﾞｼｯｸUB" pitchFamily="49" charset="-128"/>
              </a:rPr>
              <a:t>課題</a:t>
            </a:r>
          </a:p>
          <a:p>
            <a:endParaRPr lang="ja-JP" altLang="en-US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endParaRPr lang="ja-JP" altLang="en-US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endParaRPr lang="ja-JP" altLang="en-US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endParaRPr lang="ja-JP" altLang="en-US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4800" dirty="0">
                <a:latin typeface="HG創英角ｺﾞｼｯｸUB" pitchFamily="49" charset="-128"/>
                <a:ea typeface="HG創英角ｺﾞｼｯｸUB" pitchFamily="49" charset="-128"/>
              </a:rPr>
              <a:t>　マイナビ模試について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445293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4213" y="333375"/>
            <a:ext cx="1655539" cy="49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1766" tIns="40883" rIns="81766" bIns="40883" anchor="ctr"/>
          <a:lstStyle/>
          <a:p>
            <a:pPr defTabSz="873125"/>
            <a:r>
              <a:rPr lang="ja-JP" altLang="en-US" b="1" dirty="0" smtClean="0"/>
              <a:t>同意画面 </a:t>
            </a:r>
            <a:endParaRPr lang="ja-JP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06554"/>
            <a:ext cx="4454649" cy="457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>
            <a:spLocks noChangeArrowheads="1"/>
          </p:cNvSpPr>
          <p:nvPr/>
        </p:nvSpPr>
        <p:spPr bwMode="auto">
          <a:xfrm>
            <a:off x="222250" y="311150"/>
            <a:ext cx="5622925" cy="49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1766" tIns="40883" rIns="81766" bIns="40883" anchor="ctr"/>
          <a:lstStyle/>
          <a:p>
            <a:pPr defTabSz="873125"/>
            <a:r>
              <a:rPr lang="en-US" altLang="ja-JP" sz="2400" b="1" dirty="0"/>
              <a:t>【SPI</a:t>
            </a:r>
            <a:r>
              <a:rPr lang="ja-JP" altLang="en-US" sz="2400" b="1" dirty="0"/>
              <a:t>全国一斉ＷＥＢテスト受験について</a:t>
            </a:r>
            <a:r>
              <a:rPr lang="en-US" altLang="ja-JP" sz="2400" b="1" dirty="0"/>
              <a:t>】 </a:t>
            </a:r>
          </a:p>
        </p:txBody>
      </p:sp>
      <p:sp>
        <p:nvSpPr>
          <p:cNvPr id="39938" name="Text Box 7"/>
          <p:cNvSpPr txBox="1">
            <a:spLocks noChangeArrowheads="1"/>
          </p:cNvSpPr>
          <p:nvPr/>
        </p:nvSpPr>
        <p:spPr bwMode="auto">
          <a:xfrm>
            <a:off x="0" y="2173288"/>
            <a:ext cx="8931275" cy="205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766" tIns="40883" rIns="81766" bIns="40883">
            <a:spAutoFit/>
          </a:bodyPr>
          <a:lstStyle/>
          <a:p>
            <a:pPr defTabSz="873125"/>
            <a:r>
              <a:rPr lang="en-US" altLang="ja-JP" sz="4800" dirty="0">
                <a:solidFill>
                  <a:srgbClr val="FF0000"/>
                </a:solidFill>
              </a:rPr>
              <a:t>【STEP</a:t>
            </a:r>
            <a:r>
              <a:rPr lang="ja-JP" altLang="en-US" sz="4800" dirty="0">
                <a:solidFill>
                  <a:srgbClr val="FF0000"/>
                </a:solidFill>
              </a:rPr>
              <a:t>③</a:t>
            </a:r>
            <a:r>
              <a:rPr lang="en-US" altLang="ja-JP" sz="4800" dirty="0">
                <a:solidFill>
                  <a:srgbClr val="FF0000"/>
                </a:solidFill>
              </a:rPr>
              <a:t>】</a:t>
            </a:r>
          </a:p>
          <a:p>
            <a:pPr defTabSz="873125"/>
            <a:r>
              <a:rPr lang="ja-JP" altLang="en-US" sz="8000" b="1" u="sng" dirty="0" smtClean="0">
                <a:solidFill>
                  <a:srgbClr val="FF0000"/>
                </a:solidFill>
              </a:rPr>
              <a:t>受験</a:t>
            </a:r>
            <a:endParaRPr lang="ja-JP" altLang="en-US" sz="8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15340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Oval 13"/>
          <p:cNvSpPr>
            <a:spLocks noChangeArrowheads="1"/>
          </p:cNvSpPr>
          <p:nvPr/>
        </p:nvSpPr>
        <p:spPr bwMode="auto">
          <a:xfrm>
            <a:off x="4355976" y="4653136"/>
            <a:ext cx="1872208" cy="167449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0648"/>
            <a:ext cx="6696744" cy="615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Oval 13"/>
          <p:cNvSpPr>
            <a:spLocks noChangeArrowheads="1"/>
          </p:cNvSpPr>
          <p:nvPr/>
        </p:nvSpPr>
        <p:spPr bwMode="auto">
          <a:xfrm>
            <a:off x="3851920" y="4419600"/>
            <a:ext cx="4552950" cy="2438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9512" y="1340768"/>
            <a:ext cx="89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以上の課題に関する説明は、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以下フォルダに保存します。</a:t>
            </a:r>
            <a:endParaRPr kumimoji="1" lang="en-US" altLang="ja-JP" sz="4000" dirty="0" smtClean="0"/>
          </a:p>
          <a:p>
            <a:endParaRPr kumimoji="1" lang="en-US" altLang="ja-JP" sz="4000" dirty="0" smtClean="0"/>
          </a:p>
          <a:p>
            <a:r>
              <a:rPr lang="en-US" altLang="ja-JP" sz="4000" dirty="0" smtClean="0">
                <a:hlinkClick r:id="rId2" action="ppaction://hlinkfile"/>
              </a:rPr>
              <a:t>\\</a:t>
            </a:r>
            <a:r>
              <a:rPr lang="en-US" altLang="ja-JP" sz="4000" dirty="0" smtClean="0">
                <a:hlinkClick r:id="rId2" action="ppaction://hlinkfile"/>
              </a:rPr>
              <a:t>192.168.183.16\thsozai\2-1\SG11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r>
              <a:rPr kumimoji="1" lang="ja-JP" altLang="en-US" sz="4000" dirty="0" smtClean="0"/>
              <a:t>ミスの無いように受験すること！</a:t>
            </a:r>
            <a:endParaRPr kumimoji="1" lang="ja-JP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ChangeArrowheads="1"/>
          </p:cNvSpPr>
          <p:nvPr/>
        </p:nvSpPr>
        <p:spPr bwMode="auto">
          <a:xfrm>
            <a:off x="176213" y="423863"/>
            <a:ext cx="8802687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・課題</a:t>
            </a:r>
          </a:p>
          <a:p>
            <a:endParaRPr lang="ja-JP" altLang="en-US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課題番号：０１</a:t>
            </a: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課題名：マイナビ</a:t>
            </a:r>
            <a:r>
              <a:rPr lang="ja-JP" altLang="en-US" sz="2800" dirty="0" smtClean="0">
                <a:latin typeface="HG創英角ｺﾞｼｯｸUB" pitchFamily="49" charset="-128"/>
                <a:ea typeface="HG創英角ｺﾞｼｯｸUB" pitchFamily="49" charset="-128"/>
              </a:rPr>
              <a:t>２０１７全国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一斉模擬テスト</a:t>
            </a: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提出期限</a:t>
            </a:r>
            <a:r>
              <a:rPr lang="ja-JP" altLang="en-US" sz="2800" dirty="0" smtClean="0">
                <a:latin typeface="HG創英角ｺﾞｼｯｸUB" pitchFamily="49" charset="-128"/>
                <a:ea typeface="HG創英角ｺﾞｼｯｸUB" pitchFamily="49" charset="-128"/>
              </a:rPr>
              <a:t>：８／２６（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水</a:t>
            </a:r>
            <a:r>
              <a:rPr lang="ja-JP" altLang="en-US" sz="2800" dirty="0" smtClean="0">
                <a:latin typeface="HG創英角ｺﾞｼｯｸUB" pitchFamily="49" charset="-128"/>
                <a:ea typeface="HG創英角ｺﾞｼｯｸUB" pitchFamily="49" charset="-128"/>
              </a:rPr>
              <a:t>）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までに担任へ提出</a:t>
            </a: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科目担当名：石川達大</a:t>
            </a: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</a:t>
            </a:r>
          </a:p>
          <a:p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　</a:t>
            </a:r>
            <a:r>
              <a:rPr lang="ja-JP" altLang="en-US" sz="2600" dirty="0" smtClean="0">
                <a:latin typeface="HG創英角ｺﾞｼｯｸUB" pitchFamily="49" charset="-128"/>
                <a:ea typeface="HG創英角ｺﾞｼｯｸUB" pitchFamily="49" charset="-128"/>
              </a:rPr>
              <a:t>＊</a:t>
            </a:r>
            <a:r>
              <a:rPr lang="ja-JP" altLang="en-US" sz="2600" dirty="0" smtClean="0">
                <a:solidFill>
                  <a:srgbClr val="FF0000"/>
                </a:solidFill>
                <a:latin typeface="HG創英角ｺﾞｼｯｸUB" pitchFamily="49" charset="-128"/>
                <a:ea typeface="HG創英角ｺﾞｼｯｸUB" pitchFamily="49" charset="-128"/>
              </a:rPr>
              <a:t>６月１日以降</a:t>
            </a:r>
            <a:r>
              <a:rPr lang="ja-JP" altLang="en-US" sz="2600" dirty="0" smtClean="0">
                <a:latin typeface="HG創英角ｺﾞｼｯｸUB" pitchFamily="49" charset="-128"/>
                <a:ea typeface="HG創英角ｺﾞｼｯｸUB" pitchFamily="49" charset="-128"/>
              </a:rPr>
              <a:t>、</a:t>
            </a:r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マイナビ</a:t>
            </a:r>
            <a:r>
              <a:rPr lang="ja-JP" altLang="en-US" sz="2600" dirty="0" smtClean="0">
                <a:latin typeface="HG創英角ｺﾞｼｯｸUB" pitchFamily="49" charset="-128"/>
                <a:ea typeface="HG創英角ｺﾞｼｯｸUB" pitchFamily="49" charset="-128"/>
              </a:rPr>
              <a:t>２０１７に</a:t>
            </a:r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登録　</a:t>
            </a:r>
          </a:p>
          <a:p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　</a:t>
            </a:r>
            <a:r>
              <a:rPr lang="ja-JP" altLang="en-US" sz="2600" dirty="0" smtClean="0">
                <a:latin typeface="HG創英角ｺﾞｼｯｸUB" pitchFamily="49" charset="-128"/>
                <a:ea typeface="HG創英角ｺﾞｼｯｸUB" pitchFamily="49" charset="-128"/>
              </a:rPr>
              <a:t>＊受験終了後</a:t>
            </a:r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に課題表紙のみを提出する。</a:t>
            </a:r>
          </a:p>
          <a:p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　＊ＳＯＺＡＩフォルダ</a:t>
            </a:r>
            <a:r>
              <a:rPr lang="ja-JP" altLang="en-US" sz="2600" dirty="0" smtClean="0">
                <a:latin typeface="HG創英角ｺﾞｼｯｸUB" pitchFamily="49" charset="-128"/>
                <a:ea typeface="HG創英角ｺﾞｼｯｸUB" pitchFamily="49" charset="-128"/>
              </a:rPr>
              <a:t>に必要部分のみＵＰ</a:t>
            </a:r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します。</a:t>
            </a:r>
          </a:p>
          <a:p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　</a:t>
            </a:r>
            <a:r>
              <a:rPr lang="en-US" altLang="ja-JP" sz="3200" dirty="0">
                <a:solidFill>
                  <a:srgbClr val="FF0000"/>
                </a:solidFill>
                <a:latin typeface="HG創英角ｺﾞｼｯｸUB" pitchFamily="49" charset="-128"/>
                <a:ea typeface="HG創英角ｺﾞｼｯｸUB" pitchFamily="49" charset="-128"/>
              </a:rPr>
              <a:t>※</a:t>
            </a:r>
            <a:r>
              <a:rPr lang="ja-JP" altLang="en-US" sz="3200" dirty="0">
                <a:solidFill>
                  <a:srgbClr val="FF0000"/>
                </a:solidFill>
                <a:latin typeface="HG創英角ｺﾞｼｯｸUB" pitchFamily="49" charset="-128"/>
                <a:ea typeface="HG創英角ｺﾞｼｯｸUB" pitchFamily="49" charset="-128"/>
              </a:rPr>
              <a:t>必ず、手順通りに受験をすること</a:t>
            </a:r>
            <a:r>
              <a:rPr lang="en-US" altLang="ja-JP" sz="3200" dirty="0">
                <a:solidFill>
                  <a:srgbClr val="FF0000"/>
                </a:solidFill>
                <a:latin typeface="HG創英角ｺﾞｼｯｸUB" pitchFamily="49" charset="-128"/>
                <a:ea typeface="HG創英角ｺﾞｼｯｸUB" pitchFamily="49" charset="-128"/>
              </a:rPr>
              <a:t>※</a:t>
            </a:r>
          </a:p>
          <a:p>
            <a:endParaRPr lang="en-US" altLang="ja-JP" sz="3200" dirty="0">
              <a:solidFill>
                <a:srgbClr val="FF0000"/>
              </a:solidFill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　受験期間</a:t>
            </a:r>
            <a:r>
              <a:rPr lang="ja-JP" altLang="en-US" sz="2600" dirty="0" smtClean="0">
                <a:latin typeface="HG創英角ｺﾞｼｯｸUB" pitchFamily="49" charset="-128"/>
                <a:ea typeface="HG創英角ｺﾞｼｯｸUB" pitchFamily="49" charset="-128"/>
              </a:rPr>
              <a:t>：７／１４（</a:t>
            </a:r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火）</a:t>
            </a:r>
            <a:r>
              <a:rPr lang="ja-JP" altLang="en-US" sz="2600" dirty="0" smtClean="0">
                <a:latin typeface="HG創英角ｺﾞｼｯｸUB" pitchFamily="49" charset="-128"/>
                <a:ea typeface="HG創英角ｺﾞｼｯｸUB" pitchFamily="49" charset="-128"/>
              </a:rPr>
              <a:t>～７／２０（</a:t>
            </a:r>
            <a:r>
              <a:rPr lang="ja-JP" altLang="en-US" sz="2600" dirty="0">
                <a:latin typeface="HG創英角ｺﾞｼｯｸUB" pitchFamily="49" charset="-128"/>
                <a:ea typeface="HG創英角ｺﾞｼｯｸUB" pitchFamily="49" charset="-128"/>
              </a:rPr>
              <a:t>月）</a:t>
            </a:r>
          </a:p>
          <a:p>
            <a:endParaRPr lang="ja-JP" altLang="en-US" sz="2600" dirty="0">
              <a:latin typeface="HG創英角ｺﾞｼｯｸUB" pitchFamily="49" charset="-128"/>
              <a:ea typeface="HG創英角ｺﾞｼｯｸUB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テキスト ボックス 1"/>
          <p:cNvSpPr txBox="1">
            <a:spLocks noChangeArrowheads="1"/>
          </p:cNvSpPr>
          <p:nvPr/>
        </p:nvSpPr>
        <p:spPr bwMode="auto">
          <a:xfrm>
            <a:off x="611188" y="620713"/>
            <a:ext cx="784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/>
              <a:t>■マイナビ</a:t>
            </a:r>
            <a:r>
              <a:rPr lang="en-US" altLang="ja-JP" sz="2800" dirty="0" smtClean="0"/>
              <a:t>201</a:t>
            </a:r>
            <a:r>
              <a:rPr lang="ja-JP" altLang="en-US" sz="2800" dirty="0" smtClean="0"/>
              <a:t>７全国</a:t>
            </a:r>
            <a:r>
              <a:rPr lang="ja-JP" altLang="en-US" sz="2800" dirty="0"/>
              <a:t>一斉</a:t>
            </a:r>
            <a:r>
              <a:rPr lang="en-US" altLang="ja-JP" sz="2800" dirty="0"/>
              <a:t>WEB</a:t>
            </a:r>
            <a:r>
              <a:rPr lang="ja-JP" altLang="en-US" sz="2800" dirty="0"/>
              <a:t>模擬テスト日程表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539750" y="1125538"/>
          <a:ext cx="8208914" cy="5400593"/>
        </p:xfrm>
        <a:graphic>
          <a:graphicData uri="http://schemas.openxmlformats.org/drawingml/2006/table">
            <a:tbl>
              <a:tblPr/>
              <a:tblGrid>
                <a:gridCol w="1509930"/>
                <a:gridCol w="2201094"/>
                <a:gridCol w="1148398"/>
                <a:gridCol w="2201094"/>
                <a:gridCol w="1148398"/>
              </a:tblGrid>
              <a:tr h="49096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開始日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終了日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22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7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7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20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9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8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9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10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10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19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10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8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18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8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9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9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8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第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火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月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18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latin typeface="メイリオ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月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ChangeArrowheads="1"/>
          </p:cNvSpPr>
          <p:nvPr/>
        </p:nvSpPr>
        <p:spPr bwMode="auto">
          <a:xfrm>
            <a:off x="176213" y="423863"/>
            <a:ext cx="8802687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HG創英角ｺﾞｼｯｸUB" pitchFamily="49" charset="-128"/>
                <a:ea typeface="HG創英角ｺﾞｼｯｸUB" pitchFamily="49" charset="-128"/>
              </a:rPr>
              <a:t>・</a:t>
            </a:r>
            <a:r>
              <a:rPr lang="ja-JP" altLang="en-US" sz="4800" dirty="0">
                <a:solidFill>
                  <a:srgbClr val="FF0000"/>
                </a:solidFill>
                <a:latin typeface="HG創英角ｺﾞｼｯｸUB" pitchFamily="49" charset="-128"/>
                <a:ea typeface="HG創英角ｺﾞｼｯｸUB" pitchFamily="49" charset="-128"/>
              </a:rPr>
              <a:t>課題</a:t>
            </a:r>
          </a:p>
          <a:p>
            <a:endParaRPr lang="en-US" altLang="ja-JP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</a:t>
            </a:r>
            <a:r>
              <a:rPr lang="ja-JP" altLang="en-US" sz="2800" dirty="0" smtClean="0">
                <a:latin typeface="HG創英角ｺﾞｼｯｸUB" pitchFamily="49" charset="-128"/>
                <a:ea typeface="HG創英角ｺﾞｼｯｸUB" pitchFamily="49" charset="-128"/>
              </a:rPr>
              <a:t>第４回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までを課題とします。</a:t>
            </a: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以下の状況の場合、追加課題が発生します。</a:t>
            </a:r>
            <a:endParaRPr lang="en-US" altLang="ja-JP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endParaRPr lang="en-US" altLang="ja-JP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・未受験</a:t>
            </a:r>
            <a:endParaRPr lang="en-US" altLang="ja-JP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・正しい手順</a:t>
            </a:r>
            <a:r>
              <a:rPr lang="ja-JP" altLang="en-US" sz="2800" dirty="0" smtClean="0">
                <a:latin typeface="HG創英角ｺﾞｼｯｸUB" pitchFamily="49" charset="-128"/>
                <a:ea typeface="HG創英角ｺﾞｼｯｸUB" pitchFamily="49" charset="-128"/>
              </a:rPr>
              <a:t>で受験して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いない</a:t>
            </a:r>
            <a:endParaRPr lang="en-US" altLang="ja-JP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　→学校</a:t>
            </a:r>
            <a:r>
              <a:rPr lang="ja-JP" altLang="en-US" sz="2800" dirty="0" smtClean="0">
                <a:latin typeface="HG創英角ｺﾞｼｯｸUB" pitchFamily="49" charset="-128"/>
                <a:ea typeface="HG創英角ｺﾞｼｯｸUB" pitchFamily="49" charset="-128"/>
              </a:rPr>
              <a:t>に受験結果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のデータが送信されないため</a:t>
            </a:r>
            <a:endParaRPr lang="en-US" altLang="ja-JP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・</a:t>
            </a:r>
            <a:r>
              <a:rPr lang="ja-JP" altLang="en-US" sz="2800" dirty="0" smtClean="0">
                <a:latin typeface="HG創英角ｺﾞｼｯｸUB" pitchFamily="49" charset="-128"/>
                <a:ea typeface="HG創英角ｺﾞｼｯｸUB" pitchFamily="49" charset="-128"/>
              </a:rPr>
              <a:t>第３回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以降、あまりに点数が低い場合</a:t>
            </a:r>
            <a:endParaRPr lang="en-US" altLang="ja-JP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endParaRPr lang="en-US" altLang="ja-JP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</a:t>
            </a:r>
            <a:r>
              <a:rPr lang="en-US" altLang="ja-JP" sz="2800" dirty="0">
                <a:latin typeface="HG創英角ｺﾞｼｯｸUB" pitchFamily="49" charset="-128"/>
                <a:ea typeface="HG創英角ｺﾞｼｯｸUB" pitchFamily="49" charset="-128"/>
              </a:rPr>
              <a:t>【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追加課題内容</a:t>
            </a:r>
            <a:r>
              <a:rPr lang="en-US" altLang="ja-JP" sz="2800" dirty="0">
                <a:latin typeface="HG創英角ｺﾞｼｯｸUB" pitchFamily="49" charset="-128"/>
                <a:ea typeface="HG創英角ｺﾞｼｯｸUB" pitchFamily="49" charset="-128"/>
              </a:rPr>
              <a:t>】</a:t>
            </a:r>
            <a:br>
              <a:rPr lang="en-US" altLang="ja-JP" sz="2800" dirty="0">
                <a:latin typeface="HG創英角ｺﾞｼｯｸUB" pitchFamily="49" charset="-128"/>
                <a:ea typeface="HG創英角ｺﾞｼｯｸUB" pitchFamily="49" charset="-128"/>
              </a:rPr>
            </a:b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　</a:t>
            </a:r>
            <a:r>
              <a:rPr lang="ja-JP" altLang="en-US" sz="2800" dirty="0" smtClean="0">
                <a:latin typeface="HG創英角ｺﾞｼｯｸUB" pitchFamily="49" charset="-128"/>
                <a:ea typeface="HG創英角ｺﾞｼｯｸUB" pitchFamily="49" charset="-128"/>
              </a:rPr>
              <a:t>第５回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以降の模試も</a:t>
            </a:r>
            <a:r>
              <a:rPr lang="ja-JP" altLang="en-US" sz="2800" dirty="0" smtClean="0">
                <a:latin typeface="HG創英角ｺﾞｼｯｸUB" pitchFamily="49" charset="-128"/>
                <a:ea typeface="HG創英角ｺﾞｼｯｸUB" pitchFamily="49" charset="-128"/>
              </a:rPr>
              <a:t>、受験義務</a:t>
            </a:r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が発生</a:t>
            </a:r>
            <a:endParaRPr lang="en-US" altLang="ja-JP" sz="2800" dirty="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2800" dirty="0">
                <a:latin typeface="HG創英角ｺﾞｼｯｸUB" pitchFamily="49" charset="-128"/>
                <a:ea typeface="HG創英角ｺﾞｼｯｸUB" pitchFamily="49" charset="-128"/>
              </a:rPr>
              <a:t>　　　→勉強の成果が認められるまで繰り返し</a:t>
            </a:r>
            <a:endParaRPr lang="ja-JP" altLang="en-US" sz="2600" dirty="0">
              <a:latin typeface="HG創英角ｺﾞｼｯｸUB" pitchFamily="49" charset="-128"/>
              <a:ea typeface="HG創英角ｺﾞｼｯｸUB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ChangeArrowheads="1"/>
          </p:cNvSpPr>
          <p:nvPr/>
        </p:nvSpPr>
        <p:spPr bwMode="auto">
          <a:xfrm>
            <a:off x="222250" y="311150"/>
            <a:ext cx="852805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1766" tIns="40883" rIns="81766" bIns="40883" anchor="ctr"/>
          <a:lstStyle/>
          <a:p>
            <a:pPr defTabSz="873125"/>
            <a:r>
              <a:rPr lang="en-US" altLang="ja-JP" sz="3600" b="1" dirty="0"/>
              <a:t>【SPI</a:t>
            </a:r>
            <a:r>
              <a:rPr lang="ja-JP" altLang="en-US" sz="3600" b="1" dirty="0"/>
              <a:t>全国一斉模擬</a:t>
            </a:r>
            <a:r>
              <a:rPr lang="ja-JP" altLang="en-US" sz="3600" b="1" dirty="0" smtClean="0"/>
              <a:t>テスト受験に</a:t>
            </a:r>
            <a:r>
              <a:rPr lang="ja-JP" altLang="en-US" sz="3600" b="1" dirty="0"/>
              <a:t>ついて</a:t>
            </a:r>
            <a:r>
              <a:rPr lang="en-US" altLang="ja-JP" sz="3600" b="1" dirty="0"/>
              <a:t>】 </a:t>
            </a:r>
          </a:p>
        </p:txBody>
      </p:sp>
      <p:sp>
        <p:nvSpPr>
          <p:cNvPr id="34818" name="Text Box 7"/>
          <p:cNvSpPr txBox="1">
            <a:spLocks noChangeArrowheads="1"/>
          </p:cNvSpPr>
          <p:nvPr/>
        </p:nvSpPr>
        <p:spPr bwMode="auto">
          <a:xfrm>
            <a:off x="123825" y="1182688"/>
            <a:ext cx="8813800" cy="500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766" tIns="40883" rIns="81766" bIns="40883">
            <a:spAutoFit/>
          </a:bodyPr>
          <a:lstStyle/>
          <a:p>
            <a:pPr defTabSz="873125"/>
            <a:r>
              <a:rPr lang="ja-JP" altLang="en-US" sz="4000" dirty="0"/>
              <a:t>マイナビ</a:t>
            </a:r>
            <a:r>
              <a:rPr lang="en-US" altLang="ja-JP" sz="4000" dirty="0" smtClean="0"/>
              <a:t>2017</a:t>
            </a:r>
          </a:p>
          <a:p>
            <a:pPr defTabSz="873125"/>
            <a:r>
              <a:rPr lang="ja-JP" altLang="en-US" sz="4000" dirty="0" smtClean="0"/>
              <a:t>「</a:t>
            </a:r>
            <a:r>
              <a:rPr lang="en-US" altLang="ja-JP" sz="4000" dirty="0"/>
              <a:t>SPI+</a:t>
            </a:r>
            <a:r>
              <a:rPr lang="ja-JP" altLang="en-US" sz="4000" dirty="0"/>
              <a:t>一般常識・時事完全突破</a:t>
            </a:r>
            <a:r>
              <a:rPr lang="ja-JP" altLang="en-US" sz="4000" dirty="0" smtClean="0"/>
              <a:t>塾</a:t>
            </a:r>
            <a:endParaRPr lang="en-US" altLang="ja-JP" sz="4000" dirty="0" smtClean="0"/>
          </a:p>
          <a:p>
            <a:pPr defTabSz="873125"/>
            <a:r>
              <a:rPr lang="ja-JP" altLang="en-US" sz="4000" dirty="0" smtClean="0"/>
              <a:t>全国</a:t>
            </a:r>
            <a:r>
              <a:rPr lang="ja-JP" altLang="en-US" sz="4000" dirty="0"/>
              <a:t>一斉模擬テスト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  <a:p>
            <a:pPr defTabSz="873125"/>
            <a:endParaRPr lang="ja-JP" altLang="en-US" sz="4000" dirty="0"/>
          </a:p>
          <a:p>
            <a:pPr defTabSz="873125"/>
            <a:r>
              <a:rPr lang="ja-JP" altLang="en-US" sz="4000" dirty="0" smtClean="0"/>
              <a:t>第</a:t>
            </a:r>
            <a:r>
              <a:rPr lang="ja-JP" altLang="en-US" sz="4000" dirty="0"/>
              <a:t>２</a:t>
            </a:r>
            <a:r>
              <a:rPr lang="ja-JP" altLang="en-US" sz="4000" dirty="0" smtClean="0"/>
              <a:t>回</a:t>
            </a:r>
            <a:r>
              <a:rPr lang="ja-JP" altLang="en-US" sz="4000" dirty="0"/>
              <a:t>は</a:t>
            </a:r>
          </a:p>
          <a:p>
            <a:pPr defTabSz="873125"/>
            <a:r>
              <a:rPr lang="ja-JP" altLang="en-US" sz="4000" dirty="0"/>
              <a:t>７</a:t>
            </a:r>
            <a:r>
              <a:rPr lang="ja-JP" altLang="en-US" sz="4000" dirty="0" smtClean="0"/>
              <a:t>月</a:t>
            </a:r>
            <a:r>
              <a:rPr lang="en-US" altLang="ja-JP" sz="4000" dirty="0" smtClean="0"/>
              <a:t>1</a:t>
            </a:r>
            <a:r>
              <a:rPr lang="ja-JP" altLang="en-US" sz="4000" dirty="0" smtClean="0"/>
              <a:t>４日</a:t>
            </a:r>
            <a:r>
              <a:rPr lang="ja-JP" altLang="en-US" sz="4000" dirty="0"/>
              <a:t>（火）</a:t>
            </a:r>
            <a:r>
              <a:rPr lang="ja-JP" altLang="en-US" sz="4000" dirty="0" smtClean="0"/>
              <a:t>～</a:t>
            </a:r>
            <a:r>
              <a:rPr lang="ja-JP" altLang="en-US" sz="4000" dirty="0"/>
              <a:t>７</a:t>
            </a:r>
            <a:r>
              <a:rPr lang="ja-JP" altLang="en-US" sz="4000" dirty="0" smtClean="0"/>
              <a:t>月</a:t>
            </a:r>
            <a:r>
              <a:rPr lang="en-US" altLang="ja-JP" sz="4000" dirty="0" smtClean="0"/>
              <a:t>2</a:t>
            </a:r>
            <a:r>
              <a:rPr lang="ja-JP" altLang="en-US" sz="4000" dirty="0" smtClean="0"/>
              <a:t>０日</a:t>
            </a:r>
            <a:r>
              <a:rPr lang="ja-JP" altLang="en-US" sz="4000" dirty="0"/>
              <a:t>（月）の</a:t>
            </a:r>
          </a:p>
          <a:p>
            <a:pPr defTabSz="873125"/>
            <a:r>
              <a:rPr lang="ja-JP" altLang="en-US" sz="4000" dirty="0"/>
              <a:t>日程で開催されます。</a:t>
            </a:r>
          </a:p>
          <a:p>
            <a:pPr defTabSz="873125"/>
            <a:r>
              <a:rPr lang="ja-JP" altLang="en-US" sz="4000" dirty="0"/>
              <a:t>以下実施要綱に</a:t>
            </a:r>
            <a:r>
              <a:rPr lang="ja-JP" altLang="en-US" sz="4000" dirty="0" smtClean="0"/>
              <a:t>沿って受検して</a:t>
            </a:r>
            <a:r>
              <a:rPr lang="ja-JP" altLang="en-US" sz="4000" dirty="0"/>
              <a:t>ください。</a:t>
            </a:r>
            <a:r>
              <a:rPr lang="ja-JP" altLang="en-US" sz="3000" dirty="0"/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06375" y="754063"/>
            <a:ext cx="8453438" cy="534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81766" tIns="40883" rIns="81766" bIns="40883">
            <a:spAutoFit/>
          </a:bodyPr>
          <a:lstStyle/>
          <a:p>
            <a:pPr defTabSz="873125"/>
            <a:endParaRPr lang="ja-JP" altLang="en-US" sz="3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873125"/>
            <a:r>
              <a:rPr lang="en-US" altLang="ja-JP" sz="4800" b="1" dirty="0" smtClean="0"/>
              <a:t>&lt;</a:t>
            </a:r>
            <a:r>
              <a:rPr lang="ja-JP" altLang="en-US" sz="4800" b="1" dirty="0" smtClean="0"/>
              <a:t>受検手順</a:t>
            </a:r>
            <a:r>
              <a:rPr lang="en-US" altLang="ja-JP" sz="4800" b="1" dirty="0"/>
              <a:t>&gt;</a:t>
            </a:r>
            <a:r>
              <a:rPr lang="ja-JP" altLang="en-US" sz="4800" b="1" dirty="0" smtClean="0"/>
              <a:t>（</a:t>
            </a:r>
            <a:r>
              <a:rPr lang="en-US" altLang="ja-JP" sz="4800" b="1" dirty="0" smtClean="0"/>
              <a:t>6/1</a:t>
            </a:r>
            <a:r>
              <a:rPr lang="ja-JP" altLang="en-US" sz="4800" b="1" dirty="0" smtClean="0"/>
              <a:t>以降</a:t>
            </a:r>
            <a:r>
              <a:rPr lang="ja-JP" altLang="en-US" sz="4800" b="1" dirty="0"/>
              <a:t>登録可）</a:t>
            </a:r>
            <a:endParaRPr lang="en-US" altLang="ja-JP" sz="4800" b="1" dirty="0"/>
          </a:p>
          <a:p>
            <a:pPr defTabSz="873125"/>
            <a:r>
              <a:rPr lang="en-US" altLang="ja-JP" sz="4800" dirty="0">
                <a:solidFill>
                  <a:srgbClr val="FF0000"/>
                </a:solidFill>
              </a:rPr>
              <a:t>【STEP①】</a:t>
            </a:r>
            <a:r>
              <a:rPr lang="ja-JP" altLang="en-US" sz="4800" dirty="0">
                <a:solidFill>
                  <a:srgbClr val="FF0000"/>
                </a:solidFill>
              </a:rPr>
              <a:t>個人登録</a:t>
            </a:r>
          </a:p>
          <a:p>
            <a:pPr defTabSz="873125"/>
            <a:r>
              <a:rPr lang="ja-JP" altLang="en-US" sz="4800" dirty="0"/>
              <a:t>模擬テスト受験には</a:t>
            </a:r>
            <a:r>
              <a:rPr lang="ja-JP" altLang="en-US" sz="4800" dirty="0" smtClean="0"/>
              <a:t>、</a:t>
            </a:r>
            <a:endParaRPr lang="en-US" altLang="ja-JP" sz="4800" dirty="0" smtClean="0"/>
          </a:p>
          <a:p>
            <a:pPr defTabSz="873125"/>
            <a:r>
              <a:rPr lang="ja-JP" altLang="en-US" sz="4800" dirty="0" smtClean="0"/>
              <a:t>マイナビ</a:t>
            </a:r>
            <a:r>
              <a:rPr lang="ja-JP" altLang="en-US" sz="4800" dirty="0"/>
              <a:t>への登録が必要です。</a:t>
            </a:r>
            <a:endParaRPr lang="en-US" altLang="ja-JP" sz="4800" dirty="0"/>
          </a:p>
          <a:p>
            <a:pPr defTabSz="873125"/>
            <a:r>
              <a:rPr lang="en-US" altLang="ja-JP" sz="4800" dirty="0"/>
              <a:t>※</a:t>
            </a:r>
            <a:r>
              <a:rPr lang="ja-JP" altLang="en-US" sz="4800" dirty="0"/>
              <a:t>まずは、マイナビ</a:t>
            </a:r>
            <a:r>
              <a:rPr lang="en-US" altLang="ja-JP" sz="4800" dirty="0" smtClean="0"/>
              <a:t>201</a:t>
            </a:r>
            <a:r>
              <a:rPr lang="ja-JP" altLang="en-US" sz="4800" dirty="0" smtClean="0"/>
              <a:t>７の</a:t>
            </a:r>
            <a:r>
              <a:rPr lang="ja-JP" altLang="en-US" sz="4800" dirty="0"/>
              <a:t>登録を済ませてください。</a:t>
            </a:r>
          </a:p>
          <a:p>
            <a:pPr defTabSz="873125"/>
            <a:endParaRPr lang="ja-JP" altLang="en-US" sz="2400" dirty="0"/>
          </a:p>
        </p:txBody>
      </p:sp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222250" y="482600"/>
            <a:ext cx="852805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1766" tIns="40883" rIns="81766" bIns="40883" anchor="ctr"/>
          <a:lstStyle/>
          <a:p>
            <a:pPr defTabSz="873125"/>
            <a:r>
              <a:rPr lang="en-US" altLang="ja-JP" sz="3200" b="1" dirty="0"/>
              <a:t>【SPI</a:t>
            </a:r>
            <a:r>
              <a:rPr lang="ja-JP" altLang="en-US" sz="3200" b="1" dirty="0"/>
              <a:t>全国一斉模擬テスト受験について</a:t>
            </a:r>
            <a:r>
              <a:rPr lang="en-US" altLang="ja-JP" sz="3200" b="1" dirty="0"/>
              <a:t>】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ChangeArrowheads="1"/>
          </p:cNvSpPr>
          <p:nvPr/>
        </p:nvSpPr>
        <p:spPr bwMode="auto">
          <a:xfrm>
            <a:off x="684213" y="333375"/>
            <a:ext cx="6403975" cy="49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1766" tIns="40883" rIns="81766" bIns="40883" anchor="ctr"/>
          <a:lstStyle/>
          <a:p>
            <a:pPr defTabSz="873125"/>
            <a:r>
              <a:rPr lang="ja-JP" altLang="en-US" b="1" dirty="0"/>
              <a:t>まずはマイナビ</a:t>
            </a:r>
            <a:r>
              <a:rPr lang="ja-JP" altLang="en-US" b="1" dirty="0" smtClean="0"/>
              <a:t>２０１７へ</a:t>
            </a:r>
            <a:r>
              <a:rPr lang="ja-JP" altLang="en-US" b="1" dirty="0"/>
              <a:t>登録</a:t>
            </a:r>
            <a:r>
              <a:rPr lang="ja-JP" altLang="en-US" b="1" dirty="0" smtClean="0"/>
              <a:t>を　① </a:t>
            </a:r>
            <a:endParaRPr lang="ja-JP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200800" cy="508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円/楕円 4"/>
          <p:cNvSpPr/>
          <p:nvPr/>
        </p:nvSpPr>
        <p:spPr>
          <a:xfrm>
            <a:off x="5618944" y="5517232"/>
            <a:ext cx="2520280" cy="7920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571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75656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　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84213" y="333375"/>
            <a:ext cx="7560195" cy="49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1766" tIns="40883" rIns="81766" bIns="40883" anchor="ctr"/>
          <a:lstStyle/>
          <a:p>
            <a:pPr defTabSz="873125"/>
            <a:r>
              <a:rPr lang="ja-JP" altLang="en-US" b="1" dirty="0"/>
              <a:t>まずはマイナビ</a:t>
            </a:r>
            <a:r>
              <a:rPr lang="ja-JP" altLang="en-US" b="1" dirty="0" smtClean="0"/>
              <a:t>２０１７へ</a:t>
            </a:r>
            <a:r>
              <a:rPr lang="ja-JP" altLang="en-US" b="1" dirty="0"/>
              <a:t>登録</a:t>
            </a:r>
            <a:r>
              <a:rPr lang="ja-JP" altLang="en-US" b="1" dirty="0" smtClean="0"/>
              <a:t>を　②　</a:t>
            </a:r>
            <a:r>
              <a:rPr lang="en-US" altLang="ja-JP" dirty="0" smtClean="0">
                <a:solidFill>
                  <a:srgbClr val="FF0000"/>
                </a:solidFill>
              </a:rPr>
              <a:t> ※</a:t>
            </a:r>
            <a:r>
              <a:rPr lang="ja-JP" altLang="en-US" dirty="0" smtClean="0">
                <a:solidFill>
                  <a:srgbClr val="FF0000"/>
                </a:solidFill>
              </a:rPr>
              <a:t>学校名「ＨＡＬ東京」を必ず登録！</a:t>
            </a:r>
            <a:r>
              <a:rPr lang="ja-JP" altLang="en-US" b="1" dirty="0" smtClean="0"/>
              <a:t> </a:t>
            </a:r>
            <a:endParaRPr lang="ja-JP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336704" cy="572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円/楕円 4"/>
          <p:cNvSpPr/>
          <p:nvPr/>
        </p:nvSpPr>
        <p:spPr>
          <a:xfrm>
            <a:off x="3115252" y="4899603"/>
            <a:ext cx="2520280" cy="7920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 w="571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212725" y="1230313"/>
            <a:ext cx="8931275" cy="506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766" tIns="40883" rIns="81766" bIns="40883">
            <a:spAutoFit/>
          </a:bodyPr>
          <a:lstStyle/>
          <a:p>
            <a:pPr defTabSz="873125"/>
            <a:r>
              <a:rPr lang="en-US" altLang="ja-JP" sz="3200" dirty="0">
                <a:solidFill>
                  <a:srgbClr val="FF0000"/>
                </a:solidFill>
              </a:rPr>
              <a:t>【STEP</a:t>
            </a:r>
            <a:r>
              <a:rPr lang="ja-JP" altLang="en-US" sz="3200" dirty="0">
                <a:solidFill>
                  <a:srgbClr val="FF0000"/>
                </a:solidFill>
              </a:rPr>
              <a:t>②</a:t>
            </a:r>
            <a:r>
              <a:rPr lang="en-US" altLang="ja-JP" sz="3200" dirty="0">
                <a:solidFill>
                  <a:srgbClr val="FF0000"/>
                </a:solidFill>
              </a:rPr>
              <a:t>】</a:t>
            </a:r>
            <a:r>
              <a:rPr lang="ja-JP" altLang="en-US" sz="3200" b="1" dirty="0">
                <a:solidFill>
                  <a:srgbClr val="FF0000"/>
                </a:solidFill>
              </a:rPr>
              <a:t>個人情報提供への同意</a:t>
            </a:r>
          </a:p>
          <a:p>
            <a:pPr defTabSz="873125"/>
            <a:r>
              <a:rPr lang="ja-JP" altLang="en-US" dirty="0"/>
              <a:t>必ず、以下ＵＲＬにて同意手続を行うこと。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</a:t>
            </a:r>
            <a:r>
              <a:rPr lang="ja-JP" altLang="en-US" dirty="0" smtClean="0"/>
              <a:t>以降</a:t>
            </a:r>
            <a:r>
              <a:rPr lang="ja-JP" altLang="en-US" dirty="0"/>
              <a:t>）</a:t>
            </a:r>
          </a:p>
          <a:p>
            <a:pPr defTabSz="873125"/>
            <a:r>
              <a:rPr lang="en-US" altLang="ja-JP" sz="3200" dirty="0" smtClean="0">
                <a:hlinkClick r:id="rId2"/>
              </a:rPr>
              <a:t>http://job.mynavi.jp/conts/2017/moshi/hal2017/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3200" b="1" dirty="0" smtClean="0"/>
              <a:t>＊</a:t>
            </a:r>
            <a:r>
              <a:rPr lang="ja-JP" altLang="en-US" sz="3200" b="1" dirty="0"/>
              <a:t>「受験同意」画面が出てくるので、</a:t>
            </a:r>
          </a:p>
          <a:p>
            <a:pPr defTabSz="873125"/>
            <a:r>
              <a:rPr lang="ja-JP" altLang="en-US" sz="3200" b="1" dirty="0"/>
              <a:t>　　　指示に従って申し込み</a:t>
            </a:r>
          </a:p>
          <a:p>
            <a:pPr defTabSz="873125"/>
            <a:r>
              <a:rPr lang="ja-JP" altLang="en-US" sz="3200" b="1" dirty="0"/>
              <a:t>　＊マイナビ</a:t>
            </a:r>
            <a:r>
              <a:rPr lang="en-US" altLang="ja-JP" sz="3200" b="1" dirty="0" smtClean="0"/>
              <a:t>2017</a:t>
            </a:r>
            <a:r>
              <a:rPr lang="ja-JP" altLang="en-US" sz="3200" b="1" dirty="0" smtClean="0"/>
              <a:t>の</a:t>
            </a:r>
            <a:r>
              <a:rPr lang="en-US" altLang="ja-JP" sz="3200" b="1" dirty="0"/>
              <a:t>ID/</a:t>
            </a:r>
            <a:r>
              <a:rPr lang="ja-JP" altLang="en-US" sz="3200" b="1" dirty="0"/>
              <a:t>パスワード、</a:t>
            </a:r>
          </a:p>
          <a:p>
            <a:pPr defTabSz="873125"/>
            <a:r>
              <a:rPr lang="ja-JP" altLang="en-US" sz="3200" b="1" dirty="0"/>
              <a:t>　　　</a:t>
            </a:r>
            <a:r>
              <a:rPr lang="en-US" altLang="ja-JP" sz="3200" b="1" dirty="0"/>
              <a:t>5</a:t>
            </a:r>
            <a:r>
              <a:rPr lang="ja-JP" altLang="en-US" sz="3200" b="1" dirty="0"/>
              <a:t>桁の学籍番号（例：</a:t>
            </a:r>
            <a:r>
              <a:rPr lang="en-US" altLang="ja-JP" sz="3200" b="1" dirty="0"/>
              <a:t>00999</a:t>
            </a:r>
            <a:r>
              <a:rPr lang="ja-JP" altLang="en-US" sz="3200" b="1" dirty="0"/>
              <a:t>）を入力</a:t>
            </a:r>
            <a:endParaRPr lang="ja-JP" altLang="en-US" sz="3200" dirty="0"/>
          </a:p>
          <a:p>
            <a:pPr defTabSz="873125"/>
            <a:r>
              <a:rPr lang="ja-JP" altLang="en-US" sz="3200" dirty="0"/>
              <a:t>　</a:t>
            </a:r>
            <a:r>
              <a:rPr lang="en-US" altLang="ja-JP" sz="3200" b="1" u="sng" dirty="0">
                <a:solidFill>
                  <a:srgbClr val="FF0000"/>
                </a:solidFill>
              </a:rPr>
              <a:t>※</a:t>
            </a:r>
            <a:r>
              <a:rPr lang="ja-JP" altLang="en-US" sz="3200" b="1" u="sng" dirty="0">
                <a:solidFill>
                  <a:srgbClr val="FF0000"/>
                </a:solidFill>
              </a:rPr>
              <a:t>個人情報提供同意の手順を経てから、</a:t>
            </a:r>
          </a:p>
          <a:p>
            <a:pPr defTabSz="873125"/>
            <a:r>
              <a:rPr lang="ja-JP" altLang="en-US" sz="3200" b="1" u="sng" dirty="0">
                <a:solidFill>
                  <a:srgbClr val="FF0000"/>
                </a:solidFill>
              </a:rPr>
              <a:t>　　　全国一斉模擬テスト</a:t>
            </a:r>
            <a:r>
              <a:rPr lang="ja-JP" altLang="en-US" sz="3200" b="1" u="sng" dirty="0" smtClean="0">
                <a:solidFill>
                  <a:srgbClr val="FF0000"/>
                </a:solidFill>
              </a:rPr>
              <a:t>を受験する</a:t>
            </a:r>
            <a:r>
              <a:rPr lang="ja-JP" altLang="en-US" sz="3200" b="1" u="sng" dirty="0">
                <a:solidFill>
                  <a:srgbClr val="FF0000"/>
                </a:solidFill>
              </a:rPr>
              <a:t>こと</a:t>
            </a:r>
            <a:r>
              <a:rPr lang="en-US" altLang="ja-JP" sz="3200" b="1" u="sng" dirty="0">
                <a:solidFill>
                  <a:srgbClr val="FF0000"/>
                </a:solidFill>
              </a:rPr>
              <a:t>※</a:t>
            </a:r>
          </a:p>
          <a:p>
            <a:pPr defTabSz="873125"/>
            <a:r>
              <a:rPr lang="ja-JP" altLang="en-US" sz="3200" b="1" u="sng" dirty="0">
                <a:solidFill>
                  <a:srgbClr val="FF0000"/>
                </a:solidFill>
              </a:rPr>
              <a:t>同意手続は一度行えば、２回目以降は不要</a:t>
            </a:r>
          </a:p>
        </p:txBody>
      </p:sp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222250" y="482600"/>
            <a:ext cx="852805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1766" tIns="40883" rIns="81766" bIns="40883" anchor="ctr"/>
          <a:lstStyle/>
          <a:p>
            <a:pPr defTabSz="873125"/>
            <a:r>
              <a:rPr lang="en-US" altLang="ja-JP" sz="3200" b="1" dirty="0"/>
              <a:t>【SPI</a:t>
            </a:r>
            <a:r>
              <a:rPr lang="ja-JP" altLang="en-US" sz="3200" b="1" dirty="0"/>
              <a:t>全国一斉模擬テスト受験について</a:t>
            </a:r>
            <a:r>
              <a:rPr lang="en-US" altLang="ja-JP" sz="3200" b="1" dirty="0"/>
              <a:t>】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559</TotalTime>
  <Words>344</Words>
  <Application>Microsoft Office PowerPoint</Application>
  <PresentationFormat>画面に合わせる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筆記試験対策</dc:title>
  <dc:creator>ishikawa.tatsuo</dc:creator>
  <cp:lastModifiedBy>toyoda.taku</cp:lastModifiedBy>
  <cp:revision>63</cp:revision>
  <dcterms:created xsi:type="dcterms:W3CDTF">2012-06-01T09:25:01Z</dcterms:created>
  <dcterms:modified xsi:type="dcterms:W3CDTF">2015-06-19T09:45:48Z</dcterms:modified>
</cp:coreProperties>
</file>