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7" r:id="rId2"/>
    <p:sldId id="324" r:id="rId3"/>
    <p:sldId id="310" r:id="rId4"/>
    <p:sldId id="333" r:id="rId5"/>
    <p:sldId id="311" r:id="rId6"/>
    <p:sldId id="312" r:id="rId7"/>
    <p:sldId id="334" r:id="rId8"/>
    <p:sldId id="325" r:id="rId9"/>
    <p:sldId id="335" r:id="rId10"/>
    <p:sldId id="336" r:id="rId11"/>
    <p:sldId id="337" r:id="rId12"/>
    <p:sldId id="338" r:id="rId13"/>
    <p:sldId id="30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1ECFC98-E527-4E6A-9B1D-EB065D940557}">
          <p14:sldIdLst>
            <p14:sldId id="277"/>
          </p14:sldIdLst>
        </p14:section>
        <p14:section name="无标题节" id="{8CB6CFD2-1CD0-4AAC-9728-8C6ACD8F499C}">
          <p14:sldIdLst>
            <p14:sldId id="324"/>
            <p14:sldId id="310"/>
            <p14:sldId id="333"/>
            <p14:sldId id="311"/>
            <p14:sldId id="312"/>
            <p14:sldId id="334"/>
            <p14:sldId id="325"/>
            <p14:sldId id="335"/>
            <p14:sldId id="336"/>
            <p14:sldId id="337"/>
            <p14:sldId id="338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A04B"/>
    <a:srgbClr val="FF9B3C"/>
    <a:srgbClr val="FFAF5F"/>
    <a:srgbClr val="FF9933"/>
    <a:srgbClr val="FF9900"/>
    <a:srgbClr val="33CC33"/>
    <a:srgbClr val="0072FF"/>
    <a:srgbClr val="54F7F4"/>
    <a:srgbClr val="F41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99C62-4251-45DE-83D9-739E4BBFBF4D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6A8D9-13DC-4CED-91FF-D63A28BB3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48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6A8D9-13DC-4CED-91FF-D63A28BB37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281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AEEDF-9156-4BAF-90D3-04BFDE515F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48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AEEDF-9156-4BAF-90D3-04BFDE515F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25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AEEDF-9156-4BAF-90D3-04BFDE515F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1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AEEDF-9156-4BAF-90D3-04BFDE515F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356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AEEDF-9156-4BAF-90D3-04BFDE515F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AEEDF-9156-4BAF-90D3-04BFDE515F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AEEDF-9156-4BAF-90D3-04BFDE515F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2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AEEDF-9156-4BAF-90D3-04BFDE515F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2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AEEDF-9156-4BAF-90D3-04BFDE515F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10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AEEDF-9156-4BAF-90D3-04BFDE515F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022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AEEDF-9156-4BAF-90D3-04BFDE515F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6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0" y="6249035"/>
            <a:ext cx="1541721" cy="284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8728D29-392A-4DB2-98B3-A26CD54EAC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3" t="185" r="14040" b="-185"/>
          <a:stretch/>
        </p:blipFill>
        <p:spPr>
          <a:xfrm>
            <a:off x="5918186" y="-10535"/>
            <a:ext cx="6273800" cy="68743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2D372A1-76DE-449F-9CDA-130435C0D7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4" y="6328231"/>
            <a:ext cx="977557" cy="1413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FAE9C18-D507-4A95-9BA2-3F98AE464F0E}"/>
              </a:ext>
            </a:extLst>
          </p:cNvPr>
          <p:cNvSpPr/>
          <p:nvPr userDrawn="1"/>
        </p:nvSpPr>
        <p:spPr>
          <a:xfrm>
            <a:off x="5918188" y="10633"/>
            <a:ext cx="977557" cy="98821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304E40C-8D25-47B7-9B57-1AE12D5495C8}"/>
              </a:ext>
            </a:extLst>
          </p:cNvPr>
          <p:cNvSpPr/>
          <p:nvPr userDrawn="1"/>
        </p:nvSpPr>
        <p:spPr>
          <a:xfrm>
            <a:off x="5918186" y="998758"/>
            <a:ext cx="977557" cy="4896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B4A33DB-4578-45F9-982A-142E7FC065AA}"/>
              </a:ext>
            </a:extLst>
          </p:cNvPr>
          <p:cNvSpPr/>
          <p:nvPr userDrawn="1"/>
        </p:nvSpPr>
        <p:spPr>
          <a:xfrm>
            <a:off x="5918188" y="5895625"/>
            <a:ext cx="977557" cy="9775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1D8ADAA-90D1-4D6A-BEBA-7AF781F0811D}"/>
              </a:ext>
            </a:extLst>
          </p:cNvPr>
          <p:cNvSpPr/>
          <p:nvPr userDrawn="1"/>
        </p:nvSpPr>
        <p:spPr>
          <a:xfrm>
            <a:off x="6895743" y="-10633"/>
            <a:ext cx="977557" cy="98821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7E0720F-F64B-4DF3-BFAC-24934BCF8703}"/>
              </a:ext>
            </a:extLst>
          </p:cNvPr>
          <p:cNvSpPr/>
          <p:nvPr userDrawn="1"/>
        </p:nvSpPr>
        <p:spPr>
          <a:xfrm>
            <a:off x="6895743" y="988124"/>
            <a:ext cx="977557" cy="97755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AD04306B-16A2-4CCF-84ED-4C4AF14C37B3}"/>
              </a:ext>
            </a:extLst>
          </p:cNvPr>
          <p:cNvSpPr/>
          <p:nvPr userDrawn="1"/>
        </p:nvSpPr>
        <p:spPr>
          <a:xfrm>
            <a:off x="6895742" y="1969455"/>
            <a:ext cx="977557" cy="2948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EF91F40-7334-4CA4-9AEA-9C85AE350C9D}"/>
              </a:ext>
            </a:extLst>
          </p:cNvPr>
          <p:cNvSpPr/>
          <p:nvPr userDrawn="1"/>
        </p:nvSpPr>
        <p:spPr>
          <a:xfrm>
            <a:off x="6895743" y="4918068"/>
            <a:ext cx="977557" cy="97755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D5BBE16-65FC-433A-9C42-97525959DDBA}"/>
              </a:ext>
            </a:extLst>
          </p:cNvPr>
          <p:cNvSpPr/>
          <p:nvPr userDrawn="1"/>
        </p:nvSpPr>
        <p:spPr>
          <a:xfrm>
            <a:off x="6895743" y="5895625"/>
            <a:ext cx="977557" cy="97755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149A2EF-5286-462D-8DC1-01EAE32EF433}"/>
              </a:ext>
            </a:extLst>
          </p:cNvPr>
          <p:cNvSpPr/>
          <p:nvPr userDrawn="1"/>
        </p:nvSpPr>
        <p:spPr>
          <a:xfrm>
            <a:off x="7873282" y="10633"/>
            <a:ext cx="977557" cy="98821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776A499-961F-4D66-AF24-4E29D7DE2929}"/>
              </a:ext>
            </a:extLst>
          </p:cNvPr>
          <p:cNvSpPr/>
          <p:nvPr userDrawn="1"/>
        </p:nvSpPr>
        <p:spPr>
          <a:xfrm>
            <a:off x="7873282" y="998757"/>
            <a:ext cx="977557" cy="97755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8953CD8A-9981-4174-AA3A-3750EDDA6684}"/>
              </a:ext>
            </a:extLst>
          </p:cNvPr>
          <p:cNvSpPr/>
          <p:nvPr userDrawn="1"/>
        </p:nvSpPr>
        <p:spPr>
          <a:xfrm>
            <a:off x="7873280" y="1975804"/>
            <a:ext cx="977557" cy="9871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1E14513-40E2-4C0A-92C7-881A4451F43B}"/>
              </a:ext>
            </a:extLst>
          </p:cNvPr>
          <p:cNvSpPr/>
          <p:nvPr userDrawn="1"/>
        </p:nvSpPr>
        <p:spPr>
          <a:xfrm>
            <a:off x="7873281" y="2970686"/>
            <a:ext cx="977557" cy="97688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572B4497-3201-4EF2-A523-55A2E176910E}"/>
              </a:ext>
            </a:extLst>
          </p:cNvPr>
          <p:cNvSpPr/>
          <p:nvPr userDrawn="1"/>
        </p:nvSpPr>
        <p:spPr>
          <a:xfrm>
            <a:off x="7873281" y="3940511"/>
            <a:ext cx="977557" cy="97755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0FF9B5BA-52CD-4D29-9878-FD73657282EC}"/>
              </a:ext>
            </a:extLst>
          </p:cNvPr>
          <p:cNvSpPr/>
          <p:nvPr userDrawn="1"/>
        </p:nvSpPr>
        <p:spPr>
          <a:xfrm>
            <a:off x="7873282" y="4918068"/>
            <a:ext cx="977557" cy="97755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2BB408-41AE-4131-8E09-99C3EA355840}"/>
              </a:ext>
            </a:extLst>
          </p:cNvPr>
          <p:cNvSpPr/>
          <p:nvPr userDrawn="1"/>
        </p:nvSpPr>
        <p:spPr>
          <a:xfrm>
            <a:off x="7873282" y="5895625"/>
            <a:ext cx="977557" cy="97755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F2212B3C-DD7F-41B6-B94D-9CBB0DE2A63E}"/>
              </a:ext>
            </a:extLst>
          </p:cNvPr>
          <p:cNvSpPr/>
          <p:nvPr userDrawn="1"/>
        </p:nvSpPr>
        <p:spPr>
          <a:xfrm>
            <a:off x="8851182" y="10633"/>
            <a:ext cx="977557" cy="98821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5AF5823F-DE77-4799-9CDF-8B7C4E132AD3}"/>
              </a:ext>
            </a:extLst>
          </p:cNvPr>
          <p:cNvSpPr/>
          <p:nvPr userDrawn="1"/>
        </p:nvSpPr>
        <p:spPr>
          <a:xfrm>
            <a:off x="8851182" y="998757"/>
            <a:ext cx="977557" cy="97755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8CE1CD30-FB78-4476-9495-439CCE4C3140}"/>
              </a:ext>
            </a:extLst>
          </p:cNvPr>
          <p:cNvSpPr/>
          <p:nvPr userDrawn="1"/>
        </p:nvSpPr>
        <p:spPr>
          <a:xfrm>
            <a:off x="8851180" y="1975804"/>
            <a:ext cx="977557" cy="9871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64E698E9-C897-4ACD-BE28-6C3FE8EBA89E}"/>
              </a:ext>
            </a:extLst>
          </p:cNvPr>
          <p:cNvSpPr/>
          <p:nvPr userDrawn="1"/>
        </p:nvSpPr>
        <p:spPr>
          <a:xfrm>
            <a:off x="8851181" y="2970686"/>
            <a:ext cx="977557" cy="97688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A4E532EC-5197-40D7-BBE9-D83065C34FBA}"/>
              </a:ext>
            </a:extLst>
          </p:cNvPr>
          <p:cNvSpPr/>
          <p:nvPr userDrawn="1"/>
        </p:nvSpPr>
        <p:spPr>
          <a:xfrm>
            <a:off x="8851181" y="3940511"/>
            <a:ext cx="977557" cy="97755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A8500D76-C7D7-4FBE-8894-261DECF7354A}"/>
              </a:ext>
            </a:extLst>
          </p:cNvPr>
          <p:cNvSpPr/>
          <p:nvPr userDrawn="1"/>
        </p:nvSpPr>
        <p:spPr>
          <a:xfrm>
            <a:off x="8851182" y="4918068"/>
            <a:ext cx="977557" cy="97755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9DCBA1E5-0AAF-43A2-8486-56DC9EF8849F}"/>
              </a:ext>
            </a:extLst>
          </p:cNvPr>
          <p:cNvSpPr/>
          <p:nvPr userDrawn="1"/>
        </p:nvSpPr>
        <p:spPr>
          <a:xfrm>
            <a:off x="9828372" y="27381"/>
            <a:ext cx="977557" cy="293183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76A464F3-5A12-47C1-A5F4-3F0221873AE2}"/>
              </a:ext>
            </a:extLst>
          </p:cNvPr>
          <p:cNvSpPr/>
          <p:nvPr userDrawn="1"/>
        </p:nvSpPr>
        <p:spPr>
          <a:xfrm>
            <a:off x="8850471" y="5897900"/>
            <a:ext cx="1955096" cy="98714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4340CC0D-D1F1-4150-A496-B9F270109BA4}"/>
              </a:ext>
            </a:extLst>
          </p:cNvPr>
          <p:cNvSpPr/>
          <p:nvPr userDrawn="1"/>
        </p:nvSpPr>
        <p:spPr>
          <a:xfrm>
            <a:off x="9828371" y="2970104"/>
            <a:ext cx="977557" cy="19522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2FF233BA-E706-4D32-AB95-1375740D1773}"/>
              </a:ext>
            </a:extLst>
          </p:cNvPr>
          <p:cNvSpPr/>
          <p:nvPr userDrawn="1"/>
        </p:nvSpPr>
        <p:spPr>
          <a:xfrm>
            <a:off x="9828372" y="4922351"/>
            <a:ext cx="977557" cy="97755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AFCF39C9-098F-4E1B-BDD2-979C66C3C256}"/>
              </a:ext>
            </a:extLst>
          </p:cNvPr>
          <p:cNvSpPr/>
          <p:nvPr userDrawn="1"/>
        </p:nvSpPr>
        <p:spPr>
          <a:xfrm>
            <a:off x="10805909" y="992316"/>
            <a:ext cx="977557" cy="977557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520D2761-1B46-44E1-ABD7-A22AB05FBC21}"/>
              </a:ext>
            </a:extLst>
          </p:cNvPr>
          <p:cNvSpPr/>
          <p:nvPr userDrawn="1"/>
        </p:nvSpPr>
        <p:spPr>
          <a:xfrm>
            <a:off x="10805907" y="1969363"/>
            <a:ext cx="977557" cy="196058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2F751DAE-3DAE-4AD3-9C43-DACF86746E48}"/>
              </a:ext>
            </a:extLst>
          </p:cNvPr>
          <p:cNvSpPr/>
          <p:nvPr userDrawn="1"/>
        </p:nvSpPr>
        <p:spPr>
          <a:xfrm>
            <a:off x="10805908" y="3934070"/>
            <a:ext cx="977557" cy="97755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27689114-0F17-4B1C-9855-7F18D84E2185}"/>
              </a:ext>
            </a:extLst>
          </p:cNvPr>
          <p:cNvSpPr/>
          <p:nvPr userDrawn="1"/>
        </p:nvSpPr>
        <p:spPr>
          <a:xfrm>
            <a:off x="10805909" y="4911627"/>
            <a:ext cx="977557" cy="196155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70" y="366395"/>
            <a:ext cx="523541" cy="224375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7FFD032F-8EAF-49E2-B872-BDAE828A8F68}"/>
              </a:ext>
            </a:extLst>
          </p:cNvPr>
          <p:cNvSpPr txBox="1"/>
          <p:nvPr userDrawn="1"/>
        </p:nvSpPr>
        <p:spPr>
          <a:xfrm>
            <a:off x="1447371" y="6282936"/>
            <a:ext cx="18562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85000"/>
                  </a:schemeClr>
                </a:solidFill>
              </a:rPr>
              <a:t>医疗 健康 互联网 融合</a:t>
            </a:r>
          </a:p>
        </p:txBody>
      </p:sp>
    </p:spTree>
    <p:extLst>
      <p:ext uri="{BB962C8B-B14F-4D97-AF65-F5344CB8AC3E}">
        <p14:creationId xmlns:p14="http://schemas.microsoft.com/office/powerpoint/2010/main" val="92218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18D6F214-F564-4E7C-98C6-5CD4C87E4457}"/>
              </a:ext>
            </a:extLst>
          </p:cNvPr>
          <p:cNvGrpSpPr/>
          <p:nvPr userDrawn="1"/>
        </p:nvGrpSpPr>
        <p:grpSpPr>
          <a:xfrm>
            <a:off x="4128381" y="2990604"/>
            <a:ext cx="8063620" cy="865011"/>
            <a:chOff x="-4763" y="3697681"/>
            <a:chExt cx="9148763" cy="890589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xmlns="" id="{D057D894-452E-4061-BE73-2EC6AAFA7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12" y="3997719"/>
              <a:ext cx="295275" cy="295275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/>
            </a:p>
          </p:txBody>
        </p:sp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xmlns="" id="{C1673825-976D-44DB-B92C-1D4CACB9F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63" y="3997719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xmlns="" id="{9B1FDA49-DD29-44C1-80D2-F9F372642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87" y="3997719"/>
              <a:ext cx="298450" cy="295275"/>
            </a:xfrm>
            <a:prstGeom prst="rect">
              <a:avLst/>
            </a:prstGeom>
            <a:solidFill>
              <a:srgbClr val="007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xmlns="" id="{767AF946-4A59-471A-976C-4CB106CE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12" y="3697681"/>
              <a:ext cx="295275" cy="300038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xmlns="" id="{CF08ED98-6AB2-4430-89E0-AE5E22C3D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63" y="3697681"/>
              <a:ext cx="295275" cy="300038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xmlns="" id="{4BD1ED26-973A-48C8-BDAB-CBB9B669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87" y="3697681"/>
              <a:ext cx="298450" cy="3000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xmlns="" id="{D6CBF913-95B3-4BA0-99CB-EEC653DCA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12" y="4292995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xmlns="" id="{A24AD6BB-A3B1-49E3-AE51-73A4E1DB8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63" y="4292995"/>
              <a:ext cx="295275" cy="295275"/>
            </a:xfrm>
            <a:prstGeom prst="rect">
              <a:avLst/>
            </a:prstGeom>
            <a:solidFill>
              <a:srgbClr val="33333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xmlns="" id="{B45EAFE4-990C-4535-9370-CC27C8D7D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87" y="4292995"/>
              <a:ext cx="298450" cy="295275"/>
            </a:xfrm>
            <a:prstGeom prst="rect">
              <a:avLst/>
            </a:prstGeom>
            <a:solidFill>
              <a:srgbClr val="E6E6E6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xmlns="" id="{70AC97C3-B80C-49ED-8AD0-5C7C919BC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237" y="3697681"/>
              <a:ext cx="8259763" cy="890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346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368432"/>
            <a:ext cx="1229989" cy="284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996059C-FB0C-4463-B3A3-74B4CD9DF8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89" y="6459387"/>
            <a:ext cx="793026" cy="1146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FFD032F-8EAF-49E2-B872-BDAE828A8F68}"/>
              </a:ext>
            </a:extLst>
          </p:cNvPr>
          <p:cNvSpPr txBox="1"/>
          <p:nvPr userDrawn="1"/>
        </p:nvSpPr>
        <p:spPr>
          <a:xfrm>
            <a:off x="1067046" y="6383913"/>
            <a:ext cx="18562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85000"/>
                  </a:schemeClr>
                </a:solidFill>
              </a:rPr>
              <a:t>医疗 健康 互联网 融合</a:t>
            </a:r>
          </a:p>
        </p:txBody>
      </p:sp>
    </p:spTree>
    <p:extLst>
      <p:ext uri="{BB962C8B-B14F-4D97-AF65-F5344CB8AC3E}">
        <p14:creationId xmlns:p14="http://schemas.microsoft.com/office/powerpoint/2010/main" val="6411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54BBC2A-47A8-4A6D-9D4D-D6C3494134E3}"/>
              </a:ext>
            </a:extLst>
          </p:cNvPr>
          <p:cNvSpPr txBox="1"/>
          <p:nvPr userDrawn="1"/>
        </p:nvSpPr>
        <p:spPr>
          <a:xfrm>
            <a:off x="4605866" y="2823633"/>
            <a:ext cx="298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zh-CN" altLang="en-US" sz="5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3A5C8FFF-6C66-4662-A732-155E2F76D433}"/>
              </a:ext>
            </a:extLst>
          </p:cNvPr>
          <p:cNvSpPr/>
          <p:nvPr userDrawn="1"/>
        </p:nvSpPr>
        <p:spPr>
          <a:xfrm>
            <a:off x="0" y="6249035"/>
            <a:ext cx="1541721" cy="284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6C2FFDD-7EBD-4859-B905-F5E1EC6600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4" y="6328231"/>
            <a:ext cx="977557" cy="14134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47A40F2-7275-434B-AA1F-B71ABD02473E}"/>
              </a:ext>
            </a:extLst>
          </p:cNvPr>
          <p:cNvSpPr txBox="1"/>
          <p:nvPr userDrawn="1"/>
        </p:nvSpPr>
        <p:spPr>
          <a:xfrm>
            <a:off x="1447371" y="6282936"/>
            <a:ext cx="18562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85000"/>
                  </a:schemeClr>
                </a:solidFill>
              </a:rPr>
              <a:t>医疗 健康 互联网 融合</a:t>
            </a:r>
          </a:p>
        </p:txBody>
      </p:sp>
    </p:spTree>
    <p:extLst>
      <p:ext uri="{BB962C8B-B14F-4D97-AF65-F5344CB8AC3E}">
        <p14:creationId xmlns:p14="http://schemas.microsoft.com/office/powerpoint/2010/main" val="33986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4521363-F5BF-48BD-8889-0FE62BD032E0}"/>
              </a:ext>
            </a:extLst>
          </p:cNvPr>
          <p:cNvSpPr/>
          <p:nvPr userDrawn="1"/>
        </p:nvSpPr>
        <p:spPr>
          <a:xfrm>
            <a:off x="10805909" y="-10990"/>
            <a:ext cx="977557" cy="9882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566" y="274926"/>
            <a:ext cx="523541" cy="2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7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8" r:id="rId2"/>
    <p:sldLayoutId id="2147483680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svpx.masi.work/zentaopms/www/index.php?m=user&amp;f=logi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&#25152;&#26377;&#30001;&#39033;&#30446;&#32463;&#29702;&#25351;&#27966;&#30340;&#30340;&#20219;&#21153;&#25110;&#27979;&#35797;&#25351;&#27966;&#30340;bug&#37117;&#20250;&#32479;&#19968;&#29992;fud@masiinc.com" TargetMode="External"/><Relationship Id="rId4" Type="http://schemas.openxmlformats.org/officeDocument/2006/relationships/hyperlink" Target="http://zentao.masi.work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.masi.work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svpx.masi.wor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192.168.128.226@testd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192.168.128.225@devdb" TargetMode="External"/><Relationship Id="rId4" Type="http://schemas.openxmlformats.org/officeDocument/2006/relationships/hyperlink" Target="mailto:192.168.128.235@pred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5576" y="2661294"/>
            <a:ext cx="6442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公司研发流程体系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7591B0D-CFB1-4999-9D35-CC94AC88582F}"/>
              </a:ext>
            </a:extLst>
          </p:cNvPr>
          <p:cNvSpPr txBox="1"/>
          <p:nvPr/>
        </p:nvSpPr>
        <p:spPr>
          <a:xfrm>
            <a:off x="755577" y="3453097"/>
            <a:ext cx="644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——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付迪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922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414669" y="1013188"/>
            <a:ext cx="108341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1.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禅道外网地址：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  <a:hlinkClick r:id="rId3"/>
              </a:rPr>
              <a:t>http://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  <a:hlinkClick r:id="rId3"/>
              </a:rPr>
              <a:t>nsvpx.masi.work/zentaopms/www/index.php?m=user&amp;f=login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2.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禅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道内网地址：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  <a:hlinkClick r:id="rId4"/>
              </a:rPr>
              <a:t>http://zentao.masi.work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3.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禅道配置了自动邮件通知，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  <a:hlinkClick r:id="rId5"/>
              </a:rPr>
              <a:t>所有由项目经理指派的的任务或测试指派的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  <a:hlinkClick r:id="rId5"/>
              </a:rPr>
              <a:t>bug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  <a:hlinkClick r:id="rId5"/>
              </a:rPr>
              <a:t>都会统一用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  <a:hlinkClick r:id="rId5"/>
              </a:rPr>
              <a:t>fud@masiinc.com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邮箱发送至个人，无需回复邮件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*禅道账号统一私聊付迪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4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xmlns="" id="{309E9B0D-1B2F-4C80-A07C-A8C4A51AE24A}"/>
              </a:ext>
            </a:extLst>
          </p:cNvPr>
          <p:cNvSpPr txBox="1">
            <a:spLocks/>
          </p:cNvSpPr>
          <p:nvPr/>
        </p:nvSpPr>
        <p:spPr>
          <a:xfrm>
            <a:off x="4909137" y="2996494"/>
            <a:ext cx="7282863" cy="8650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200" dirty="0" err="1" smtClean="0"/>
              <a:t>jenkins</a:t>
            </a:r>
            <a:r>
              <a:rPr lang="zh-CN" altLang="en-US" sz="3200" dirty="0" smtClean="0"/>
              <a:t>地址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0093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414669" y="1013188"/>
            <a:ext cx="108341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1.Jenkins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访问地址：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  <a:hlinkClick r:id="rId3"/>
              </a:rPr>
              <a:t>http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  <a:hlinkClick r:id="rId3"/>
              </a:rPr>
              <a:t>://Jenkins.masi.work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(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只能在云桌面内访问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2.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用户名密码：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test-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jenkins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/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test@Jenkins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*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研发同事只能发布测试环境，打包命名一定要按规定格式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02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FFD032F-8EAF-49E2-B872-BDAE828A8F68}"/>
              </a:ext>
            </a:extLst>
          </p:cNvPr>
          <p:cNvSpPr txBox="1"/>
          <p:nvPr/>
        </p:nvSpPr>
        <p:spPr>
          <a:xfrm>
            <a:off x="4605866" y="2823633"/>
            <a:ext cx="298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THANKS</a:t>
            </a:r>
            <a:endParaRPr lang="zh-CN" altLang="en-US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6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xmlns="" id="{309E9B0D-1B2F-4C80-A07C-A8C4A51AE24A}"/>
              </a:ext>
            </a:extLst>
          </p:cNvPr>
          <p:cNvSpPr txBox="1">
            <a:spLocks/>
          </p:cNvSpPr>
          <p:nvPr/>
        </p:nvSpPr>
        <p:spPr>
          <a:xfrm>
            <a:off x="4909137" y="2996494"/>
            <a:ext cx="7282863" cy="8650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3200" dirty="0" smtClean="0"/>
              <a:t>如何基于域账号登录云桌面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3818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669" y="295289"/>
            <a:ext cx="105201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登录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云桌面地址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14669" y="1677422"/>
            <a:ext cx="11280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1.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地址：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  <a:hlinkClick r:id="rId3"/>
              </a:rPr>
              <a:t>https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  <a:hlinkClick r:id="rId3"/>
              </a:rPr>
              <a:t>://nsvpx.masi.work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800100" lvl="1" indent="-34290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2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.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登录方式：输入分配好的域账号（账号格式：姓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+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名的首拼）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lvl="1">
              <a:lnSpc>
                <a:spcPct val="30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    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eg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：付迪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——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fud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  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初始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密码：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Masiinc.Com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742950" lvl="1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3.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首次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登陆须修改（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新密码格式：字母大小写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数字，不要与用户名重复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9542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669" y="295289"/>
            <a:ext cx="105201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自己电脑登录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云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桌面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14669" y="1677422"/>
            <a:ext cx="1128034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1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.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登录方式：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     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先安装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Citrix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客户端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浏览器登录，需要先安装证书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     Ps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：证书安装至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——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受信任的根证书颁发机构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说明：需要客户端和证书私聊付迪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lvl="1">
              <a:lnSpc>
                <a:spcPct val="200000"/>
              </a:lnSpc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*云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桌面里面统一无外网，如果需要对外发东西用邮箱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注：除必要软件安装之外，云桌面不要私自随意安装东西，有问题随时联系付迪</a:t>
            </a:r>
            <a:endParaRPr lang="en-US" altLang="zh-CN" sz="2000" b="1" dirty="0" smtClean="0">
              <a:solidFill>
                <a:srgbClr val="FF0000"/>
              </a:solidFill>
              <a:latin typeface="+mn-ea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3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xmlns="" id="{309E9B0D-1B2F-4C80-A07C-A8C4A51AE24A}"/>
              </a:ext>
            </a:extLst>
          </p:cNvPr>
          <p:cNvSpPr txBox="1">
            <a:spLocks/>
          </p:cNvSpPr>
          <p:nvPr/>
        </p:nvSpPr>
        <p:spPr>
          <a:xfrm>
            <a:off x="4909137" y="2996494"/>
            <a:ext cx="7282863" cy="8650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200" dirty="0" smtClean="0"/>
              <a:t>FTP</a:t>
            </a:r>
            <a:r>
              <a:rPr lang="zh-CN" altLang="en-US" sz="3200" dirty="0" smtClean="0"/>
              <a:t>服务器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768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526812" y="1700786"/>
            <a:ext cx="105753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1.ftp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服务器地址：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192.168.128.200</a:t>
            </a:r>
          </a:p>
          <a:p>
            <a:pPr>
              <a:lnSpc>
                <a:spcPct val="300000"/>
              </a:lnSpc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2.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所有研发所需的开发工具都在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ftp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上面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下载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3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Google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Chrome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、阿里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邮箱、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Navicat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 Premium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12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jdk1.8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jdk1.7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、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svn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tomcat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maven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、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winrar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idea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、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Hbuilder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、飞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Q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、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ireport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8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xmlns="" id="{309E9B0D-1B2F-4C80-A07C-A8C4A51AE24A}"/>
              </a:ext>
            </a:extLst>
          </p:cNvPr>
          <p:cNvSpPr txBox="1">
            <a:spLocks/>
          </p:cNvSpPr>
          <p:nvPr/>
        </p:nvSpPr>
        <p:spPr>
          <a:xfrm>
            <a:off x="4909137" y="2996494"/>
            <a:ext cx="7282863" cy="8650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3200" dirty="0" smtClean="0"/>
              <a:t>数据库服务器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205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414669" y="1013188"/>
            <a:ext cx="10834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1.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测试数据库地址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：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  <a:hlinkClick r:id="rId3"/>
              </a:rPr>
              <a:t>testdb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.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masi.work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权限：所有人对于测试数据库拥有查询权限，需要做更改写好脚本发付迪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用户名：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test_user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密码：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Test@User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2.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预生产数据库地址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：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  <a:hlinkClick r:id="rId4"/>
              </a:rPr>
              <a:t>predb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.masi.wok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权限：所有人对于预生产数据库拥有查询权限，需要做更改写好脚本发付迪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用户名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: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pre_user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密码：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Pre@User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3.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开发数据库地址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：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  <a:hlinkClick r:id="rId5"/>
              </a:rPr>
              <a:t>devdb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.masi.work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权限：开发数据库对于研发人员来说拥有可读写的权限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用户名：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dev_user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密码：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Dev@User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4.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生产库所有研发无权限，有问题可以找付迪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or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anose="020B0606030504020204" pitchFamily="34" charset="0"/>
              </a:rPr>
              <a:t>王永权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24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xmlns="" id="{309E9B0D-1B2F-4C80-A07C-A8C4A51AE24A}"/>
              </a:ext>
            </a:extLst>
          </p:cNvPr>
          <p:cNvSpPr txBox="1">
            <a:spLocks/>
          </p:cNvSpPr>
          <p:nvPr/>
        </p:nvSpPr>
        <p:spPr>
          <a:xfrm>
            <a:off x="4909137" y="2996494"/>
            <a:ext cx="7282863" cy="8650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3200" dirty="0" smtClean="0"/>
              <a:t>禅道地址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93929895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AAD0"/>
      </a:accent1>
      <a:accent2>
        <a:srgbClr val="52AAD0"/>
      </a:accent2>
      <a:accent3>
        <a:srgbClr val="52AAD0"/>
      </a:accent3>
      <a:accent4>
        <a:srgbClr val="52AAD0"/>
      </a:accent4>
      <a:accent5>
        <a:srgbClr val="52AAD0"/>
      </a:accent5>
      <a:accent6>
        <a:srgbClr val="52AAD0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435</Words>
  <Application>Microsoft Office PowerPoint</Application>
  <PresentationFormat>宽屏</PresentationFormat>
  <Paragraphs>59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微软雅黑</vt:lpstr>
      <vt:lpstr>Arial</vt:lpstr>
      <vt:lpstr>Calibri Light</vt:lpstr>
      <vt:lpstr>Open Sans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</dc:creator>
  <cp:lastModifiedBy>Administrator</cp:lastModifiedBy>
  <cp:revision>228</cp:revision>
  <dcterms:created xsi:type="dcterms:W3CDTF">2017-04-05T14:09:13Z</dcterms:created>
  <dcterms:modified xsi:type="dcterms:W3CDTF">2020-04-21T01:50:54Z</dcterms:modified>
</cp:coreProperties>
</file>