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78" r:id="rId9"/>
    <p:sldId id="279" r:id="rId10"/>
    <p:sldId id="280" r:id="rId11"/>
    <p:sldId id="281" r:id="rId12"/>
    <p:sldId id="283" r:id="rId13"/>
    <p:sldId id="286" r:id="rId14"/>
    <p:sldId id="282" r:id="rId15"/>
    <p:sldId id="284" r:id="rId16"/>
    <p:sldId id="285" r:id="rId17"/>
    <p:sldId id="267" r:id="rId18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ABABAB"/>
    <a:srgbClr val="868686"/>
    <a:srgbClr val="626262"/>
    <a:srgbClr val="414141"/>
    <a:srgbClr val="2A2A2A"/>
    <a:srgbClr val="5A5A5A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86127" autoAdjust="0"/>
  </p:normalViewPr>
  <p:slideViewPr>
    <p:cSldViewPr snapToGrid="0" snapToObjects="1">
      <p:cViewPr varScale="1">
        <p:scale>
          <a:sx n="100" d="100"/>
          <a:sy n="100" d="100"/>
        </p:scale>
        <p:origin x="570" y="7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现象</a:t>
          </a: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猜想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2A2A2A"/>
              </a:solidFill>
            </a:rPr>
            <a:t>验证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"/>
    <dgm:cxn modelId="{0F4D519A-421F-2647-8338-0915186EA37F}" type="presOf" srcId="{8070460F-CD86-4A47-9664-D5543F11B491}" destId="{6A6B83AD-40B3-4C05-82F5-CF10DF2005A8}" srcOrd="0" destOrd="0" presId="urn:microsoft.com/office/officeart/2009/layout/CircleArrowProcess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"/>
    <dgm:cxn modelId="{7C5588C3-AA68-2C43-9753-2FD70A18C373}" type="presParOf" srcId="{89609AB6-0A51-4918-983D-5B8999D24664}" destId="{21E1DC4A-E902-401F-8ED2-4D57A8C538B9}" srcOrd="0" destOrd="0" presId="urn:microsoft.com/office/officeart/2009/layout/CircleArrowProcess"/>
    <dgm:cxn modelId="{C440E49C-C65C-D848-A17C-A52F34A3D280}" type="presParOf" srcId="{21E1DC4A-E902-401F-8ED2-4D57A8C538B9}" destId="{B211517F-F7F0-4A7A-B6CF-5ABCA59AC9F8}" srcOrd="0" destOrd="0" presId="urn:microsoft.com/office/officeart/2009/layout/CircleArrowProcess"/>
    <dgm:cxn modelId="{0C14E1CB-EC40-394B-A742-7F0C085FC4D7}" type="presParOf" srcId="{89609AB6-0A51-4918-983D-5B8999D24664}" destId="{C9789C5E-E474-45BD-A638-F8E3329BC87E}" srcOrd="1" destOrd="0" presId="urn:microsoft.com/office/officeart/2009/layout/CircleArrowProcess"/>
    <dgm:cxn modelId="{F447DCE4-C2FF-9848-9F26-B83B96C7E6F1}" type="presParOf" srcId="{89609AB6-0A51-4918-983D-5B8999D24664}" destId="{CE5AF907-7E30-45ED-AC60-B4F5B2C745F4}" srcOrd="2" destOrd="0" presId="urn:microsoft.com/office/officeart/2009/layout/CircleArrowProcess"/>
    <dgm:cxn modelId="{45FA5135-F198-814B-816F-4548F9FF414E}" type="presParOf" srcId="{CE5AF907-7E30-45ED-AC60-B4F5B2C745F4}" destId="{81CC1E92-A646-4FD3-9EA3-BD22D130182F}" srcOrd="0" destOrd="0" presId="urn:microsoft.com/office/officeart/2009/layout/CircleArrowProcess"/>
    <dgm:cxn modelId="{676ED760-812F-714C-9EE1-47DEA3F948D9}" type="presParOf" srcId="{89609AB6-0A51-4918-983D-5B8999D24664}" destId="{B5558B2F-3323-4D3B-88E6-849B9009CDDB}" srcOrd="3" destOrd="0" presId="urn:microsoft.com/office/officeart/2009/layout/CircleArrowProcess"/>
    <dgm:cxn modelId="{2BF33C12-947E-3B45-BF9A-3C91E7840188}" type="presParOf" srcId="{89609AB6-0A51-4918-983D-5B8999D24664}" destId="{4FC1F439-80E6-4723-8C01-0E3115303B6B}" srcOrd="4" destOrd="0" presId="urn:microsoft.com/office/officeart/2009/layout/CircleArrowProcess"/>
    <dgm:cxn modelId="{5E76C84A-2D0B-8E49-B690-E91E7FC687AE}" type="presParOf" srcId="{4FC1F439-80E6-4723-8C01-0E3115303B6B}" destId="{26B2FC09-E8FE-4F60-A886-8159F9EDF77E}" srcOrd="0" destOrd="0" presId="urn:microsoft.com/office/officeart/2009/layout/CircleArrowProcess"/>
    <dgm:cxn modelId="{880EEE5C-03A9-1C4D-BBF9-D87CDFCF13FF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现象</a:t>
          </a: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猜想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2A2A2A"/>
              </a:solidFill>
            </a:rPr>
            <a:t>验证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第一条为</a:t>
            </a:r>
            <a:r>
              <a:rPr lang="en-US" altLang="zh-CN" dirty="0"/>
              <a:t>NS</a:t>
            </a:r>
            <a:r>
              <a:rPr lang="zh-CN" altLang="en-US" dirty="0"/>
              <a:t>类记录，表示该域的查询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18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2021" y="1799900"/>
            <a:ext cx="6569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chemeClr val="bg1">
                    <a:lumMod val="95000"/>
                  </a:schemeClr>
                </a:solidFill>
              </a:rPr>
              <a:t>绕过校园网计费系统</a:t>
            </a:r>
          </a:p>
          <a:p>
            <a:pPr algn="ctr"/>
            <a:endParaRPr kumimoji="1" lang="en-US" altLang="zh-CN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0" y="3015652"/>
            <a:ext cx="6569543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校园网计费系统漏洞调研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B8161A6-ECE0-411B-9B40-9B87ECD55A73}"/>
              </a:ext>
            </a:extLst>
          </p:cNvPr>
          <p:cNvSpPr txBox="1"/>
          <p:nvPr/>
        </p:nvSpPr>
        <p:spPr>
          <a:xfrm>
            <a:off x="5485678" y="5347885"/>
            <a:ext cx="6569543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封斯旸 高鸿鹏 石景宜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7" name="矩形 18">
            <a:extLst>
              <a:ext uri="{FF2B5EF4-FFF2-40B4-BE49-F238E27FC236}">
                <a16:creationId xmlns:a16="http://schemas.microsoft.com/office/drawing/2014/main" id="{ABF4F18D-D8D7-46E5-8782-7CEE32CCDE1D}"/>
              </a:ext>
            </a:extLst>
          </p:cNvPr>
          <p:cNvSpPr/>
          <p:nvPr/>
        </p:nvSpPr>
        <p:spPr>
          <a:xfrm>
            <a:off x="938469" y="1374073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客户机产生上网数据包，通过代理发送给</a:t>
            </a:r>
            <a:r>
              <a:rPr kumimoji="1" lang="zh-CN" altLang="en-US" sz="1333" dirty="0">
                <a:solidFill>
                  <a:srgbClr val="FF0000"/>
                </a:solidFill>
                <a:latin typeface="Century Gothic"/>
                <a:ea typeface="微软雅黑"/>
                <a:cs typeface="微软雅黑"/>
              </a:rPr>
              <a:t>隧道客户端</a:t>
            </a:r>
            <a:endParaRPr kumimoji="1" lang="zh-CN" altLang="en-US" sz="1333" dirty="0">
              <a:solidFill>
                <a:srgbClr val="FF0000"/>
              </a:solidFill>
              <a:cs typeface="微软雅黑"/>
            </a:endParaRPr>
          </a:p>
        </p:txBody>
      </p:sp>
      <p:cxnSp>
        <p:nvCxnSpPr>
          <p:cNvPr id="8" name="直线箭头连接符 13">
            <a:extLst>
              <a:ext uri="{FF2B5EF4-FFF2-40B4-BE49-F238E27FC236}">
                <a16:creationId xmlns:a16="http://schemas.microsoft.com/office/drawing/2014/main" id="{FAB45DE3-6CF3-4E92-9D5B-ED094744392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36072" y="2270707"/>
            <a:ext cx="0" cy="254722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18">
            <a:extLst>
              <a:ext uri="{FF2B5EF4-FFF2-40B4-BE49-F238E27FC236}">
                <a16:creationId xmlns:a16="http://schemas.microsoft.com/office/drawing/2014/main" id="{038EC448-05A4-4DBD-B31A-B5DDA3FDE1C5}"/>
              </a:ext>
            </a:extLst>
          </p:cNvPr>
          <p:cNvSpPr/>
          <p:nvPr/>
        </p:nvSpPr>
        <p:spPr>
          <a:xfrm>
            <a:off x="938469" y="2525429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ea typeface="微软雅黑"/>
                <a:cs typeface="微软雅黑"/>
              </a:rPr>
              <a:t>隧道客户端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封装数据包为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</a:t>
            </a:r>
          </a:p>
        </p:txBody>
      </p:sp>
      <p:sp>
        <p:nvSpPr>
          <p:cNvPr id="13" name="矩形 18">
            <a:extLst>
              <a:ext uri="{FF2B5EF4-FFF2-40B4-BE49-F238E27FC236}">
                <a16:creationId xmlns:a16="http://schemas.microsoft.com/office/drawing/2014/main" id="{33DC2C60-9B55-423F-8093-D59D95CAE0B8}"/>
              </a:ext>
            </a:extLst>
          </p:cNvPr>
          <p:cNvSpPr/>
          <p:nvPr/>
        </p:nvSpPr>
        <p:spPr>
          <a:xfrm>
            <a:off x="3930675" y="2392091"/>
            <a:ext cx="2374875" cy="1163310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查询包发送到网络中，根据中间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</a:t>
            </a:r>
            <a:r>
              <a:rPr kumimoji="1" lang="en-US" altLang="zh-CN" sz="1333" dirty="0">
                <a:solidFill>
                  <a:srgbClr val="FF0000"/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srgbClr val="FF0000"/>
                </a:solidFill>
                <a:cs typeface="微软雅黑"/>
              </a:rPr>
              <a:t>记录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，被发送到我们的</a:t>
            </a:r>
            <a:r>
              <a:rPr kumimoji="1" lang="zh-CN" altLang="en-US" sz="1333" dirty="0">
                <a:solidFill>
                  <a:srgbClr val="FF0000"/>
                </a:solidFill>
                <a:cs typeface="微软雅黑"/>
              </a:rPr>
              <a:t>校外服务器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4360FF7-53F4-487F-A296-1C6369017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733675" y="2973746"/>
            <a:ext cx="119700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18">
            <a:extLst>
              <a:ext uri="{FF2B5EF4-FFF2-40B4-BE49-F238E27FC236}">
                <a16:creationId xmlns:a16="http://schemas.microsoft.com/office/drawing/2014/main" id="{A293E928-BA9C-447A-989E-2141C27E0F34}"/>
              </a:ext>
            </a:extLst>
          </p:cNvPr>
          <p:cNvSpPr/>
          <p:nvPr/>
        </p:nvSpPr>
        <p:spPr>
          <a:xfrm>
            <a:off x="7340625" y="2658767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0000"/>
                </a:solidFill>
                <a:cs typeface="微软雅黑"/>
              </a:rPr>
              <a:t>隧道服务端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解封装包，并从请求字段对应端口发送出去</a:t>
            </a:r>
          </a:p>
        </p:txBody>
      </p:sp>
      <p:cxnSp>
        <p:nvCxnSpPr>
          <p:cNvPr id="22" name="直线箭头连接符 13">
            <a:extLst>
              <a:ext uri="{FF2B5EF4-FFF2-40B4-BE49-F238E27FC236}">
                <a16:creationId xmlns:a16="http://schemas.microsoft.com/office/drawing/2014/main" id="{E5DE729C-01E3-40E0-9BA9-691D829B9EBB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305550" y="2973746"/>
            <a:ext cx="1035075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3">
            <a:extLst>
              <a:ext uri="{FF2B5EF4-FFF2-40B4-BE49-F238E27FC236}">
                <a16:creationId xmlns:a16="http://schemas.microsoft.com/office/drawing/2014/main" id="{F23C999B-3F1D-45CF-8294-05BDCC12828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flipH="1">
            <a:off x="8528062" y="3288725"/>
            <a:ext cx="1" cy="78807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18">
            <a:extLst>
              <a:ext uri="{FF2B5EF4-FFF2-40B4-BE49-F238E27FC236}">
                <a16:creationId xmlns:a16="http://schemas.microsoft.com/office/drawing/2014/main" id="{5661DCFB-D7BF-4117-9B9F-64678BBCAEBC}"/>
              </a:ext>
            </a:extLst>
          </p:cNvPr>
          <p:cNvSpPr/>
          <p:nvPr/>
        </p:nvSpPr>
        <p:spPr>
          <a:xfrm>
            <a:off x="7340624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服务器接收到网络中发送给客户端回复包</a:t>
            </a:r>
          </a:p>
        </p:txBody>
      </p:sp>
      <p:sp>
        <p:nvSpPr>
          <p:cNvPr id="34" name="矩形 18">
            <a:extLst>
              <a:ext uri="{FF2B5EF4-FFF2-40B4-BE49-F238E27FC236}">
                <a16:creationId xmlns:a16="http://schemas.microsoft.com/office/drawing/2014/main" id="{19E20A87-5A02-4308-A30E-7D767CA24FAF}"/>
              </a:ext>
            </a:extLst>
          </p:cNvPr>
          <p:cNvSpPr/>
          <p:nvPr/>
        </p:nvSpPr>
        <p:spPr>
          <a:xfrm>
            <a:off x="3930675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封装为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端口发送到网络中</a:t>
            </a:r>
          </a:p>
        </p:txBody>
      </p:sp>
      <p:cxnSp>
        <p:nvCxnSpPr>
          <p:cNvPr id="35" name="直线箭头连接符 13">
            <a:extLst>
              <a:ext uri="{FF2B5EF4-FFF2-40B4-BE49-F238E27FC236}">
                <a16:creationId xmlns:a16="http://schemas.microsoft.com/office/drawing/2014/main" id="{D056A820-0BA8-4C29-87C8-68C8F7E17E67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flipH="1">
            <a:off x="6305550" y="4391778"/>
            <a:ext cx="1035074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18">
            <a:extLst>
              <a:ext uri="{FF2B5EF4-FFF2-40B4-BE49-F238E27FC236}">
                <a16:creationId xmlns:a16="http://schemas.microsoft.com/office/drawing/2014/main" id="{63D25CDC-6F1A-4917-868C-F51CF0EC77E4}"/>
              </a:ext>
            </a:extLst>
          </p:cNvPr>
          <p:cNvSpPr/>
          <p:nvPr/>
        </p:nvSpPr>
        <p:spPr>
          <a:xfrm>
            <a:off x="928905" y="3676785"/>
            <a:ext cx="1804770" cy="1429985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客户机收到发送给隧道客户端的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回复包，由隧道客户端解封装，并发送给原进程</a:t>
            </a:r>
          </a:p>
        </p:txBody>
      </p:sp>
      <p:cxnSp>
        <p:nvCxnSpPr>
          <p:cNvPr id="39" name="直线箭头连接符 13">
            <a:extLst>
              <a:ext uri="{FF2B5EF4-FFF2-40B4-BE49-F238E27FC236}">
                <a16:creationId xmlns:a16="http://schemas.microsoft.com/office/drawing/2014/main" id="{9F6C2D85-2EA4-43CD-A030-A1CEAA33274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>
            <a:off x="2733675" y="4391778"/>
            <a:ext cx="119700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18">
            <a:extLst>
              <a:ext uri="{FF2B5EF4-FFF2-40B4-BE49-F238E27FC236}">
                <a16:creationId xmlns:a16="http://schemas.microsoft.com/office/drawing/2014/main" id="{E4BFFF3E-5FD4-49B8-B8FF-82E5F59EA0FE}"/>
              </a:ext>
            </a:extLst>
          </p:cNvPr>
          <p:cNvSpPr/>
          <p:nvPr/>
        </p:nvSpPr>
        <p:spPr>
          <a:xfrm>
            <a:off x="938469" y="5482693"/>
            <a:ext cx="1795206" cy="363282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客户机收到数据包</a:t>
            </a:r>
            <a:endParaRPr kumimoji="1" lang="zh-CN" altLang="en-US" sz="1333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cxnSp>
        <p:nvCxnSpPr>
          <p:cNvPr id="51" name="直线箭头连接符 13">
            <a:extLst>
              <a:ext uri="{FF2B5EF4-FFF2-40B4-BE49-F238E27FC236}">
                <a16:creationId xmlns:a16="http://schemas.microsoft.com/office/drawing/2014/main" id="{BC799F78-01D8-49E3-A185-12F7C74D387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831290" y="5106770"/>
            <a:ext cx="4782" cy="375923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100623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步骤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DNS</a:t>
            </a:r>
            <a:r>
              <a:rPr lang="zh-CN" altLang="en-US" dirty="0"/>
              <a:t>服务器中添加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获得一个域名将有权限向</a:t>
            </a:r>
            <a:r>
              <a:rPr lang="en-US" altLang="zh-CN" dirty="0"/>
              <a:t>DNS</a:t>
            </a:r>
            <a:r>
              <a:rPr lang="zh-CN" altLang="en-US" dirty="0"/>
              <a:t>服务器中添加子域名的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申请域名</a:t>
            </a:r>
            <a:r>
              <a:rPr lang="en-US" altLang="zh-CN" dirty="0" err="1"/>
              <a:t>sjy.top</a:t>
            </a:r>
            <a:r>
              <a:rPr lang="zh-CN" altLang="en-US" dirty="0"/>
              <a:t>，添加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NS</a:t>
            </a:r>
            <a:r>
              <a:rPr lang="zh-CN" altLang="en-US" dirty="0"/>
              <a:t>类记录了该域内的域名查询的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类记录了域名对应的服务器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配置服务器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dns2tcp</a:t>
            </a:r>
            <a:r>
              <a:rPr lang="zh-CN" altLang="en-US" dirty="0"/>
              <a:t>，配置并启动</a:t>
            </a:r>
            <a:endParaRPr lang="en-US" altLang="zh-CN" dirty="0"/>
          </a:p>
          <a:p>
            <a:pPr marL="2171791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dns2tcpd -f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/dns2tcpd.conf -F -d 2</a:t>
            </a:r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配置客户机 安装并启动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dns2tcpc -r </a:t>
            </a:r>
            <a:r>
              <a:rPr lang="en-US" altLang="zh-CN" sz="1600" dirty="0" err="1"/>
              <a:t>ssh</a:t>
            </a:r>
            <a:r>
              <a:rPr lang="en-US" altLang="zh-CN" sz="1600" dirty="0"/>
              <a:t> -z </a:t>
            </a:r>
            <a:r>
              <a:rPr lang="en-US" altLang="zh-CN" sz="1600" dirty="0" err="1"/>
              <a:t>a.shijy.top</a:t>
            </a:r>
            <a:r>
              <a:rPr lang="en-US" altLang="zh-CN" sz="1600" dirty="0"/>
              <a:t> -l 8888 -d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717F9-B841-427F-9692-4BCAE9A7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70" y="2938524"/>
            <a:ext cx="6209524" cy="9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47919-EEB3-483D-A817-F5BBA398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78" y="4814904"/>
            <a:ext cx="4868863" cy="10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5575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未登录账户，</a:t>
            </a:r>
            <a:r>
              <a:rPr lang="en-US" altLang="zh-CN" dirty="0" err="1"/>
              <a:t>ssh</a:t>
            </a:r>
            <a:r>
              <a:rPr lang="zh-CN" altLang="en-US" dirty="0"/>
              <a:t>至校外服务器。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B52AD-DBF0-4412-9829-0A946CF3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52" y="2352133"/>
            <a:ext cx="4814311" cy="3153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DA4BC-E6B8-4F6F-B3C6-7BD84F5B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4" y="3156461"/>
            <a:ext cx="547619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5455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绕过计费系统，真正免费上网。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防御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防火墙设置严格的校验方式。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80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093" y="2872160"/>
            <a:ext cx="3619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95000"/>
                  </a:schemeClr>
                </a:solidFill>
              </a:rPr>
              <a:t>THANKS</a:t>
            </a:r>
          </a:p>
        </p:txBody>
      </p:sp>
      <p:sp>
        <p:nvSpPr>
          <p:cNvPr id="5" name="矩形 4"/>
          <p:cNvSpPr/>
          <p:nvPr/>
        </p:nvSpPr>
        <p:spPr>
          <a:xfrm>
            <a:off x="3012047" y="2268805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F5B722-C492-453C-B5E5-96BA90CE5889}"/>
              </a:ext>
            </a:extLst>
          </p:cNvPr>
          <p:cNvSpPr txBox="1"/>
          <p:nvPr/>
        </p:nvSpPr>
        <p:spPr>
          <a:xfrm>
            <a:off x="3373515" y="2166152"/>
            <a:ext cx="4530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一、</a:t>
            </a:r>
            <a:r>
              <a:rPr lang="en-US" altLang="zh-CN" sz="4000" dirty="0"/>
              <a:t>MAC</a:t>
            </a:r>
            <a:r>
              <a:rPr lang="zh-CN" altLang="en-US" sz="4000" dirty="0"/>
              <a:t>地址伪装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二、 </a:t>
            </a:r>
            <a:r>
              <a:rPr lang="en-US" altLang="zh-CN" sz="4000" dirty="0"/>
              <a:t>DNS</a:t>
            </a:r>
            <a:r>
              <a:rPr lang="zh-CN" altLang="en-US" sz="4000" dirty="0"/>
              <a:t>隧道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680012"/>
            <a:ext cx="372570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dirty="0">
                <a:solidFill>
                  <a:schemeClr val="bg1">
                    <a:lumMod val="95000"/>
                  </a:schemeClr>
                </a:solidFill>
              </a:rPr>
              <a:t>MAC</a:t>
            </a: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地址伪装</a:t>
            </a:r>
          </a:p>
        </p:txBody>
      </p:sp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3682146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89441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717389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aphicFrame>
        <p:nvGraphicFramePr>
          <p:cNvPr id="17" name="图示 2">
            <a:extLst>
              <a:ext uri="{FF2B5EF4-FFF2-40B4-BE49-F238E27FC236}">
                <a16:creationId xmlns:a16="http://schemas.microsoft.com/office/drawing/2014/main" id="{7BCA92EB-7D5B-41E0-8769-444471386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101530"/>
              </p:ext>
            </p:extLst>
          </p:nvPr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直接连接符 84">
            <a:extLst>
              <a:ext uri="{FF2B5EF4-FFF2-40B4-BE49-F238E27FC236}">
                <a16:creationId xmlns:a16="http://schemas.microsoft.com/office/drawing/2014/main" id="{EAF8FAA6-A13A-4E5F-9FC8-F284297BBE21}"/>
              </a:ext>
            </a:extLst>
          </p:cNvPr>
          <p:cNvCxnSpPr/>
          <p:nvPr/>
        </p:nvCxnSpPr>
        <p:spPr>
          <a:xfrm flipH="1">
            <a:off x="4787045" y="2934253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85">
            <a:extLst>
              <a:ext uri="{FF2B5EF4-FFF2-40B4-BE49-F238E27FC236}">
                <a16:creationId xmlns:a16="http://schemas.microsoft.com/office/drawing/2014/main" id="{227B54C3-18F9-4313-B08D-4084F86CC60A}"/>
              </a:ext>
            </a:extLst>
          </p:cNvPr>
          <p:cNvCxnSpPr/>
          <p:nvPr/>
        </p:nvCxnSpPr>
        <p:spPr>
          <a:xfrm flipH="1">
            <a:off x="4787045" y="4281136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87">
            <a:extLst>
              <a:ext uri="{FF2B5EF4-FFF2-40B4-BE49-F238E27FC236}">
                <a16:creationId xmlns:a16="http://schemas.microsoft.com/office/drawing/2014/main" id="{9CF99354-0E71-4248-94FD-E22823891514}"/>
              </a:ext>
            </a:extLst>
          </p:cNvPr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>
            <a:extLst>
              <a:ext uri="{FF2B5EF4-FFF2-40B4-BE49-F238E27FC236}">
                <a16:creationId xmlns:a16="http://schemas.microsoft.com/office/drawing/2014/main" id="{890718F3-F318-4625-81DB-ADA7217CFDC6}"/>
              </a:ext>
            </a:extLst>
          </p:cNvPr>
          <p:cNvSpPr txBox="1"/>
          <p:nvPr/>
        </p:nvSpPr>
        <p:spPr>
          <a:xfrm>
            <a:off x="5046712" y="1584735"/>
            <a:ext cx="1592100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zh-CN" altLang="en-US" sz="5467" b="1" dirty="0">
                <a:solidFill>
                  <a:srgbClr val="2A2A2A"/>
                </a:solidFill>
                <a:latin typeface="Calibri"/>
                <a:ea typeface="宋体"/>
              </a:rPr>
              <a:t>串号</a:t>
            </a:r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id="{3C2B986F-536B-477C-A9BB-FA3EE08112D2}"/>
              </a:ext>
            </a:extLst>
          </p:cNvPr>
          <p:cNvSpPr/>
          <p:nvPr/>
        </p:nvSpPr>
        <p:spPr>
          <a:xfrm>
            <a:off x="6638812" y="1885298"/>
            <a:ext cx="4453572" cy="33252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+mj-ea"/>
              </a:rPr>
              <a:t>有时连接校园网，会显示已经登录别人的账户。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7D460D3B-D34E-4A73-A61A-1B4990157457}"/>
              </a:ext>
            </a:extLst>
          </p:cNvPr>
          <p:cNvSpPr txBox="1"/>
          <p:nvPr/>
        </p:nvSpPr>
        <p:spPr>
          <a:xfrm>
            <a:off x="5046712" y="3033539"/>
            <a:ext cx="1583893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MAC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24" name="矩形 14">
            <a:extLst>
              <a:ext uri="{FF2B5EF4-FFF2-40B4-BE49-F238E27FC236}">
                <a16:creationId xmlns:a16="http://schemas.microsoft.com/office/drawing/2014/main" id="{F48AE41D-9FF0-4825-AF0C-0B476F70FE57}"/>
              </a:ext>
            </a:extLst>
          </p:cNvPr>
          <p:cNvSpPr/>
          <p:nvPr/>
        </p:nvSpPr>
        <p:spPr>
          <a:xfrm>
            <a:off x="6472101" y="3168179"/>
            <a:ext cx="4453572" cy="603240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校园网计费管理系统通过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mac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地址来标识主机，一旦两个主机有相同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mac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地址，计费系统会无法区分这两个主机。</a:t>
            </a:r>
            <a:endParaRPr lang="zh-CN" altLang="en-US" sz="1867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3D35E6AF-775A-4DB3-8AA0-1ECDC9873EA1}"/>
              </a:ext>
            </a:extLst>
          </p:cNvPr>
          <p:cNvSpPr txBox="1"/>
          <p:nvPr/>
        </p:nvSpPr>
        <p:spPr>
          <a:xfrm>
            <a:off x="5046712" y="4248111"/>
            <a:ext cx="1592100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zh-CN" altLang="en-US" sz="5467" b="1" dirty="0">
                <a:solidFill>
                  <a:srgbClr val="2A2A2A"/>
                </a:solidFill>
                <a:latin typeface="Calibri"/>
                <a:ea typeface="宋体"/>
              </a:rPr>
              <a:t>实验</a:t>
            </a:r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9F9B4403-F59A-4849-846F-09FEC3B03632}"/>
              </a:ext>
            </a:extLst>
          </p:cNvPr>
          <p:cNvSpPr/>
          <p:nvPr/>
        </p:nvSpPr>
        <p:spPr>
          <a:xfrm>
            <a:off x="6529204" y="4548674"/>
            <a:ext cx="4453572" cy="33252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使用两台电脑进行实验验证。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101489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硬件设置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电脑</a:t>
            </a:r>
            <a:r>
              <a:rPr lang="en-US" altLang="zh-CN" dirty="0"/>
              <a:t>A</a:t>
            </a:r>
            <a:r>
              <a:rPr lang="zh-CN" altLang="en-US" dirty="0"/>
              <a:t>：连接</a:t>
            </a:r>
            <a:r>
              <a:rPr lang="en-US" altLang="zh-CN" dirty="0"/>
              <a:t>Tsinghua</a:t>
            </a:r>
            <a:r>
              <a:rPr lang="zh-CN" altLang="en-US" dirty="0"/>
              <a:t>并登录同学</a:t>
            </a:r>
            <a:r>
              <a:rPr lang="en-US" altLang="zh-CN" dirty="0"/>
              <a:t>x</a:t>
            </a:r>
            <a:r>
              <a:rPr lang="zh-CN" altLang="en-US" dirty="0"/>
              <a:t>的账户。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电脑</a:t>
            </a:r>
            <a:r>
              <a:rPr lang="en-US" altLang="zh-CN" dirty="0"/>
              <a:t>B</a:t>
            </a:r>
            <a:r>
              <a:rPr lang="zh-CN" altLang="en-US" dirty="0"/>
              <a:t>：连接</a:t>
            </a:r>
            <a:r>
              <a:rPr lang="en-US" altLang="zh-CN" dirty="0"/>
              <a:t>Tsinghua</a:t>
            </a:r>
            <a:r>
              <a:rPr lang="zh-CN" altLang="en-US" dirty="0"/>
              <a:t>，不登录任何账户，且从未登录过</a:t>
            </a:r>
            <a:r>
              <a:rPr lang="en-US" altLang="zh-CN" dirty="0"/>
              <a:t>x</a:t>
            </a:r>
            <a:r>
              <a:rPr lang="zh-CN" altLang="en-US" dirty="0"/>
              <a:t>的账户。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验证过程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修改电脑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显示登陆了</a:t>
            </a:r>
            <a:r>
              <a:rPr lang="en-US" altLang="zh-CN" dirty="0"/>
              <a:t>x</a:t>
            </a:r>
            <a:r>
              <a:rPr lang="zh-CN" altLang="en-US" dirty="0"/>
              <a:t>的账户且</a:t>
            </a:r>
            <a:r>
              <a:rPr lang="en-US" altLang="zh-CN" dirty="0"/>
              <a:t>B</a:t>
            </a:r>
            <a:r>
              <a:rPr lang="zh-CN" altLang="en-US" dirty="0"/>
              <a:t>能够上网。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进入了一种“竞争”状态。</a:t>
            </a:r>
            <a:endParaRPr lang="en-US" altLang="zh-CN" dirty="0"/>
          </a:p>
          <a:p>
            <a:pPr marL="1562161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其中一个直接断开无线网，另一个恢复正常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在门户点击断开连接，</a:t>
            </a:r>
            <a:r>
              <a:rPr lang="en-US" altLang="zh-CN" dirty="0"/>
              <a:t>A</a:t>
            </a:r>
            <a:r>
              <a:rPr lang="zh-CN" altLang="en-US" dirty="0"/>
              <a:t>也被迫断开。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其他验证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不同网络（</a:t>
            </a:r>
            <a:r>
              <a:rPr lang="en-US" altLang="zh-CN" dirty="0" err="1"/>
              <a:t>Tsinghua,Tsinghua</a:t>
            </a:r>
            <a:r>
              <a:rPr lang="en-US" altLang="zh-CN" dirty="0"/>
              <a:t>-secure,</a:t>
            </a:r>
            <a:r>
              <a:rPr lang="zh-CN" altLang="en-US" dirty="0"/>
              <a:t>有线网），该方法无效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58BA8-82D5-455B-B293-3574BC5C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01" y="2814923"/>
            <a:ext cx="610552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25ABC-0F92-4495-826C-9ED20443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49" y="3795719"/>
            <a:ext cx="2707645" cy="17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Mac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地址伪装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1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878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窃取室友流量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破坏室友上网体验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防范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设置动态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升级网管计费系统</a:t>
            </a:r>
            <a:r>
              <a:rPr lang="en-US" altLang="zh-CN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1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680012"/>
            <a:ext cx="2363147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dirty="0">
                <a:solidFill>
                  <a:schemeClr val="bg1">
                    <a:lumMod val="95000"/>
                  </a:schemeClr>
                </a:solidFill>
              </a:rPr>
              <a:t>DNS</a:t>
            </a: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隧道</a:t>
            </a:r>
          </a:p>
        </p:txBody>
      </p:sp>
    </p:spTree>
    <p:extLst>
      <p:ext uri="{BB962C8B-B14F-4D97-AF65-F5344CB8AC3E}">
        <p14:creationId xmlns:p14="http://schemas.microsoft.com/office/powerpoint/2010/main" val="4267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3CD7C-EFB7-4205-869F-C79184C14622}"/>
              </a:ext>
            </a:extLst>
          </p:cNvPr>
          <p:cNvSpPr txBox="1"/>
          <p:nvPr/>
        </p:nvSpPr>
        <p:spPr>
          <a:xfrm>
            <a:off x="905347" y="1439501"/>
            <a:ext cx="8220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原理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防火墙</a:t>
            </a:r>
            <a:r>
              <a:rPr lang="en-US" altLang="zh-CN" dirty="0"/>
              <a:t>53</a:t>
            </a:r>
            <a:r>
              <a:rPr lang="zh-CN" altLang="en-US" dirty="0"/>
              <a:t>端口（</a:t>
            </a:r>
            <a:r>
              <a:rPr lang="en-US" altLang="zh-CN" dirty="0"/>
              <a:t>DNS</a:t>
            </a:r>
            <a:r>
              <a:rPr lang="zh-CN" altLang="en-US" dirty="0"/>
              <a:t>解析）开放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验证</a:t>
            </a:r>
            <a:endParaRPr lang="en-US" altLang="zh-CN" dirty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在未连接校园网情况下，进行</a:t>
            </a:r>
            <a:r>
              <a:rPr lang="en-US" altLang="zh-CN" dirty="0"/>
              <a:t>DNS</a:t>
            </a:r>
            <a:r>
              <a:rPr lang="zh-CN" altLang="en-US" dirty="0"/>
              <a:t>查询得到正常响应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2C017-D32C-47FF-89CD-0384AF8E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38" y="1147096"/>
            <a:ext cx="5289356" cy="144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FD5E3-4233-40DB-AAEC-5D590D71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85" y="3873731"/>
            <a:ext cx="5758522" cy="21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238786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154431" y="315858"/>
            <a:ext cx="2879983" cy="566351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F1F1F"/>
                </a:solidFill>
                <a:latin typeface="Calibri"/>
                <a:ea typeface="宋体"/>
              </a:rPr>
              <a:t>DNS</a:t>
            </a:r>
            <a:r>
              <a:rPr kumimoji="1" lang="zh-CN" altLang="en-US" sz="2800" b="1" dirty="0">
                <a:solidFill>
                  <a:srgbClr val="1F1F1F"/>
                </a:solidFill>
                <a:latin typeface="Calibri"/>
                <a:ea typeface="宋体"/>
              </a:rPr>
              <a:t>隧道</a:t>
            </a:r>
            <a:endParaRPr kumimoji="1" lang="zh-CN" altLang="en-US" sz="3200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2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7" name="矩形 18">
            <a:extLst>
              <a:ext uri="{FF2B5EF4-FFF2-40B4-BE49-F238E27FC236}">
                <a16:creationId xmlns:a16="http://schemas.microsoft.com/office/drawing/2014/main" id="{ABF4F18D-D8D7-46E5-8782-7CEE32CCDE1D}"/>
              </a:ext>
            </a:extLst>
          </p:cNvPr>
          <p:cNvSpPr/>
          <p:nvPr/>
        </p:nvSpPr>
        <p:spPr>
          <a:xfrm>
            <a:off x="938469" y="1374073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客户机产生上网数据包，通过代理发送给隧道客户端</a:t>
            </a:r>
            <a:endParaRPr kumimoji="1" lang="zh-CN" altLang="en-US" sz="1333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cxnSp>
        <p:nvCxnSpPr>
          <p:cNvPr id="8" name="直线箭头连接符 13">
            <a:extLst>
              <a:ext uri="{FF2B5EF4-FFF2-40B4-BE49-F238E27FC236}">
                <a16:creationId xmlns:a16="http://schemas.microsoft.com/office/drawing/2014/main" id="{FAB45DE3-6CF3-4E92-9D5B-ED094744392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36072" y="2270707"/>
            <a:ext cx="0" cy="254722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18">
            <a:extLst>
              <a:ext uri="{FF2B5EF4-FFF2-40B4-BE49-F238E27FC236}">
                <a16:creationId xmlns:a16="http://schemas.microsoft.com/office/drawing/2014/main" id="{038EC448-05A4-4DBD-B31A-B5DDA3FDE1C5}"/>
              </a:ext>
            </a:extLst>
          </p:cNvPr>
          <p:cNvSpPr/>
          <p:nvPr/>
        </p:nvSpPr>
        <p:spPr>
          <a:xfrm>
            <a:off x="938469" y="2525429"/>
            <a:ext cx="1795206" cy="896634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ea typeface="微软雅黑"/>
                <a:cs typeface="微软雅黑"/>
              </a:rPr>
              <a:t>隧道客户端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封装数据包为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</a:t>
            </a:r>
          </a:p>
        </p:txBody>
      </p:sp>
      <p:sp>
        <p:nvSpPr>
          <p:cNvPr id="13" name="矩形 18">
            <a:extLst>
              <a:ext uri="{FF2B5EF4-FFF2-40B4-BE49-F238E27FC236}">
                <a16:creationId xmlns:a16="http://schemas.microsoft.com/office/drawing/2014/main" id="{33DC2C60-9B55-423F-8093-D59D95CAE0B8}"/>
              </a:ext>
            </a:extLst>
          </p:cNvPr>
          <p:cNvSpPr/>
          <p:nvPr/>
        </p:nvSpPr>
        <p:spPr>
          <a:xfrm>
            <a:off x="3921112" y="2404230"/>
            <a:ext cx="2374875" cy="1163310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查询包发送到网络中，根据中间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记录，被发送到我们的校外服务器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4360FF7-53F4-487F-A296-1C63690177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733675" y="2973746"/>
            <a:ext cx="1187437" cy="12139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18">
            <a:extLst>
              <a:ext uri="{FF2B5EF4-FFF2-40B4-BE49-F238E27FC236}">
                <a16:creationId xmlns:a16="http://schemas.microsoft.com/office/drawing/2014/main" id="{A293E928-BA9C-447A-989E-2141C27E0F34}"/>
              </a:ext>
            </a:extLst>
          </p:cNvPr>
          <p:cNvSpPr/>
          <p:nvPr/>
        </p:nvSpPr>
        <p:spPr>
          <a:xfrm>
            <a:off x="7340625" y="2658767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隧道服务端解封装包，并从请求字段对应端口发送出去</a:t>
            </a:r>
          </a:p>
        </p:txBody>
      </p:sp>
      <p:cxnSp>
        <p:nvCxnSpPr>
          <p:cNvPr id="22" name="直线箭头连接符 13">
            <a:extLst>
              <a:ext uri="{FF2B5EF4-FFF2-40B4-BE49-F238E27FC236}">
                <a16:creationId xmlns:a16="http://schemas.microsoft.com/office/drawing/2014/main" id="{E5DE729C-01E3-40E0-9BA9-691D829B9EBB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6295987" y="2973746"/>
            <a:ext cx="1044638" cy="12139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3">
            <a:extLst>
              <a:ext uri="{FF2B5EF4-FFF2-40B4-BE49-F238E27FC236}">
                <a16:creationId xmlns:a16="http://schemas.microsoft.com/office/drawing/2014/main" id="{F23C999B-3F1D-45CF-8294-05BDCC12828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flipH="1">
            <a:off x="8528062" y="3288725"/>
            <a:ext cx="1" cy="78807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18">
            <a:extLst>
              <a:ext uri="{FF2B5EF4-FFF2-40B4-BE49-F238E27FC236}">
                <a16:creationId xmlns:a16="http://schemas.microsoft.com/office/drawing/2014/main" id="{5661DCFB-D7BF-4117-9B9F-64678BBCAEBC}"/>
              </a:ext>
            </a:extLst>
          </p:cNvPr>
          <p:cNvSpPr/>
          <p:nvPr/>
        </p:nvSpPr>
        <p:spPr>
          <a:xfrm>
            <a:off x="7340624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服务器接收到网络中发送给客户端回复包</a:t>
            </a:r>
          </a:p>
        </p:txBody>
      </p:sp>
      <p:sp>
        <p:nvSpPr>
          <p:cNvPr id="34" name="矩形 18">
            <a:extLst>
              <a:ext uri="{FF2B5EF4-FFF2-40B4-BE49-F238E27FC236}">
                <a16:creationId xmlns:a16="http://schemas.microsoft.com/office/drawing/2014/main" id="{19E20A87-5A02-4308-A30E-7D767CA24FAF}"/>
              </a:ext>
            </a:extLst>
          </p:cNvPr>
          <p:cNvSpPr/>
          <p:nvPr/>
        </p:nvSpPr>
        <p:spPr>
          <a:xfrm>
            <a:off x="3930675" y="4076799"/>
            <a:ext cx="2374875" cy="629958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封装为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回复包，通过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53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端口发送到网络中</a:t>
            </a:r>
          </a:p>
        </p:txBody>
      </p:sp>
      <p:cxnSp>
        <p:nvCxnSpPr>
          <p:cNvPr id="35" name="直线箭头连接符 13">
            <a:extLst>
              <a:ext uri="{FF2B5EF4-FFF2-40B4-BE49-F238E27FC236}">
                <a16:creationId xmlns:a16="http://schemas.microsoft.com/office/drawing/2014/main" id="{D056A820-0BA8-4C29-87C8-68C8F7E17E67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flipH="1">
            <a:off x="6305550" y="4391778"/>
            <a:ext cx="1035074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18">
            <a:extLst>
              <a:ext uri="{FF2B5EF4-FFF2-40B4-BE49-F238E27FC236}">
                <a16:creationId xmlns:a16="http://schemas.microsoft.com/office/drawing/2014/main" id="{63D25CDC-6F1A-4917-868C-F51CF0EC77E4}"/>
              </a:ext>
            </a:extLst>
          </p:cNvPr>
          <p:cNvSpPr/>
          <p:nvPr/>
        </p:nvSpPr>
        <p:spPr>
          <a:xfrm>
            <a:off x="928905" y="3676785"/>
            <a:ext cx="1804770" cy="1429985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客户机收到发送给隧道客户端的</a:t>
            </a:r>
            <a:r>
              <a:rPr kumimoji="1"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dns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回复包，由隧道客户端解封装，并发送给原进程</a:t>
            </a:r>
          </a:p>
        </p:txBody>
      </p:sp>
      <p:cxnSp>
        <p:nvCxnSpPr>
          <p:cNvPr id="39" name="直线箭头连接符 13">
            <a:extLst>
              <a:ext uri="{FF2B5EF4-FFF2-40B4-BE49-F238E27FC236}">
                <a16:creationId xmlns:a16="http://schemas.microsoft.com/office/drawing/2014/main" id="{9F6C2D85-2EA4-43CD-A030-A1CEAA33274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>
            <a:off x="2733675" y="4391778"/>
            <a:ext cx="119700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18">
            <a:extLst>
              <a:ext uri="{FF2B5EF4-FFF2-40B4-BE49-F238E27FC236}">
                <a16:creationId xmlns:a16="http://schemas.microsoft.com/office/drawing/2014/main" id="{E4BFFF3E-5FD4-49B8-B8FF-82E5F59EA0FE}"/>
              </a:ext>
            </a:extLst>
          </p:cNvPr>
          <p:cNvSpPr/>
          <p:nvPr/>
        </p:nvSpPr>
        <p:spPr>
          <a:xfrm>
            <a:off x="938469" y="5482693"/>
            <a:ext cx="1795206" cy="363282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客户机收到数据包</a:t>
            </a:r>
            <a:endParaRPr kumimoji="1" lang="zh-CN" altLang="en-US" sz="1333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cxnSp>
        <p:nvCxnSpPr>
          <p:cNvPr id="51" name="直线箭头连接符 13">
            <a:extLst>
              <a:ext uri="{FF2B5EF4-FFF2-40B4-BE49-F238E27FC236}">
                <a16:creationId xmlns:a16="http://schemas.microsoft.com/office/drawing/2014/main" id="{BC799F78-01D8-49E3-A185-12F7C74D387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831290" y="5106770"/>
            <a:ext cx="4782" cy="375923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715</TotalTime>
  <Words>1208</Words>
  <Application>Microsoft Office PowerPoint</Application>
  <PresentationFormat>Custom</PresentationFormat>
  <Paragraphs>152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石 景宜</cp:lastModifiedBy>
  <cp:revision>159</cp:revision>
  <dcterms:created xsi:type="dcterms:W3CDTF">2010-04-12T23:12:02Z</dcterms:created>
  <dcterms:modified xsi:type="dcterms:W3CDTF">2019-12-23T09:28:20Z</dcterms:modified>
  <cp:category>****.taobao.com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