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9"/>
  </p:notesMasterIdLst>
  <p:sldIdLst>
    <p:sldId id="256" r:id="rId2"/>
    <p:sldId id="257" r:id="rId3"/>
    <p:sldId id="263" r:id="rId4"/>
    <p:sldId id="258" r:id="rId5"/>
    <p:sldId id="269" r:id="rId6"/>
    <p:sldId id="271" r:id="rId7"/>
    <p:sldId id="273" r:id="rId8"/>
    <p:sldId id="272" r:id="rId9"/>
    <p:sldId id="259" r:id="rId10"/>
    <p:sldId id="260" r:id="rId11"/>
    <p:sldId id="274" r:id="rId12"/>
    <p:sldId id="276" r:id="rId13"/>
    <p:sldId id="275" r:id="rId14"/>
    <p:sldId id="261" r:id="rId15"/>
    <p:sldId id="266" r:id="rId16"/>
    <p:sldId id="264" r:id="rId17"/>
    <p:sldId id="265"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6B77" initials="6" lastIdx="2" clrIdx="0">
    <p:extLst>
      <p:ext uri="{19B8F6BF-5375-455C-9EA6-DF929625EA0E}">
        <p15:presenceInfo xmlns:p15="http://schemas.microsoft.com/office/powerpoint/2012/main" userId="6B77"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autoAdjust="0"/>
    <p:restoredTop sz="69945" autoAdjust="0"/>
  </p:normalViewPr>
  <p:slideViewPr>
    <p:cSldViewPr snapToGrid="0">
      <p:cViewPr varScale="1">
        <p:scale>
          <a:sx n="46" d="100"/>
          <a:sy n="46" d="100"/>
        </p:scale>
        <p:origin x="468" y="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23T11:01:53.587" idx="2">
    <p:pos x="10" y="10"/>
    <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C219CA-706C-44D4-9737-EC28E5C5986D}" type="datetimeFigureOut">
              <a:rPr kumimoji="1" lang="ja-JP" altLang="en-US" smtClean="0"/>
              <a:t>2020/6/24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8225D-8F0B-47E9-95D9-B5F0F459A0B0}" type="slidenum">
              <a:rPr kumimoji="1" lang="ja-JP" altLang="en-US" smtClean="0"/>
              <a:t>‹#›</a:t>
            </a:fld>
            <a:endParaRPr kumimoji="1" lang="ja-JP" altLang="en-US"/>
          </a:p>
        </p:txBody>
      </p:sp>
    </p:spTree>
    <p:extLst>
      <p:ext uri="{BB962C8B-B14F-4D97-AF65-F5344CB8AC3E}">
        <p14:creationId xmlns:p14="http://schemas.microsoft.com/office/powerpoint/2010/main" val="9623270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64234" y="630237"/>
            <a:ext cx="5486400" cy="3086100"/>
          </a:xfrm>
        </p:spPr>
      </p:sp>
      <p:sp>
        <p:nvSpPr>
          <p:cNvPr id="3" name="ノート プレースホルダー 2"/>
          <p:cNvSpPr>
            <a:spLocks noGrp="1"/>
          </p:cNvSpPr>
          <p:nvPr>
            <p:ph type="body" idx="1"/>
          </p:nvPr>
        </p:nvSpPr>
        <p:spPr/>
        <p:txBody>
          <a:bodyPr/>
          <a:lstStyle/>
          <a:p>
            <a:r>
              <a:rPr kumimoji="1" lang="ja-JP" altLang="en-US" dirty="0" smtClean="0"/>
              <a:t>２月</a:t>
            </a:r>
            <a:r>
              <a:rPr kumimoji="1" lang="en-US" altLang="ja-JP" dirty="0" smtClean="0"/>
              <a:t>Java</a:t>
            </a:r>
            <a:r>
              <a:rPr kumimoji="1" lang="ja-JP" altLang="en-US" dirty="0" smtClean="0"/>
              <a:t>養成科</a:t>
            </a:r>
            <a:r>
              <a:rPr kumimoji="1" lang="en-US" altLang="ja-JP" dirty="0" err="1" smtClean="0"/>
              <a:t>TeamMatrix</a:t>
            </a:r>
            <a:r>
              <a:rPr kumimoji="1" lang="ja-JP" altLang="en-US" dirty="0" smtClean="0"/>
              <a:t>の制作発表を始めます</a:t>
            </a:r>
            <a:r>
              <a:rPr kumimoji="1" lang="ja-JP" altLang="en-US" dirty="0" smtClean="0"/>
              <a:t>。　＾プロジェクトメンバー</a:t>
            </a:r>
            <a:r>
              <a:rPr kumimoji="1" lang="ja-JP" altLang="en-US" dirty="0" smtClean="0"/>
              <a:t>は３人で</a:t>
            </a:r>
            <a:r>
              <a:rPr kumimoji="1" lang="ja-JP" altLang="en-US" dirty="0" smtClean="0"/>
              <a:t>、</a:t>
            </a:r>
            <a:endParaRPr kumimoji="1" lang="en-US" altLang="ja-JP" dirty="0" smtClean="0"/>
          </a:p>
          <a:p>
            <a:r>
              <a:rPr kumimoji="1" lang="ja-JP" altLang="en-US" dirty="0" smtClean="0"/>
              <a:t>＾三上</a:t>
            </a:r>
            <a:r>
              <a:rPr kumimoji="1" lang="ja-JP" altLang="en-US" dirty="0" smtClean="0"/>
              <a:t>　拓也　</a:t>
            </a:r>
            <a:r>
              <a:rPr kumimoji="1" lang="ja-JP" altLang="en-US" dirty="0" smtClean="0"/>
              <a:t>＾大鹿</a:t>
            </a:r>
            <a:r>
              <a:rPr kumimoji="1" lang="ja-JP" altLang="en-US" dirty="0" smtClean="0"/>
              <a:t>　聡　</a:t>
            </a:r>
            <a:r>
              <a:rPr kumimoji="1" lang="ja-JP" altLang="en-US" dirty="0" smtClean="0"/>
              <a:t>＾松原</a:t>
            </a:r>
            <a:r>
              <a:rPr kumimoji="1" lang="ja-JP" altLang="en-US" dirty="0" smtClean="0"/>
              <a:t>　翔です</a:t>
            </a:r>
            <a:r>
              <a:rPr kumimoji="1" lang="ja-JP" altLang="en-US" dirty="0" smtClean="0"/>
              <a:t>。よろしく</a:t>
            </a:r>
            <a:r>
              <a:rPr kumimoji="1" lang="ja-JP" altLang="en-US" dirty="0" smtClean="0"/>
              <a:t>お願いします。</a:t>
            </a:r>
            <a:endParaRPr kumimoji="1" lang="ja-JP" altLang="en-US" dirty="0"/>
          </a:p>
        </p:txBody>
      </p:sp>
      <p:sp>
        <p:nvSpPr>
          <p:cNvPr id="4" name="スライド番号プレースホルダー 3"/>
          <p:cNvSpPr>
            <a:spLocks noGrp="1"/>
          </p:cNvSpPr>
          <p:nvPr>
            <p:ph type="sldNum" sz="quarter" idx="10"/>
          </p:nvPr>
        </p:nvSpPr>
        <p:spPr/>
        <p:txBody>
          <a:bodyPr/>
          <a:lstStyle/>
          <a:p>
            <a:fld id="{FD18225D-8F0B-47E9-95D9-B5F0F459A0B0}" type="slidenum">
              <a:rPr kumimoji="1" lang="ja-JP" altLang="en-US" smtClean="0"/>
              <a:t>1</a:t>
            </a:fld>
            <a:endParaRPr kumimoji="1" lang="ja-JP" altLang="en-US"/>
          </a:p>
        </p:txBody>
      </p:sp>
    </p:spTree>
    <p:extLst>
      <p:ext uri="{BB962C8B-B14F-4D97-AF65-F5344CB8AC3E}">
        <p14:creationId xmlns:p14="http://schemas.microsoft.com/office/powerpoint/2010/main" val="1535753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チームで最初に決めたアプリの機能概要について説明いたします。</a:t>
            </a:r>
            <a:endParaRPr kumimoji="1" lang="en-US" altLang="ja-JP" dirty="0" smtClean="0"/>
          </a:p>
          <a:p>
            <a:r>
              <a:rPr kumimoji="1" lang="ja-JP" altLang="en-US" dirty="0" smtClean="0"/>
              <a:t>まずゲーム機能を作るにあたって</a:t>
            </a:r>
            <a:r>
              <a:rPr kumimoji="1" lang="ja-JP" altLang="en-US" dirty="0" smtClean="0"/>
              <a:t>これら５機能</a:t>
            </a:r>
            <a:r>
              <a:rPr kumimoji="1" lang="ja-JP" altLang="en-US" dirty="0" smtClean="0"/>
              <a:t>を作ることを定義しました。</a:t>
            </a:r>
            <a:endParaRPr kumimoji="1" lang="en-US" altLang="ja-JP" dirty="0" smtClean="0"/>
          </a:p>
          <a:p>
            <a:r>
              <a:rPr kumimoji="1" lang="ja-JP" altLang="en-US" dirty="0" smtClean="0"/>
              <a:t>これらの制作にあたって、デバック不足であったり</a:t>
            </a:r>
            <a:endParaRPr kumimoji="1" lang="en-US" altLang="ja-JP" dirty="0" smtClean="0"/>
          </a:p>
          <a:p>
            <a:r>
              <a:rPr kumimoji="1" lang="ja-JP" altLang="en-US" dirty="0" smtClean="0"/>
              <a:t>自分たちが目指したゲームの形までは満足いくまで作成できていなかったり、</a:t>
            </a:r>
            <a:endParaRPr kumimoji="1" lang="en-US" altLang="ja-JP" dirty="0" smtClean="0"/>
          </a:p>
          <a:p>
            <a:r>
              <a:rPr kumimoji="1" lang="ja-JP" altLang="en-US" dirty="0" smtClean="0"/>
              <a:t>制作発表の関係で１部機能を簡略化したものもありますが、</a:t>
            </a:r>
            <a:endParaRPr kumimoji="1" lang="en-US" altLang="ja-JP" dirty="0" smtClean="0"/>
          </a:p>
          <a:p>
            <a:r>
              <a:rPr kumimoji="1" lang="ja-JP" altLang="en-US" dirty="0" smtClean="0"/>
              <a:t>ほとんどの機能を</a:t>
            </a:r>
            <a:r>
              <a:rPr kumimoji="1" lang="ja-JP" altLang="en-US" dirty="0" smtClean="0"/>
              <a:t>作ることに成功しました。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D18225D-8F0B-47E9-95D9-B5F0F459A0B0}" type="slidenum">
              <a:rPr kumimoji="1" lang="ja-JP" altLang="en-US" smtClean="0"/>
              <a:t>10</a:t>
            </a:fld>
            <a:endParaRPr kumimoji="1" lang="ja-JP" altLang="en-US"/>
          </a:p>
        </p:txBody>
      </p:sp>
    </p:spTree>
    <p:extLst>
      <p:ext uri="{BB962C8B-B14F-4D97-AF65-F5344CB8AC3E}">
        <p14:creationId xmlns:p14="http://schemas.microsoft.com/office/powerpoint/2010/main" val="1208177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制作物のデモンストレーションを行います。大鹿さん松原さんお願いします。</a:t>
            </a:r>
            <a:endParaRPr kumimoji="1" lang="en-US" altLang="ja-JP" dirty="0" smtClean="0"/>
          </a:p>
          <a:p>
            <a:r>
              <a:rPr kumimoji="1" lang="en-US" altLang="ja-JP" dirty="0" smtClean="0"/>
              <a:t>(</a:t>
            </a:r>
            <a:r>
              <a:rPr kumimoji="1" lang="en-US" altLang="ja-JP" dirty="0" err="1" smtClean="0"/>
              <a:t>ctrl+windows</a:t>
            </a:r>
            <a:r>
              <a:rPr kumimoji="1" lang="en-US" altLang="ja-JP" dirty="0" smtClean="0"/>
              <a:t>+</a:t>
            </a:r>
            <a:r>
              <a:rPr kumimoji="1" lang="ja-JP" altLang="en-US" dirty="0" smtClean="0"/>
              <a:t>→</a:t>
            </a:r>
            <a:r>
              <a:rPr kumimoji="1" lang="en-US" altLang="ja-JP" dirty="0" smtClean="0"/>
              <a:t>)</a:t>
            </a:r>
            <a:r>
              <a:rPr kumimoji="1" lang="ja-JP" altLang="en-US" dirty="0" smtClean="0"/>
              <a:t>デモンストレーション終了後</a:t>
            </a:r>
            <a:r>
              <a:rPr kumimoji="1" lang="en-US" altLang="ja-JP" dirty="0" smtClean="0"/>
              <a:t>(</a:t>
            </a:r>
            <a:r>
              <a:rPr kumimoji="1" lang="en-US" altLang="ja-JP" dirty="0" err="1" smtClean="0"/>
              <a:t>ctrl+windows</a:t>
            </a:r>
            <a:r>
              <a:rPr kumimoji="1" lang="en-US" altLang="ja-JP" dirty="0" smtClean="0"/>
              <a:t>+</a:t>
            </a:r>
            <a:r>
              <a:rPr kumimoji="1" lang="ja-JP" altLang="en-US" dirty="0" smtClean="0"/>
              <a:t>←</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FD18225D-8F0B-47E9-95D9-B5F0F459A0B0}" type="slidenum">
              <a:rPr kumimoji="1" lang="ja-JP" altLang="en-US" smtClean="0"/>
              <a:t>11</a:t>
            </a:fld>
            <a:endParaRPr kumimoji="1" lang="ja-JP" altLang="en-US"/>
          </a:p>
        </p:txBody>
      </p:sp>
    </p:spTree>
    <p:extLst>
      <p:ext uri="{BB962C8B-B14F-4D97-AF65-F5344CB8AC3E}">
        <p14:creationId xmlns:p14="http://schemas.microsoft.com/office/powerpoint/2010/main" val="1558011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今後の課題</a:t>
            </a:r>
            <a:endParaRPr kumimoji="1" lang="ja-JP" altLang="en-US" dirty="0"/>
          </a:p>
        </p:txBody>
      </p:sp>
      <p:sp>
        <p:nvSpPr>
          <p:cNvPr id="4" name="スライド番号プレースホルダー 3"/>
          <p:cNvSpPr>
            <a:spLocks noGrp="1"/>
          </p:cNvSpPr>
          <p:nvPr>
            <p:ph type="sldNum" sz="quarter" idx="10"/>
          </p:nvPr>
        </p:nvSpPr>
        <p:spPr/>
        <p:txBody>
          <a:bodyPr/>
          <a:lstStyle/>
          <a:p>
            <a:fld id="{FD18225D-8F0B-47E9-95D9-B5F0F459A0B0}" type="slidenum">
              <a:rPr kumimoji="1" lang="ja-JP" altLang="en-US" smtClean="0"/>
              <a:t>12</a:t>
            </a:fld>
            <a:endParaRPr kumimoji="1" lang="ja-JP" altLang="en-US"/>
          </a:p>
        </p:txBody>
      </p:sp>
    </p:spTree>
    <p:extLst>
      <p:ext uri="{BB962C8B-B14F-4D97-AF65-F5344CB8AC3E}">
        <p14:creationId xmlns:p14="http://schemas.microsoft.com/office/powerpoint/2010/main" val="1888524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FD18225D-8F0B-47E9-95D9-B5F0F459A0B0}" type="slidenum">
              <a:rPr kumimoji="1" lang="ja-JP" altLang="en-US" smtClean="0"/>
              <a:t>13</a:t>
            </a:fld>
            <a:endParaRPr kumimoji="1" lang="ja-JP" altLang="en-US"/>
          </a:p>
        </p:txBody>
      </p:sp>
    </p:spTree>
    <p:extLst>
      <p:ext uri="{BB962C8B-B14F-4D97-AF65-F5344CB8AC3E}">
        <p14:creationId xmlns:p14="http://schemas.microsoft.com/office/powerpoint/2010/main" val="1829986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D18225D-8F0B-47E9-95D9-B5F0F459A0B0}" type="slidenum">
              <a:rPr kumimoji="1" lang="ja-JP" altLang="en-US" smtClean="0"/>
              <a:t>14</a:t>
            </a:fld>
            <a:endParaRPr kumimoji="1" lang="ja-JP" altLang="en-US"/>
          </a:p>
        </p:txBody>
      </p:sp>
    </p:spTree>
    <p:extLst>
      <p:ext uri="{BB962C8B-B14F-4D97-AF65-F5344CB8AC3E}">
        <p14:creationId xmlns:p14="http://schemas.microsoft.com/office/powerpoint/2010/main" val="785320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各ユーザーを認識し</a:t>
            </a:r>
            <a:endParaRPr kumimoji="1" lang="ja-JP" altLang="en-US" dirty="0"/>
          </a:p>
        </p:txBody>
      </p:sp>
      <p:sp>
        <p:nvSpPr>
          <p:cNvPr id="4" name="スライド番号プレースホルダー 3"/>
          <p:cNvSpPr>
            <a:spLocks noGrp="1"/>
          </p:cNvSpPr>
          <p:nvPr>
            <p:ph type="sldNum" sz="quarter" idx="10"/>
          </p:nvPr>
        </p:nvSpPr>
        <p:spPr/>
        <p:txBody>
          <a:bodyPr/>
          <a:lstStyle/>
          <a:p>
            <a:fld id="{FD18225D-8F0B-47E9-95D9-B5F0F459A0B0}" type="slidenum">
              <a:rPr kumimoji="1" lang="ja-JP" altLang="en-US" smtClean="0"/>
              <a:t>15</a:t>
            </a:fld>
            <a:endParaRPr kumimoji="1" lang="ja-JP" altLang="en-US"/>
          </a:p>
        </p:txBody>
      </p:sp>
    </p:spTree>
    <p:extLst>
      <p:ext uri="{BB962C8B-B14F-4D97-AF65-F5344CB8AC3E}">
        <p14:creationId xmlns:p14="http://schemas.microsoft.com/office/powerpoint/2010/main" val="339764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各ユーザーを認識し</a:t>
            </a:r>
            <a:endParaRPr kumimoji="1" lang="ja-JP" altLang="en-US" dirty="0"/>
          </a:p>
        </p:txBody>
      </p:sp>
      <p:sp>
        <p:nvSpPr>
          <p:cNvPr id="4" name="スライド番号プレースホルダー 3"/>
          <p:cNvSpPr>
            <a:spLocks noGrp="1"/>
          </p:cNvSpPr>
          <p:nvPr>
            <p:ph type="sldNum" sz="quarter" idx="10"/>
          </p:nvPr>
        </p:nvSpPr>
        <p:spPr/>
        <p:txBody>
          <a:bodyPr/>
          <a:lstStyle/>
          <a:p>
            <a:fld id="{FD18225D-8F0B-47E9-95D9-B5F0F459A0B0}" type="slidenum">
              <a:rPr kumimoji="1" lang="ja-JP" altLang="en-US" smtClean="0"/>
              <a:t>16</a:t>
            </a:fld>
            <a:endParaRPr kumimoji="1" lang="ja-JP" altLang="en-US"/>
          </a:p>
        </p:txBody>
      </p:sp>
    </p:spTree>
    <p:extLst>
      <p:ext uri="{BB962C8B-B14F-4D97-AF65-F5344CB8AC3E}">
        <p14:creationId xmlns:p14="http://schemas.microsoft.com/office/powerpoint/2010/main" val="3270999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各ユーザーを認識し</a:t>
            </a:r>
            <a:endParaRPr kumimoji="1" lang="ja-JP" altLang="en-US" dirty="0"/>
          </a:p>
        </p:txBody>
      </p:sp>
      <p:sp>
        <p:nvSpPr>
          <p:cNvPr id="4" name="スライド番号プレースホルダー 3"/>
          <p:cNvSpPr>
            <a:spLocks noGrp="1"/>
          </p:cNvSpPr>
          <p:nvPr>
            <p:ph type="sldNum" sz="quarter" idx="10"/>
          </p:nvPr>
        </p:nvSpPr>
        <p:spPr/>
        <p:txBody>
          <a:bodyPr/>
          <a:lstStyle/>
          <a:p>
            <a:fld id="{FD18225D-8F0B-47E9-95D9-B5F0F459A0B0}" type="slidenum">
              <a:rPr kumimoji="1" lang="ja-JP" altLang="en-US" smtClean="0"/>
              <a:t>17</a:t>
            </a:fld>
            <a:endParaRPr kumimoji="1" lang="ja-JP" altLang="en-US"/>
          </a:p>
        </p:txBody>
      </p:sp>
    </p:spTree>
    <p:extLst>
      <p:ext uri="{BB962C8B-B14F-4D97-AF65-F5344CB8AC3E}">
        <p14:creationId xmlns:p14="http://schemas.microsoft.com/office/powerpoint/2010/main" val="3189174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私達</a:t>
            </a:r>
            <a:r>
              <a:rPr kumimoji="1" lang="en-US" altLang="ja-JP" dirty="0" err="1" smtClean="0"/>
              <a:t>TeamMatrix</a:t>
            </a:r>
            <a:r>
              <a:rPr kumimoji="1" lang="ja-JP" altLang="en-US" dirty="0" smtClean="0"/>
              <a:t>が制作実習の制作した物</a:t>
            </a:r>
            <a:r>
              <a:rPr kumimoji="1" lang="ja-JP" altLang="en-US" dirty="0" smtClean="0"/>
              <a:t>、＾それは＾</a:t>
            </a:r>
            <a:r>
              <a:rPr kumimoji="1" lang="en-US" altLang="ja-JP" dirty="0" err="1" smtClean="0"/>
              <a:t>MatrixGame</a:t>
            </a:r>
            <a:r>
              <a:rPr kumimoji="1" lang="ja-JP" altLang="en-US" dirty="0" smtClean="0"/>
              <a:t>とよばれるパズルゲームです。</a:t>
            </a:r>
            <a:endParaRPr kumimoji="1" lang="ja-JP" altLang="en-US" dirty="0"/>
          </a:p>
        </p:txBody>
      </p:sp>
      <p:sp>
        <p:nvSpPr>
          <p:cNvPr id="4" name="スライド番号プレースホルダー 3"/>
          <p:cNvSpPr>
            <a:spLocks noGrp="1"/>
          </p:cNvSpPr>
          <p:nvPr>
            <p:ph type="sldNum" sz="quarter" idx="10"/>
          </p:nvPr>
        </p:nvSpPr>
        <p:spPr/>
        <p:txBody>
          <a:bodyPr/>
          <a:lstStyle/>
          <a:p>
            <a:fld id="{FD18225D-8F0B-47E9-95D9-B5F0F459A0B0}" type="slidenum">
              <a:rPr kumimoji="1" lang="ja-JP" altLang="en-US" smtClean="0"/>
              <a:t>2</a:t>
            </a:fld>
            <a:endParaRPr kumimoji="1" lang="ja-JP" altLang="en-US"/>
          </a:p>
        </p:txBody>
      </p:sp>
    </p:spTree>
    <p:extLst>
      <p:ext uri="{BB962C8B-B14F-4D97-AF65-F5344CB8AC3E}">
        <p14:creationId xmlns:p14="http://schemas.microsoft.com/office/powerpoint/2010/main" val="3491576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MatrixGame</a:t>
            </a:r>
            <a:r>
              <a:rPr kumimoji="1" lang="ja-JP" altLang="en-US" dirty="0" smtClean="0"/>
              <a:t>について説明します</a:t>
            </a:r>
            <a:r>
              <a:rPr kumimoji="1" lang="ja-JP" altLang="en-US" dirty="0" smtClean="0"/>
              <a:t>。</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err="1" smtClean="0"/>
              <a:t>ぷよぷよや</a:t>
            </a:r>
            <a:r>
              <a:rPr kumimoji="1" lang="ja-JP" altLang="en-US" dirty="0" smtClean="0"/>
              <a:t>テトリスといった落とし物パズルゲームのプロトタイプとなるものを作成しました。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当初の機能要件では前述したこれらの有名なものと同じように</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落ちてくるパズルを組み合わせてゲームを進めていくといったものをつくりたかったのですが</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作るには私達の今の技術力ではできないのはわかっていたので</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少しでもそれに近いものをつくっていくために</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授業で習ったことを応用また自分たちが知った新しい技術を</a:t>
            </a:r>
            <a:r>
              <a:rPr kumimoji="1" lang="ja-JP" altLang="en-US" dirty="0" smtClean="0"/>
              <a:t>取り入れて</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　＾単純なブロックをおいて消していくゲームを制作しました。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p:txBody>
      </p:sp>
      <p:sp>
        <p:nvSpPr>
          <p:cNvPr id="4" name="スライド番号プレースホルダー 3"/>
          <p:cNvSpPr>
            <a:spLocks noGrp="1"/>
          </p:cNvSpPr>
          <p:nvPr>
            <p:ph type="sldNum" sz="quarter" idx="10"/>
          </p:nvPr>
        </p:nvSpPr>
        <p:spPr/>
        <p:txBody>
          <a:bodyPr/>
          <a:lstStyle/>
          <a:p>
            <a:fld id="{FD18225D-8F0B-47E9-95D9-B5F0F459A0B0}" type="slidenum">
              <a:rPr kumimoji="1" lang="ja-JP" altLang="en-US" smtClean="0"/>
              <a:t>3</a:t>
            </a:fld>
            <a:endParaRPr kumimoji="1" lang="ja-JP" altLang="en-US"/>
          </a:p>
        </p:txBody>
      </p:sp>
    </p:spTree>
    <p:extLst>
      <p:ext uri="{BB962C8B-B14F-4D97-AF65-F5344CB8AC3E}">
        <p14:creationId xmlns:p14="http://schemas.microsoft.com/office/powerpoint/2010/main" val="3676402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何故この</a:t>
            </a:r>
            <a:r>
              <a:rPr kumimoji="1" lang="en-US" altLang="ja-JP" dirty="0" smtClean="0"/>
              <a:t>Game</a:t>
            </a:r>
            <a:r>
              <a:rPr kumimoji="1" lang="ja-JP" altLang="en-US" dirty="0" smtClean="0"/>
              <a:t>を作ったかの制作目的について　説明します。</a:t>
            </a:r>
            <a:endParaRPr kumimoji="1" lang="en-US" altLang="ja-JP" dirty="0" smtClean="0"/>
          </a:p>
          <a:p>
            <a:r>
              <a:rPr kumimoji="1" lang="ja-JP" altLang="en-US" dirty="0" smtClean="0"/>
              <a:t>私達チーム</a:t>
            </a:r>
            <a:r>
              <a:rPr kumimoji="1" lang="ja-JP" altLang="en-US" dirty="0" smtClean="0"/>
              <a:t>はまず　</a:t>
            </a:r>
            <a:endParaRPr kumimoji="1" lang="en-US" altLang="ja-JP" dirty="0" smtClean="0"/>
          </a:p>
          <a:p>
            <a:r>
              <a:rPr kumimoji="1" lang="ja-JP" altLang="en-US" dirty="0" smtClean="0"/>
              <a:t>　＾みなさん</a:t>
            </a:r>
            <a:r>
              <a:rPr kumimoji="1" lang="ja-JP" altLang="en-US" dirty="0" smtClean="0"/>
              <a:t>に楽しんでもらえるものを作りたいという目的で制作実習にあたりました。</a:t>
            </a:r>
            <a:endParaRPr kumimoji="1" lang="en-US" altLang="ja-JP" dirty="0" smtClean="0"/>
          </a:p>
          <a:p>
            <a:r>
              <a:rPr kumimoji="1" lang="ja-JP" altLang="en-US" dirty="0" smtClean="0"/>
              <a:t>　＾制作の中</a:t>
            </a:r>
            <a:r>
              <a:rPr kumimoji="1" lang="ja-JP" altLang="en-US" dirty="0" smtClean="0"/>
              <a:t>で自分たちの勉強の復習を行い自分たちの</a:t>
            </a:r>
            <a:r>
              <a:rPr kumimoji="1" lang="ja-JP" altLang="en-US" dirty="0" smtClean="0"/>
              <a:t>勉強したことをつなげたい</a:t>
            </a:r>
            <a:r>
              <a:rPr kumimoji="1" lang="ja-JP" altLang="en-US" dirty="0" smtClean="0"/>
              <a:t>。</a:t>
            </a:r>
            <a:endParaRPr kumimoji="1" lang="en-US" altLang="ja-JP" dirty="0" smtClean="0"/>
          </a:p>
          <a:p>
            <a:r>
              <a:rPr kumimoji="1" lang="ja-JP" altLang="en-US" dirty="0" smtClean="0"/>
              <a:t>　＾今</a:t>
            </a:r>
            <a:r>
              <a:rPr kumimoji="1" lang="ja-JP" altLang="en-US" dirty="0" smtClean="0"/>
              <a:t>までになかった新しいものを作りたい。</a:t>
            </a:r>
            <a:endParaRPr kumimoji="1" lang="en-US" altLang="ja-JP" dirty="0" smtClean="0"/>
          </a:p>
          <a:p>
            <a:r>
              <a:rPr kumimoji="1" lang="ja-JP" altLang="en-US" dirty="0" smtClean="0"/>
              <a:t>　＾今後</a:t>
            </a:r>
            <a:r>
              <a:rPr kumimoji="1" lang="ja-JP" altLang="en-US" dirty="0" smtClean="0"/>
              <a:t>働いていく中で参考になるコードをつくり自分たちの力としたい。</a:t>
            </a:r>
            <a:endParaRPr kumimoji="1" lang="en-US" altLang="ja-JP" dirty="0" smtClean="0"/>
          </a:p>
          <a:p>
            <a:r>
              <a:rPr kumimoji="1" lang="ja-JP" altLang="en-US" dirty="0" smtClean="0"/>
              <a:t>ゲーム</a:t>
            </a:r>
            <a:r>
              <a:rPr kumimoji="1" lang="ja-JP" altLang="en-US" dirty="0" smtClean="0"/>
              <a:t>といわれるアプリケーションの中でも最もそれぞれのコードの関連性が高くなりやすく難しい課題</a:t>
            </a:r>
            <a:r>
              <a:rPr kumimoji="1" lang="ja-JP" altLang="en-US" dirty="0" smtClean="0"/>
              <a:t>に</a:t>
            </a:r>
            <a:endParaRPr kumimoji="1" lang="en-US" altLang="ja-JP" dirty="0" smtClean="0"/>
          </a:p>
          <a:p>
            <a:r>
              <a:rPr kumimoji="1" lang="ja-JP" altLang="en-US" dirty="0" smtClean="0"/>
              <a:t>　＾チャレンジ</a:t>
            </a:r>
            <a:r>
              <a:rPr kumimoji="1" lang="ja-JP" altLang="en-US" dirty="0" smtClean="0"/>
              <a:t>してみたい。</a:t>
            </a:r>
            <a:endParaRPr kumimoji="1" lang="en-US" altLang="ja-JP" dirty="0" smtClean="0"/>
          </a:p>
          <a:p>
            <a:r>
              <a:rPr kumimoji="1" lang="ja-JP" altLang="en-US" dirty="0" smtClean="0"/>
              <a:t>といった理由からこのゲームを選び制作しました。</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D18225D-8F0B-47E9-95D9-B5F0F459A0B0}" type="slidenum">
              <a:rPr kumimoji="1" lang="ja-JP" altLang="en-US" smtClean="0"/>
              <a:t>4</a:t>
            </a:fld>
            <a:endParaRPr kumimoji="1" lang="ja-JP" altLang="en-US"/>
          </a:p>
        </p:txBody>
      </p:sp>
    </p:spTree>
    <p:extLst>
      <p:ext uri="{BB962C8B-B14F-4D97-AF65-F5344CB8AC3E}">
        <p14:creationId xmlns:p14="http://schemas.microsoft.com/office/powerpoint/2010/main" val="329109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プログラム開発にあたって私たちは機能別</a:t>
            </a:r>
            <a:r>
              <a:rPr kumimoji="1" lang="ja-JP" altLang="en-US" dirty="0" smtClean="0"/>
              <a:t>に　</a:t>
            </a:r>
            <a:endParaRPr kumimoji="1" lang="en-US" altLang="ja-JP" dirty="0" smtClean="0"/>
          </a:p>
          <a:p>
            <a:r>
              <a:rPr kumimoji="1" lang="ja-JP" altLang="en-US" dirty="0" smtClean="0"/>
              <a:t>　＾それぞれ</a:t>
            </a:r>
            <a:r>
              <a:rPr kumimoji="1" lang="ja-JP" altLang="en-US" dirty="0" smtClean="0"/>
              <a:t>のプログラムを作成し</a:t>
            </a:r>
            <a:endParaRPr kumimoji="1" lang="en-US" altLang="ja-JP" dirty="0" smtClean="0"/>
          </a:p>
          <a:p>
            <a:r>
              <a:rPr kumimoji="1" lang="en-US" altLang="ja-JP" dirty="0" smtClean="0"/>
              <a:t>6</a:t>
            </a:r>
            <a:r>
              <a:rPr kumimoji="1" lang="ja-JP" altLang="en-US" dirty="0" smtClean="0"/>
              <a:t>限目にそれぞれが制作したソースコード</a:t>
            </a:r>
            <a:r>
              <a:rPr kumimoji="1" lang="ja-JP" altLang="en-US" dirty="0" smtClean="0"/>
              <a:t>を</a:t>
            </a:r>
            <a:endParaRPr kumimoji="1" lang="en-US" altLang="ja-JP" dirty="0" smtClean="0"/>
          </a:p>
          <a:p>
            <a:r>
              <a:rPr kumimoji="1" lang="ja-JP" altLang="en-US" dirty="0" smtClean="0"/>
              <a:t>　＾もちよって</a:t>
            </a:r>
            <a:r>
              <a:rPr kumimoji="1" lang="ja-JP" altLang="en-US" dirty="0" smtClean="0"/>
              <a:t>統合するといった流れでプログラミングを行いました。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FD18225D-8F0B-47E9-95D9-B5F0F459A0B0}" type="slidenum">
              <a:rPr kumimoji="1" lang="ja-JP" altLang="en-US" smtClean="0"/>
              <a:t>5</a:t>
            </a:fld>
            <a:endParaRPr kumimoji="1" lang="ja-JP" altLang="en-US"/>
          </a:p>
        </p:txBody>
      </p:sp>
    </p:spTree>
    <p:extLst>
      <p:ext uri="{BB962C8B-B14F-4D97-AF65-F5344CB8AC3E}">
        <p14:creationId xmlns:p14="http://schemas.microsoft.com/office/powerpoint/2010/main" val="1157091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機能別に組み上げていくに</a:t>
            </a:r>
            <a:r>
              <a:rPr kumimoji="1" lang="ja-JP" altLang="en-US" dirty="0" smtClean="0"/>
              <a:t>あたって　＾共有</a:t>
            </a:r>
            <a:r>
              <a:rPr kumimoji="1" lang="ja-JP" altLang="en-US" dirty="0" smtClean="0"/>
              <a:t>や送信取得する</a:t>
            </a:r>
            <a:r>
              <a:rPr kumimoji="1" lang="ja-JP" altLang="en-US" dirty="0" smtClean="0"/>
              <a:t>データ、作って</a:t>
            </a:r>
            <a:r>
              <a:rPr kumimoji="1" lang="ja-JP" altLang="en-US" dirty="0" smtClean="0"/>
              <a:t>ほしい機能などをその日ごとにチームで話し合い</a:t>
            </a:r>
            <a:r>
              <a:rPr kumimoji="1" lang="ja-JP" altLang="en-US" dirty="0" smtClean="0"/>
              <a:t>、</a:t>
            </a:r>
            <a:endParaRPr kumimoji="1" lang="en-US" altLang="ja-JP" dirty="0" smtClean="0"/>
          </a:p>
          <a:p>
            <a:r>
              <a:rPr kumimoji="1" lang="ja-JP" altLang="en-US" dirty="0" smtClean="0"/>
              <a:t>それらを共有した状態でそれぞれコードを書いていきました。</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D18225D-8F0B-47E9-95D9-B5F0F459A0B0}" type="slidenum">
              <a:rPr kumimoji="1" lang="ja-JP" altLang="en-US" smtClean="0"/>
              <a:t>6</a:t>
            </a:fld>
            <a:endParaRPr kumimoji="1" lang="ja-JP" altLang="en-US"/>
          </a:p>
        </p:txBody>
      </p:sp>
    </p:spTree>
    <p:extLst>
      <p:ext uri="{BB962C8B-B14F-4D97-AF65-F5344CB8AC3E}">
        <p14:creationId xmlns:p14="http://schemas.microsoft.com/office/powerpoint/2010/main" val="2557568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反省点を挙げていきたいと思います。最初　私たちがプログラムをつくるにあたって自宅やこの学校での開発環境の統合が図れていない状況で</a:t>
            </a:r>
            <a:r>
              <a:rPr kumimoji="1" lang="en-US" altLang="ja-JP" dirty="0" err="1" smtClean="0"/>
              <a:t>github</a:t>
            </a:r>
            <a:r>
              <a:rPr kumimoji="1" lang="ja-JP" altLang="en-US" dirty="0" smtClean="0"/>
              <a:t>を</a:t>
            </a:r>
            <a:r>
              <a:rPr kumimoji="1" lang="ja-JP" altLang="en-US" dirty="0" smtClean="0"/>
              <a:t>使って開発</a:t>
            </a:r>
            <a:r>
              <a:rPr kumimoji="1" lang="ja-JP" altLang="en-US" dirty="0" smtClean="0"/>
              <a:t>していこうと</a:t>
            </a:r>
            <a:r>
              <a:rPr kumimoji="1" lang="ja-JP" altLang="en-US" dirty="0" smtClean="0"/>
              <a:t>したので</a:t>
            </a:r>
            <a:endParaRPr kumimoji="1" lang="en-US" altLang="ja-JP" dirty="0" smtClean="0"/>
          </a:p>
          <a:p>
            <a:r>
              <a:rPr kumimoji="1" lang="ja-JP" altLang="en-US" dirty="0" smtClean="0"/>
              <a:t>自宅でつくってきたコードをあげるとほかの人の開発環境と違うからエラーをおこすといったことを起こしてしまい</a:t>
            </a:r>
            <a:endParaRPr kumimoji="1" lang="en-US" altLang="ja-JP" dirty="0" smtClean="0"/>
          </a:p>
          <a:p>
            <a:r>
              <a:rPr kumimoji="1" lang="ja-JP" altLang="en-US" dirty="0" smtClean="0"/>
              <a:t>この問題を解決「するのに何日もかけてしまいました。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D18225D-8F0B-47E9-95D9-B5F0F459A0B0}" type="slidenum">
              <a:rPr kumimoji="1" lang="ja-JP" altLang="en-US" smtClean="0"/>
              <a:t>7</a:t>
            </a:fld>
            <a:endParaRPr kumimoji="1" lang="ja-JP" altLang="en-US"/>
          </a:p>
        </p:txBody>
      </p:sp>
    </p:spTree>
    <p:extLst>
      <p:ext uri="{BB962C8B-B14F-4D97-AF65-F5344CB8AC3E}">
        <p14:creationId xmlns:p14="http://schemas.microsoft.com/office/powerpoint/2010/main" val="2439452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改善方法としましては</a:t>
            </a:r>
            <a:r>
              <a:rPr kumimoji="1" lang="en-US" altLang="ja-JP" dirty="0" smtClean="0"/>
              <a:t>eclipse</a:t>
            </a:r>
            <a:r>
              <a:rPr kumimoji="1" lang="ja-JP" altLang="en-US" dirty="0" smtClean="0"/>
              <a:t>の</a:t>
            </a:r>
            <a:r>
              <a:rPr kumimoji="1" lang="en-US" altLang="ja-JP" dirty="0" smtClean="0"/>
              <a:t>war</a:t>
            </a:r>
            <a:r>
              <a:rPr kumimoji="1" lang="ja-JP" altLang="en-US" dirty="0" smtClean="0"/>
              <a:t>ファイル</a:t>
            </a:r>
            <a:r>
              <a:rPr kumimoji="1" lang="ja-JP" altLang="en-US" dirty="0" smtClean="0"/>
              <a:t>で　</a:t>
            </a:r>
            <a:endParaRPr kumimoji="1" lang="en-US" altLang="ja-JP" dirty="0" smtClean="0"/>
          </a:p>
          <a:p>
            <a:r>
              <a:rPr kumimoji="1" lang="ja-JP" altLang="en-US" dirty="0" smtClean="0"/>
              <a:t>＾保存</a:t>
            </a:r>
            <a:r>
              <a:rPr kumimoji="1" lang="ja-JP" altLang="en-US" dirty="0" smtClean="0"/>
              <a:t>しそれらの変更点追加点をチームで話し合いながら進めていくと</a:t>
            </a:r>
            <a:r>
              <a:rPr kumimoji="1" lang="ja-JP" altLang="en-US" dirty="0" smtClean="0"/>
              <a:t>いった</a:t>
            </a:r>
            <a:endParaRPr kumimoji="1" lang="en-US" altLang="ja-JP" dirty="0" smtClean="0"/>
          </a:p>
          <a:p>
            <a:r>
              <a:rPr kumimoji="1" lang="ja-JP" altLang="en-US" dirty="0" smtClean="0"/>
              <a:t>方法を</a:t>
            </a:r>
            <a:r>
              <a:rPr kumimoji="1" lang="ja-JP" altLang="en-US" dirty="0" smtClean="0"/>
              <a:t>とって解決しました</a:t>
            </a:r>
            <a:r>
              <a:rPr kumimoji="1" lang="ja-JP" altLang="en-US" dirty="0" smtClean="0"/>
              <a:t>。</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FD18225D-8F0B-47E9-95D9-B5F0F459A0B0}" type="slidenum">
              <a:rPr kumimoji="1" lang="ja-JP" altLang="en-US" smtClean="0"/>
              <a:t>8</a:t>
            </a:fld>
            <a:endParaRPr kumimoji="1" lang="ja-JP" altLang="en-US"/>
          </a:p>
        </p:txBody>
      </p:sp>
    </p:spTree>
    <p:extLst>
      <p:ext uri="{BB962C8B-B14F-4D97-AF65-F5344CB8AC3E}">
        <p14:creationId xmlns:p14="http://schemas.microsoft.com/office/powerpoint/2010/main" val="531666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MatrixGame</a:t>
            </a:r>
            <a:r>
              <a:rPr kumimoji="1" lang="ja-JP" altLang="en-US" dirty="0" smtClean="0"/>
              <a:t>の機能別の詳しい説明を行いたいと思います。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D18225D-8F0B-47E9-95D9-B5F0F459A0B0}" type="slidenum">
              <a:rPr kumimoji="1" lang="ja-JP" altLang="en-US" smtClean="0"/>
              <a:t>9</a:t>
            </a:fld>
            <a:endParaRPr kumimoji="1" lang="ja-JP" altLang="en-US"/>
          </a:p>
        </p:txBody>
      </p:sp>
    </p:spTree>
    <p:extLst>
      <p:ext uri="{BB962C8B-B14F-4D97-AF65-F5344CB8AC3E}">
        <p14:creationId xmlns:p14="http://schemas.microsoft.com/office/powerpoint/2010/main" val="2006093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5615801-81D3-45A7-B8F5-7AC812932DF5}" type="datetimeFigureOut">
              <a:rPr kumimoji="1" lang="ja-JP" altLang="en-US" smtClean="0"/>
              <a:t>2020/6/24</a:t>
            </a:fld>
            <a:endParaRPr kumimoji="1" lang="ja-JP" alt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BB6488F-9AEC-4595-A862-A2D7369B175D}" type="slidenum">
              <a:rPr kumimoji="1" lang="ja-JP" altLang="en-US" smtClean="0"/>
              <a:t>‹#›</a:t>
            </a:fld>
            <a:endParaRPr kumimoji="1" lang="ja-JP" alt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719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5615801-81D3-45A7-B8F5-7AC812932DF5}" type="datetimeFigureOut">
              <a:rPr kumimoji="1" lang="ja-JP" altLang="en-US" smtClean="0"/>
              <a:t>2020/6/24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BB6488F-9AEC-4595-A862-A2D7369B175D}" type="slidenum">
              <a:rPr kumimoji="1" lang="ja-JP" altLang="en-US" smtClean="0"/>
              <a:t>‹#›</a:t>
            </a:fld>
            <a:endParaRPr kumimoji="1" lang="ja-JP" altLang="en-US"/>
          </a:p>
        </p:txBody>
      </p:sp>
    </p:spTree>
    <p:extLst>
      <p:ext uri="{BB962C8B-B14F-4D97-AF65-F5344CB8AC3E}">
        <p14:creationId xmlns:p14="http://schemas.microsoft.com/office/powerpoint/2010/main" val="165166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5615801-81D3-45A7-B8F5-7AC812932DF5}" type="datetimeFigureOut">
              <a:rPr kumimoji="1" lang="ja-JP" altLang="en-US" smtClean="0"/>
              <a:t>2020/6/24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BB6488F-9AEC-4595-A862-A2D7369B175D}" type="slidenum">
              <a:rPr kumimoji="1" lang="ja-JP" altLang="en-US" smtClean="0"/>
              <a:t>‹#›</a:t>
            </a:fld>
            <a:endParaRPr kumimoji="1" lang="ja-JP" altLang="en-US"/>
          </a:p>
        </p:txBody>
      </p:sp>
    </p:spTree>
    <p:extLst>
      <p:ext uri="{BB962C8B-B14F-4D97-AF65-F5344CB8AC3E}">
        <p14:creationId xmlns:p14="http://schemas.microsoft.com/office/powerpoint/2010/main" val="1379244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5615801-81D3-45A7-B8F5-7AC812932DF5}" type="datetimeFigureOut">
              <a:rPr kumimoji="1" lang="ja-JP" altLang="en-US" smtClean="0"/>
              <a:t>2020/6/24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BB6488F-9AEC-4595-A862-A2D7369B175D}" type="slidenum">
              <a:rPr kumimoji="1" lang="ja-JP" altLang="en-US" smtClean="0"/>
              <a:t>‹#›</a:t>
            </a:fld>
            <a:endParaRPr kumimoji="1" lang="ja-JP" altLang="en-US"/>
          </a:p>
        </p:txBody>
      </p:sp>
    </p:spTree>
    <p:extLst>
      <p:ext uri="{BB962C8B-B14F-4D97-AF65-F5344CB8AC3E}">
        <p14:creationId xmlns:p14="http://schemas.microsoft.com/office/powerpoint/2010/main" val="2436914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5615801-81D3-45A7-B8F5-7AC812932DF5}" type="datetimeFigureOut">
              <a:rPr kumimoji="1" lang="ja-JP" altLang="en-US" smtClean="0"/>
              <a:t>2020/6/24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BB6488F-9AEC-4595-A862-A2D7369B175D}" type="slidenum">
              <a:rPr kumimoji="1" lang="ja-JP" altLang="en-US" smtClean="0"/>
              <a:t>‹#›</a:t>
            </a:fld>
            <a:endParaRPr kumimoji="1" lang="ja-JP" alt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059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5615801-81D3-45A7-B8F5-7AC812932DF5}" type="datetimeFigureOut">
              <a:rPr kumimoji="1" lang="ja-JP" altLang="en-US" smtClean="0"/>
              <a:t>2020/6/24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BB6488F-9AEC-4595-A862-A2D7369B175D}" type="slidenum">
              <a:rPr kumimoji="1" lang="ja-JP" altLang="en-US" smtClean="0"/>
              <a:t>‹#›</a:t>
            </a:fld>
            <a:endParaRPr kumimoji="1" lang="ja-JP" altLang="en-US"/>
          </a:p>
        </p:txBody>
      </p:sp>
    </p:spTree>
    <p:extLst>
      <p:ext uri="{BB962C8B-B14F-4D97-AF65-F5344CB8AC3E}">
        <p14:creationId xmlns:p14="http://schemas.microsoft.com/office/powerpoint/2010/main" val="420158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5615801-81D3-45A7-B8F5-7AC812932DF5}" type="datetimeFigureOut">
              <a:rPr kumimoji="1" lang="ja-JP" altLang="en-US" smtClean="0"/>
              <a:t>2020/6/24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BB6488F-9AEC-4595-A862-A2D7369B175D}" type="slidenum">
              <a:rPr kumimoji="1" lang="ja-JP" altLang="en-US" smtClean="0"/>
              <a:t>‹#›</a:t>
            </a:fld>
            <a:endParaRPr kumimoji="1" lang="ja-JP" altLang="en-US"/>
          </a:p>
        </p:txBody>
      </p:sp>
    </p:spTree>
    <p:extLst>
      <p:ext uri="{BB962C8B-B14F-4D97-AF65-F5344CB8AC3E}">
        <p14:creationId xmlns:p14="http://schemas.microsoft.com/office/powerpoint/2010/main" val="1790700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5615801-81D3-45A7-B8F5-7AC812932DF5}" type="datetimeFigureOut">
              <a:rPr kumimoji="1" lang="ja-JP" altLang="en-US" smtClean="0"/>
              <a:t>2020/6/24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BB6488F-9AEC-4595-A862-A2D7369B175D}" type="slidenum">
              <a:rPr kumimoji="1" lang="ja-JP" altLang="en-US" smtClean="0"/>
              <a:t>‹#›</a:t>
            </a:fld>
            <a:endParaRPr kumimoji="1" lang="ja-JP" altLang="en-US"/>
          </a:p>
        </p:txBody>
      </p:sp>
    </p:spTree>
    <p:extLst>
      <p:ext uri="{BB962C8B-B14F-4D97-AF65-F5344CB8AC3E}">
        <p14:creationId xmlns:p14="http://schemas.microsoft.com/office/powerpoint/2010/main" val="510308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615801-81D3-45A7-B8F5-7AC812932DF5}" type="datetimeFigureOut">
              <a:rPr kumimoji="1" lang="ja-JP" altLang="en-US" smtClean="0"/>
              <a:t>2020/6/24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BB6488F-9AEC-4595-A862-A2D7369B175D}" type="slidenum">
              <a:rPr kumimoji="1" lang="ja-JP" altLang="en-US" smtClean="0"/>
              <a:t>‹#›</a:t>
            </a:fld>
            <a:endParaRPr kumimoji="1" lang="ja-JP" altLang="en-US"/>
          </a:p>
        </p:txBody>
      </p:sp>
    </p:spTree>
    <p:extLst>
      <p:ext uri="{BB962C8B-B14F-4D97-AF65-F5344CB8AC3E}">
        <p14:creationId xmlns:p14="http://schemas.microsoft.com/office/powerpoint/2010/main" val="242665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5615801-81D3-45A7-B8F5-7AC812932DF5}" type="datetimeFigureOut">
              <a:rPr kumimoji="1" lang="ja-JP" altLang="en-US" smtClean="0"/>
              <a:t>2020/6/24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BB6488F-9AEC-4595-A862-A2D7369B175D}" type="slidenum">
              <a:rPr kumimoji="1" lang="ja-JP" altLang="en-US" smtClean="0"/>
              <a:t>‹#›</a:t>
            </a:fld>
            <a:endParaRPr kumimoji="1" lang="ja-JP" altLang="en-US"/>
          </a:p>
        </p:txBody>
      </p:sp>
    </p:spTree>
    <p:extLst>
      <p:ext uri="{BB962C8B-B14F-4D97-AF65-F5344CB8AC3E}">
        <p14:creationId xmlns:p14="http://schemas.microsoft.com/office/powerpoint/2010/main" val="48611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5615801-81D3-45A7-B8F5-7AC812932DF5}" type="datetimeFigureOut">
              <a:rPr kumimoji="1" lang="ja-JP" altLang="en-US" smtClean="0"/>
              <a:t>2020/6/24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BB6488F-9AEC-4595-A862-A2D7369B175D}" type="slidenum">
              <a:rPr kumimoji="1" lang="ja-JP" altLang="en-US" smtClean="0"/>
              <a:t>‹#›</a:t>
            </a:fld>
            <a:endParaRPr kumimoji="1" lang="ja-JP" altLang="en-US"/>
          </a:p>
        </p:txBody>
      </p:sp>
    </p:spTree>
    <p:extLst>
      <p:ext uri="{BB962C8B-B14F-4D97-AF65-F5344CB8AC3E}">
        <p14:creationId xmlns:p14="http://schemas.microsoft.com/office/powerpoint/2010/main" val="703578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5615801-81D3-45A7-B8F5-7AC812932DF5}" type="datetimeFigureOut">
              <a:rPr kumimoji="1" lang="ja-JP" altLang="en-US" smtClean="0"/>
              <a:t>2020/6/24</a:t>
            </a:fld>
            <a:endParaRPr kumimoji="1" lang="ja-JP" alt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kumimoji="1" lang="ja-JP" alt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BB6488F-9AEC-4595-A862-A2D7369B175D}" type="slidenum">
              <a:rPr kumimoji="1" lang="ja-JP" altLang="en-US" smtClean="0"/>
              <a:t>‹#›</a:t>
            </a:fld>
            <a:endParaRPr kumimoji="1" lang="ja-JP" altLang="en-US"/>
          </a:p>
        </p:txBody>
      </p:sp>
    </p:spTree>
    <p:extLst>
      <p:ext uri="{BB962C8B-B14F-4D97-AF65-F5344CB8AC3E}">
        <p14:creationId xmlns:p14="http://schemas.microsoft.com/office/powerpoint/2010/main" val="119192503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kumimoji="1"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kumimoji="1"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90803" y="1251225"/>
            <a:ext cx="6192982" cy="2105699"/>
          </a:xfrm>
        </p:spPr>
        <p:txBody>
          <a:bodyPr>
            <a:normAutofit fontScale="90000"/>
          </a:bodyPr>
          <a:lstStyle/>
          <a:p>
            <a:r>
              <a:rPr kumimoji="1" lang="en-US" altLang="ja-JP" dirty="0" smtClean="0"/>
              <a:t>2</a:t>
            </a:r>
            <a:r>
              <a:rPr kumimoji="1" lang="ja-JP" altLang="en-US" dirty="0" smtClean="0"/>
              <a:t>月</a:t>
            </a:r>
            <a:r>
              <a:rPr kumimoji="1" lang="en-US" altLang="ja-JP" dirty="0" smtClean="0"/>
              <a:t>Java</a:t>
            </a:r>
            <a:r>
              <a:rPr kumimoji="1" lang="ja-JP" altLang="en-US" dirty="0" smtClean="0"/>
              <a:t>養成科</a:t>
            </a:r>
            <a:r>
              <a:rPr kumimoji="1" lang="en-US" altLang="ja-JP" dirty="0" smtClean="0"/>
              <a:t/>
            </a:r>
            <a:br>
              <a:rPr kumimoji="1" lang="en-US" altLang="ja-JP" dirty="0" smtClean="0"/>
            </a:br>
            <a:r>
              <a:rPr lang="en-US" altLang="ja-JP" dirty="0" smtClean="0"/>
              <a:t>Team Matrix</a:t>
            </a:r>
            <a:endParaRPr kumimoji="1" lang="ja-JP" altLang="en-US" dirty="0"/>
          </a:p>
        </p:txBody>
      </p:sp>
      <p:sp>
        <p:nvSpPr>
          <p:cNvPr id="3" name="サブタイトル 2"/>
          <p:cNvSpPr>
            <a:spLocks noGrp="1"/>
          </p:cNvSpPr>
          <p:nvPr>
            <p:ph type="subTitle" idx="1"/>
          </p:nvPr>
        </p:nvSpPr>
        <p:spPr>
          <a:xfrm>
            <a:off x="1524000" y="3763684"/>
            <a:ext cx="3116580" cy="609267"/>
          </a:xfrm>
        </p:spPr>
        <p:txBody>
          <a:bodyPr/>
          <a:lstStyle/>
          <a:p>
            <a:r>
              <a:rPr kumimoji="1" lang="en-US" altLang="ja-JP" dirty="0" smtClean="0"/>
              <a:t>Project Member</a:t>
            </a:r>
            <a:endParaRPr kumimoji="1" lang="ja-JP" altLang="en-US" dirty="0"/>
          </a:p>
        </p:txBody>
      </p:sp>
      <p:sp>
        <p:nvSpPr>
          <p:cNvPr id="4" name="サブタイトル 2"/>
          <p:cNvSpPr txBox="1">
            <a:spLocks/>
          </p:cNvSpPr>
          <p:nvPr/>
        </p:nvSpPr>
        <p:spPr>
          <a:xfrm>
            <a:off x="4640580" y="4982218"/>
            <a:ext cx="3116580" cy="5356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dirty="0" smtClean="0">
                <a:solidFill>
                  <a:schemeClr val="bg1"/>
                </a:solidFill>
              </a:rPr>
              <a:t>松原　翔（</a:t>
            </a:r>
            <a:r>
              <a:rPr lang="en-US" altLang="ja-JP" dirty="0" err="1" smtClean="0">
                <a:solidFill>
                  <a:schemeClr val="bg1"/>
                </a:solidFill>
              </a:rPr>
              <a:t>Sho</a:t>
            </a:r>
            <a:r>
              <a:rPr lang="ja-JP" altLang="en-US" dirty="0" smtClean="0"/>
              <a:t>）</a:t>
            </a:r>
            <a:endParaRPr lang="ja-JP" altLang="en-US" dirty="0"/>
          </a:p>
        </p:txBody>
      </p:sp>
      <p:sp>
        <p:nvSpPr>
          <p:cNvPr id="5" name="サブタイトル 2"/>
          <p:cNvSpPr txBox="1">
            <a:spLocks/>
          </p:cNvSpPr>
          <p:nvPr/>
        </p:nvSpPr>
        <p:spPr>
          <a:xfrm>
            <a:off x="4640580" y="4372951"/>
            <a:ext cx="3116580" cy="5356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dirty="0" smtClean="0">
                <a:solidFill>
                  <a:schemeClr val="bg1"/>
                </a:solidFill>
              </a:rPr>
              <a:t>大鹿　聡（</a:t>
            </a:r>
            <a:r>
              <a:rPr lang="en-US" altLang="ja-JP" dirty="0" err="1" smtClean="0">
                <a:solidFill>
                  <a:schemeClr val="bg1"/>
                </a:solidFill>
              </a:rPr>
              <a:t>Shika</a:t>
            </a:r>
            <a:r>
              <a:rPr lang="ja-JP" altLang="en-US" dirty="0" smtClean="0">
                <a:solidFill>
                  <a:schemeClr val="bg1"/>
                </a:solidFill>
              </a:rPr>
              <a:t>）</a:t>
            </a:r>
            <a:endParaRPr lang="en-US" altLang="ja-JP" dirty="0" smtClean="0">
              <a:solidFill>
                <a:schemeClr val="bg1"/>
              </a:solidFill>
            </a:endParaRPr>
          </a:p>
        </p:txBody>
      </p:sp>
      <p:sp>
        <p:nvSpPr>
          <p:cNvPr id="6" name="サブタイトル 2"/>
          <p:cNvSpPr txBox="1">
            <a:spLocks/>
          </p:cNvSpPr>
          <p:nvPr/>
        </p:nvSpPr>
        <p:spPr>
          <a:xfrm>
            <a:off x="4640580" y="3763684"/>
            <a:ext cx="3116580" cy="5356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dirty="0" smtClean="0">
                <a:solidFill>
                  <a:schemeClr val="bg1"/>
                </a:solidFill>
              </a:rPr>
              <a:t>三上　拓也（</a:t>
            </a:r>
            <a:r>
              <a:rPr lang="en-US" altLang="ja-JP" dirty="0" err="1" smtClean="0">
                <a:solidFill>
                  <a:schemeClr val="bg1"/>
                </a:solidFill>
              </a:rPr>
              <a:t>Mkm</a:t>
            </a:r>
            <a:r>
              <a:rPr lang="ja-JP" altLang="en-US" dirty="0" smtClean="0">
                <a:solidFill>
                  <a:schemeClr val="bg1"/>
                </a:solidFill>
              </a:rPr>
              <a:t>）</a:t>
            </a:r>
            <a:endParaRPr lang="ja-JP" altLang="en-US" dirty="0">
              <a:solidFill>
                <a:schemeClr val="bg1"/>
              </a:solidFill>
            </a:endParaRPr>
          </a:p>
        </p:txBody>
      </p:sp>
    </p:spTree>
    <p:extLst>
      <p:ext uri="{BB962C8B-B14F-4D97-AF65-F5344CB8AC3E}">
        <p14:creationId xmlns:p14="http://schemas.microsoft.com/office/powerpoint/2010/main" val="56394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7200" dirty="0" smtClean="0"/>
              <a:t>機能概要</a:t>
            </a:r>
            <a:endParaRPr kumimoji="1" lang="ja-JP" altLang="en-US" sz="7200" dirty="0"/>
          </a:p>
        </p:txBody>
      </p:sp>
      <p:sp>
        <p:nvSpPr>
          <p:cNvPr id="3" name="コンテンツ プレースホルダー 2"/>
          <p:cNvSpPr>
            <a:spLocks noGrp="1"/>
          </p:cNvSpPr>
          <p:nvPr>
            <p:ph idx="1"/>
          </p:nvPr>
        </p:nvSpPr>
        <p:spPr>
          <a:xfrm>
            <a:off x="3839787" y="1965960"/>
            <a:ext cx="4481945" cy="4123113"/>
          </a:xfrm>
        </p:spPr>
        <p:txBody>
          <a:bodyPr>
            <a:noAutofit/>
          </a:bodyPr>
          <a:lstStyle/>
          <a:p>
            <a:r>
              <a:rPr kumimoji="1" lang="ja-JP" altLang="en-US" sz="4400" dirty="0" smtClean="0"/>
              <a:t>会員登録</a:t>
            </a:r>
            <a:r>
              <a:rPr kumimoji="1" lang="ja-JP" altLang="en-US" sz="4400" dirty="0" smtClean="0"/>
              <a:t>機能</a:t>
            </a:r>
            <a:endParaRPr kumimoji="1" lang="en-US" altLang="ja-JP" sz="4400" dirty="0" smtClean="0"/>
          </a:p>
          <a:p>
            <a:r>
              <a:rPr lang="ja-JP" altLang="en-US" sz="4400" dirty="0"/>
              <a:t>ログイン</a:t>
            </a:r>
            <a:r>
              <a:rPr lang="ja-JP" altLang="en-US" sz="4400" dirty="0" smtClean="0"/>
              <a:t>機能</a:t>
            </a:r>
            <a:endParaRPr kumimoji="1" lang="en-US" altLang="ja-JP" sz="4400" dirty="0" smtClean="0"/>
          </a:p>
          <a:p>
            <a:r>
              <a:rPr lang="ja-JP" altLang="en-US" sz="4400" dirty="0" smtClean="0"/>
              <a:t>ログアウト機能</a:t>
            </a:r>
            <a:endParaRPr lang="en-US" altLang="ja-JP" sz="4400" dirty="0" smtClean="0"/>
          </a:p>
          <a:p>
            <a:r>
              <a:rPr kumimoji="1" lang="ja-JP" altLang="en-US" sz="4400" dirty="0" smtClean="0"/>
              <a:t>ゲーム機能</a:t>
            </a:r>
            <a:endParaRPr kumimoji="1" lang="en-US" altLang="ja-JP" sz="4400" dirty="0" smtClean="0"/>
          </a:p>
          <a:p>
            <a:r>
              <a:rPr lang="ja-JP" altLang="en-US" sz="4400" dirty="0" smtClean="0"/>
              <a:t>セーブ</a:t>
            </a:r>
            <a:r>
              <a:rPr lang="ja-JP" altLang="en-US" sz="4400" dirty="0" smtClean="0"/>
              <a:t>機能</a:t>
            </a:r>
            <a:endParaRPr lang="en-US" altLang="ja-JP" sz="4400" dirty="0" smtClean="0"/>
          </a:p>
          <a:p>
            <a:endParaRPr kumimoji="1" lang="en-US" altLang="ja-JP" sz="4400" dirty="0" smtClean="0"/>
          </a:p>
        </p:txBody>
      </p:sp>
    </p:spTree>
    <p:extLst>
      <p:ext uri="{BB962C8B-B14F-4D97-AF65-F5344CB8AC3E}">
        <p14:creationId xmlns:p14="http://schemas.microsoft.com/office/powerpoint/2010/main" val="31975508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28950" y="2590800"/>
            <a:ext cx="5924550" cy="1371600"/>
          </a:xfrm>
        </p:spPr>
        <p:txBody>
          <a:bodyPr/>
          <a:lstStyle/>
          <a:p>
            <a:r>
              <a:rPr kumimoji="1" lang="ja-JP" altLang="en-US" dirty="0" smtClean="0"/>
              <a:t>デモンストレーション</a:t>
            </a:r>
            <a:endParaRPr kumimoji="1" lang="ja-JP" altLang="en-US" dirty="0"/>
          </a:p>
        </p:txBody>
      </p:sp>
    </p:spTree>
    <p:extLst>
      <p:ext uri="{BB962C8B-B14F-4D97-AF65-F5344CB8AC3E}">
        <p14:creationId xmlns:p14="http://schemas.microsoft.com/office/powerpoint/2010/main" val="4263582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6600" dirty="0" smtClean="0"/>
              <a:t>最後に・・・</a:t>
            </a:r>
            <a:endParaRPr kumimoji="1" lang="ja-JP" altLang="en-US" sz="6600" dirty="0"/>
          </a:p>
        </p:txBody>
      </p:sp>
      <p:sp>
        <p:nvSpPr>
          <p:cNvPr id="3" name="コンテンツ プレースホルダー 2"/>
          <p:cNvSpPr>
            <a:spLocks noGrp="1"/>
          </p:cNvSpPr>
          <p:nvPr>
            <p:ph idx="1"/>
          </p:nvPr>
        </p:nvSpPr>
        <p:spPr>
          <a:xfrm>
            <a:off x="4438996" y="3025832"/>
            <a:ext cx="3283527" cy="881150"/>
          </a:xfrm>
        </p:spPr>
        <p:txBody>
          <a:bodyPr>
            <a:normAutofit/>
          </a:bodyPr>
          <a:lstStyle/>
          <a:p>
            <a:r>
              <a:rPr kumimoji="1" lang="ja-JP" altLang="en-US" sz="4400" dirty="0" smtClean="0"/>
              <a:t>今後の課題</a:t>
            </a:r>
            <a:endParaRPr kumimoji="1" lang="ja-JP" altLang="en-US" sz="4400" dirty="0"/>
          </a:p>
        </p:txBody>
      </p:sp>
    </p:spTree>
    <p:extLst>
      <p:ext uri="{BB962C8B-B14F-4D97-AF65-F5344CB8AC3E}">
        <p14:creationId xmlns:p14="http://schemas.microsoft.com/office/powerpoint/2010/main" val="426889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0326" y="1669471"/>
            <a:ext cx="11035147" cy="3692238"/>
          </a:xfrm>
        </p:spPr>
        <p:txBody>
          <a:bodyPr>
            <a:normAutofit/>
          </a:bodyPr>
          <a:lstStyle/>
          <a:p>
            <a:r>
              <a:rPr lang="ja-JP" altLang="en-US" sz="6600" dirty="0" smtClean="0"/>
              <a:t>ご清聴</a:t>
            </a:r>
            <a:r>
              <a:rPr lang="en-US" altLang="ja-JP" sz="6600" dirty="0" smtClean="0"/>
              <a:t/>
            </a:r>
            <a:br>
              <a:rPr lang="en-US" altLang="ja-JP" sz="6600" dirty="0" smtClean="0"/>
            </a:br>
            <a:r>
              <a:rPr lang="ja-JP" altLang="en-US" sz="6600" dirty="0" smtClean="0"/>
              <a:t>ありがとうございました！</a:t>
            </a:r>
            <a:endParaRPr kumimoji="1" lang="ja-JP" altLang="en-US" sz="6600" dirty="0"/>
          </a:p>
        </p:txBody>
      </p:sp>
    </p:spTree>
    <p:extLst>
      <p:ext uri="{BB962C8B-B14F-4D97-AF65-F5344CB8AC3E}">
        <p14:creationId xmlns:p14="http://schemas.microsoft.com/office/powerpoint/2010/main" val="41677147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30629"/>
            <a:ext cx="9431694" cy="794949"/>
          </a:xfrm>
        </p:spPr>
        <p:txBody>
          <a:bodyPr>
            <a:normAutofit/>
          </a:bodyPr>
          <a:lstStyle/>
          <a:p>
            <a:r>
              <a:rPr lang="ja-JP" altLang="en-US" dirty="0" smtClean="0"/>
              <a:t>会員登録</a:t>
            </a:r>
            <a:r>
              <a:rPr kumimoji="1" lang="ja-JP" altLang="en-US" dirty="0" smtClean="0"/>
              <a:t>機能</a:t>
            </a:r>
            <a:endParaRPr kumimoji="1" lang="ja-JP" altLang="en-US" dirty="0"/>
          </a:p>
        </p:txBody>
      </p:sp>
      <p:sp>
        <p:nvSpPr>
          <p:cNvPr id="3" name="コンテンツ プレースホルダー 2"/>
          <p:cNvSpPr>
            <a:spLocks noGrp="1"/>
          </p:cNvSpPr>
          <p:nvPr>
            <p:ph idx="1"/>
          </p:nvPr>
        </p:nvSpPr>
        <p:spPr>
          <a:xfrm>
            <a:off x="8726455" y="2761860"/>
            <a:ext cx="3086878" cy="2183461"/>
          </a:xfrm>
        </p:spPr>
        <p:txBody>
          <a:bodyPr/>
          <a:lstStyle/>
          <a:p>
            <a:endParaRPr kumimoji="1" lang="ja-JP" altLang="en-US" dirty="0"/>
          </a:p>
        </p:txBody>
      </p:sp>
      <p:pic>
        <p:nvPicPr>
          <p:cNvPr id="5" name="図 4"/>
          <p:cNvPicPr>
            <a:picLocks noChangeAspect="1"/>
          </p:cNvPicPr>
          <p:nvPr/>
        </p:nvPicPr>
        <p:blipFill>
          <a:blip r:embed="rId3"/>
          <a:stretch>
            <a:fillRect/>
          </a:stretch>
        </p:blipFill>
        <p:spPr>
          <a:xfrm>
            <a:off x="259702" y="925578"/>
            <a:ext cx="8212494" cy="4950731"/>
          </a:xfrm>
          <a:prstGeom prst="rect">
            <a:avLst/>
          </a:prstGeom>
        </p:spPr>
      </p:pic>
    </p:spTree>
    <p:extLst>
      <p:ext uri="{BB962C8B-B14F-4D97-AF65-F5344CB8AC3E}">
        <p14:creationId xmlns:p14="http://schemas.microsoft.com/office/powerpoint/2010/main" val="3316665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30629"/>
            <a:ext cx="9431694" cy="794949"/>
          </a:xfrm>
        </p:spPr>
        <p:txBody>
          <a:bodyPr>
            <a:normAutofit/>
          </a:bodyPr>
          <a:lstStyle/>
          <a:p>
            <a:r>
              <a:rPr lang="ja-JP" altLang="en-US" dirty="0" smtClean="0"/>
              <a:t>ログアウト</a:t>
            </a:r>
            <a:r>
              <a:rPr kumimoji="1" lang="ja-JP" altLang="en-US" dirty="0" smtClean="0"/>
              <a:t>機能</a:t>
            </a:r>
            <a:endParaRPr kumimoji="1" lang="ja-JP" altLang="en-US" dirty="0"/>
          </a:p>
        </p:txBody>
      </p:sp>
      <p:sp>
        <p:nvSpPr>
          <p:cNvPr id="3" name="コンテンツ プレースホルダー 2"/>
          <p:cNvSpPr>
            <a:spLocks noGrp="1"/>
          </p:cNvSpPr>
          <p:nvPr>
            <p:ph idx="1"/>
          </p:nvPr>
        </p:nvSpPr>
        <p:spPr>
          <a:xfrm>
            <a:off x="8726455" y="2761860"/>
            <a:ext cx="3086878" cy="2183461"/>
          </a:xfrm>
        </p:spPr>
        <p:txBody>
          <a:bodyPr/>
          <a:lstStyle/>
          <a:p>
            <a:endParaRPr kumimoji="1" lang="ja-JP" altLang="en-US" dirty="0"/>
          </a:p>
        </p:txBody>
      </p:sp>
      <p:pic>
        <p:nvPicPr>
          <p:cNvPr id="4" name="図 3"/>
          <p:cNvPicPr>
            <a:picLocks noChangeAspect="1"/>
          </p:cNvPicPr>
          <p:nvPr/>
        </p:nvPicPr>
        <p:blipFill>
          <a:blip r:embed="rId3"/>
          <a:stretch>
            <a:fillRect/>
          </a:stretch>
        </p:blipFill>
        <p:spPr>
          <a:xfrm>
            <a:off x="502298" y="1451881"/>
            <a:ext cx="7776568" cy="4803418"/>
          </a:xfrm>
          <a:prstGeom prst="rect">
            <a:avLst/>
          </a:prstGeom>
        </p:spPr>
      </p:pic>
    </p:spTree>
    <p:extLst>
      <p:ext uri="{BB962C8B-B14F-4D97-AF65-F5344CB8AC3E}">
        <p14:creationId xmlns:p14="http://schemas.microsoft.com/office/powerpoint/2010/main" val="2260755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30629"/>
            <a:ext cx="9431694" cy="794949"/>
          </a:xfrm>
        </p:spPr>
        <p:txBody>
          <a:bodyPr>
            <a:normAutofit/>
          </a:bodyPr>
          <a:lstStyle/>
          <a:p>
            <a:r>
              <a:rPr lang="ja-JP" altLang="en-US" dirty="0" smtClean="0"/>
              <a:t>セーブ</a:t>
            </a:r>
            <a:r>
              <a:rPr kumimoji="1" lang="ja-JP" altLang="en-US" dirty="0" smtClean="0"/>
              <a:t>機能</a:t>
            </a:r>
            <a:endParaRPr kumimoji="1" lang="ja-JP" altLang="en-US" dirty="0"/>
          </a:p>
        </p:txBody>
      </p:sp>
      <p:sp>
        <p:nvSpPr>
          <p:cNvPr id="3" name="コンテンツ プレースホルダー 2"/>
          <p:cNvSpPr>
            <a:spLocks noGrp="1"/>
          </p:cNvSpPr>
          <p:nvPr>
            <p:ph idx="1"/>
          </p:nvPr>
        </p:nvSpPr>
        <p:spPr>
          <a:xfrm>
            <a:off x="8726455" y="2761860"/>
            <a:ext cx="3086878" cy="2183461"/>
          </a:xfrm>
        </p:spPr>
        <p:txBody>
          <a:bodyPr/>
          <a:lstStyle/>
          <a:p>
            <a:endParaRPr kumimoji="1" lang="ja-JP" altLang="en-US" dirty="0"/>
          </a:p>
        </p:txBody>
      </p:sp>
      <p:pic>
        <p:nvPicPr>
          <p:cNvPr id="7" name="コンテンツ プレースホルダー 3"/>
          <p:cNvPicPr>
            <a:picLocks noChangeAspect="1"/>
          </p:cNvPicPr>
          <p:nvPr/>
        </p:nvPicPr>
        <p:blipFill>
          <a:blip r:embed="rId3"/>
          <a:stretch>
            <a:fillRect/>
          </a:stretch>
        </p:blipFill>
        <p:spPr>
          <a:xfrm>
            <a:off x="453192" y="925578"/>
            <a:ext cx="7981681" cy="5247935"/>
          </a:xfrm>
          <a:prstGeom prst="rect">
            <a:avLst/>
          </a:prstGeom>
        </p:spPr>
      </p:pic>
    </p:spTree>
    <p:extLst>
      <p:ext uri="{BB962C8B-B14F-4D97-AF65-F5344CB8AC3E}">
        <p14:creationId xmlns:p14="http://schemas.microsoft.com/office/powerpoint/2010/main" val="2494533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30629"/>
            <a:ext cx="9431694" cy="794949"/>
          </a:xfrm>
        </p:spPr>
        <p:txBody>
          <a:bodyPr>
            <a:normAutofit/>
          </a:bodyPr>
          <a:lstStyle/>
          <a:p>
            <a:r>
              <a:rPr lang="ja-JP" altLang="en-US" dirty="0"/>
              <a:t>ゲーム</a:t>
            </a:r>
            <a:r>
              <a:rPr kumimoji="1" lang="ja-JP" altLang="en-US" dirty="0" smtClean="0"/>
              <a:t>機能</a:t>
            </a:r>
            <a:endParaRPr kumimoji="1" lang="ja-JP" altLang="en-US" dirty="0"/>
          </a:p>
        </p:txBody>
      </p:sp>
      <p:sp>
        <p:nvSpPr>
          <p:cNvPr id="3" name="コンテンツ プレースホルダー 2"/>
          <p:cNvSpPr>
            <a:spLocks noGrp="1"/>
          </p:cNvSpPr>
          <p:nvPr>
            <p:ph idx="1"/>
          </p:nvPr>
        </p:nvSpPr>
        <p:spPr>
          <a:xfrm>
            <a:off x="8726455" y="2761860"/>
            <a:ext cx="3086878" cy="2183461"/>
          </a:xfrm>
        </p:spPr>
        <p:txBody>
          <a:bodyPr/>
          <a:lstStyle/>
          <a:p>
            <a:endParaRPr kumimoji="1" lang="ja-JP" altLang="en-US" dirty="0"/>
          </a:p>
        </p:txBody>
      </p:sp>
      <p:pic>
        <p:nvPicPr>
          <p:cNvPr id="7" name="コンテンツ プレースホルダー 3"/>
          <p:cNvPicPr>
            <a:picLocks noChangeAspect="1"/>
          </p:cNvPicPr>
          <p:nvPr/>
        </p:nvPicPr>
        <p:blipFill>
          <a:blip r:embed="rId3"/>
          <a:stretch>
            <a:fillRect/>
          </a:stretch>
        </p:blipFill>
        <p:spPr>
          <a:xfrm>
            <a:off x="453192" y="925578"/>
            <a:ext cx="7981681" cy="5247935"/>
          </a:xfrm>
          <a:prstGeom prst="rect">
            <a:avLst/>
          </a:prstGeom>
        </p:spPr>
      </p:pic>
    </p:spTree>
    <p:extLst>
      <p:ext uri="{BB962C8B-B14F-4D97-AF65-F5344CB8AC3E}">
        <p14:creationId xmlns:p14="http://schemas.microsoft.com/office/powerpoint/2010/main" val="2336127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TeamMatrix</a:t>
            </a:r>
            <a:r>
              <a:rPr kumimoji="1" lang="en-US" altLang="ja-JP" dirty="0" smtClean="0"/>
              <a:t> </a:t>
            </a:r>
            <a:r>
              <a:rPr kumimoji="1" lang="ja-JP" altLang="en-US" dirty="0" smtClean="0"/>
              <a:t>制作物</a:t>
            </a:r>
            <a:endParaRPr kumimoji="1" lang="ja-JP" altLang="en-US" dirty="0"/>
          </a:p>
        </p:txBody>
      </p:sp>
      <p:sp>
        <p:nvSpPr>
          <p:cNvPr id="5" name="円形吹き出し 4"/>
          <p:cNvSpPr/>
          <p:nvPr/>
        </p:nvSpPr>
        <p:spPr>
          <a:xfrm>
            <a:off x="2881745" y="1916669"/>
            <a:ext cx="6428509" cy="3948112"/>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800" dirty="0" smtClean="0"/>
              <a:t>それは・・・？</a:t>
            </a:r>
            <a:endParaRPr kumimoji="1" lang="ja-JP" altLang="en-US" sz="4800" dirty="0"/>
          </a:p>
        </p:txBody>
      </p:sp>
      <p:pic>
        <p:nvPicPr>
          <p:cNvPr id="6" name="コンテンツ プレースホルダー 3"/>
          <p:cNvPicPr>
            <a:picLocks noChangeAspect="1"/>
          </p:cNvPicPr>
          <p:nvPr/>
        </p:nvPicPr>
        <p:blipFill>
          <a:blip r:embed="rId3"/>
          <a:stretch>
            <a:fillRect/>
          </a:stretch>
        </p:blipFill>
        <p:spPr>
          <a:xfrm>
            <a:off x="1186616" y="309691"/>
            <a:ext cx="9788288" cy="6166011"/>
          </a:xfrm>
          <a:prstGeom prst="rect">
            <a:avLst/>
          </a:prstGeom>
        </p:spPr>
      </p:pic>
    </p:spTree>
    <p:extLst>
      <p:ext uri="{BB962C8B-B14F-4D97-AF65-F5344CB8AC3E}">
        <p14:creationId xmlns:p14="http://schemas.microsoft.com/office/powerpoint/2010/main" val="50150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94576"/>
            <a:ext cx="10515600" cy="978483"/>
          </a:xfrm>
        </p:spPr>
        <p:txBody>
          <a:bodyPr/>
          <a:lstStyle/>
          <a:p>
            <a:r>
              <a:rPr kumimoji="1" lang="en-US" altLang="ja-JP" dirty="0" err="1" smtClean="0"/>
              <a:t>MatrixGame</a:t>
            </a:r>
            <a:r>
              <a:rPr kumimoji="1" lang="ja-JP" altLang="en-US" dirty="0" err="1" smtClean="0"/>
              <a:t>って</a:t>
            </a:r>
            <a:r>
              <a:rPr kumimoji="1" lang="ja-JP" altLang="en-US" dirty="0" smtClean="0"/>
              <a:t>何？</a:t>
            </a:r>
            <a:endParaRPr kumimoji="1" lang="ja-JP" altLang="en-US" dirty="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0518" y="3150687"/>
            <a:ext cx="3289087" cy="3289087"/>
          </a:xfrm>
        </p:spPr>
      </p:pic>
      <p:sp>
        <p:nvSpPr>
          <p:cNvPr id="5" name="正方形/長方形 4"/>
          <p:cNvSpPr/>
          <p:nvPr/>
        </p:nvSpPr>
        <p:spPr>
          <a:xfrm>
            <a:off x="2385490" y="5160895"/>
            <a:ext cx="2319141" cy="17101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6" name="正方形/長方形 5"/>
          <p:cNvSpPr/>
          <p:nvPr/>
        </p:nvSpPr>
        <p:spPr>
          <a:xfrm>
            <a:off x="2385489" y="5386057"/>
            <a:ext cx="2319142" cy="1937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pic>
        <p:nvPicPr>
          <p:cNvPr id="7" name="コンテンツ プレースホルダー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3724" y="2510673"/>
            <a:ext cx="5624173" cy="3301562"/>
          </a:xfrm>
          <a:prstGeom prst="rect">
            <a:avLst/>
          </a:prstGeom>
        </p:spPr>
      </p:pic>
      <p:sp>
        <p:nvSpPr>
          <p:cNvPr id="9" name="正方形/長方形 8"/>
          <p:cNvSpPr/>
          <p:nvPr/>
        </p:nvSpPr>
        <p:spPr>
          <a:xfrm>
            <a:off x="8403740" y="4580927"/>
            <a:ext cx="2985796" cy="11943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0" name="正方形/長方形 9"/>
          <p:cNvSpPr/>
          <p:nvPr/>
        </p:nvSpPr>
        <p:spPr>
          <a:xfrm>
            <a:off x="8403740" y="4215925"/>
            <a:ext cx="2985796" cy="11943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1" name="正方形/長方形 10"/>
          <p:cNvSpPr/>
          <p:nvPr/>
        </p:nvSpPr>
        <p:spPr>
          <a:xfrm>
            <a:off x="6011518" y="4413317"/>
            <a:ext cx="1901889" cy="11943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2" name="正方形/長方形 11"/>
          <p:cNvSpPr/>
          <p:nvPr/>
        </p:nvSpPr>
        <p:spPr>
          <a:xfrm>
            <a:off x="10465490" y="3132127"/>
            <a:ext cx="1382486" cy="1194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3" name="正方形/長方形 12"/>
          <p:cNvSpPr/>
          <p:nvPr/>
        </p:nvSpPr>
        <p:spPr>
          <a:xfrm>
            <a:off x="10465490" y="2913541"/>
            <a:ext cx="1382486" cy="1194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4" name="正方形/長方形 13"/>
          <p:cNvSpPr/>
          <p:nvPr/>
        </p:nvSpPr>
        <p:spPr>
          <a:xfrm>
            <a:off x="6358939" y="2973307"/>
            <a:ext cx="725916" cy="566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5" name="正方形/長方形 14"/>
          <p:cNvSpPr/>
          <p:nvPr/>
        </p:nvSpPr>
        <p:spPr>
          <a:xfrm>
            <a:off x="6358939" y="3098454"/>
            <a:ext cx="725916" cy="566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6" name="正方形/長方形 15"/>
          <p:cNvSpPr/>
          <p:nvPr/>
        </p:nvSpPr>
        <p:spPr>
          <a:xfrm>
            <a:off x="7553245" y="3323747"/>
            <a:ext cx="1382486" cy="1194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7" name="正方形/長方形 16"/>
          <p:cNvSpPr/>
          <p:nvPr/>
        </p:nvSpPr>
        <p:spPr>
          <a:xfrm>
            <a:off x="7553245" y="3105161"/>
            <a:ext cx="1382486" cy="1194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8" name="正方形/長方形 17"/>
          <p:cNvSpPr/>
          <p:nvPr/>
        </p:nvSpPr>
        <p:spPr>
          <a:xfrm>
            <a:off x="6011518" y="4765408"/>
            <a:ext cx="1901889" cy="11943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9" name="コンテンツ プレースホルダー 2"/>
          <p:cNvSpPr txBox="1">
            <a:spLocks/>
          </p:cNvSpPr>
          <p:nvPr/>
        </p:nvSpPr>
        <p:spPr>
          <a:xfrm>
            <a:off x="540328" y="571451"/>
            <a:ext cx="11061282" cy="1840068"/>
          </a:xfrm>
          <a:prstGeom prst="rect">
            <a:avLst/>
          </a:prstGeom>
          <a:solidFill>
            <a:schemeClr val="bg1"/>
          </a:solidFill>
        </p:spPr>
        <p:txBody>
          <a:bodyPr vert="horz" lIns="91440" tIns="45720" rIns="91440" bIns="45720" rtlCol="0">
            <a:no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kumimoji="1"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9pPr>
          </a:lstStyle>
          <a:p>
            <a:r>
              <a:rPr lang="ja-JP" altLang="en-US" sz="6000" dirty="0" smtClean="0"/>
              <a:t>ブロックを置いて消していくゲーム！</a:t>
            </a:r>
            <a:endParaRPr lang="ja-JP" altLang="en-US" sz="6000" dirty="0"/>
          </a:p>
        </p:txBody>
      </p:sp>
    </p:spTree>
    <p:extLst>
      <p:ext uri="{BB962C8B-B14F-4D97-AF65-F5344CB8AC3E}">
        <p14:creationId xmlns:p14="http://schemas.microsoft.com/office/powerpoint/2010/main" val="360968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par>
                                <p:cTn id="17" presetID="26"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80">
                                          <p:stCondLst>
                                            <p:cond delay="0"/>
                                          </p:stCondLst>
                                        </p:cTn>
                                        <p:tgtEl>
                                          <p:spTgt spid="7"/>
                                        </p:tgtEl>
                                      </p:cBhvr>
                                    </p:animEffect>
                                    <p:anim calcmode="lin" valueType="num">
                                      <p:cBhvr>
                                        <p:cTn id="2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5" dur="26">
                                          <p:stCondLst>
                                            <p:cond delay="650"/>
                                          </p:stCondLst>
                                        </p:cTn>
                                        <p:tgtEl>
                                          <p:spTgt spid="7"/>
                                        </p:tgtEl>
                                      </p:cBhvr>
                                      <p:to x="100000" y="60000"/>
                                    </p:animScale>
                                    <p:animScale>
                                      <p:cBhvr>
                                        <p:cTn id="26" dur="166" decel="50000">
                                          <p:stCondLst>
                                            <p:cond delay="676"/>
                                          </p:stCondLst>
                                        </p:cTn>
                                        <p:tgtEl>
                                          <p:spTgt spid="7"/>
                                        </p:tgtEl>
                                      </p:cBhvr>
                                      <p:to x="100000" y="100000"/>
                                    </p:animScale>
                                    <p:animScale>
                                      <p:cBhvr>
                                        <p:cTn id="27" dur="26">
                                          <p:stCondLst>
                                            <p:cond delay="1312"/>
                                          </p:stCondLst>
                                        </p:cTn>
                                        <p:tgtEl>
                                          <p:spTgt spid="7"/>
                                        </p:tgtEl>
                                      </p:cBhvr>
                                      <p:to x="100000" y="80000"/>
                                    </p:animScale>
                                    <p:animScale>
                                      <p:cBhvr>
                                        <p:cTn id="28" dur="166" decel="50000">
                                          <p:stCondLst>
                                            <p:cond delay="1338"/>
                                          </p:stCondLst>
                                        </p:cTn>
                                        <p:tgtEl>
                                          <p:spTgt spid="7"/>
                                        </p:tgtEl>
                                      </p:cBhvr>
                                      <p:to x="100000" y="100000"/>
                                    </p:animScale>
                                    <p:animScale>
                                      <p:cBhvr>
                                        <p:cTn id="29" dur="26">
                                          <p:stCondLst>
                                            <p:cond delay="1642"/>
                                          </p:stCondLst>
                                        </p:cTn>
                                        <p:tgtEl>
                                          <p:spTgt spid="7"/>
                                        </p:tgtEl>
                                      </p:cBhvr>
                                      <p:to x="100000" y="90000"/>
                                    </p:animScale>
                                    <p:animScale>
                                      <p:cBhvr>
                                        <p:cTn id="30" dur="166" decel="50000">
                                          <p:stCondLst>
                                            <p:cond delay="1668"/>
                                          </p:stCondLst>
                                        </p:cTn>
                                        <p:tgtEl>
                                          <p:spTgt spid="7"/>
                                        </p:tgtEl>
                                      </p:cBhvr>
                                      <p:to x="100000" y="100000"/>
                                    </p:animScale>
                                    <p:animScale>
                                      <p:cBhvr>
                                        <p:cTn id="31" dur="26">
                                          <p:stCondLst>
                                            <p:cond delay="1808"/>
                                          </p:stCondLst>
                                        </p:cTn>
                                        <p:tgtEl>
                                          <p:spTgt spid="7"/>
                                        </p:tgtEl>
                                      </p:cBhvr>
                                      <p:to x="100000" y="95000"/>
                                    </p:animScale>
                                    <p:animScale>
                                      <p:cBhvr>
                                        <p:cTn id="32" dur="166" decel="50000">
                                          <p:stCondLst>
                                            <p:cond delay="1834"/>
                                          </p:stCondLst>
                                        </p:cTn>
                                        <p:tgtEl>
                                          <p:spTgt spid="7"/>
                                        </p:tgtEl>
                                      </p:cBhvr>
                                      <p:to x="100000" y="100000"/>
                                    </p:animScale>
                                  </p:childTnLst>
                                </p:cTn>
                              </p:par>
                              <p:par>
                                <p:cTn id="33" presetID="26"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80">
                                          <p:stCondLst>
                                            <p:cond delay="0"/>
                                          </p:stCondLst>
                                        </p:cTn>
                                        <p:tgtEl>
                                          <p:spTgt spid="9"/>
                                        </p:tgtEl>
                                      </p:cBhvr>
                                    </p:animEffect>
                                    <p:anim calcmode="lin" valueType="num">
                                      <p:cBhvr>
                                        <p:cTn id="3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1" dur="26">
                                          <p:stCondLst>
                                            <p:cond delay="650"/>
                                          </p:stCondLst>
                                        </p:cTn>
                                        <p:tgtEl>
                                          <p:spTgt spid="9"/>
                                        </p:tgtEl>
                                      </p:cBhvr>
                                      <p:to x="100000" y="60000"/>
                                    </p:animScale>
                                    <p:animScale>
                                      <p:cBhvr>
                                        <p:cTn id="42" dur="166" decel="50000">
                                          <p:stCondLst>
                                            <p:cond delay="676"/>
                                          </p:stCondLst>
                                        </p:cTn>
                                        <p:tgtEl>
                                          <p:spTgt spid="9"/>
                                        </p:tgtEl>
                                      </p:cBhvr>
                                      <p:to x="100000" y="100000"/>
                                    </p:animScale>
                                    <p:animScale>
                                      <p:cBhvr>
                                        <p:cTn id="43" dur="26">
                                          <p:stCondLst>
                                            <p:cond delay="1312"/>
                                          </p:stCondLst>
                                        </p:cTn>
                                        <p:tgtEl>
                                          <p:spTgt spid="9"/>
                                        </p:tgtEl>
                                      </p:cBhvr>
                                      <p:to x="100000" y="80000"/>
                                    </p:animScale>
                                    <p:animScale>
                                      <p:cBhvr>
                                        <p:cTn id="44" dur="166" decel="50000">
                                          <p:stCondLst>
                                            <p:cond delay="1338"/>
                                          </p:stCondLst>
                                        </p:cTn>
                                        <p:tgtEl>
                                          <p:spTgt spid="9"/>
                                        </p:tgtEl>
                                      </p:cBhvr>
                                      <p:to x="100000" y="100000"/>
                                    </p:animScale>
                                    <p:animScale>
                                      <p:cBhvr>
                                        <p:cTn id="45" dur="26">
                                          <p:stCondLst>
                                            <p:cond delay="1642"/>
                                          </p:stCondLst>
                                        </p:cTn>
                                        <p:tgtEl>
                                          <p:spTgt spid="9"/>
                                        </p:tgtEl>
                                      </p:cBhvr>
                                      <p:to x="100000" y="90000"/>
                                    </p:animScale>
                                    <p:animScale>
                                      <p:cBhvr>
                                        <p:cTn id="46" dur="166" decel="50000">
                                          <p:stCondLst>
                                            <p:cond delay="1668"/>
                                          </p:stCondLst>
                                        </p:cTn>
                                        <p:tgtEl>
                                          <p:spTgt spid="9"/>
                                        </p:tgtEl>
                                      </p:cBhvr>
                                      <p:to x="100000" y="100000"/>
                                    </p:animScale>
                                    <p:animScale>
                                      <p:cBhvr>
                                        <p:cTn id="47" dur="26">
                                          <p:stCondLst>
                                            <p:cond delay="1808"/>
                                          </p:stCondLst>
                                        </p:cTn>
                                        <p:tgtEl>
                                          <p:spTgt spid="9"/>
                                        </p:tgtEl>
                                      </p:cBhvr>
                                      <p:to x="100000" y="95000"/>
                                    </p:animScale>
                                    <p:animScale>
                                      <p:cBhvr>
                                        <p:cTn id="48" dur="166" decel="50000">
                                          <p:stCondLst>
                                            <p:cond delay="1834"/>
                                          </p:stCondLst>
                                        </p:cTn>
                                        <p:tgtEl>
                                          <p:spTgt spid="9"/>
                                        </p:tgtEl>
                                      </p:cBhvr>
                                      <p:to x="100000" y="100000"/>
                                    </p:animScale>
                                  </p:childTnLst>
                                </p:cTn>
                              </p:par>
                              <p:par>
                                <p:cTn id="49" presetID="26"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down)">
                                      <p:cBhvr>
                                        <p:cTn id="51" dur="580">
                                          <p:stCondLst>
                                            <p:cond delay="0"/>
                                          </p:stCondLst>
                                        </p:cTn>
                                        <p:tgtEl>
                                          <p:spTgt spid="10"/>
                                        </p:tgtEl>
                                      </p:cBhvr>
                                    </p:animEffect>
                                    <p:anim calcmode="lin" valueType="num">
                                      <p:cBhvr>
                                        <p:cTn id="5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57" dur="26">
                                          <p:stCondLst>
                                            <p:cond delay="650"/>
                                          </p:stCondLst>
                                        </p:cTn>
                                        <p:tgtEl>
                                          <p:spTgt spid="10"/>
                                        </p:tgtEl>
                                      </p:cBhvr>
                                      <p:to x="100000" y="60000"/>
                                    </p:animScale>
                                    <p:animScale>
                                      <p:cBhvr>
                                        <p:cTn id="58" dur="166" decel="50000">
                                          <p:stCondLst>
                                            <p:cond delay="676"/>
                                          </p:stCondLst>
                                        </p:cTn>
                                        <p:tgtEl>
                                          <p:spTgt spid="10"/>
                                        </p:tgtEl>
                                      </p:cBhvr>
                                      <p:to x="100000" y="100000"/>
                                    </p:animScale>
                                    <p:animScale>
                                      <p:cBhvr>
                                        <p:cTn id="59" dur="26">
                                          <p:stCondLst>
                                            <p:cond delay="1312"/>
                                          </p:stCondLst>
                                        </p:cTn>
                                        <p:tgtEl>
                                          <p:spTgt spid="10"/>
                                        </p:tgtEl>
                                      </p:cBhvr>
                                      <p:to x="100000" y="80000"/>
                                    </p:animScale>
                                    <p:animScale>
                                      <p:cBhvr>
                                        <p:cTn id="60" dur="166" decel="50000">
                                          <p:stCondLst>
                                            <p:cond delay="1338"/>
                                          </p:stCondLst>
                                        </p:cTn>
                                        <p:tgtEl>
                                          <p:spTgt spid="10"/>
                                        </p:tgtEl>
                                      </p:cBhvr>
                                      <p:to x="100000" y="100000"/>
                                    </p:animScale>
                                    <p:animScale>
                                      <p:cBhvr>
                                        <p:cTn id="61" dur="26">
                                          <p:stCondLst>
                                            <p:cond delay="1642"/>
                                          </p:stCondLst>
                                        </p:cTn>
                                        <p:tgtEl>
                                          <p:spTgt spid="10"/>
                                        </p:tgtEl>
                                      </p:cBhvr>
                                      <p:to x="100000" y="90000"/>
                                    </p:animScale>
                                    <p:animScale>
                                      <p:cBhvr>
                                        <p:cTn id="62" dur="166" decel="50000">
                                          <p:stCondLst>
                                            <p:cond delay="1668"/>
                                          </p:stCondLst>
                                        </p:cTn>
                                        <p:tgtEl>
                                          <p:spTgt spid="10"/>
                                        </p:tgtEl>
                                      </p:cBhvr>
                                      <p:to x="100000" y="100000"/>
                                    </p:animScale>
                                    <p:animScale>
                                      <p:cBhvr>
                                        <p:cTn id="63" dur="26">
                                          <p:stCondLst>
                                            <p:cond delay="1808"/>
                                          </p:stCondLst>
                                        </p:cTn>
                                        <p:tgtEl>
                                          <p:spTgt spid="10"/>
                                        </p:tgtEl>
                                      </p:cBhvr>
                                      <p:to x="100000" y="95000"/>
                                    </p:animScale>
                                    <p:animScale>
                                      <p:cBhvr>
                                        <p:cTn id="64" dur="166" decel="50000">
                                          <p:stCondLst>
                                            <p:cond delay="1834"/>
                                          </p:stCondLst>
                                        </p:cTn>
                                        <p:tgtEl>
                                          <p:spTgt spid="10"/>
                                        </p:tgtEl>
                                      </p:cBhvr>
                                      <p:to x="100000" y="100000"/>
                                    </p:animScale>
                                  </p:childTnLst>
                                </p:cTn>
                              </p:par>
                              <p:par>
                                <p:cTn id="65" presetID="26" presetClass="entr" presetSubtype="0"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down)">
                                      <p:cBhvr>
                                        <p:cTn id="67" dur="580">
                                          <p:stCondLst>
                                            <p:cond delay="0"/>
                                          </p:stCondLst>
                                        </p:cTn>
                                        <p:tgtEl>
                                          <p:spTgt spid="11"/>
                                        </p:tgtEl>
                                      </p:cBhvr>
                                    </p:animEffect>
                                    <p:anim calcmode="lin" valueType="num">
                                      <p:cBhvr>
                                        <p:cTn id="6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73" dur="26">
                                          <p:stCondLst>
                                            <p:cond delay="650"/>
                                          </p:stCondLst>
                                        </p:cTn>
                                        <p:tgtEl>
                                          <p:spTgt spid="11"/>
                                        </p:tgtEl>
                                      </p:cBhvr>
                                      <p:to x="100000" y="60000"/>
                                    </p:animScale>
                                    <p:animScale>
                                      <p:cBhvr>
                                        <p:cTn id="74" dur="166" decel="50000">
                                          <p:stCondLst>
                                            <p:cond delay="676"/>
                                          </p:stCondLst>
                                        </p:cTn>
                                        <p:tgtEl>
                                          <p:spTgt spid="11"/>
                                        </p:tgtEl>
                                      </p:cBhvr>
                                      <p:to x="100000" y="100000"/>
                                    </p:animScale>
                                    <p:animScale>
                                      <p:cBhvr>
                                        <p:cTn id="75" dur="26">
                                          <p:stCondLst>
                                            <p:cond delay="1312"/>
                                          </p:stCondLst>
                                        </p:cTn>
                                        <p:tgtEl>
                                          <p:spTgt spid="11"/>
                                        </p:tgtEl>
                                      </p:cBhvr>
                                      <p:to x="100000" y="80000"/>
                                    </p:animScale>
                                    <p:animScale>
                                      <p:cBhvr>
                                        <p:cTn id="76" dur="166" decel="50000">
                                          <p:stCondLst>
                                            <p:cond delay="1338"/>
                                          </p:stCondLst>
                                        </p:cTn>
                                        <p:tgtEl>
                                          <p:spTgt spid="11"/>
                                        </p:tgtEl>
                                      </p:cBhvr>
                                      <p:to x="100000" y="100000"/>
                                    </p:animScale>
                                    <p:animScale>
                                      <p:cBhvr>
                                        <p:cTn id="77" dur="26">
                                          <p:stCondLst>
                                            <p:cond delay="1642"/>
                                          </p:stCondLst>
                                        </p:cTn>
                                        <p:tgtEl>
                                          <p:spTgt spid="11"/>
                                        </p:tgtEl>
                                      </p:cBhvr>
                                      <p:to x="100000" y="90000"/>
                                    </p:animScale>
                                    <p:animScale>
                                      <p:cBhvr>
                                        <p:cTn id="78" dur="166" decel="50000">
                                          <p:stCondLst>
                                            <p:cond delay="1668"/>
                                          </p:stCondLst>
                                        </p:cTn>
                                        <p:tgtEl>
                                          <p:spTgt spid="11"/>
                                        </p:tgtEl>
                                      </p:cBhvr>
                                      <p:to x="100000" y="100000"/>
                                    </p:animScale>
                                    <p:animScale>
                                      <p:cBhvr>
                                        <p:cTn id="79" dur="26">
                                          <p:stCondLst>
                                            <p:cond delay="1808"/>
                                          </p:stCondLst>
                                        </p:cTn>
                                        <p:tgtEl>
                                          <p:spTgt spid="11"/>
                                        </p:tgtEl>
                                      </p:cBhvr>
                                      <p:to x="100000" y="95000"/>
                                    </p:animScale>
                                    <p:animScale>
                                      <p:cBhvr>
                                        <p:cTn id="80" dur="166" decel="50000">
                                          <p:stCondLst>
                                            <p:cond delay="1834"/>
                                          </p:stCondLst>
                                        </p:cTn>
                                        <p:tgtEl>
                                          <p:spTgt spid="11"/>
                                        </p:tgtEl>
                                      </p:cBhvr>
                                      <p:to x="100000" y="100000"/>
                                    </p:animScale>
                                  </p:childTnLst>
                                </p:cTn>
                              </p:par>
                              <p:par>
                                <p:cTn id="81" presetID="26" presetClass="entr" presetSubtype="0" fill="hold" grpId="0" nodeType="with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wipe(down)">
                                      <p:cBhvr>
                                        <p:cTn id="83" dur="580">
                                          <p:stCondLst>
                                            <p:cond delay="0"/>
                                          </p:stCondLst>
                                        </p:cTn>
                                        <p:tgtEl>
                                          <p:spTgt spid="12"/>
                                        </p:tgtEl>
                                      </p:cBhvr>
                                    </p:animEffect>
                                    <p:anim calcmode="lin" valueType="num">
                                      <p:cBhvr>
                                        <p:cTn id="8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89" dur="26">
                                          <p:stCondLst>
                                            <p:cond delay="650"/>
                                          </p:stCondLst>
                                        </p:cTn>
                                        <p:tgtEl>
                                          <p:spTgt spid="12"/>
                                        </p:tgtEl>
                                      </p:cBhvr>
                                      <p:to x="100000" y="60000"/>
                                    </p:animScale>
                                    <p:animScale>
                                      <p:cBhvr>
                                        <p:cTn id="90" dur="166" decel="50000">
                                          <p:stCondLst>
                                            <p:cond delay="676"/>
                                          </p:stCondLst>
                                        </p:cTn>
                                        <p:tgtEl>
                                          <p:spTgt spid="12"/>
                                        </p:tgtEl>
                                      </p:cBhvr>
                                      <p:to x="100000" y="100000"/>
                                    </p:animScale>
                                    <p:animScale>
                                      <p:cBhvr>
                                        <p:cTn id="91" dur="26">
                                          <p:stCondLst>
                                            <p:cond delay="1312"/>
                                          </p:stCondLst>
                                        </p:cTn>
                                        <p:tgtEl>
                                          <p:spTgt spid="12"/>
                                        </p:tgtEl>
                                      </p:cBhvr>
                                      <p:to x="100000" y="80000"/>
                                    </p:animScale>
                                    <p:animScale>
                                      <p:cBhvr>
                                        <p:cTn id="92" dur="166" decel="50000">
                                          <p:stCondLst>
                                            <p:cond delay="1338"/>
                                          </p:stCondLst>
                                        </p:cTn>
                                        <p:tgtEl>
                                          <p:spTgt spid="12"/>
                                        </p:tgtEl>
                                      </p:cBhvr>
                                      <p:to x="100000" y="100000"/>
                                    </p:animScale>
                                    <p:animScale>
                                      <p:cBhvr>
                                        <p:cTn id="93" dur="26">
                                          <p:stCondLst>
                                            <p:cond delay="1642"/>
                                          </p:stCondLst>
                                        </p:cTn>
                                        <p:tgtEl>
                                          <p:spTgt spid="12"/>
                                        </p:tgtEl>
                                      </p:cBhvr>
                                      <p:to x="100000" y="90000"/>
                                    </p:animScale>
                                    <p:animScale>
                                      <p:cBhvr>
                                        <p:cTn id="94" dur="166" decel="50000">
                                          <p:stCondLst>
                                            <p:cond delay="1668"/>
                                          </p:stCondLst>
                                        </p:cTn>
                                        <p:tgtEl>
                                          <p:spTgt spid="12"/>
                                        </p:tgtEl>
                                      </p:cBhvr>
                                      <p:to x="100000" y="100000"/>
                                    </p:animScale>
                                    <p:animScale>
                                      <p:cBhvr>
                                        <p:cTn id="95" dur="26">
                                          <p:stCondLst>
                                            <p:cond delay="1808"/>
                                          </p:stCondLst>
                                        </p:cTn>
                                        <p:tgtEl>
                                          <p:spTgt spid="12"/>
                                        </p:tgtEl>
                                      </p:cBhvr>
                                      <p:to x="100000" y="95000"/>
                                    </p:animScale>
                                    <p:animScale>
                                      <p:cBhvr>
                                        <p:cTn id="96" dur="166" decel="50000">
                                          <p:stCondLst>
                                            <p:cond delay="1834"/>
                                          </p:stCondLst>
                                        </p:cTn>
                                        <p:tgtEl>
                                          <p:spTgt spid="12"/>
                                        </p:tgtEl>
                                      </p:cBhvr>
                                      <p:to x="100000" y="100000"/>
                                    </p:animScale>
                                  </p:childTnLst>
                                </p:cTn>
                              </p:par>
                              <p:par>
                                <p:cTn id="97" presetID="26" presetClass="entr" presetSubtype="0" fill="hold" grpId="0" nodeType="withEffect">
                                  <p:stCondLst>
                                    <p:cond delay="0"/>
                                  </p:stCondLst>
                                  <p:childTnLst>
                                    <p:set>
                                      <p:cBhvr>
                                        <p:cTn id="98" dur="1" fill="hold">
                                          <p:stCondLst>
                                            <p:cond delay="0"/>
                                          </p:stCondLst>
                                        </p:cTn>
                                        <p:tgtEl>
                                          <p:spTgt spid="13"/>
                                        </p:tgtEl>
                                        <p:attrNameLst>
                                          <p:attrName>style.visibility</p:attrName>
                                        </p:attrNameLst>
                                      </p:cBhvr>
                                      <p:to>
                                        <p:strVal val="visible"/>
                                      </p:to>
                                    </p:set>
                                    <p:animEffect transition="in" filter="wipe(down)">
                                      <p:cBhvr>
                                        <p:cTn id="99" dur="580">
                                          <p:stCondLst>
                                            <p:cond delay="0"/>
                                          </p:stCondLst>
                                        </p:cTn>
                                        <p:tgtEl>
                                          <p:spTgt spid="13"/>
                                        </p:tgtEl>
                                      </p:cBhvr>
                                    </p:animEffect>
                                    <p:anim calcmode="lin" valueType="num">
                                      <p:cBhvr>
                                        <p:cTn id="100"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01"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2"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03"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04"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05" dur="26">
                                          <p:stCondLst>
                                            <p:cond delay="650"/>
                                          </p:stCondLst>
                                        </p:cTn>
                                        <p:tgtEl>
                                          <p:spTgt spid="13"/>
                                        </p:tgtEl>
                                      </p:cBhvr>
                                      <p:to x="100000" y="60000"/>
                                    </p:animScale>
                                    <p:animScale>
                                      <p:cBhvr>
                                        <p:cTn id="106" dur="166" decel="50000">
                                          <p:stCondLst>
                                            <p:cond delay="676"/>
                                          </p:stCondLst>
                                        </p:cTn>
                                        <p:tgtEl>
                                          <p:spTgt spid="13"/>
                                        </p:tgtEl>
                                      </p:cBhvr>
                                      <p:to x="100000" y="100000"/>
                                    </p:animScale>
                                    <p:animScale>
                                      <p:cBhvr>
                                        <p:cTn id="107" dur="26">
                                          <p:stCondLst>
                                            <p:cond delay="1312"/>
                                          </p:stCondLst>
                                        </p:cTn>
                                        <p:tgtEl>
                                          <p:spTgt spid="13"/>
                                        </p:tgtEl>
                                      </p:cBhvr>
                                      <p:to x="100000" y="80000"/>
                                    </p:animScale>
                                    <p:animScale>
                                      <p:cBhvr>
                                        <p:cTn id="108" dur="166" decel="50000">
                                          <p:stCondLst>
                                            <p:cond delay="1338"/>
                                          </p:stCondLst>
                                        </p:cTn>
                                        <p:tgtEl>
                                          <p:spTgt spid="13"/>
                                        </p:tgtEl>
                                      </p:cBhvr>
                                      <p:to x="100000" y="100000"/>
                                    </p:animScale>
                                    <p:animScale>
                                      <p:cBhvr>
                                        <p:cTn id="109" dur="26">
                                          <p:stCondLst>
                                            <p:cond delay="1642"/>
                                          </p:stCondLst>
                                        </p:cTn>
                                        <p:tgtEl>
                                          <p:spTgt spid="13"/>
                                        </p:tgtEl>
                                      </p:cBhvr>
                                      <p:to x="100000" y="90000"/>
                                    </p:animScale>
                                    <p:animScale>
                                      <p:cBhvr>
                                        <p:cTn id="110" dur="166" decel="50000">
                                          <p:stCondLst>
                                            <p:cond delay="1668"/>
                                          </p:stCondLst>
                                        </p:cTn>
                                        <p:tgtEl>
                                          <p:spTgt spid="13"/>
                                        </p:tgtEl>
                                      </p:cBhvr>
                                      <p:to x="100000" y="100000"/>
                                    </p:animScale>
                                    <p:animScale>
                                      <p:cBhvr>
                                        <p:cTn id="111" dur="26">
                                          <p:stCondLst>
                                            <p:cond delay="1808"/>
                                          </p:stCondLst>
                                        </p:cTn>
                                        <p:tgtEl>
                                          <p:spTgt spid="13"/>
                                        </p:tgtEl>
                                      </p:cBhvr>
                                      <p:to x="100000" y="95000"/>
                                    </p:animScale>
                                    <p:animScale>
                                      <p:cBhvr>
                                        <p:cTn id="112" dur="166" decel="50000">
                                          <p:stCondLst>
                                            <p:cond delay="1834"/>
                                          </p:stCondLst>
                                        </p:cTn>
                                        <p:tgtEl>
                                          <p:spTgt spid="13"/>
                                        </p:tgtEl>
                                      </p:cBhvr>
                                      <p:to x="100000" y="100000"/>
                                    </p:animScale>
                                  </p:childTnLst>
                                </p:cTn>
                              </p:par>
                              <p:par>
                                <p:cTn id="113" presetID="26" presetClass="entr" presetSubtype="0" fill="hold" grpId="0" nodeType="withEffect">
                                  <p:stCondLst>
                                    <p:cond delay="0"/>
                                  </p:stCondLst>
                                  <p:childTnLst>
                                    <p:set>
                                      <p:cBhvr>
                                        <p:cTn id="114" dur="1" fill="hold">
                                          <p:stCondLst>
                                            <p:cond delay="0"/>
                                          </p:stCondLst>
                                        </p:cTn>
                                        <p:tgtEl>
                                          <p:spTgt spid="14"/>
                                        </p:tgtEl>
                                        <p:attrNameLst>
                                          <p:attrName>style.visibility</p:attrName>
                                        </p:attrNameLst>
                                      </p:cBhvr>
                                      <p:to>
                                        <p:strVal val="visible"/>
                                      </p:to>
                                    </p:set>
                                    <p:animEffect transition="in" filter="wipe(down)">
                                      <p:cBhvr>
                                        <p:cTn id="115" dur="580">
                                          <p:stCondLst>
                                            <p:cond delay="0"/>
                                          </p:stCondLst>
                                        </p:cTn>
                                        <p:tgtEl>
                                          <p:spTgt spid="14"/>
                                        </p:tgtEl>
                                      </p:cBhvr>
                                    </p:animEffect>
                                    <p:anim calcmode="lin" valueType="num">
                                      <p:cBhvr>
                                        <p:cTn id="116"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21" dur="26">
                                          <p:stCondLst>
                                            <p:cond delay="650"/>
                                          </p:stCondLst>
                                        </p:cTn>
                                        <p:tgtEl>
                                          <p:spTgt spid="14"/>
                                        </p:tgtEl>
                                      </p:cBhvr>
                                      <p:to x="100000" y="60000"/>
                                    </p:animScale>
                                    <p:animScale>
                                      <p:cBhvr>
                                        <p:cTn id="122" dur="166" decel="50000">
                                          <p:stCondLst>
                                            <p:cond delay="676"/>
                                          </p:stCondLst>
                                        </p:cTn>
                                        <p:tgtEl>
                                          <p:spTgt spid="14"/>
                                        </p:tgtEl>
                                      </p:cBhvr>
                                      <p:to x="100000" y="100000"/>
                                    </p:animScale>
                                    <p:animScale>
                                      <p:cBhvr>
                                        <p:cTn id="123" dur="26">
                                          <p:stCondLst>
                                            <p:cond delay="1312"/>
                                          </p:stCondLst>
                                        </p:cTn>
                                        <p:tgtEl>
                                          <p:spTgt spid="14"/>
                                        </p:tgtEl>
                                      </p:cBhvr>
                                      <p:to x="100000" y="80000"/>
                                    </p:animScale>
                                    <p:animScale>
                                      <p:cBhvr>
                                        <p:cTn id="124" dur="166" decel="50000">
                                          <p:stCondLst>
                                            <p:cond delay="1338"/>
                                          </p:stCondLst>
                                        </p:cTn>
                                        <p:tgtEl>
                                          <p:spTgt spid="14"/>
                                        </p:tgtEl>
                                      </p:cBhvr>
                                      <p:to x="100000" y="100000"/>
                                    </p:animScale>
                                    <p:animScale>
                                      <p:cBhvr>
                                        <p:cTn id="125" dur="26">
                                          <p:stCondLst>
                                            <p:cond delay="1642"/>
                                          </p:stCondLst>
                                        </p:cTn>
                                        <p:tgtEl>
                                          <p:spTgt spid="14"/>
                                        </p:tgtEl>
                                      </p:cBhvr>
                                      <p:to x="100000" y="90000"/>
                                    </p:animScale>
                                    <p:animScale>
                                      <p:cBhvr>
                                        <p:cTn id="126" dur="166" decel="50000">
                                          <p:stCondLst>
                                            <p:cond delay="1668"/>
                                          </p:stCondLst>
                                        </p:cTn>
                                        <p:tgtEl>
                                          <p:spTgt spid="14"/>
                                        </p:tgtEl>
                                      </p:cBhvr>
                                      <p:to x="100000" y="100000"/>
                                    </p:animScale>
                                    <p:animScale>
                                      <p:cBhvr>
                                        <p:cTn id="127" dur="26">
                                          <p:stCondLst>
                                            <p:cond delay="1808"/>
                                          </p:stCondLst>
                                        </p:cTn>
                                        <p:tgtEl>
                                          <p:spTgt spid="14"/>
                                        </p:tgtEl>
                                      </p:cBhvr>
                                      <p:to x="100000" y="95000"/>
                                    </p:animScale>
                                    <p:animScale>
                                      <p:cBhvr>
                                        <p:cTn id="128" dur="166" decel="50000">
                                          <p:stCondLst>
                                            <p:cond delay="1834"/>
                                          </p:stCondLst>
                                        </p:cTn>
                                        <p:tgtEl>
                                          <p:spTgt spid="14"/>
                                        </p:tgtEl>
                                      </p:cBhvr>
                                      <p:to x="100000" y="100000"/>
                                    </p:animScale>
                                  </p:childTnLst>
                                </p:cTn>
                              </p:par>
                              <p:par>
                                <p:cTn id="129" presetID="26" presetClass="entr" presetSubtype="0" fill="hold" grpId="0" nodeType="withEffect">
                                  <p:stCondLst>
                                    <p:cond delay="0"/>
                                  </p:stCondLst>
                                  <p:childTnLst>
                                    <p:set>
                                      <p:cBhvr>
                                        <p:cTn id="130" dur="1" fill="hold">
                                          <p:stCondLst>
                                            <p:cond delay="0"/>
                                          </p:stCondLst>
                                        </p:cTn>
                                        <p:tgtEl>
                                          <p:spTgt spid="15"/>
                                        </p:tgtEl>
                                        <p:attrNameLst>
                                          <p:attrName>style.visibility</p:attrName>
                                        </p:attrNameLst>
                                      </p:cBhvr>
                                      <p:to>
                                        <p:strVal val="visible"/>
                                      </p:to>
                                    </p:set>
                                    <p:animEffect transition="in" filter="wipe(down)">
                                      <p:cBhvr>
                                        <p:cTn id="131" dur="580">
                                          <p:stCondLst>
                                            <p:cond delay="0"/>
                                          </p:stCondLst>
                                        </p:cTn>
                                        <p:tgtEl>
                                          <p:spTgt spid="15"/>
                                        </p:tgtEl>
                                      </p:cBhvr>
                                    </p:animEffect>
                                    <p:anim calcmode="lin" valueType="num">
                                      <p:cBhvr>
                                        <p:cTn id="132"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33"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34"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35"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36"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37" dur="26">
                                          <p:stCondLst>
                                            <p:cond delay="650"/>
                                          </p:stCondLst>
                                        </p:cTn>
                                        <p:tgtEl>
                                          <p:spTgt spid="15"/>
                                        </p:tgtEl>
                                      </p:cBhvr>
                                      <p:to x="100000" y="60000"/>
                                    </p:animScale>
                                    <p:animScale>
                                      <p:cBhvr>
                                        <p:cTn id="138" dur="166" decel="50000">
                                          <p:stCondLst>
                                            <p:cond delay="676"/>
                                          </p:stCondLst>
                                        </p:cTn>
                                        <p:tgtEl>
                                          <p:spTgt spid="15"/>
                                        </p:tgtEl>
                                      </p:cBhvr>
                                      <p:to x="100000" y="100000"/>
                                    </p:animScale>
                                    <p:animScale>
                                      <p:cBhvr>
                                        <p:cTn id="139" dur="26">
                                          <p:stCondLst>
                                            <p:cond delay="1312"/>
                                          </p:stCondLst>
                                        </p:cTn>
                                        <p:tgtEl>
                                          <p:spTgt spid="15"/>
                                        </p:tgtEl>
                                      </p:cBhvr>
                                      <p:to x="100000" y="80000"/>
                                    </p:animScale>
                                    <p:animScale>
                                      <p:cBhvr>
                                        <p:cTn id="140" dur="166" decel="50000">
                                          <p:stCondLst>
                                            <p:cond delay="1338"/>
                                          </p:stCondLst>
                                        </p:cTn>
                                        <p:tgtEl>
                                          <p:spTgt spid="15"/>
                                        </p:tgtEl>
                                      </p:cBhvr>
                                      <p:to x="100000" y="100000"/>
                                    </p:animScale>
                                    <p:animScale>
                                      <p:cBhvr>
                                        <p:cTn id="141" dur="26">
                                          <p:stCondLst>
                                            <p:cond delay="1642"/>
                                          </p:stCondLst>
                                        </p:cTn>
                                        <p:tgtEl>
                                          <p:spTgt spid="15"/>
                                        </p:tgtEl>
                                      </p:cBhvr>
                                      <p:to x="100000" y="90000"/>
                                    </p:animScale>
                                    <p:animScale>
                                      <p:cBhvr>
                                        <p:cTn id="142" dur="166" decel="50000">
                                          <p:stCondLst>
                                            <p:cond delay="1668"/>
                                          </p:stCondLst>
                                        </p:cTn>
                                        <p:tgtEl>
                                          <p:spTgt spid="15"/>
                                        </p:tgtEl>
                                      </p:cBhvr>
                                      <p:to x="100000" y="100000"/>
                                    </p:animScale>
                                    <p:animScale>
                                      <p:cBhvr>
                                        <p:cTn id="143" dur="26">
                                          <p:stCondLst>
                                            <p:cond delay="1808"/>
                                          </p:stCondLst>
                                        </p:cTn>
                                        <p:tgtEl>
                                          <p:spTgt spid="15"/>
                                        </p:tgtEl>
                                      </p:cBhvr>
                                      <p:to x="100000" y="95000"/>
                                    </p:animScale>
                                    <p:animScale>
                                      <p:cBhvr>
                                        <p:cTn id="144" dur="166" decel="50000">
                                          <p:stCondLst>
                                            <p:cond delay="1834"/>
                                          </p:stCondLst>
                                        </p:cTn>
                                        <p:tgtEl>
                                          <p:spTgt spid="15"/>
                                        </p:tgtEl>
                                      </p:cBhvr>
                                      <p:to x="100000" y="100000"/>
                                    </p:animScale>
                                  </p:childTnLst>
                                </p:cTn>
                              </p:par>
                              <p:par>
                                <p:cTn id="145" presetID="26" presetClass="entr" presetSubtype="0" fill="hold" grpId="0" nodeType="withEffect">
                                  <p:stCondLst>
                                    <p:cond delay="0"/>
                                  </p:stCondLst>
                                  <p:childTnLst>
                                    <p:set>
                                      <p:cBhvr>
                                        <p:cTn id="146" dur="1" fill="hold">
                                          <p:stCondLst>
                                            <p:cond delay="0"/>
                                          </p:stCondLst>
                                        </p:cTn>
                                        <p:tgtEl>
                                          <p:spTgt spid="16"/>
                                        </p:tgtEl>
                                        <p:attrNameLst>
                                          <p:attrName>style.visibility</p:attrName>
                                        </p:attrNameLst>
                                      </p:cBhvr>
                                      <p:to>
                                        <p:strVal val="visible"/>
                                      </p:to>
                                    </p:set>
                                    <p:animEffect transition="in" filter="wipe(down)">
                                      <p:cBhvr>
                                        <p:cTn id="147" dur="580">
                                          <p:stCondLst>
                                            <p:cond delay="0"/>
                                          </p:stCondLst>
                                        </p:cTn>
                                        <p:tgtEl>
                                          <p:spTgt spid="16"/>
                                        </p:tgtEl>
                                      </p:cBhvr>
                                    </p:animEffect>
                                    <p:anim calcmode="lin" valueType="num">
                                      <p:cBhvr>
                                        <p:cTn id="14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4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5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5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5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53" dur="26">
                                          <p:stCondLst>
                                            <p:cond delay="650"/>
                                          </p:stCondLst>
                                        </p:cTn>
                                        <p:tgtEl>
                                          <p:spTgt spid="16"/>
                                        </p:tgtEl>
                                      </p:cBhvr>
                                      <p:to x="100000" y="60000"/>
                                    </p:animScale>
                                    <p:animScale>
                                      <p:cBhvr>
                                        <p:cTn id="154" dur="166" decel="50000">
                                          <p:stCondLst>
                                            <p:cond delay="676"/>
                                          </p:stCondLst>
                                        </p:cTn>
                                        <p:tgtEl>
                                          <p:spTgt spid="16"/>
                                        </p:tgtEl>
                                      </p:cBhvr>
                                      <p:to x="100000" y="100000"/>
                                    </p:animScale>
                                    <p:animScale>
                                      <p:cBhvr>
                                        <p:cTn id="155" dur="26">
                                          <p:stCondLst>
                                            <p:cond delay="1312"/>
                                          </p:stCondLst>
                                        </p:cTn>
                                        <p:tgtEl>
                                          <p:spTgt spid="16"/>
                                        </p:tgtEl>
                                      </p:cBhvr>
                                      <p:to x="100000" y="80000"/>
                                    </p:animScale>
                                    <p:animScale>
                                      <p:cBhvr>
                                        <p:cTn id="156" dur="166" decel="50000">
                                          <p:stCondLst>
                                            <p:cond delay="1338"/>
                                          </p:stCondLst>
                                        </p:cTn>
                                        <p:tgtEl>
                                          <p:spTgt spid="16"/>
                                        </p:tgtEl>
                                      </p:cBhvr>
                                      <p:to x="100000" y="100000"/>
                                    </p:animScale>
                                    <p:animScale>
                                      <p:cBhvr>
                                        <p:cTn id="157" dur="26">
                                          <p:stCondLst>
                                            <p:cond delay="1642"/>
                                          </p:stCondLst>
                                        </p:cTn>
                                        <p:tgtEl>
                                          <p:spTgt spid="16"/>
                                        </p:tgtEl>
                                      </p:cBhvr>
                                      <p:to x="100000" y="90000"/>
                                    </p:animScale>
                                    <p:animScale>
                                      <p:cBhvr>
                                        <p:cTn id="158" dur="166" decel="50000">
                                          <p:stCondLst>
                                            <p:cond delay="1668"/>
                                          </p:stCondLst>
                                        </p:cTn>
                                        <p:tgtEl>
                                          <p:spTgt spid="16"/>
                                        </p:tgtEl>
                                      </p:cBhvr>
                                      <p:to x="100000" y="100000"/>
                                    </p:animScale>
                                    <p:animScale>
                                      <p:cBhvr>
                                        <p:cTn id="159" dur="26">
                                          <p:stCondLst>
                                            <p:cond delay="1808"/>
                                          </p:stCondLst>
                                        </p:cTn>
                                        <p:tgtEl>
                                          <p:spTgt spid="16"/>
                                        </p:tgtEl>
                                      </p:cBhvr>
                                      <p:to x="100000" y="95000"/>
                                    </p:animScale>
                                    <p:animScale>
                                      <p:cBhvr>
                                        <p:cTn id="160" dur="166" decel="50000">
                                          <p:stCondLst>
                                            <p:cond delay="1834"/>
                                          </p:stCondLst>
                                        </p:cTn>
                                        <p:tgtEl>
                                          <p:spTgt spid="16"/>
                                        </p:tgtEl>
                                      </p:cBhvr>
                                      <p:to x="100000" y="100000"/>
                                    </p:animScale>
                                  </p:childTnLst>
                                </p:cTn>
                              </p:par>
                              <p:par>
                                <p:cTn id="161" presetID="26" presetClass="entr" presetSubtype="0" fill="hold" grpId="0" nodeType="withEffect">
                                  <p:stCondLst>
                                    <p:cond delay="0"/>
                                  </p:stCondLst>
                                  <p:childTnLst>
                                    <p:set>
                                      <p:cBhvr>
                                        <p:cTn id="162" dur="1" fill="hold">
                                          <p:stCondLst>
                                            <p:cond delay="0"/>
                                          </p:stCondLst>
                                        </p:cTn>
                                        <p:tgtEl>
                                          <p:spTgt spid="17"/>
                                        </p:tgtEl>
                                        <p:attrNameLst>
                                          <p:attrName>style.visibility</p:attrName>
                                        </p:attrNameLst>
                                      </p:cBhvr>
                                      <p:to>
                                        <p:strVal val="visible"/>
                                      </p:to>
                                    </p:set>
                                    <p:animEffect transition="in" filter="wipe(down)">
                                      <p:cBhvr>
                                        <p:cTn id="163" dur="580">
                                          <p:stCondLst>
                                            <p:cond delay="0"/>
                                          </p:stCondLst>
                                        </p:cTn>
                                        <p:tgtEl>
                                          <p:spTgt spid="17"/>
                                        </p:tgtEl>
                                      </p:cBhvr>
                                    </p:animEffect>
                                    <p:anim calcmode="lin" valueType="num">
                                      <p:cBhvr>
                                        <p:cTn id="164"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65"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66"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67"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68"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69" dur="26">
                                          <p:stCondLst>
                                            <p:cond delay="650"/>
                                          </p:stCondLst>
                                        </p:cTn>
                                        <p:tgtEl>
                                          <p:spTgt spid="17"/>
                                        </p:tgtEl>
                                      </p:cBhvr>
                                      <p:to x="100000" y="60000"/>
                                    </p:animScale>
                                    <p:animScale>
                                      <p:cBhvr>
                                        <p:cTn id="170" dur="166" decel="50000">
                                          <p:stCondLst>
                                            <p:cond delay="676"/>
                                          </p:stCondLst>
                                        </p:cTn>
                                        <p:tgtEl>
                                          <p:spTgt spid="17"/>
                                        </p:tgtEl>
                                      </p:cBhvr>
                                      <p:to x="100000" y="100000"/>
                                    </p:animScale>
                                    <p:animScale>
                                      <p:cBhvr>
                                        <p:cTn id="171" dur="26">
                                          <p:stCondLst>
                                            <p:cond delay="1312"/>
                                          </p:stCondLst>
                                        </p:cTn>
                                        <p:tgtEl>
                                          <p:spTgt spid="17"/>
                                        </p:tgtEl>
                                      </p:cBhvr>
                                      <p:to x="100000" y="80000"/>
                                    </p:animScale>
                                    <p:animScale>
                                      <p:cBhvr>
                                        <p:cTn id="172" dur="166" decel="50000">
                                          <p:stCondLst>
                                            <p:cond delay="1338"/>
                                          </p:stCondLst>
                                        </p:cTn>
                                        <p:tgtEl>
                                          <p:spTgt spid="17"/>
                                        </p:tgtEl>
                                      </p:cBhvr>
                                      <p:to x="100000" y="100000"/>
                                    </p:animScale>
                                    <p:animScale>
                                      <p:cBhvr>
                                        <p:cTn id="173" dur="26">
                                          <p:stCondLst>
                                            <p:cond delay="1642"/>
                                          </p:stCondLst>
                                        </p:cTn>
                                        <p:tgtEl>
                                          <p:spTgt spid="17"/>
                                        </p:tgtEl>
                                      </p:cBhvr>
                                      <p:to x="100000" y="90000"/>
                                    </p:animScale>
                                    <p:animScale>
                                      <p:cBhvr>
                                        <p:cTn id="174" dur="166" decel="50000">
                                          <p:stCondLst>
                                            <p:cond delay="1668"/>
                                          </p:stCondLst>
                                        </p:cTn>
                                        <p:tgtEl>
                                          <p:spTgt spid="17"/>
                                        </p:tgtEl>
                                      </p:cBhvr>
                                      <p:to x="100000" y="100000"/>
                                    </p:animScale>
                                    <p:animScale>
                                      <p:cBhvr>
                                        <p:cTn id="175" dur="26">
                                          <p:stCondLst>
                                            <p:cond delay="1808"/>
                                          </p:stCondLst>
                                        </p:cTn>
                                        <p:tgtEl>
                                          <p:spTgt spid="17"/>
                                        </p:tgtEl>
                                      </p:cBhvr>
                                      <p:to x="100000" y="95000"/>
                                    </p:animScale>
                                    <p:animScale>
                                      <p:cBhvr>
                                        <p:cTn id="176" dur="166" decel="50000">
                                          <p:stCondLst>
                                            <p:cond delay="1834"/>
                                          </p:stCondLst>
                                        </p:cTn>
                                        <p:tgtEl>
                                          <p:spTgt spid="17"/>
                                        </p:tgtEl>
                                      </p:cBhvr>
                                      <p:to x="100000" y="100000"/>
                                    </p:animScale>
                                  </p:childTnLst>
                                </p:cTn>
                              </p:par>
                              <p:par>
                                <p:cTn id="177" presetID="26" presetClass="entr" presetSubtype="0" fill="hold" grpId="0" nodeType="withEffect">
                                  <p:stCondLst>
                                    <p:cond delay="0"/>
                                  </p:stCondLst>
                                  <p:childTnLst>
                                    <p:set>
                                      <p:cBhvr>
                                        <p:cTn id="178" dur="1" fill="hold">
                                          <p:stCondLst>
                                            <p:cond delay="0"/>
                                          </p:stCondLst>
                                        </p:cTn>
                                        <p:tgtEl>
                                          <p:spTgt spid="18"/>
                                        </p:tgtEl>
                                        <p:attrNameLst>
                                          <p:attrName>style.visibility</p:attrName>
                                        </p:attrNameLst>
                                      </p:cBhvr>
                                      <p:to>
                                        <p:strVal val="visible"/>
                                      </p:to>
                                    </p:set>
                                    <p:animEffect transition="in" filter="wipe(down)">
                                      <p:cBhvr>
                                        <p:cTn id="179" dur="580">
                                          <p:stCondLst>
                                            <p:cond delay="0"/>
                                          </p:stCondLst>
                                        </p:cTn>
                                        <p:tgtEl>
                                          <p:spTgt spid="18"/>
                                        </p:tgtEl>
                                      </p:cBhvr>
                                    </p:animEffect>
                                    <p:anim calcmode="lin" valueType="num">
                                      <p:cBhvr>
                                        <p:cTn id="180"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81"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82"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83"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84"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85" dur="26">
                                          <p:stCondLst>
                                            <p:cond delay="650"/>
                                          </p:stCondLst>
                                        </p:cTn>
                                        <p:tgtEl>
                                          <p:spTgt spid="18"/>
                                        </p:tgtEl>
                                      </p:cBhvr>
                                      <p:to x="100000" y="60000"/>
                                    </p:animScale>
                                    <p:animScale>
                                      <p:cBhvr>
                                        <p:cTn id="186" dur="166" decel="50000">
                                          <p:stCondLst>
                                            <p:cond delay="676"/>
                                          </p:stCondLst>
                                        </p:cTn>
                                        <p:tgtEl>
                                          <p:spTgt spid="18"/>
                                        </p:tgtEl>
                                      </p:cBhvr>
                                      <p:to x="100000" y="100000"/>
                                    </p:animScale>
                                    <p:animScale>
                                      <p:cBhvr>
                                        <p:cTn id="187" dur="26">
                                          <p:stCondLst>
                                            <p:cond delay="1312"/>
                                          </p:stCondLst>
                                        </p:cTn>
                                        <p:tgtEl>
                                          <p:spTgt spid="18"/>
                                        </p:tgtEl>
                                      </p:cBhvr>
                                      <p:to x="100000" y="80000"/>
                                    </p:animScale>
                                    <p:animScale>
                                      <p:cBhvr>
                                        <p:cTn id="188" dur="166" decel="50000">
                                          <p:stCondLst>
                                            <p:cond delay="1338"/>
                                          </p:stCondLst>
                                        </p:cTn>
                                        <p:tgtEl>
                                          <p:spTgt spid="18"/>
                                        </p:tgtEl>
                                      </p:cBhvr>
                                      <p:to x="100000" y="100000"/>
                                    </p:animScale>
                                    <p:animScale>
                                      <p:cBhvr>
                                        <p:cTn id="189" dur="26">
                                          <p:stCondLst>
                                            <p:cond delay="1642"/>
                                          </p:stCondLst>
                                        </p:cTn>
                                        <p:tgtEl>
                                          <p:spTgt spid="18"/>
                                        </p:tgtEl>
                                      </p:cBhvr>
                                      <p:to x="100000" y="90000"/>
                                    </p:animScale>
                                    <p:animScale>
                                      <p:cBhvr>
                                        <p:cTn id="190" dur="166" decel="50000">
                                          <p:stCondLst>
                                            <p:cond delay="1668"/>
                                          </p:stCondLst>
                                        </p:cTn>
                                        <p:tgtEl>
                                          <p:spTgt spid="18"/>
                                        </p:tgtEl>
                                      </p:cBhvr>
                                      <p:to x="100000" y="100000"/>
                                    </p:animScale>
                                    <p:animScale>
                                      <p:cBhvr>
                                        <p:cTn id="191" dur="26">
                                          <p:stCondLst>
                                            <p:cond delay="1808"/>
                                          </p:stCondLst>
                                        </p:cTn>
                                        <p:tgtEl>
                                          <p:spTgt spid="18"/>
                                        </p:tgtEl>
                                      </p:cBhvr>
                                      <p:to x="100000" y="95000"/>
                                    </p:animScale>
                                    <p:animScale>
                                      <p:cBhvr>
                                        <p:cTn id="192" dur="166" decel="50000">
                                          <p:stCondLst>
                                            <p:cond delay="1834"/>
                                          </p:stCondLst>
                                        </p:cTn>
                                        <p:tgtEl>
                                          <p:spTgt spid="18"/>
                                        </p:tgtEl>
                                      </p:cBhvr>
                                      <p:to x="100000" y="100000"/>
                                    </p:animScale>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637556" y="594308"/>
            <a:ext cx="6239744" cy="1287387"/>
          </a:xfrm>
        </p:spPr>
        <p:txBody>
          <a:bodyPr>
            <a:normAutofit/>
          </a:bodyPr>
          <a:lstStyle/>
          <a:p>
            <a:r>
              <a:rPr lang="en-US" altLang="ja-JP" dirty="0" err="1" smtClean="0"/>
              <a:t>MatrixGame</a:t>
            </a:r>
            <a:r>
              <a:rPr lang="ja-JP" altLang="en-US" dirty="0"/>
              <a:t>制作</a:t>
            </a:r>
            <a:r>
              <a:rPr lang="ja-JP" altLang="en-US" dirty="0" smtClean="0"/>
              <a:t>目的</a:t>
            </a:r>
            <a:endParaRPr kumimoji="1" lang="ja-JP" altLang="en-US" dirty="0"/>
          </a:p>
        </p:txBody>
      </p:sp>
      <p:sp>
        <p:nvSpPr>
          <p:cNvPr id="4" name="コンテンツ プレースホルダー 2"/>
          <p:cNvSpPr txBox="1">
            <a:spLocks/>
          </p:cNvSpPr>
          <p:nvPr/>
        </p:nvSpPr>
        <p:spPr>
          <a:xfrm>
            <a:off x="3276600" y="2896179"/>
            <a:ext cx="5133109" cy="751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dirty="0"/>
          </a:p>
        </p:txBody>
      </p:sp>
      <p:sp>
        <p:nvSpPr>
          <p:cNvPr id="9" name="コンテンツ プレースホルダー 2"/>
          <p:cNvSpPr txBox="1">
            <a:spLocks/>
          </p:cNvSpPr>
          <p:nvPr/>
        </p:nvSpPr>
        <p:spPr>
          <a:xfrm>
            <a:off x="2637556" y="1881695"/>
            <a:ext cx="6795654" cy="502646"/>
          </a:xfrm>
          <a:prstGeom prst="rect">
            <a:avLst/>
          </a:prstGeom>
          <a:solidFill>
            <a:schemeClr val="bg1"/>
          </a:solidFill>
        </p:spPr>
        <p:txBody>
          <a:bodyPr vert="horz" lIns="91440" tIns="45720" rIns="91440" bIns="45720" rtlCol="0">
            <a:no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kumimoji="1"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9pPr>
          </a:lstStyle>
          <a:p>
            <a:pPr marL="45720" indent="0">
              <a:buNone/>
            </a:pPr>
            <a:r>
              <a:rPr lang="ja-JP" altLang="en-US" sz="2800" dirty="0" smtClean="0"/>
              <a:t>娯楽</a:t>
            </a:r>
            <a:r>
              <a:rPr lang="ja-JP" altLang="en-US" sz="2800" dirty="0" smtClean="0"/>
              <a:t>を提供したい！</a:t>
            </a:r>
            <a:endParaRPr lang="ja-JP" altLang="en-US" sz="2800" dirty="0"/>
          </a:p>
        </p:txBody>
      </p:sp>
      <p:sp>
        <p:nvSpPr>
          <p:cNvPr id="11" name="コンテンツ プレースホルダー 2"/>
          <p:cNvSpPr txBox="1">
            <a:spLocks/>
          </p:cNvSpPr>
          <p:nvPr/>
        </p:nvSpPr>
        <p:spPr>
          <a:xfrm>
            <a:off x="2637556" y="2645177"/>
            <a:ext cx="6795654" cy="502646"/>
          </a:xfrm>
          <a:prstGeom prst="rect">
            <a:avLst/>
          </a:prstGeom>
          <a:solidFill>
            <a:schemeClr val="bg1"/>
          </a:solidFill>
        </p:spPr>
        <p:txBody>
          <a:bodyPr vert="horz" lIns="91440" tIns="45720" rIns="91440" bIns="45720" rtlCol="0">
            <a:no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kumimoji="1"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9pPr>
          </a:lstStyle>
          <a:p>
            <a:pPr marL="45720" indent="0">
              <a:buNone/>
            </a:pPr>
            <a:r>
              <a:rPr lang="ja-JP" altLang="en-US" sz="2800" dirty="0"/>
              <a:t>自分</a:t>
            </a:r>
            <a:r>
              <a:rPr lang="ja-JP" altLang="en-US" sz="2800" dirty="0" smtClean="0"/>
              <a:t>たちの勉強をつなげたい！</a:t>
            </a:r>
            <a:endParaRPr lang="ja-JP" altLang="en-US" sz="2800" dirty="0"/>
          </a:p>
        </p:txBody>
      </p:sp>
      <p:sp>
        <p:nvSpPr>
          <p:cNvPr id="12" name="コンテンツ プレースホルダー 2"/>
          <p:cNvSpPr txBox="1">
            <a:spLocks/>
          </p:cNvSpPr>
          <p:nvPr/>
        </p:nvSpPr>
        <p:spPr>
          <a:xfrm>
            <a:off x="2637556" y="3523162"/>
            <a:ext cx="6795654" cy="502646"/>
          </a:xfrm>
          <a:prstGeom prst="rect">
            <a:avLst/>
          </a:prstGeom>
          <a:solidFill>
            <a:schemeClr val="bg1"/>
          </a:solidFill>
        </p:spPr>
        <p:txBody>
          <a:bodyPr vert="horz" lIns="91440" tIns="45720" rIns="91440" bIns="45720" rtlCol="0">
            <a:no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kumimoji="1"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9pPr>
          </a:lstStyle>
          <a:p>
            <a:pPr marL="45720" indent="0">
              <a:buNone/>
            </a:pPr>
            <a:r>
              <a:rPr lang="ja-JP" altLang="en-US" sz="2800" dirty="0"/>
              <a:t>新</a:t>
            </a:r>
            <a:r>
              <a:rPr lang="ja-JP" altLang="en-US" sz="2800" dirty="0" smtClean="0"/>
              <a:t>しいものを制作したい！</a:t>
            </a:r>
            <a:endParaRPr lang="ja-JP" altLang="en-US" sz="2800" dirty="0"/>
          </a:p>
        </p:txBody>
      </p:sp>
      <p:sp>
        <p:nvSpPr>
          <p:cNvPr id="13" name="コンテンツ プレースホルダー 2"/>
          <p:cNvSpPr txBox="1">
            <a:spLocks/>
          </p:cNvSpPr>
          <p:nvPr/>
        </p:nvSpPr>
        <p:spPr>
          <a:xfrm>
            <a:off x="2637556" y="4401147"/>
            <a:ext cx="6795654" cy="502646"/>
          </a:xfrm>
          <a:prstGeom prst="rect">
            <a:avLst/>
          </a:prstGeom>
          <a:solidFill>
            <a:schemeClr val="bg1"/>
          </a:solidFill>
        </p:spPr>
        <p:txBody>
          <a:bodyPr vert="horz" lIns="91440" tIns="45720" rIns="91440" bIns="45720" rtlCol="0">
            <a:no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kumimoji="1"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9pPr>
          </a:lstStyle>
          <a:p>
            <a:pPr marL="45720" indent="0">
              <a:buNone/>
            </a:pPr>
            <a:r>
              <a:rPr lang="ja-JP" altLang="en-US" sz="2800" dirty="0"/>
              <a:t>参考</a:t>
            </a:r>
            <a:r>
              <a:rPr lang="ja-JP" altLang="en-US" sz="2800" dirty="0" smtClean="0"/>
              <a:t>になるコードを残したい！</a:t>
            </a:r>
            <a:endParaRPr lang="ja-JP" altLang="en-US" sz="2800" dirty="0"/>
          </a:p>
        </p:txBody>
      </p:sp>
      <p:sp>
        <p:nvSpPr>
          <p:cNvPr id="14" name="コンテンツ プレースホルダー 2"/>
          <p:cNvSpPr txBox="1">
            <a:spLocks/>
          </p:cNvSpPr>
          <p:nvPr/>
        </p:nvSpPr>
        <p:spPr>
          <a:xfrm>
            <a:off x="2637556" y="5279132"/>
            <a:ext cx="6795654" cy="502646"/>
          </a:xfrm>
          <a:prstGeom prst="rect">
            <a:avLst/>
          </a:prstGeom>
          <a:solidFill>
            <a:schemeClr val="bg1"/>
          </a:solidFill>
        </p:spPr>
        <p:txBody>
          <a:bodyPr vert="horz" lIns="91440" tIns="45720" rIns="91440" bIns="45720" rtlCol="0">
            <a:no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kumimoji="1"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9pPr>
          </a:lstStyle>
          <a:p>
            <a:pPr marL="45720" indent="0">
              <a:buNone/>
            </a:pPr>
            <a:r>
              <a:rPr lang="ja-JP" altLang="en-US" sz="2800" dirty="0" smtClean="0"/>
              <a:t>チャレンジしたい！</a:t>
            </a:r>
            <a:endParaRPr lang="ja-JP" altLang="en-US" sz="2800" dirty="0"/>
          </a:p>
        </p:txBody>
      </p:sp>
    </p:spTree>
    <p:extLst>
      <p:ext uri="{BB962C8B-B14F-4D97-AF65-F5344CB8AC3E}">
        <p14:creationId xmlns:p14="http://schemas.microsoft.com/office/powerpoint/2010/main" val="189232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4184" y="306360"/>
            <a:ext cx="4591398" cy="1138588"/>
          </a:xfrm>
        </p:spPr>
        <p:txBody>
          <a:bodyPr/>
          <a:lstStyle/>
          <a:p>
            <a:r>
              <a:rPr lang="ja-JP" altLang="en-US" dirty="0" smtClean="0"/>
              <a:t>プログラム開発</a:t>
            </a:r>
            <a:endParaRPr kumimoji="1" lang="ja-JP" altLang="en-US" dirty="0"/>
          </a:p>
        </p:txBody>
      </p:sp>
      <p:sp>
        <p:nvSpPr>
          <p:cNvPr id="12" name="円形吹き出し 11"/>
          <p:cNvSpPr/>
          <p:nvPr/>
        </p:nvSpPr>
        <p:spPr>
          <a:xfrm>
            <a:off x="2185302" y="2906137"/>
            <a:ext cx="1529631" cy="1094846"/>
          </a:xfrm>
          <a:prstGeom prst="wedgeEllipseCallout">
            <a:avLst>
              <a:gd name="adj1" fmla="val -86047"/>
              <a:gd name="adj2" fmla="val 26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t>ログイン</a:t>
            </a:r>
            <a:endParaRPr kumimoji="1" lang="en-US" altLang="ja-JP" sz="1600" dirty="0" smtClean="0"/>
          </a:p>
          <a:p>
            <a:pPr algn="ctr"/>
            <a:r>
              <a:rPr lang="ja-JP" altLang="en-US" sz="1600" dirty="0"/>
              <a:t>作</a:t>
            </a:r>
            <a:r>
              <a:rPr lang="ja-JP" altLang="en-US" sz="1600" dirty="0" smtClean="0"/>
              <a:t>る</a:t>
            </a:r>
            <a:endParaRPr kumimoji="1" lang="ja-JP" altLang="en-US" sz="1600" dirty="0"/>
          </a:p>
        </p:txBody>
      </p:sp>
      <p:sp>
        <p:nvSpPr>
          <p:cNvPr id="17" name="円形吹き出し 16"/>
          <p:cNvSpPr/>
          <p:nvPr/>
        </p:nvSpPr>
        <p:spPr>
          <a:xfrm>
            <a:off x="2235644" y="4596411"/>
            <a:ext cx="1529631" cy="1094846"/>
          </a:xfrm>
          <a:prstGeom prst="wedgeEllipseCallout">
            <a:avLst>
              <a:gd name="adj1" fmla="val -88764"/>
              <a:gd name="adj2" fmla="val 150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t>ゲーム</a:t>
            </a:r>
            <a:endParaRPr lang="en-US" altLang="ja-JP" sz="1600" dirty="0" smtClean="0"/>
          </a:p>
          <a:p>
            <a:pPr algn="ctr"/>
            <a:r>
              <a:rPr kumimoji="1" lang="ja-JP" altLang="en-US" sz="1600" dirty="0"/>
              <a:t>作</a:t>
            </a:r>
            <a:r>
              <a:rPr kumimoji="1" lang="ja-JP" altLang="en-US" sz="1600" dirty="0" smtClean="0"/>
              <a:t>る</a:t>
            </a:r>
            <a:endParaRPr kumimoji="1" lang="ja-JP" altLang="en-US" sz="1600" dirty="0"/>
          </a:p>
        </p:txBody>
      </p:sp>
      <p:sp>
        <p:nvSpPr>
          <p:cNvPr id="22" name="円形吹き出し 21"/>
          <p:cNvSpPr/>
          <p:nvPr/>
        </p:nvSpPr>
        <p:spPr>
          <a:xfrm>
            <a:off x="2149922" y="1490987"/>
            <a:ext cx="1529631" cy="1094846"/>
          </a:xfrm>
          <a:prstGeom prst="wedgeEllipseCallout">
            <a:avLst>
              <a:gd name="adj1" fmla="val -83329"/>
              <a:gd name="adj2" fmla="val 302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t>新規登録</a:t>
            </a:r>
            <a:endParaRPr lang="en-US" altLang="ja-JP" sz="1600" dirty="0" smtClean="0"/>
          </a:p>
          <a:p>
            <a:pPr algn="ctr"/>
            <a:r>
              <a:rPr kumimoji="1" lang="ja-JP" altLang="en-US" sz="1600" dirty="0"/>
              <a:t>作</a:t>
            </a:r>
            <a:r>
              <a:rPr kumimoji="1" lang="ja-JP" altLang="en-US" sz="1600" dirty="0" smtClean="0"/>
              <a:t>る</a:t>
            </a:r>
            <a:endParaRPr kumimoji="1" lang="ja-JP" altLang="en-US" sz="1600" dirty="0"/>
          </a:p>
        </p:txBody>
      </p:sp>
      <p:sp>
        <p:nvSpPr>
          <p:cNvPr id="23" name="円柱 22"/>
          <p:cNvSpPr/>
          <p:nvPr/>
        </p:nvSpPr>
        <p:spPr>
          <a:xfrm>
            <a:off x="8667281" y="2369127"/>
            <a:ext cx="3345889" cy="144890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err="1" smtClean="0"/>
              <a:t>MatrixGame</a:t>
            </a:r>
            <a:r>
              <a:rPr kumimoji="1" lang="ja-JP" altLang="en-US" sz="4400" dirty="0" smtClean="0"/>
              <a:t>　</a:t>
            </a:r>
            <a:r>
              <a:rPr kumimoji="1" lang="en-US" altLang="ja-JP" sz="4400" dirty="0" smtClean="0"/>
              <a:t>System</a:t>
            </a:r>
            <a:endParaRPr kumimoji="1" lang="ja-JP" altLang="en-US" sz="4400" dirty="0"/>
          </a:p>
        </p:txBody>
      </p:sp>
      <p:sp>
        <p:nvSpPr>
          <p:cNvPr id="26" name="1 つの角を切り取り 1 つの角を丸めた四角形 25"/>
          <p:cNvSpPr/>
          <p:nvPr/>
        </p:nvSpPr>
        <p:spPr>
          <a:xfrm>
            <a:off x="4728862" y="1355702"/>
            <a:ext cx="1087617" cy="1184092"/>
          </a:xfrm>
          <a:prstGeom prst="snip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000" dirty="0" smtClean="0">
                <a:solidFill>
                  <a:schemeClr val="tx1"/>
                </a:solidFill>
              </a:rPr>
              <a:t>J</a:t>
            </a:r>
          </a:p>
          <a:p>
            <a:pPr algn="ctr"/>
            <a:endParaRPr kumimoji="1" lang="ja-JP" altLang="en-US" sz="500" dirty="0">
              <a:solidFill>
                <a:schemeClr val="tx1"/>
              </a:solidFill>
            </a:endParaRPr>
          </a:p>
        </p:txBody>
      </p:sp>
      <p:sp>
        <p:nvSpPr>
          <p:cNvPr id="27" name="1 つの角を切り取り 1 つの角を丸めた四角形 26"/>
          <p:cNvSpPr/>
          <p:nvPr/>
        </p:nvSpPr>
        <p:spPr>
          <a:xfrm>
            <a:off x="4761841" y="2915590"/>
            <a:ext cx="1087617" cy="1184092"/>
          </a:xfrm>
          <a:prstGeom prst="snip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000" dirty="0" smtClean="0">
                <a:solidFill>
                  <a:schemeClr val="tx1"/>
                </a:solidFill>
              </a:rPr>
              <a:t>J</a:t>
            </a:r>
          </a:p>
          <a:p>
            <a:pPr algn="ctr"/>
            <a:endParaRPr kumimoji="1" lang="ja-JP" altLang="en-US" sz="500" dirty="0">
              <a:solidFill>
                <a:schemeClr val="tx1"/>
              </a:solidFill>
            </a:endParaRPr>
          </a:p>
        </p:txBody>
      </p:sp>
      <p:sp>
        <p:nvSpPr>
          <p:cNvPr id="28" name="1 つの角を切り取り 1 つの角を丸めた四角形 27"/>
          <p:cNvSpPr/>
          <p:nvPr/>
        </p:nvSpPr>
        <p:spPr>
          <a:xfrm>
            <a:off x="4761840" y="4461126"/>
            <a:ext cx="1087617" cy="1184092"/>
          </a:xfrm>
          <a:prstGeom prst="snip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000" dirty="0" smtClean="0">
                <a:solidFill>
                  <a:schemeClr val="tx1"/>
                </a:solidFill>
              </a:rPr>
              <a:t>J</a:t>
            </a:r>
          </a:p>
          <a:p>
            <a:pPr algn="ctr"/>
            <a:endParaRPr kumimoji="1" lang="ja-JP" altLang="en-US" sz="500" dirty="0">
              <a:solidFill>
                <a:schemeClr val="tx1"/>
              </a:solidFill>
            </a:endParaRPr>
          </a:p>
        </p:txBody>
      </p:sp>
      <p:cxnSp>
        <p:nvCxnSpPr>
          <p:cNvPr id="34" name="直線矢印コネクタ 33"/>
          <p:cNvCxnSpPr/>
          <p:nvPr/>
        </p:nvCxnSpPr>
        <p:spPr>
          <a:xfrm>
            <a:off x="5929606" y="2070488"/>
            <a:ext cx="2570158" cy="469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スマイル 24"/>
          <p:cNvSpPr/>
          <p:nvPr/>
        </p:nvSpPr>
        <p:spPr>
          <a:xfrm>
            <a:off x="294265" y="2869329"/>
            <a:ext cx="1348868" cy="1260642"/>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スマイル 28"/>
          <p:cNvSpPr/>
          <p:nvPr/>
        </p:nvSpPr>
        <p:spPr>
          <a:xfrm>
            <a:off x="294265" y="1443147"/>
            <a:ext cx="1348868" cy="1260642"/>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スマイル 30"/>
          <p:cNvSpPr/>
          <p:nvPr/>
        </p:nvSpPr>
        <p:spPr>
          <a:xfrm>
            <a:off x="294265" y="4430615"/>
            <a:ext cx="1348868" cy="1260642"/>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矢印コネクタ 36"/>
          <p:cNvCxnSpPr/>
          <p:nvPr/>
        </p:nvCxnSpPr>
        <p:spPr>
          <a:xfrm flipV="1">
            <a:off x="6016974" y="3818031"/>
            <a:ext cx="2482790" cy="1235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5929606" y="3383413"/>
            <a:ext cx="2570158" cy="434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28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randombar(horizontal)">
                                      <p:cBhvr>
                                        <p:cTn id="18" dur="500"/>
                                        <p:tgtEl>
                                          <p:spTgt spid="34"/>
                                        </p:tgtEl>
                                      </p:cBhvr>
                                    </p:animEffect>
                                  </p:childTnLst>
                                </p:cTn>
                              </p:par>
                              <p:par>
                                <p:cTn id="19" presetID="14" presetClass="entr" presetSubtype="1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randombar(horizontal)">
                                      <p:cBhvr>
                                        <p:cTn id="21" dur="500"/>
                                        <p:tgtEl>
                                          <p:spTgt spid="37"/>
                                        </p:tgtEl>
                                      </p:cBhvr>
                                    </p:animEffect>
                                  </p:childTnLst>
                                </p:cTn>
                              </p:par>
                              <p:par>
                                <p:cTn id="22" presetID="14" presetClass="entr" presetSubtype="10" fill="hold"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randombar(horizontal)">
                                      <p:cBhvr>
                                        <p:cTn id="2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4098" y="299066"/>
            <a:ext cx="4114800" cy="823088"/>
          </a:xfrm>
        </p:spPr>
        <p:txBody>
          <a:bodyPr/>
          <a:lstStyle/>
          <a:p>
            <a:r>
              <a:rPr lang="ja-JP" altLang="en-US" dirty="0"/>
              <a:t>開発</a:t>
            </a:r>
            <a:r>
              <a:rPr lang="ja-JP" altLang="en-US" dirty="0" smtClean="0"/>
              <a:t>にあたって</a:t>
            </a:r>
            <a:endParaRPr kumimoji="1" lang="ja-JP" altLang="en-US" dirty="0"/>
          </a:p>
        </p:txBody>
      </p:sp>
      <p:sp>
        <p:nvSpPr>
          <p:cNvPr id="12" name="円形吹き出し 11"/>
          <p:cNvSpPr/>
          <p:nvPr/>
        </p:nvSpPr>
        <p:spPr>
          <a:xfrm>
            <a:off x="1566682" y="2964462"/>
            <a:ext cx="2319518" cy="2123651"/>
          </a:xfrm>
          <a:prstGeom prst="wedgeEllipseCallout">
            <a:avLst>
              <a:gd name="adj1" fmla="val -49504"/>
              <a:gd name="adj2" fmla="val 59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Getter</a:t>
            </a:r>
          </a:p>
          <a:p>
            <a:pPr algn="ctr"/>
            <a:r>
              <a:rPr kumimoji="1" lang="ja-JP" altLang="en-US" sz="3600" dirty="0" smtClean="0"/>
              <a:t>ほしい</a:t>
            </a:r>
            <a:endParaRPr kumimoji="1" lang="en-US" altLang="ja-JP" sz="3600" dirty="0" smtClean="0"/>
          </a:p>
        </p:txBody>
      </p:sp>
      <p:sp>
        <p:nvSpPr>
          <p:cNvPr id="24" name="スマイル 23"/>
          <p:cNvSpPr/>
          <p:nvPr/>
        </p:nvSpPr>
        <p:spPr>
          <a:xfrm>
            <a:off x="274098" y="5088114"/>
            <a:ext cx="1348868" cy="1260642"/>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スマイル 24"/>
          <p:cNvSpPr/>
          <p:nvPr/>
        </p:nvSpPr>
        <p:spPr>
          <a:xfrm>
            <a:off x="8605118" y="5229258"/>
            <a:ext cx="1348868" cy="1260642"/>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スマイル 25"/>
          <p:cNvSpPr/>
          <p:nvPr/>
        </p:nvSpPr>
        <p:spPr>
          <a:xfrm>
            <a:off x="4388898" y="5229258"/>
            <a:ext cx="1348868" cy="1260642"/>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4550969" y="969440"/>
            <a:ext cx="2506411" cy="1662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5400" dirty="0" smtClean="0"/>
              <a:t>Java</a:t>
            </a:r>
          </a:p>
          <a:p>
            <a:pPr algn="ctr"/>
            <a:r>
              <a:rPr kumimoji="1" lang="en-US" altLang="ja-JP" sz="5400" dirty="0" smtClean="0"/>
              <a:t>Beans</a:t>
            </a:r>
            <a:endParaRPr kumimoji="1" lang="ja-JP" altLang="en-US" sz="5400" dirty="0"/>
          </a:p>
        </p:txBody>
      </p:sp>
      <p:sp>
        <p:nvSpPr>
          <p:cNvPr id="27" name="円形吹き出し 26"/>
          <p:cNvSpPr/>
          <p:nvPr/>
        </p:nvSpPr>
        <p:spPr>
          <a:xfrm>
            <a:off x="4965934" y="2964461"/>
            <a:ext cx="2319518" cy="2123651"/>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a:t>S</a:t>
            </a:r>
            <a:r>
              <a:rPr kumimoji="1" lang="en-US" altLang="ja-JP" sz="3600" dirty="0" smtClean="0"/>
              <a:t>etter</a:t>
            </a:r>
          </a:p>
          <a:p>
            <a:pPr algn="ctr"/>
            <a:r>
              <a:rPr kumimoji="1" lang="ja-JP" altLang="en-US" sz="3600" dirty="0" smtClean="0"/>
              <a:t>ほしい</a:t>
            </a:r>
            <a:endParaRPr kumimoji="1" lang="en-US" altLang="ja-JP" sz="3600" dirty="0" smtClean="0"/>
          </a:p>
        </p:txBody>
      </p:sp>
      <p:sp>
        <p:nvSpPr>
          <p:cNvPr id="28" name="円形吹き出し 27"/>
          <p:cNvSpPr/>
          <p:nvPr/>
        </p:nvSpPr>
        <p:spPr>
          <a:xfrm>
            <a:off x="9060874" y="2964460"/>
            <a:ext cx="2967272" cy="212365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t>メソッド</a:t>
            </a:r>
            <a:endParaRPr kumimoji="1" lang="en-US" altLang="ja-JP" sz="3600" dirty="0" smtClean="0"/>
          </a:p>
          <a:p>
            <a:pPr algn="ctr"/>
            <a:r>
              <a:rPr kumimoji="1" lang="ja-JP" altLang="en-US" sz="3600" dirty="0" smtClean="0"/>
              <a:t>ほしい</a:t>
            </a:r>
            <a:endParaRPr kumimoji="1" lang="en-US" altLang="ja-JP" sz="3600" dirty="0" smtClean="0"/>
          </a:p>
        </p:txBody>
      </p:sp>
      <p:sp>
        <p:nvSpPr>
          <p:cNvPr id="29" name="1 つの角を切り取り 1 つの角を丸めた四角形 28"/>
          <p:cNvSpPr/>
          <p:nvPr/>
        </p:nvSpPr>
        <p:spPr>
          <a:xfrm>
            <a:off x="1652029" y="4817948"/>
            <a:ext cx="1581185" cy="1612750"/>
          </a:xfrm>
          <a:prstGeom prst="snip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000" dirty="0" smtClean="0">
                <a:solidFill>
                  <a:schemeClr val="tx1"/>
                </a:solidFill>
              </a:rPr>
              <a:t>Getter</a:t>
            </a:r>
            <a:endParaRPr lang="en-US" altLang="ja-JP" sz="3000" dirty="0" smtClean="0">
              <a:solidFill>
                <a:schemeClr val="tx1"/>
              </a:solidFill>
            </a:endParaRPr>
          </a:p>
          <a:p>
            <a:pPr algn="ctr"/>
            <a:endParaRPr kumimoji="1" lang="ja-JP" altLang="en-US" sz="500" dirty="0">
              <a:solidFill>
                <a:schemeClr val="tx1"/>
              </a:solidFill>
            </a:endParaRPr>
          </a:p>
        </p:txBody>
      </p:sp>
      <p:sp>
        <p:nvSpPr>
          <p:cNvPr id="30" name="1 つの角を切り取り 1 つの角を丸めた四角形 29"/>
          <p:cNvSpPr/>
          <p:nvPr/>
        </p:nvSpPr>
        <p:spPr>
          <a:xfrm>
            <a:off x="5825008" y="4817948"/>
            <a:ext cx="1581185" cy="1612750"/>
          </a:xfrm>
          <a:prstGeom prst="snip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000" dirty="0">
                <a:solidFill>
                  <a:schemeClr val="tx1"/>
                </a:solidFill>
              </a:rPr>
              <a:t>S</a:t>
            </a:r>
            <a:r>
              <a:rPr lang="en-US" altLang="ja-JP" sz="3000" dirty="0" smtClean="0">
                <a:solidFill>
                  <a:schemeClr val="tx1"/>
                </a:solidFill>
              </a:rPr>
              <a:t>etter</a:t>
            </a:r>
            <a:endParaRPr lang="en-US" altLang="ja-JP" sz="3000" dirty="0" smtClean="0">
              <a:solidFill>
                <a:schemeClr val="tx1"/>
              </a:solidFill>
            </a:endParaRPr>
          </a:p>
          <a:p>
            <a:pPr algn="ctr"/>
            <a:endParaRPr kumimoji="1" lang="ja-JP" altLang="en-US" sz="500" dirty="0">
              <a:solidFill>
                <a:schemeClr val="tx1"/>
              </a:solidFill>
            </a:endParaRPr>
          </a:p>
        </p:txBody>
      </p:sp>
      <p:sp>
        <p:nvSpPr>
          <p:cNvPr id="31" name="1 つの角を切り取り 1 つの角を丸めた四角形 30"/>
          <p:cNvSpPr/>
          <p:nvPr/>
        </p:nvSpPr>
        <p:spPr>
          <a:xfrm>
            <a:off x="10087770" y="4817948"/>
            <a:ext cx="1649340" cy="1530808"/>
          </a:xfrm>
          <a:prstGeom prst="snip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000" dirty="0" err="1" smtClean="0">
                <a:solidFill>
                  <a:schemeClr val="tx1"/>
                </a:solidFill>
              </a:rPr>
              <a:t>Mehtod</a:t>
            </a:r>
            <a:r>
              <a:rPr lang="en-US" altLang="ja-JP" sz="3000" dirty="0" smtClean="0">
                <a:solidFill>
                  <a:schemeClr val="tx1"/>
                </a:solidFill>
              </a:rPr>
              <a:t>()</a:t>
            </a:r>
            <a:endParaRPr lang="en-US" altLang="ja-JP" sz="3000" dirty="0" smtClean="0">
              <a:solidFill>
                <a:schemeClr val="tx1"/>
              </a:solidFill>
            </a:endParaRPr>
          </a:p>
          <a:p>
            <a:pPr algn="ctr"/>
            <a:endParaRPr kumimoji="1" lang="ja-JP" altLang="en-US" sz="500" dirty="0">
              <a:solidFill>
                <a:schemeClr val="tx1"/>
              </a:solidFill>
            </a:endParaRPr>
          </a:p>
        </p:txBody>
      </p:sp>
      <p:cxnSp>
        <p:nvCxnSpPr>
          <p:cNvPr id="32" name="直線矢印コネクタ 31"/>
          <p:cNvCxnSpPr/>
          <p:nvPr/>
        </p:nvCxnSpPr>
        <p:spPr>
          <a:xfrm flipV="1">
            <a:off x="2743200" y="2632050"/>
            <a:ext cx="1645698" cy="1898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H="1" flipV="1">
            <a:off x="7406193" y="2410692"/>
            <a:ext cx="2868993" cy="2407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H="1" flipV="1">
            <a:off x="5737766" y="2823315"/>
            <a:ext cx="463238" cy="1771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4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7"/>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8"/>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randombar(horizontal)">
                                      <p:cBhvr>
                                        <p:cTn id="40" dur="500"/>
                                        <p:tgtEl>
                                          <p:spTgt spid="32"/>
                                        </p:tgtEl>
                                      </p:cBhvr>
                                    </p:animEffect>
                                  </p:childTnLst>
                                </p:cTn>
                              </p:par>
                              <p:par>
                                <p:cTn id="41" presetID="14" presetClass="entr" presetSubtype="1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randombar(horizontal)">
                                      <p:cBhvr>
                                        <p:cTn id="43" dur="500"/>
                                        <p:tgtEl>
                                          <p:spTgt spid="33"/>
                                        </p:tgtEl>
                                      </p:cBhvr>
                                    </p:animEffect>
                                  </p:childTnLst>
                                </p:cTn>
                              </p:par>
                              <p:par>
                                <p:cTn id="44" presetID="14" presetClass="entr" presetSubtype="10" fill="hold"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randombar(horizontal)">
                                      <p:cBhvr>
                                        <p:cTn id="4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24" grpId="0" animBg="1"/>
      <p:bldP spid="25" grpId="0" animBg="1"/>
      <p:bldP spid="26" grpId="0" animBg="1"/>
      <p:bldP spid="27" grpId="0" animBg="1"/>
      <p:bldP spid="27" grpId="1" animBg="1"/>
      <p:bldP spid="28" grpId="0" animBg="1"/>
      <p:bldP spid="28" grpId="1" animBg="1"/>
      <p:bldP spid="29" grpId="0" animBg="1"/>
      <p:bldP spid="30"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43114" y="304801"/>
            <a:ext cx="2328636" cy="1123950"/>
          </a:xfrm>
        </p:spPr>
        <p:txBody>
          <a:bodyPr>
            <a:normAutofit/>
          </a:bodyPr>
          <a:lstStyle/>
          <a:p>
            <a:r>
              <a:rPr lang="ja-JP" altLang="en-US" dirty="0"/>
              <a:t>反省点</a:t>
            </a:r>
            <a:endParaRPr kumimoji="1" lang="ja-JP" altLang="en-US" dirty="0"/>
          </a:p>
        </p:txBody>
      </p:sp>
      <p:sp>
        <p:nvSpPr>
          <p:cNvPr id="3" name="コンテンツ プレースホルダー 2"/>
          <p:cNvSpPr>
            <a:spLocks noGrp="1"/>
          </p:cNvSpPr>
          <p:nvPr>
            <p:ph idx="1"/>
          </p:nvPr>
        </p:nvSpPr>
        <p:spPr>
          <a:xfrm>
            <a:off x="2758620" y="651622"/>
            <a:ext cx="6070601" cy="430307"/>
          </a:xfrm>
        </p:spPr>
        <p:txBody>
          <a:bodyPr>
            <a:normAutofit/>
          </a:bodyPr>
          <a:lstStyle/>
          <a:p>
            <a:pPr marL="45720" indent="0">
              <a:buNone/>
            </a:pPr>
            <a:r>
              <a:rPr lang="ja-JP" altLang="en-US" dirty="0" smtClean="0"/>
              <a:t>開発環境が統合できていなかった</a:t>
            </a:r>
            <a:endParaRPr kumimoji="1" lang="en-US" altLang="ja-JP" dirty="0" smtClean="0"/>
          </a:p>
        </p:txBody>
      </p:sp>
      <p:sp>
        <p:nvSpPr>
          <p:cNvPr id="19" name="円形吹き出し 18"/>
          <p:cNvSpPr/>
          <p:nvPr/>
        </p:nvSpPr>
        <p:spPr>
          <a:xfrm>
            <a:off x="2954497" y="2838121"/>
            <a:ext cx="2726815" cy="1297611"/>
          </a:xfrm>
          <a:prstGeom prst="wedgeEllipseCallout">
            <a:avLst>
              <a:gd name="adj1" fmla="val -62750"/>
              <a:gd name="adj2" fmla="val -75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t>GitHub</a:t>
            </a:r>
            <a:r>
              <a:rPr lang="ja-JP" altLang="en-US" sz="1600" dirty="0"/>
              <a:t>に</a:t>
            </a:r>
            <a:endParaRPr kumimoji="1" lang="en-US" altLang="ja-JP" sz="1600" dirty="0" smtClean="0"/>
          </a:p>
          <a:p>
            <a:pPr algn="ctr"/>
            <a:r>
              <a:rPr kumimoji="1" lang="ja-JP" altLang="en-US" sz="1600" dirty="0" smtClean="0"/>
              <a:t>あげるね</a:t>
            </a:r>
            <a:endParaRPr kumimoji="1" lang="en-US" altLang="ja-JP" sz="1600" dirty="0" smtClean="0"/>
          </a:p>
        </p:txBody>
      </p:sp>
      <p:sp>
        <p:nvSpPr>
          <p:cNvPr id="20" name="円形吹き出し 19"/>
          <p:cNvSpPr/>
          <p:nvPr/>
        </p:nvSpPr>
        <p:spPr>
          <a:xfrm>
            <a:off x="8902435" y="2886657"/>
            <a:ext cx="2845894" cy="1722416"/>
          </a:xfrm>
          <a:prstGeom prst="wedgeEllipseCallout">
            <a:avLst>
              <a:gd name="adj1" fmla="val -3926"/>
              <a:gd name="adj2" fmla="val 721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t>うまくいかない！</a:t>
            </a:r>
            <a:endParaRPr kumimoji="1" lang="en-US" altLang="ja-JP" sz="1600" dirty="0" smtClean="0"/>
          </a:p>
        </p:txBody>
      </p:sp>
      <p:sp>
        <p:nvSpPr>
          <p:cNvPr id="21" name="円柱 20"/>
          <p:cNvSpPr/>
          <p:nvPr/>
        </p:nvSpPr>
        <p:spPr>
          <a:xfrm>
            <a:off x="704993" y="4769783"/>
            <a:ext cx="3650054" cy="12455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MatrixGame</a:t>
            </a:r>
            <a:r>
              <a:rPr kumimoji="1" lang="ja-JP" altLang="en-US" dirty="0" smtClean="0"/>
              <a:t>　</a:t>
            </a:r>
            <a:r>
              <a:rPr kumimoji="1" lang="en-US" altLang="ja-JP" dirty="0" smtClean="0"/>
              <a:t>System</a:t>
            </a:r>
            <a:endParaRPr kumimoji="1" lang="ja-JP" altLang="en-US" dirty="0"/>
          </a:p>
        </p:txBody>
      </p:sp>
      <p:cxnSp>
        <p:nvCxnSpPr>
          <p:cNvPr id="22" name="直線矢印コネクタ 21"/>
          <p:cNvCxnSpPr/>
          <p:nvPr/>
        </p:nvCxnSpPr>
        <p:spPr>
          <a:xfrm>
            <a:off x="1414908" y="2886657"/>
            <a:ext cx="29637" cy="1660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スマイル 24"/>
          <p:cNvSpPr/>
          <p:nvPr/>
        </p:nvSpPr>
        <p:spPr>
          <a:xfrm>
            <a:off x="10325382" y="5082053"/>
            <a:ext cx="1348868" cy="1260642"/>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スマイル 25"/>
          <p:cNvSpPr/>
          <p:nvPr/>
        </p:nvSpPr>
        <p:spPr>
          <a:xfrm>
            <a:off x="8773676" y="5060377"/>
            <a:ext cx="1348868" cy="1260642"/>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スマイル 26"/>
          <p:cNvSpPr/>
          <p:nvPr/>
        </p:nvSpPr>
        <p:spPr>
          <a:xfrm>
            <a:off x="1181152" y="1529283"/>
            <a:ext cx="1348868" cy="1260642"/>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矢印コネクタ 36"/>
          <p:cNvCxnSpPr/>
          <p:nvPr/>
        </p:nvCxnSpPr>
        <p:spPr>
          <a:xfrm>
            <a:off x="7563700" y="3128715"/>
            <a:ext cx="1422736" cy="1641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5487390" y="1170664"/>
            <a:ext cx="4061907" cy="1667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5400" dirty="0" smtClean="0"/>
              <a:t>GitHub</a:t>
            </a:r>
            <a:endParaRPr kumimoji="1" lang="ja-JP" altLang="en-US" sz="5400" dirty="0"/>
          </a:p>
        </p:txBody>
      </p:sp>
      <p:sp>
        <p:nvSpPr>
          <p:cNvPr id="5" name="乗算 4"/>
          <p:cNvSpPr/>
          <p:nvPr/>
        </p:nvSpPr>
        <p:spPr>
          <a:xfrm>
            <a:off x="7665554" y="3345814"/>
            <a:ext cx="970700" cy="88358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p:cNvCxnSpPr/>
          <p:nvPr/>
        </p:nvCxnSpPr>
        <p:spPr>
          <a:xfrm flipH="1" flipV="1">
            <a:off x="1969040" y="2890265"/>
            <a:ext cx="29509" cy="1652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2954497" y="2004167"/>
            <a:ext cx="2108416" cy="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30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par>
                                <p:cTn id="10" presetID="22" presetClass="entr" presetSubtype="4"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par>
                                <p:cTn id="13" presetID="22" presetClass="entr" presetSubtype="4"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par>
                                <p:cTn id="16" presetID="22" presetClass="entr" presetSubtype="4"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down)">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22" presetClass="entr" presetSubtype="4"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down)">
                                      <p:cBhvr>
                                        <p:cTn id="25" dur="500"/>
                                        <p:tgtEl>
                                          <p:spTgt spid="37"/>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43114" y="304801"/>
            <a:ext cx="2328636" cy="1123950"/>
          </a:xfrm>
        </p:spPr>
        <p:txBody>
          <a:bodyPr>
            <a:normAutofit fontScale="90000"/>
          </a:bodyPr>
          <a:lstStyle/>
          <a:p>
            <a:r>
              <a:rPr kumimoji="1" lang="ja-JP" altLang="en-US" dirty="0" smtClean="0"/>
              <a:t>改善方法</a:t>
            </a:r>
            <a:endParaRPr kumimoji="1" lang="ja-JP" altLang="en-US" dirty="0"/>
          </a:p>
        </p:txBody>
      </p:sp>
      <p:sp>
        <p:nvSpPr>
          <p:cNvPr id="3" name="コンテンツ プレースホルダー 2"/>
          <p:cNvSpPr>
            <a:spLocks noGrp="1"/>
          </p:cNvSpPr>
          <p:nvPr>
            <p:ph idx="1"/>
          </p:nvPr>
        </p:nvSpPr>
        <p:spPr>
          <a:xfrm>
            <a:off x="2758620" y="651622"/>
            <a:ext cx="6070601" cy="430307"/>
          </a:xfrm>
        </p:spPr>
        <p:txBody>
          <a:bodyPr>
            <a:normAutofit/>
          </a:bodyPr>
          <a:lstStyle/>
          <a:p>
            <a:pPr marL="45720" indent="0">
              <a:buNone/>
            </a:pPr>
            <a:r>
              <a:rPr lang="en-US" altLang="ja-JP" dirty="0" smtClean="0"/>
              <a:t>Eclipse</a:t>
            </a:r>
            <a:r>
              <a:rPr lang="ja-JP" altLang="en-US" dirty="0" smtClean="0"/>
              <a:t>の</a:t>
            </a:r>
            <a:r>
              <a:rPr lang="en-US" altLang="ja-JP" dirty="0" smtClean="0"/>
              <a:t>war</a:t>
            </a:r>
            <a:r>
              <a:rPr lang="ja-JP" altLang="en-US" dirty="0" smtClean="0"/>
              <a:t>ファイルでやり取りする</a:t>
            </a:r>
            <a:endParaRPr kumimoji="1" lang="en-US" altLang="ja-JP" dirty="0" smtClean="0"/>
          </a:p>
        </p:txBody>
      </p:sp>
      <p:sp>
        <p:nvSpPr>
          <p:cNvPr id="25" name="スマイル 24"/>
          <p:cNvSpPr/>
          <p:nvPr/>
        </p:nvSpPr>
        <p:spPr>
          <a:xfrm>
            <a:off x="9682713" y="1358699"/>
            <a:ext cx="1348868" cy="1260642"/>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スマイル 25"/>
          <p:cNvSpPr/>
          <p:nvPr/>
        </p:nvSpPr>
        <p:spPr>
          <a:xfrm>
            <a:off x="9682209" y="3025905"/>
            <a:ext cx="1348868" cy="1260642"/>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スマイル 26"/>
          <p:cNvSpPr/>
          <p:nvPr/>
        </p:nvSpPr>
        <p:spPr>
          <a:xfrm>
            <a:off x="9682209" y="4693111"/>
            <a:ext cx="1348868" cy="1260642"/>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1 つの角を丸めた四角形 34"/>
          <p:cNvSpPr/>
          <p:nvPr/>
        </p:nvSpPr>
        <p:spPr>
          <a:xfrm>
            <a:off x="858575" y="1358699"/>
            <a:ext cx="4715648" cy="3064262"/>
          </a:xfrm>
          <a:prstGeom prst="round1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smtClean="0">
                <a:solidFill>
                  <a:schemeClr val="tx1"/>
                </a:solidFill>
              </a:rPr>
              <a:t>スクールの</a:t>
            </a:r>
            <a:endParaRPr lang="en-US" altLang="ja-JP" sz="2800" dirty="0" smtClean="0">
              <a:solidFill>
                <a:schemeClr val="tx1"/>
              </a:solidFill>
            </a:endParaRPr>
          </a:p>
          <a:p>
            <a:r>
              <a:rPr lang="ja-JP" altLang="en-US" sz="2800" dirty="0" smtClean="0">
                <a:solidFill>
                  <a:schemeClr val="tx1"/>
                </a:solidFill>
              </a:rPr>
              <a:t>共有フォルダ</a:t>
            </a:r>
            <a:endParaRPr kumimoji="1" lang="en-US" altLang="ja-JP" sz="2800" dirty="0" smtClean="0">
              <a:solidFill>
                <a:schemeClr val="tx1"/>
              </a:solidFill>
            </a:endParaRPr>
          </a:p>
        </p:txBody>
      </p:sp>
      <p:cxnSp>
        <p:nvCxnSpPr>
          <p:cNvPr id="36" name="直線矢印コネクタ 35"/>
          <p:cNvCxnSpPr/>
          <p:nvPr/>
        </p:nvCxnSpPr>
        <p:spPr>
          <a:xfrm>
            <a:off x="7578270" y="2334213"/>
            <a:ext cx="17843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円柱 20"/>
          <p:cNvSpPr/>
          <p:nvPr/>
        </p:nvSpPr>
        <p:spPr>
          <a:xfrm>
            <a:off x="3445617" y="1711427"/>
            <a:ext cx="3650054" cy="12455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MatrixGame</a:t>
            </a:r>
            <a:r>
              <a:rPr kumimoji="1" lang="ja-JP" altLang="en-US" dirty="0" smtClean="0"/>
              <a:t>　</a:t>
            </a:r>
            <a:r>
              <a:rPr kumimoji="1" lang="en-US" altLang="ja-JP" dirty="0" smtClean="0"/>
              <a:t>System</a:t>
            </a:r>
            <a:endParaRPr kumimoji="1" lang="ja-JP" altLang="en-US" dirty="0"/>
          </a:p>
        </p:txBody>
      </p:sp>
      <p:cxnSp>
        <p:nvCxnSpPr>
          <p:cNvPr id="45" name="直線矢印コネクタ 44"/>
          <p:cNvCxnSpPr/>
          <p:nvPr/>
        </p:nvCxnSpPr>
        <p:spPr>
          <a:xfrm flipH="1">
            <a:off x="7578270" y="1989020"/>
            <a:ext cx="18251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p:nvPr/>
        </p:nvCxnSpPr>
        <p:spPr>
          <a:xfrm>
            <a:off x="7382317" y="2890830"/>
            <a:ext cx="2021108" cy="765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flipH="1" flipV="1">
            <a:off x="7313030" y="3193079"/>
            <a:ext cx="2049591" cy="776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flipH="1" flipV="1">
            <a:off x="6603421" y="3251711"/>
            <a:ext cx="2800004" cy="1816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6603421" y="3604466"/>
            <a:ext cx="2737262" cy="1775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36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par>
                                <p:cTn id="10" presetID="22" presetClass="entr" presetSubtype="4" fill="hold"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down)">
                                      <p:cBhvr>
                                        <p:cTn id="12" dur="500"/>
                                        <p:tgtEl>
                                          <p:spTgt spid="36"/>
                                        </p:tgtEl>
                                      </p:cBhvr>
                                    </p:animEffect>
                                  </p:childTnLst>
                                </p:cTn>
                              </p:par>
                              <p:par>
                                <p:cTn id="13" presetID="22" presetClass="entr" presetSubtype="4"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down)">
                                      <p:cBhvr>
                                        <p:cTn id="15" dur="500"/>
                                        <p:tgtEl>
                                          <p:spTgt spid="45"/>
                                        </p:tgtEl>
                                      </p:cBhvr>
                                    </p:animEffect>
                                  </p:childTnLst>
                                </p:cTn>
                              </p:par>
                              <p:par>
                                <p:cTn id="16" presetID="22" presetClass="entr" presetSubtype="4" fill="hold"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down)">
                                      <p:cBhvr>
                                        <p:cTn id="18" dur="500"/>
                                        <p:tgtEl>
                                          <p:spTgt spid="48"/>
                                        </p:tgtEl>
                                      </p:cBhvr>
                                    </p:animEffect>
                                  </p:childTnLst>
                                </p:cTn>
                              </p:par>
                              <p:par>
                                <p:cTn id="19" presetID="22" presetClass="entr" presetSubtype="4"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down)">
                                      <p:cBhvr>
                                        <p:cTn id="21" dur="500"/>
                                        <p:tgtEl>
                                          <p:spTgt spid="50"/>
                                        </p:tgtEl>
                                      </p:cBhvr>
                                    </p:animEffect>
                                  </p:childTnLst>
                                </p:cTn>
                              </p:par>
                              <p:par>
                                <p:cTn id="22" presetID="22" presetClass="entr" presetSubtype="4" fill="hold"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wipe(down)">
                                      <p:cBhvr>
                                        <p:cTn id="24" dur="500"/>
                                        <p:tgtEl>
                                          <p:spTgt spid="53"/>
                                        </p:tgtEl>
                                      </p:cBhvr>
                                    </p:animEffect>
                                  </p:childTnLst>
                                </p:cTn>
                              </p:par>
                              <p:par>
                                <p:cTn id="25" presetID="22" presetClass="entr" presetSubtype="4"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down)">
                                      <p:cBhvr>
                                        <p:cTn id="2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pic>
        <p:nvPicPr>
          <p:cNvPr id="4" name="コンテンツ プレースホルダー 3"/>
          <p:cNvPicPr>
            <a:picLocks noGrp="1" noChangeAspect="1"/>
          </p:cNvPicPr>
          <p:nvPr>
            <p:ph idx="1"/>
          </p:nvPr>
        </p:nvPicPr>
        <p:blipFill>
          <a:blip r:embed="rId3"/>
          <a:stretch>
            <a:fillRect/>
          </a:stretch>
        </p:blipFill>
        <p:spPr>
          <a:xfrm>
            <a:off x="154613" y="195330"/>
            <a:ext cx="11807231" cy="6450366"/>
          </a:xfrm>
          <a:prstGeom prst="rect">
            <a:avLst/>
          </a:prstGeom>
        </p:spPr>
      </p:pic>
    </p:spTree>
    <p:extLst>
      <p:ext uri="{BB962C8B-B14F-4D97-AF65-F5344CB8AC3E}">
        <p14:creationId xmlns:p14="http://schemas.microsoft.com/office/powerpoint/2010/main" val="2281121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基礎">
  <a:themeElements>
    <a:clrScheme name="基礎">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基礎">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基礎">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TM03457444[[fn=基礎]]</Template>
  <TotalTime>537</TotalTime>
  <Words>476</Words>
  <Application>Microsoft Office PowerPoint</Application>
  <PresentationFormat>ワイド画面</PresentationFormat>
  <Paragraphs>127</Paragraphs>
  <Slides>17</Slides>
  <Notes>17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ＭＳ ゴシック</vt:lpstr>
      <vt:lpstr>游ゴシック</vt:lpstr>
      <vt:lpstr>Arial</vt:lpstr>
      <vt:lpstr>Corbel</vt:lpstr>
      <vt:lpstr>基礎</vt:lpstr>
      <vt:lpstr>2月Java養成科 Team Matrix</vt:lpstr>
      <vt:lpstr>TeamMatrix 制作物</vt:lpstr>
      <vt:lpstr>MatrixGameって何？</vt:lpstr>
      <vt:lpstr>MatrixGame制作目的</vt:lpstr>
      <vt:lpstr>プログラム開発</vt:lpstr>
      <vt:lpstr>開発にあたって</vt:lpstr>
      <vt:lpstr>反省点</vt:lpstr>
      <vt:lpstr>改善方法</vt:lpstr>
      <vt:lpstr>PowerPoint プレゼンテーション</vt:lpstr>
      <vt:lpstr>機能概要</vt:lpstr>
      <vt:lpstr>デモンストレーション</vt:lpstr>
      <vt:lpstr>最後に・・・</vt:lpstr>
      <vt:lpstr>ご清聴 ありがとうございました！</vt:lpstr>
      <vt:lpstr>会員登録機能</vt:lpstr>
      <vt:lpstr>ログアウト機能</vt:lpstr>
      <vt:lpstr>セーブ機能</vt:lpstr>
      <vt:lpstr>ゲーム機能</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2月Java養成科 TeamMatrix</dc:title>
  <dc:creator>6B77</dc:creator>
  <cp:lastModifiedBy>6B77</cp:lastModifiedBy>
  <cp:revision>74</cp:revision>
  <dcterms:created xsi:type="dcterms:W3CDTF">2020-06-23T01:35:20Z</dcterms:created>
  <dcterms:modified xsi:type="dcterms:W3CDTF">2020-06-24T03:39:12Z</dcterms:modified>
</cp:coreProperties>
</file>