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55" autoAdjust="0"/>
  </p:normalViewPr>
  <p:slideViewPr>
    <p:cSldViewPr snapToGrid="0">
      <p:cViewPr varScale="1">
        <p:scale>
          <a:sx n="73" d="100"/>
          <a:sy n="73" d="100"/>
        </p:scale>
        <p:origin x="3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0D17A6-A562-4F2B-A67C-B9F8E49E2840}"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38A1A-99C3-4F4B-9859-C7C56FFB6011}" type="slidenum">
              <a:rPr lang="en-US" smtClean="0"/>
              <a:t>‹#›</a:t>
            </a:fld>
            <a:endParaRPr lang="en-US"/>
          </a:p>
        </p:txBody>
      </p:sp>
    </p:spTree>
    <p:extLst>
      <p:ext uri="{BB962C8B-B14F-4D97-AF65-F5344CB8AC3E}">
        <p14:creationId xmlns:p14="http://schemas.microsoft.com/office/powerpoint/2010/main" val="2142489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D17A6-A562-4F2B-A67C-B9F8E49E2840}"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38A1A-99C3-4F4B-9859-C7C56FFB6011}" type="slidenum">
              <a:rPr lang="en-US" smtClean="0"/>
              <a:t>‹#›</a:t>
            </a:fld>
            <a:endParaRPr lang="en-US"/>
          </a:p>
        </p:txBody>
      </p:sp>
    </p:spTree>
    <p:extLst>
      <p:ext uri="{BB962C8B-B14F-4D97-AF65-F5344CB8AC3E}">
        <p14:creationId xmlns:p14="http://schemas.microsoft.com/office/powerpoint/2010/main" val="2642726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D17A6-A562-4F2B-A67C-B9F8E49E2840}"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38A1A-99C3-4F4B-9859-C7C56FFB6011}" type="slidenum">
              <a:rPr lang="en-US" smtClean="0"/>
              <a:t>‹#›</a:t>
            </a:fld>
            <a:endParaRPr lang="en-US"/>
          </a:p>
        </p:txBody>
      </p:sp>
    </p:spTree>
    <p:extLst>
      <p:ext uri="{BB962C8B-B14F-4D97-AF65-F5344CB8AC3E}">
        <p14:creationId xmlns:p14="http://schemas.microsoft.com/office/powerpoint/2010/main" val="2280185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D17A6-A562-4F2B-A67C-B9F8E49E2840}"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38A1A-99C3-4F4B-9859-C7C56FFB6011}" type="slidenum">
              <a:rPr lang="en-US" smtClean="0"/>
              <a:t>‹#›</a:t>
            </a:fld>
            <a:endParaRPr lang="en-US"/>
          </a:p>
        </p:txBody>
      </p:sp>
    </p:spTree>
    <p:extLst>
      <p:ext uri="{BB962C8B-B14F-4D97-AF65-F5344CB8AC3E}">
        <p14:creationId xmlns:p14="http://schemas.microsoft.com/office/powerpoint/2010/main" val="1884790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0D17A6-A562-4F2B-A67C-B9F8E49E2840}"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38A1A-99C3-4F4B-9859-C7C56FFB6011}" type="slidenum">
              <a:rPr lang="en-US" smtClean="0"/>
              <a:t>‹#›</a:t>
            </a:fld>
            <a:endParaRPr lang="en-US"/>
          </a:p>
        </p:txBody>
      </p:sp>
    </p:spTree>
    <p:extLst>
      <p:ext uri="{BB962C8B-B14F-4D97-AF65-F5344CB8AC3E}">
        <p14:creationId xmlns:p14="http://schemas.microsoft.com/office/powerpoint/2010/main" val="1089854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0D17A6-A562-4F2B-A67C-B9F8E49E2840}"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38A1A-99C3-4F4B-9859-C7C56FFB6011}" type="slidenum">
              <a:rPr lang="en-US" smtClean="0"/>
              <a:t>‹#›</a:t>
            </a:fld>
            <a:endParaRPr lang="en-US"/>
          </a:p>
        </p:txBody>
      </p:sp>
    </p:spTree>
    <p:extLst>
      <p:ext uri="{BB962C8B-B14F-4D97-AF65-F5344CB8AC3E}">
        <p14:creationId xmlns:p14="http://schemas.microsoft.com/office/powerpoint/2010/main" val="1330543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0D17A6-A562-4F2B-A67C-B9F8E49E2840}" type="datetimeFigureOut">
              <a:rPr lang="en-US" smtClean="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838A1A-99C3-4F4B-9859-C7C56FFB6011}" type="slidenum">
              <a:rPr lang="en-US" smtClean="0"/>
              <a:t>‹#›</a:t>
            </a:fld>
            <a:endParaRPr lang="en-US"/>
          </a:p>
        </p:txBody>
      </p:sp>
    </p:spTree>
    <p:extLst>
      <p:ext uri="{BB962C8B-B14F-4D97-AF65-F5344CB8AC3E}">
        <p14:creationId xmlns:p14="http://schemas.microsoft.com/office/powerpoint/2010/main" val="354864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0D17A6-A562-4F2B-A67C-B9F8E49E2840}"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838A1A-99C3-4F4B-9859-C7C56FFB6011}" type="slidenum">
              <a:rPr lang="en-US" smtClean="0"/>
              <a:t>‹#›</a:t>
            </a:fld>
            <a:endParaRPr lang="en-US"/>
          </a:p>
        </p:txBody>
      </p:sp>
    </p:spTree>
    <p:extLst>
      <p:ext uri="{BB962C8B-B14F-4D97-AF65-F5344CB8AC3E}">
        <p14:creationId xmlns:p14="http://schemas.microsoft.com/office/powerpoint/2010/main" val="290587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D17A6-A562-4F2B-A67C-B9F8E49E2840}" type="datetimeFigureOut">
              <a:rPr lang="en-US" smtClean="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838A1A-99C3-4F4B-9859-C7C56FFB6011}" type="slidenum">
              <a:rPr lang="en-US" smtClean="0"/>
              <a:t>‹#›</a:t>
            </a:fld>
            <a:endParaRPr lang="en-US"/>
          </a:p>
        </p:txBody>
      </p:sp>
    </p:spTree>
    <p:extLst>
      <p:ext uri="{BB962C8B-B14F-4D97-AF65-F5344CB8AC3E}">
        <p14:creationId xmlns:p14="http://schemas.microsoft.com/office/powerpoint/2010/main" val="3774223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0D17A6-A562-4F2B-A67C-B9F8E49E2840}"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38A1A-99C3-4F4B-9859-C7C56FFB6011}" type="slidenum">
              <a:rPr lang="en-US" smtClean="0"/>
              <a:t>‹#›</a:t>
            </a:fld>
            <a:endParaRPr lang="en-US"/>
          </a:p>
        </p:txBody>
      </p:sp>
    </p:spTree>
    <p:extLst>
      <p:ext uri="{BB962C8B-B14F-4D97-AF65-F5344CB8AC3E}">
        <p14:creationId xmlns:p14="http://schemas.microsoft.com/office/powerpoint/2010/main" val="3590006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0D17A6-A562-4F2B-A67C-B9F8E49E2840}"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38A1A-99C3-4F4B-9859-C7C56FFB6011}" type="slidenum">
              <a:rPr lang="en-US" smtClean="0"/>
              <a:t>‹#›</a:t>
            </a:fld>
            <a:endParaRPr lang="en-US"/>
          </a:p>
        </p:txBody>
      </p:sp>
    </p:spTree>
    <p:extLst>
      <p:ext uri="{BB962C8B-B14F-4D97-AF65-F5344CB8AC3E}">
        <p14:creationId xmlns:p14="http://schemas.microsoft.com/office/powerpoint/2010/main" val="715973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D17A6-A562-4F2B-A67C-B9F8E49E2840}" type="datetimeFigureOut">
              <a:rPr lang="en-US" smtClean="0"/>
              <a:t>6/21/2022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38A1A-99C3-4F4B-9859-C7C56FFB6011}" type="slidenum">
              <a:rPr lang="en-US" smtClean="0"/>
              <a:t>‹#›</a:t>
            </a:fld>
            <a:endParaRPr lang="en-US"/>
          </a:p>
        </p:txBody>
      </p:sp>
    </p:spTree>
    <p:extLst>
      <p:ext uri="{BB962C8B-B14F-4D97-AF65-F5344CB8AC3E}">
        <p14:creationId xmlns:p14="http://schemas.microsoft.com/office/powerpoint/2010/main" val="4247481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prcngoma.rp.ac.rw/"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4"/>
          <p:cNvSpPr>
            <a:spLocks noChangeArrowheads="1"/>
          </p:cNvSpPr>
          <p:nvPr/>
        </p:nvSpPr>
        <p:spPr bwMode="auto">
          <a:xfrm>
            <a:off x="2228850" y="1825630"/>
            <a:ext cx="595702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DEPARTMENT: HOSPITALITY MANAGEMENT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OPTION: CULINARY ARTS   LEVEL 7 YEAR 3</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FINAL YEAR PROJECT RESEACH PROPOSAL</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Flowchart: Alternate Process 3"/>
          <p:cNvSpPr>
            <a:spLocks noChangeArrowheads="1"/>
          </p:cNvSpPr>
          <p:nvPr/>
        </p:nvSpPr>
        <p:spPr bwMode="auto">
          <a:xfrm>
            <a:off x="1257167" y="3157832"/>
            <a:ext cx="8666117" cy="2472260"/>
          </a:xfrm>
          <a:prstGeom prst="flowChartAlternateProcess">
            <a:avLst/>
          </a:prstGeom>
          <a:solidFill>
            <a:srgbClr val="FFD966"/>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288000" rIns="91440" bIns="118800" numCol="1" anchor="t" anchorCtr="0" compatLnSpc="1">
            <a:prstTxWarp prst="textNoShape">
              <a:avLst/>
            </a:prstTxWarp>
          </a:bodyPr>
          <a:lstStyle>
            <a:lvl1pPr eaLnBrk="0" fontAlgn="base" hangingPunct="0">
              <a:spcBef>
                <a:spcPct val="0"/>
              </a:spcBef>
              <a:spcAft>
                <a:spcPct val="0"/>
              </a:spcAft>
              <a:tabLst>
                <a:tab pos="57150" algn="l"/>
              </a:tabLst>
              <a:defRPr>
                <a:solidFill>
                  <a:schemeClr val="tx1"/>
                </a:solidFill>
                <a:latin typeface="Arial" panose="020B0604020202020204" pitchFamily="34" charset="0"/>
              </a:defRPr>
            </a:lvl1pPr>
            <a:lvl2pPr eaLnBrk="0" fontAlgn="base" hangingPunct="0">
              <a:spcBef>
                <a:spcPct val="0"/>
              </a:spcBef>
              <a:spcAft>
                <a:spcPct val="0"/>
              </a:spcAft>
              <a:tabLst>
                <a:tab pos="57150" algn="l"/>
              </a:tabLst>
              <a:defRPr>
                <a:solidFill>
                  <a:schemeClr val="tx1"/>
                </a:solidFill>
                <a:latin typeface="Arial" panose="020B0604020202020204" pitchFamily="34" charset="0"/>
              </a:defRPr>
            </a:lvl2pPr>
            <a:lvl3pPr eaLnBrk="0" fontAlgn="base" hangingPunct="0">
              <a:spcBef>
                <a:spcPct val="0"/>
              </a:spcBef>
              <a:spcAft>
                <a:spcPct val="0"/>
              </a:spcAft>
              <a:tabLst>
                <a:tab pos="57150" algn="l"/>
              </a:tabLst>
              <a:defRPr>
                <a:solidFill>
                  <a:schemeClr val="tx1"/>
                </a:solidFill>
                <a:latin typeface="Arial" panose="020B0604020202020204" pitchFamily="34" charset="0"/>
              </a:defRPr>
            </a:lvl3pPr>
            <a:lvl4pPr eaLnBrk="0" fontAlgn="base" hangingPunct="0">
              <a:spcBef>
                <a:spcPct val="0"/>
              </a:spcBef>
              <a:spcAft>
                <a:spcPct val="0"/>
              </a:spcAft>
              <a:tabLst>
                <a:tab pos="57150" algn="l"/>
              </a:tabLst>
              <a:defRPr>
                <a:solidFill>
                  <a:schemeClr val="tx1"/>
                </a:solidFill>
                <a:latin typeface="Arial" panose="020B0604020202020204" pitchFamily="34" charset="0"/>
              </a:defRPr>
            </a:lvl4pPr>
            <a:lvl5pPr eaLnBrk="0" fontAlgn="base" hangingPunct="0">
              <a:spcBef>
                <a:spcPct val="0"/>
              </a:spcBef>
              <a:spcAft>
                <a:spcPct val="0"/>
              </a:spcAft>
              <a:tabLst>
                <a:tab pos="57150" algn="l"/>
              </a:tabLst>
              <a:defRPr>
                <a:solidFill>
                  <a:schemeClr val="tx1"/>
                </a:solidFill>
                <a:latin typeface="Arial" panose="020B0604020202020204" pitchFamily="34" charset="0"/>
              </a:defRPr>
            </a:lvl5pPr>
            <a:lvl6pPr eaLnBrk="0" fontAlgn="base" hangingPunct="0">
              <a:spcBef>
                <a:spcPct val="0"/>
              </a:spcBef>
              <a:spcAft>
                <a:spcPct val="0"/>
              </a:spcAft>
              <a:tabLst>
                <a:tab pos="57150" algn="l"/>
              </a:tabLst>
              <a:defRPr>
                <a:solidFill>
                  <a:schemeClr val="tx1"/>
                </a:solidFill>
                <a:latin typeface="Arial" panose="020B0604020202020204" pitchFamily="34" charset="0"/>
              </a:defRPr>
            </a:lvl6pPr>
            <a:lvl7pPr eaLnBrk="0" fontAlgn="base" hangingPunct="0">
              <a:spcBef>
                <a:spcPct val="0"/>
              </a:spcBef>
              <a:spcAft>
                <a:spcPct val="0"/>
              </a:spcAft>
              <a:tabLst>
                <a:tab pos="57150" algn="l"/>
              </a:tabLst>
              <a:defRPr>
                <a:solidFill>
                  <a:schemeClr val="tx1"/>
                </a:solidFill>
                <a:latin typeface="Arial" panose="020B0604020202020204" pitchFamily="34" charset="0"/>
              </a:defRPr>
            </a:lvl7pPr>
            <a:lvl8pPr eaLnBrk="0" fontAlgn="base" hangingPunct="0">
              <a:spcBef>
                <a:spcPct val="0"/>
              </a:spcBef>
              <a:spcAft>
                <a:spcPct val="0"/>
              </a:spcAft>
              <a:tabLst>
                <a:tab pos="57150" algn="l"/>
              </a:tabLst>
              <a:defRPr>
                <a:solidFill>
                  <a:schemeClr val="tx1"/>
                </a:solidFill>
                <a:latin typeface="Arial" panose="020B0604020202020204" pitchFamily="34" charset="0"/>
              </a:defRPr>
            </a:lvl8pPr>
            <a:lvl9pPr eaLnBrk="0" fontAlgn="base" hangingPunct="0">
              <a:spcBef>
                <a:spcPct val="0"/>
              </a:spcBef>
              <a:spcAft>
                <a:spcPct val="0"/>
              </a:spcAft>
              <a:tabLst>
                <a:tab pos="57150" algn="l"/>
              </a:tabLst>
              <a:defRPr>
                <a:solidFill>
                  <a:schemeClr val="tx1"/>
                </a:solidFill>
                <a:latin typeface="Arial" panose="020B0604020202020204" pitchFamily="34" charset="0"/>
              </a:defRPr>
            </a:lvl9pPr>
          </a:lstStyle>
          <a:p>
            <a:pPr algn="ctr"/>
            <a:r>
              <a:rPr lang="en-US" altLang="en-US" sz="2000" b="1" dirty="0" smtClean="0">
                <a:latin typeface="Calibri" panose="020F0502020204030204" pitchFamily="34" charset="0"/>
                <a:ea typeface="Calibri" panose="020F0502020204030204" pitchFamily="34" charset="0"/>
                <a:cs typeface="Times New Roman" panose="02020603050405020304" pitchFamily="18" charset="0"/>
              </a:rPr>
              <a:t>ASSESSING ON THE </a:t>
            </a:r>
            <a:r>
              <a:rPr lang="en-US" altLang="en-US" sz="2000" b="1" dirty="0">
                <a:latin typeface="Calibri" panose="020F0502020204030204" pitchFamily="34" charset="0"/>
                <a:ea typeface="Calibri" panose="020F0502020204030204" pitchFamily="34" charset="0"/>
                <a:cs typeface="Times New Roman" panose="02020603050405020304" pitchFamily="18" charset="0"/>
              </a:rPr>
              <a:t>CONTRIBUTION OF YAM FLOUR TO ECONOMIC DEVELOPMENT OF RWANDA </a:t>
            </a:r>
          </a:p>
          <a:p>
            <a:pPr marL="0" marR="0" lvl="0" indent="0" algn="ctr" defTabSz="914400" rtl="0" eaLnBrk="0" fontAlgn="base" latinLnBrk="0" hangingPunct="0">
              <a:lnSpc>
                <a:spcPct val="100000"/>
              </a:lnSpc>
              <a:spcBef>
                <a:spcPct val="0"/>
              </a:spcBef>
              <a:spcAft>
                <a:spcPct val="0"/>
              </a:spcAft>
              <a:buClrTx/>
              <a:buSzTx/>
              <a:buFontTx/>
              <a:buNone/>
              <a:tabLst>
                <a:tab pos="57150" algn="l"/>
              </a:tabLst>
            </a:pPr>
            <a:endParaRPr kumimoji="0" lang="en-US" altLang="en-US" sz="2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57150" algn="l"/>
              </a:tabLst>
            </a:pPr>
            <a:r>
              <a:rPr kumimoji="0" lang="en-US"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CASE STUDY: GAKENKE </a:t>
            </a:r>
            <a:r>
              <a:rPr kumimoji="0" lang="en-US"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SECTOR</a:t>
            </a:r>
            <a:endParaRPr kumimoji="0" lang="en-US" altLang="en-US" sz="2000" b="0" i="0" u="none" strike="noStrike" cap="none" normalizeH="0" baseline="0" dirty="0" smtClean="0">
              <a:ln>
                <a:noFill/>
              </a:ln>
              <a:solidFill>
                <a:schemeClr val="tx1"/>
              </a:solidFill>
              <a:effectLst/>
            </a:endParaRPr>
          </a:p>
        </p:txBody>
      </p:sp>
      <p:pic>
        <p:nvPicPr>
          <p:cNvPr id="207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489" y="914400"/>
            <a:ext cx="2076450" cy="881063"/>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21"/>
          <p:cNvSpPr txBox="1">
            <a:spLocks/>
          </p:cNvSpPr>
          <p:nvPr/>
        </p:nvSpPr>
        <p:spPr bwMode="auto">
          <a:xfrm>
            <a:off x="3233280" y="1035832"/>
            <a:ext cx="3255201"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Franklin Gothic Book" panose="020B0503020102020204" pitchFamily="34" charset="0"/>
                <a:ea typeface="Calibri" panose="020F0502020204030204" pitchFamily="34" charset="0"/>
                <a:cs typeface="Times New Roman" panose="02020603050405020304" pitchFamily="18" charset="0"/>
              </a:rPr>
              <a:t>IPRC NGOMA</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Franklin Gothic Book" panose="020B0503020102020204" pitchFamily="34" charset="0"/>
                <a:ea typeface="Calibri" panose="020F0502020204030204" pitchFamily="34" charset="0"/>
                <a:cs typeface="Times New Roman" panose="02020603050405020304" pitchFamily="18" charset="0"/>
              </a:rPr>
              <a:t>Integrated Polytechnic Regional College</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Text Box 22"/>
          <p:cNvSpPr txBox="1">
            <a:spLocks/>
          </p:cNvSpPr>
          <p:nvPr/>
        </p:nvSpPr>
        <p:spPr bwMode="auto">
          <a:xfrm>
            <a:off x="5590226" y="1049342"/>
            <a:ext cx="2595649"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70C0"/>
                </a:solidFill>
                <a:effectLst/>
                <a:latin typeface="Franklin Gothic Book" panose="020B0503020102020204" pitchFamily="34" charset="0"/>
                <a:ea typeface="Calibri" panose="020F0502020204030204" pitchFamily="34" charset="0"/>
                <a:cs typeface="Times New Roman" panose="02020603050405020304" pitchFamily="18" charset="0"/>
              </a:rPr>
              <a:t>P.O. Box35 KIBUNGO - RWANDA</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70C0"/>
                </a:solidFill>
                <a:effectLst/>
                <a:latin typeface="Franklin Gothic Book" panose="020B0503020102020204" pitchFamily="34" charset="0"/>
              </a:rPr>
              <a:t>Tel:</a:t>
            </a:r>
            <a:r>
              <a:rPr kumimoji="0" lang="fr-CI" altLang="en-US" sz="900" b="0" i="0" u="none" strike="noStrike" cap="none" normalizeH="0" baseline="0" dirty="0" smtClean="0">
                <a:ln>
                  <a:noFill/>
                </a:ln>
                <a:solidFill>
                  <a:srgbClr val="0070C0"/>
                </a:solidFill>
                <a:effectLst/>
                <a:latin typeface="Franklin Gothic Book" panose="020B0503020102020204" pitchFamily="34" charset="0"/>
              </a:rPr>
              <a:t> +250 783 540 145</a:t>
            </a:r>
            <a:endParaRPr kumimoji="0" lang="fr-CI"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CI" altLang="en-US" sz="900" b="0" i="0" u="none" strike="noStrike" cap="none" normalizeH="0" baseline="0" dirty="0" err="1" smtClean="0">
                <a:ln>
                  <a:noFill/>
                </a:ln>
                <a:solidFill>
                  <a:srgbClr val="0070C0"/>
                </a:solidFill>
                <a:effectLst/>
                <a:latin typeface="Franklin Gothic Book" panose="020B0503020102020204" pitchFamily="34" charset="0"/>
              </a:rPr>
              <a:t>Email:info@iprcngoma.rp.ac.rw</a:t>
            </a:r>
            <a:endParaRPr kumimoji="0" lang="fr-CI"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CI" altLang="en-US" sz="900" b="1" i="0" u="none" strike="noStrike" cap="none" normalizeH="0" baseline="0" dirty="0" smtClean="0">
                <a:ln>
                  <a:noFill/>
                </a:ln>
                <a:solidFill>
                  <a:schemeClr val="tx1"/>
                </a:solidFill>
                <a:effectLst/>
                <a:latin typeface="Franklin Gothic Book" panose="020B0503020102020204" pitchFamily="34" charset="0"/>
                <a:hlinkClick r:id="rId3"/>
              </a:rPr>
              <a:t>www.iprcngoma.rp.ac.rw</a:t>
            </a:r>
            <a:endParaRPr kumimoji="0" lang="fr-CI"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CI"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30"/>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32"/>
          <p:cNvSpPr>
            <a:spLocks noChangeArrowheads="1"/>
          </p:cNvSpPr>
          <p:nvPr/>
        </p:nvSpPr>
        <p:spPr bwMode="auto">
          <a:xfrm>
            <a:off x="15240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Rectangle 34"/>
          <p:cNvSpPr>
            <a:spLocks noChangeArrowheads="1"/>
          </p:cNvSpPr>
          <p:nvPr/>
        </p:nvSpPr>
        <p:spPr bwMode="auto">
          <a:xfrm>
            <a:off x="15240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83866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effectLst>
                  <a:outerShdw blurRad="38100" dist="19050" dir="2700000" algn="tl">
                    <a:schemeClr val="dk1">
                      <a:alpha val="40000"/>
                    </a:schemeClr>
                  </a:outerShdw>
                </a:effectLst>
              </a:rPr>
              <a:t>1.3.2 Specific Objectives of the Study</a:t>
            </a:r>
            <a:endParaRPr lang="en-US" b="1" dirty="0"/>
          </a:p>
          <a:p>
            <a:pPr marL="514350" lvl="0" indent="-514350">
              <a:buFont typeface="+mj-lt"/>
              <a:buAutoNum type="arabicPeriod"/>
            </a:pPr>
            <a:r>
              <a:rPr lang="en-US" dirty="0" smtClean="0"/>
              <a:t>To </a:t>
            </a:r>
            <a:r>
              <a:rPr lang="en-US" dirty="0"/>
              <a:t>assess the economic contribution of yams flour   to the people of Gakenke sector  </a:t>
            </a:r>
          </a:p>
          <a:p>
            <a:pPr marL="514350" indent="-514350">
              <a:buFont typeface="+mj-lt"/>
              <a:buAutoNum type="arabicPeriod"/>
            </a:pPr>
            <a:r>
              <a:rPr lang="en-US" dirty="0" smtClean="0"/>
              <a:t>To </a:t>
            </a:r>
            <a:r>
              <a:rPr lang="en-US" dirty="0"/>
              <a:t>analyze the reasons for underutilization of yams flour in Rwanda.</a:t>
            </a:r>
          </a:p>
          <a:p>
            <a:pPr marL="514350" indent="-514350">
              <a:buFont typeface="+mj-lt"/>
              <a:buAutoNum type="arabicPeriod"/>
            </a:pPr>
            <a:r>
              <a:rPr lang="en-US" dirty="0" smtClean="0"/>
              <a:t>To identify </a:t>
            </a:r>
            <a:r>
              <a:rPr lang="en-US" dirty="0"/>
              <a:t>the consumer’s view on the use yams flour </a:t>
            </a:r>
          </a:p>
        </p:txBody>
      </p:sp>
    </p:spTree>
    <p:extLst>
      <p:ext uri="{BB962C8B-B14F-4D97-AF65-F5344CB8AC3E}">
        <p14:creationId xmlns:p14="http://schemas.microsoft.com/office/powerpoint/2010/main" val="1821517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6"/>
            <a:ext cx="10515600" cy="5053557"/>
          </a:xfrm>
        </p:spPr>
        <p:txBody>
          <a:bodyPr/>
          <a:lstStyle/>
          <a:p>
            <a:pPr marL="0" indent="0">
              <a:buNone/>
            </a:pPr>
            <a:r>
              <a:rPr lang="en-US" sz="3200" b="1" dirty="0">
                <a:effectLst>
                  <a:outerShdw blurRad="38100" dist="19050" dir="2700000" algn="tl">
                    <a:schemeClr val="dk1">
                      <a:alpha val="40000"/>
                    </a:schemeClr>
                  </a:outerShdw>
                </a:effectLst>
              </a:rPr>
              <a:t>1.4 Research question</a:t>
            </a:r>
            <a:endParaRPr lang="en-US" sz="3200" b="1" dirty="0"/>
          </a:p>
          <a:p>
            <a:pPr marL="514350" indent="-514350">
              <a:buFont typeface="+mj-lt"/>
              <a:buAutoNum type="arabicPeriod"/>
            </a:pPr>
            <a:r>
              <a:rPr lang="en-US" sz="3200" dirty="0" smtClean="0"/>
              <a:t>what </a:t>
            </a:r>
            <a:r>
              <a:rPr lang="en-US" sz="3200" dirty="0"/>
              <a:t>are the economic contribution of yam flour to </a:t>
            </a:r>
            <a:r>
              <a:rPr lang="en-US" sz="3200" dirty="0" smtClean="0"/>
              <a:t>the      people </a:t>
            </a:r>
            <a:r>
              <a:rPr lang="en-US" sz="3200" dirty="0"/>
              <a:t>of Gakenke sector? </a:t>
            </a:r>
          </a:p>
          <a:p>
            <a:pPr marL="514350" indent="-514350">
              <a:buFont typeface="+mj-lt"/>
              <a:buAutoNum type="arabicPeriod"/>
            </a:pPr>
            <a:r>
              <a:rPr lang="en-US" sz="3200" dirty="0" smtClean="0"/>
              <a:t>what </a:t>
            </a:r>
            <a:r>
              <a:rPr lang="en-US" sz="3200" dirty="0"/>
              <a:t>are the reason why of underutilization of yam flour in Rwanda</a:t>
            </a:r>
            <a:r>
              <a:rPr lang="en-US" sz="3200" dirty="0" smtClean="0"/>
              <a:t>?</a:t>
            </a:r>
          </a:p>
          <a:p>
            <a:pPr marL="514350" indent="-514350">
              <a:buFont typeface="+mj-lt"/>
              <a:buAutoNum type="arabicPeriod"/>
            </a:pPr>
            <a:r>
              <a:rPr lang="en-US" sz="3200" dirty="0" smtClean="0"/>
              <a:t>what </a:t>
            </a:r>
            <a:r>
              <a:rPr lang="en-US" sz="3200" dirty="0"/>
              <a:t>are the consumer’s view on the yam flour?     </a:t>
            </a:r>
          </a:p>
          <a:p>
            <a:pPr marL="0" indent="0">
              <a:buNone/>
            </a:pPr>
            <a:endParaRPr lang="en-US" dirty="0"/>
          </a:p>
        </p:txBody>
      </p:sp>
    </p:spTree>
    <p:extLst>
      <p:ext uri="{BB962C8B-B14F-4D97-AF65-F5344CB8AC3E}">
        <p14:creationId xmlns:p14="http://schemas.microsoft.com/office/powerpoint/2010/main" val="455754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19050" dir="2700000" algn="tl">
                    <a:schemeClr val="dk1">
                      <a:alpha val="40000"/>
                    </a:schemeClr>
                  </a:outerShdw>
                </a:effectLst>
              </a:rPr>
              <a:t>1.5 Significance of the </a:t>
            </a:r>
            <a:r>
              <a:rPr lang="en-US" b="1" dirty="0" smtClean="0">
                <a:effectLst>
                  <a:outerShdw blurRad="38100" dist="19050" dir="2700000" algn="tl">
                    <a:schemeClr val="dk1">
                      <a:alpha val="40000"/>
                    </a:schemeClr>
                  </a:outerShdw>
                </a:effectLst>
              </a:rPr>
              <a:t>study</a:t>
            </a:r>
            <a:r>
              <a:rPr lang="en-US" b="1" dirty="0" smtClean="0"/>
              <a:t> </a:t>
            </a:r>
            <a:endParaRPr lang="en-US" dirty="0"/>
          </a:p>
        </p:txBody>
      </p:sp>
      <p:sp>
        <p:nvSpPr>
          <p:cNvPr id="3" name="Content Placeholder 2"/>
          <p:cNvSpPr>
            <a:spLocks noGrp="1"/>
          </p:cNvSpPr>
          <p:nvPr>
            <p:ph idx="1"/>
          </p:nvPr>
        </p:nvSpPr>
        <p:spPr/>
        <p:txBody>
          <a:bodyPr/>
          <a:lstStyle/>
          <a:p>
            <a:pPr marL="0" indent="0">
              <a:buNone/>
            </a:pPr>
            <a:r>
              <a:rPr lang="en-US" sz="3200" b="1" dirty="0">
                <a:effectLst>
                  <a:outerShdw blurRad="38100" dist="19050" dir="2700000" algn="tl">
                    <a:schemeClr val="dk1">
                      <a:alpha val="40000"/>
                    </a:schemeClr>
                  </a:outerShdw>
                </a:effectLst>
              </a:rPr>
              <a:t>1.5.1. To the researcher</a:t>
            </a:r>
            <a:endParaRPr lang="en-US" sz="3200" b="1" dirty="0"/>
          </a:p>
          <a:p>
            <a:pPr marL="0" indent="0">
              <a:buNone/>
            </a:pPr>
            <a:r>
              <a:rPr lang="en-US" sz="3200" dirty="0"/>
              <a:t>This study will help researcher for their further fulfillment of advanced diploma, guide the researchers in discovering the related yam projects and it will increase skills of researchers because they will be able to see the reality at field and so that they can gain much knowledge about the status of staple crops and economic development</a:t>
            </a:r>
            <a:r>
              <a:rPr lang="en-US" sz="3200" dirty="0" smtClean="0"/>
              <a:t>.</a:t>
            </a:r>
            <a:endParaRPr lang="en-US" sz="3200" dirty="0"/>
          </a:p>
        </p:txBody>
      </p:sp>
    </p:spTree>
    <p:extLst>
      <p:ext uri="{BB962C8B-B14F-4D97-AF65-F5344CB8AC3E}">
        <p14:creationId xmlns:p14="http://schemas.microsoft.com/office/powerpoint/2010/main" val="4025709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1154"/>
            <a:ext cx="10515600" cy="5105809"/>
          </a:xfrm>
        </p:spPr>
        <p:txBody>
          <a:bodyPr/>
          <a:lstStyle/>
          <a:p>
            <a:pPr marL="0" indent="0">
              <a:buNone/>
            </a:pPr>
            <a:r>
              <a:rPr lang="en-US" sz="3200" b="1" dirty="0">
                <a:effectLst>
                  <a:outerShdw blurRad="38100" dist="19050" dir="2700000" algn="tl">
                    <a:schemeClr val="dk1">
                      <a:alpha val="40000"/>
                    </a:schemeClr>
                  </a:outerShdw>
                </a:effectLst>
              </a:rPr>
              <a:t>1.5.3. To the government of Rwanda</a:t>
            </a:r>
            <a:endParaRPr lang="en-US" sz="3200" b="1" dirty="0"/>
          </a:p>
          <a:p>
            <a:pPr marL="0" indent="0">
              <a:buNone/>
            </a:pPr>
            <a:r>
              <a:rPr lang="en-US" sz="3200" dirty="0"/>
              <a:t>This study will help the government to encourage the Rwandan people to cultivate more yam tuber as staple food that are one crop that generate money especially in rural areas of the Rwanda and will motivate Rwandans who are farmers of yams for producing its different products, knowing the opportunities of preserving yams harvest by making flour.</a:t>
            </a:r>
          </a:p>
          <a:p>
            <a:pPr marL="0" indent="0">
              <a:buNone/>
            </a:pPr>
            <a:endParaRPr lang="en-US" dirty="0"/>
          </a:p>
        </p:txBody>
      </p:sp>
    </p:spTree>
    <p:extLst>
      <p:ext uri="{BB962C8B-B14F-4D97-AF65-F5344CB8AC3E}">
        <p14:creationId xmlns:p14="http://schemas.microsoft.com/office/powerpoint/2010/main" val="972043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697" y="1250860"/>
            <a:ext cx="10515600" cy="4351338"/>
          </a:xfrm>
        </p:spPr>
        <p:txBody>
          <a:bodyPr/>
          <a:lstStyle/>
          <a:p>
            <a:pPr marL="0" indent="0">
              <a:buNone/>
            </a:pPr>
            <a:r>
              <a:rPr lang="en-US" sz="3200" b="1" dirty="0">
                <a:effectLst>
                  <a:outerShdw blurRad="38100" dist="19050" dir="2700000" algn="tl">
                    <a:schemeClr val="dk1">
                      <a:alpha val="40000"/>
                    </a:schemeClr>
                  </a:outerShdw>
                </a:effectLst>
              </a:rPr>
              <a:t>1.5.4. To the IPRC NGOMA</a:t>
            </a:r>
            <a:endParaRPr lang="en-US" sz="3200" b="1" dirty="0"/>
          </a:p>
          <a:p>
            <a:pPr marL="0" indent="0">
              <a:buNone/>
            </a:pPr>
            <a:r>
              <a:rPr lang="en-US" sz="3200" dirty="0" smtClean="0"/>
              <a:t>This </a:t>
            </a:r>
            <a:r>
              <a:rPr lang="en-US" sz="3200" dirty="0"/>
              <a:t>project will be printed in IPRC NGOMA library in order to be shown the visitors about benefit of yams flour in community challenges. And will help the students of IPRC NGOMA from hospitality management and other researchers to use it as reference during their other researches</a:t>
            </a:r>
            <a:r>
              <a:rPr lang="en-US" sz="3200" dirty="0" smtClean="0"/>
              <a:t>.</a:t>
            </a:r>
          </a:p>
          <a:p>
            <a:pPr marL="0" indent="0">
              <a:buNone/>
            </a:pPr>
            <a:r>
              <a:rPr lang="en-US" sz="3200" dirty="0"/>
              <a:t>And this research will help the students of IPRC NGOMA to know the nature nutrients obtained from yams.</a:t>
            </a:r>
          </a:p>
          <a:p>
            <a:pPr marL="0" indent="0">
              <a:buNone/>
            </a:pPr>
            <a:endParaRPr lang="en-US" sz="3200" dirty="0"/>
          </a:p>
          <a:p>
            <a:endParaRPr lang="en-US" dirty="0"/>
          </a:p>
        </p:txBody>
      </p:sp>
    </p:spTree>
    <p:extLst>
      <p:ext uri="{BB962C8B-B14F-4D97-AF65-F5344CB8AC3E}">
        <p14:creationId xmlns:p14="http://schemas.microsoft.com/office/powerpoint/2010/main" val="2166013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6023"/>
            <a:ext cx="10515600" cy="5340940"/>
          </a:xfrm>
        </p:spPr>
        <p:txBody>
          <a:bodyPr/>
          <a:lstStyle/>
          <a:p>
            <a:pPr marL="0" indent="0">
              <a:buNone/>
            </a:pPr>
            <a:r>
              <a:rPr lang="en-US" b="1" dirty="0"/>
              <a:t> </a:t>
            </a:r>
            <a:r>
              <a:rPr lang="en-US" b="1" dirty="0">
                <a:effectLst>
                  <a:outerShdw blurRad="38100" dist="19050" dir="2700000" algn="tl">
                    <a:schemeClr val="dk1">
                      <a:alpha val="40000"/>
                    </a:schemeClr>
                  </a:outerShdw>
                </a:effectLst>
              </a:rPr>
              <a:t>1.5.5 To the hospitality industry</a:t>
            </a:r>
            <a:endParaRPr lang="en-US" b="1" dirty="0"/>
          </a:p>
          <a:p>
            <a:pPr marL="0" indent="0">
              <a:buNone/>
            </a:pPr>
            <a:r>
              <a:rPr lang="en-US" sz="3200" dirty="0"/>
              <a:t>This research will bring improvement of services because it is going to bring new innovative recipe to the hotels and restaurant in their menu, this will increase level of customer’s satisfaction and their wellbeing respectively. And also, customers will increase their level of service experience, and this will increase high customer turnovers due to satisfaction they will gain from recipe of yam flour. </a:t>
            </a:r>
          </a:p>
          <a:p>
            <a:pPr marL="0" indent="0">
              <a:buNone/>
            </a:pPr>
            <a:endParaRPr lang="en-US" dirty="0"/>
          </a:p>
        </p:txBody>
      </p:sp>
    </p:spTree>
    <p:extLst>
      <p:ext uri="{BB962C8B-B14F-4D97-AF65-F5344CB8AC3E}">
        <p14:creationId xmlns:p14="http://schemas.microsoft.com/office/powerpoint/2010/main" val="1281165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19050" dir="2700000" algn="tl">
                    <a:schemeClr val="dk1">
                      <a:alpha val="40000"/>
                    </a:schemeClr>
                  </a:outerShdw>
                </a:effectLst>
              </a:rPr>
              <a:t>1.6 Scope of the </a:t>
            </a:r>
            <a:r>
              <a:rPr lang="en-US" b="1" dirty="0" smtClean="0">
                <a:effectLst>
                  <a:outerShdw blurRad="38100" dist="19050" dir="2700000" algn="tl">
                    <a:schemeClr val="dk1">
                      <a:alpha val="40000"/>
                    </a:schemeClr>
                  </a:outerShdw>
                </a:effectLst>
              </a:rPr>
              <a:t>study</a:t>
            </a:r>
            <a:endParaRPr lang="en-US" dirty="0"/>
          </a:p>
        </p:txBody>
      </p:sp>
      <p:sp>
        <p:nvSpPr>
          <p:cNvPr id="3" name="Content Placeholder 2"/>
          <p:cNvSpPr>
            <a:spLocks noGrp="1"/>
          </p:cNvSpPr>
          <p:nvPr>
            <p:ph idx="1"/>
          </p:nvPr>
        </p:nvSpPr>
        <p:spPr/>
        <p:txBody>
          <a:bodyPr/>
          <a:lstStyle/>
          <a:p>
            <a:pPr marL="0" indent="0">
              <a:buNone/>
            </a:pPr>
            <a:r>
              <a:rPr lang="en-US" sz="3200" b="1" dirty="0">
                <a:effectLst>
                  <a:outerShdw blurRad="38100" dist="19050" dir="2700000" algn="tl">
                    <a:schemeClr val="dk1">
                      <a:alpha val="40000"/>
                    </a:schemeClr>
                  </a:outerShdw>
                </a:effectLst>
              </a:rPr>
              <a:t>1.6.1 Content scope</a:t>
            </a:r>
            <a:endParaRPr lang="en-US" sz="3200" b="1" dirty="0"/>
          </a:p>
          <a:p>
            <a:pPr marL="0" indent="0">
              <a:buNone/>
            </a:pPr>
            <a:r>
              <a:rPr lang="en-US" sz="3200" dirty="0"/>
              <a:t>The general content of this study is assessing the contribution of yams flour to economic development of Rwanda.</a:t>
            </a:r>
          </a:p>
          <a:p>
            <a:pPr marL="0" indent="0">
              <a:buNone/>
            </a:pPr>
            <a:endParaRPr lang="en-US" dirty="0"/>
          </a:p>
        </p:txBody>
      </p:sp>
    </p:spTree>
    <p:extLst>
      <p:ext uri="{BB962C8B-B14F-4D97-AF65-F5344CB8AC3E}">
        <p14:creationId xmlns:p14="http://schemas.microsoft.com/office/powerpoint/2010/main" val="3242182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5291"/>
            <a:ext cx="10515600" cy="4661672"/>
          </a:xfrm>
        </p:spPr>
        <p:txBody>
          <a:bodyPr/>
          <a:lstStyle/>
          <a:p>
            <a:pPr marL="0" indent="0">
              <a:buNone/>
            </a:pPr>
            <a:r>
              <a:rPr lang="en-US" sz="3200" b="1" dirty="0">
                <a:effectLst>
                  <a:outerShdw blurRad="38100" dist="19050" dir="2700000" algn="tl">
                    <a:schemeClr val="dk1">
                      <a:alpha val="40000"/>
                    </a:schemeClr>
                  </a:outerShdw>
                </a:effectLst>
              </a:rPr>
              <a:t>1.6.2 Geographical scope</a:t>
            </a:r>
            <a:endParaRPr lang="en-US" sz="3200" b="1" dirty="0"/>
          </a:p>
          <a:p>
            <a:pPr marL="0" indent="0">
              <a:buNone/>
            </a:pPr>
            <a:r>
              <a:rPr lang="en-US" sz="3200" dirty="0"/>
              <a:t>This study will be conducted at Gakenke sector in Gakenke district, northern province, and distance between Kigali and Gakenke sector is 62.6km, its take 1h27min, distance between Gakenke district and Gakenke sector is 12.3km, its take 26 min in bus</a:t>
            </a:r>
          </a:p>
          <a:p>
            <a:pPr marL="0" indent="0">
              <a:buNone/>
            </a:pPr>
            <a:r>
              <a:rPr lang="en-US" b="1" dirty="0">
                <a:effectLst>
                  <a:outerShdw blurRad="38100" dist="19050" dir="2700000" algn="tl">
                    <a:schemeClr val="dk1">
                      <a:alpha val="40000"/>
                    </a:schemeClr>
                  </a:outerShdw>
                </a:effectLst>
              </a:rPr>
              <a:t> </a:t>
            </a:r>
            <a:r>
              <a:rPr lang="en-US" sz="3200" b="1" dirty="0">
                <a:effectLst>
                  <a:outerShdw blurRad="38100" dist="19050" dir="2700000" algn="tl">
                    <a:schemeClr val="dk1">
                      <a:alpha val="40000"/>
                    </a:schemeClr>
                  </a:outerShdw>
                </a:effectLst>
              </a:rPr>
              <a:t>I.6.3 Time scope</a:t>
            </a:r>
            <a:endParaRPr lang="en-US" sz="3200" b="1" dirty="0"/>
          </a:p>
          <a:p>
            <a:pPr marL="0" indent="0">
              <a:buNone/>
            </a:pPr>
            <a:r>
              <a:rPr lang="en-US" sz="3200" dirty="0"/>
              <a:t>This study will carry out from june2022 up to September of 2022 year </a:t>
            </a:r>
          </a:p>
        </p:txBody>
      </p:sp>
    </p:spTree>
    <p:extLst>
      <p:ext uri="{BB962C8B-B14F-4D97-AF65-F5344CB8AC3E}">
        <p14:creationId xmlns:p14="http://schemas.microsoft.com/office/powerpoint/2010/main" val="299537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19050" dir="2700000" algn="tl">
                    <a:schemeClr val="dk1">
                      <a:alpha val="40000"/>
                    </a:schemeClr>
                  </a:outerShdw>
                </a:effectLst>
              </a:rPr>
              <a:t>1.7 Limitations of the study. </a:t>
            </a:r>
            <a:endParaRPr lang="en-US" dirty="0"/>
          </a:p>
        </p:txBody>
      </p:sp>
      <p:sp>
        <p:nvSpPr>
          <p:cNvPr id="3" name="Content Placeholder 2"/>
          <p:cNvSpPr>
            <a:spLocks noGrp="1"/>
          </p:cNvSpPr>
          <p:nvPr>
            <p:ph idx="1"/>
          </p:nvPr>
        </p:nvSpPr>
        <p:spPr/>
        <p:txBody>
          <a:bodyPr/>
          <a:lstStyle/>
          <a:p>
            <a:pPr marL="0" indent="0">
              <a:buNone/>
            </a:pPr>
            <a:r>
              <a:rPr lang="en-US" sz="3200" dirty="0"/>
              <a:t>The expected challenges are lack of automated food processors like dehydrator machine where required researchers to use non automated tools, equipment and delayed a project and again on the side of data collection the challenges will be lack of enough data collection tools and insufficient transport fees to reach to the respondents,  </a:t>
            </a:r>
          </a:p>
        </p:txBody>
      </p:sp>
    </p:spTree>
    <p:extLst>
      <p:ext uri="{BB962C8B-B14F-4D97-AF65-F5344CB8AC3E}">
        <p14:creationId xmlns:p14="http://schemas.microsoft.com/office/powerpoint/2010/main" val="3910810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TWO: LITERATURE </a:t>
            </a:r>
            <a:r>
              <a:rPr lang="en-US" b="1" dirty="0" smtClean="0"/>
              <a:t>REVIEW</a:t>
            </a:r>
            <a:endParaRPr lang="en-US" dirty="0"/>
          </a:p>
        </p:txBody>
      </p:sp>
      <p:sp>
        <p:nvSpPr>
          <p:cNvPr id="3" name="Content Placeholder 2"/>
          <p:cNvSpPr>
            <a:spLocks noGrp="1"/>
          </p:cNvSpPr>
          <p:nvPr>
            <p:ph idx="1"/>
          </p:nvPr>
        </p:nvSpPr>
        <p:spPr/>
        <p:txBody>
          <a:bodyPr/>
          <a:lstStyle/>
          <a:p>
            <a:pPr marL="0" indent="0">
              <a:buNone/>
            </a:pPr>
            <a:r>
              <a:rPr lang="en-US" sz="3200" b="1" dirty="0"/>
              <a:t>2.0 Introduction</a:t>
            </a:r>
            <a:endParaRPr lang="en-US" sz="3200" dirty="0"/>
          </a:p>
          <a:p>
            <a:pPr marL="0" indent="0">
              <a:buNone/>
            </a:pPr>
            <a:r>
              <a:rPr lang="en-US" sz="3200" dirty="0"/>
              <a:t>This chapter covered about the contribution of yam flour to contribute economic development of Rwanda. In this chapter researcher consulted the detailed information that had been discovered by previous researchers about the production of yam flour.</a:t>
            </a:r>
          </a:p>
          <a:p>
            <a:pPr marL="0" indent="0">
              <a:buNone/>
            </a:pPr>
            <a:endParaRPr lang="en-US" dirty="0"/>
          </a:p>
        </p:txBody>
      </p:sp>
    </p:spTree>
    <p:extLst>
      <p:ext uri="{BB962C8B-B14F-4D97-AF65-F5344CB8AC3E}">
        <p14:creationId xmlns:p14="http://schemas.microsoft.com/office/powerpoint/2010/main" val="3392879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39566" y="1254034"/>
            <a:ext cx="8218834" cy="5068389"/>
          </a:xfrm>
        </p:spPr>
        <p:txBody>
          <a:bodyPr>
            <a:normAutofit fontScale="40000" lnSpcReduction="20000"/>
          </a:bodyPr>
          <a:lstStyle/>
          <a:p>
            <a:pPr>
              <a:lnSpc>
                <a:spcPct val="107000"/>
              </a:lnSpc>
              <a:spcAft>
                <a:spcPts val="800"/>
              </a:spcAft>
            </a:pPr>
            <a:r>
              <a:rPr lang="en-US" sz="6400" dirty="0">
                <a:latin typeface="Calibri" panose="020F0502020204030204" pitchFamily="34" charset="0"/>
                <a:ea typeface="Calibri" panose="020F0502020204030204" pitchFamily="34" charset="0"/>
                <a:cs typeface="Times New Roman" panose="02020603050405020304" pitchFamily="18" charset="0"/>
              </a:rPr>
              <a:t>NSHIMIYIMANA Emmanuel (Reg:19RP06950) </a:t>
            </a:r>
          </a:p>
          <a:p>
            <a:pPr>
              <a:lnSpc>
                <a:spcPct val="107000"/>
              </a:lnSpc>
              <a:spcAft>
                <a:spcPts val="800"/>
              </a:spcAft>
            </a:pPr>
            <a:r>
              <a:rPr lang="en-US" sz="6400" dirty="0">
                <a:latin typeface="Calibri" panose="020F0502020204030204" pitchFamily="34" charset="0"/>
                <a:ea typeface="Calibri" panose="020F0502020204030204" pitchFamily="34" charset="0"/>
                <a:cs typeface="Times New Roman" panose="02020603050405020304" pitchFamily="18" charset="0"/>
              </a:rPr>
              <a:t>UWAMARIYA ASSIA (Reg:19RP10571)</a:t>
            </a:r>
          </a:p>
          <a:p>
            <a:pPr>
              <a:lnSpc>
                <a:spcPct val="107000"/>
              </a:lnSpc>
              <a:spcAft>
                <a:spcPts val="800"/>
              </a:spcAft>
            </a:pPr>
            <a:r>
              <a:rPr lang="en-US" sz="6400" dirty="0">
                <a:latin typeface="Calibri" panose="020F0502020204030204" pitchFamily="34" charset="0"/>
                <a:ea typeface="Calibri" panose="020F0502020204030204" pitchFamily="34" charset="0"/>
                <a:cs typeface="Times New Roman" panose="02020603050405020304" pitchFamily="18" charset="0"/>
              </a:rPr>
              <a:t>DUSHIRIMIMANA Josephine (Reg:19RP08012)</a:t>
            </a:r>
          </a:p>
          <a:p>
            <a:pPr>
              <a:lnSpc>
                <a:spcPct val="107000"/>
              </a:lnSpc>
              <a:spcAft>
                <a:spcPts val="800"/>
              </a:spcAft>
            </a:pPr>
            <a:r>
              <a:rPr lang="en-US" sz="6400" dirty="0">
                <a:latin typeface="Calibri" panose="020F0502020204030204" pitchFamily="34" charset="0"/>
                <a:ea typeface="Calibri" panose="020F0502020204030204" pitchFamily="34" charset="0"/>
                <a:cs typeface="Times New Roman" panose="02020603050405020304" pitchFamily="18" charset="0"/>
              </a:rPr>
              <a:t>Under the Guidance and Supervision of Mr. Jean Claude HABARUREMA</a:t>
            </a:r>
          </a:p>
          <a:p>
            <a:pPr>
              <a:lnSpc>
                <a:spcPct val="107000"/>
              </a:lnSpc>
              <a:spcAft>
                <a:spcPts val="800"/>
              </a:spcAft>
            </a:pPr>
            <a:r>
              <a:rPr lang="en-US" sz="6400" dirty="0">
                <a:latin typeface="Calibri" panose="020F0502020204030204" pitchFamily="34" charset="0"/>
                <a:ea typeface="Calibri" panose="020F0502020204030204" pitchFamily="34" charset="0"/>
                <a:cs typeface="Times New Roman" panose="02020603050405020304" pitchFamily="18" charset="0"/>
              </a:rPr>
              <a:t>A research project submitted to the Hospitality Management Department in partial fulfillment of the requirement for the award of an Advanced Diploma in Hospitality management with Culinary Arts.</a:t>
            </a:r>
          </a:p>
          <a:p>
            <a:pPr>
              <a:lnSpc>
                <a:spcPct val="107000"/>
              </a:lnSpc>
              <a:spcAft>
                <a:spcPts val="800"/>
              </a:spcAft>
            </a:pPr>
            <a:r>
              <a:rPr lang="en-US" sz="6400" dirty="0">
                <a:latin typeface="Calibri" panose="020F0502020204030204" pitchFamily="34" charset="0"/>
                <a:ea typeface="Calibri" panose="020F0502020204030204" pitchFamily="34" charset="0"/>
                <a:cs typeface="Times New Roman" panose="02020603050405020304" pitchFamily="18" charset="0"/>
              </a:rPr>
              <a:t> </a:t>
            </a:r>
            <a:r>
              <a:rPr lang="en-US" sz="6400" dirty="0" err="1" smtClean="0">
                <a:latin typeface="Calibri" panose="020F0502020204030204" pitchFamily="34" charset="0"/>
                <a:ea typeface="Calibri" panose="020F0502020204030204" pitchFamily="34" charset="0"/>
                <a:cs typeface="Times New Roman" panose="02020603050405020304" pitchFamily="18" charset="0"/>
              </a:rPr>
              <a:t>Ngoma</a:t>
            </a:r>
            <a:r>
              <a:rPr lang="en-US" sz="6400" dirty="0">
                <a:latin typeface="Calibri" panose="020F0502020204030204" pitchFamily="34" charset="0"/>
                <a:ea typeface="Calibri" panose="020F0502020204030204" pitchFamily="34" charset="0"/>
                <a:cs typeface="Times New Roman" panose="02020603050405020304" pitchFamily="18" charset="0"/>
              </a:rPr>
              <a:t>, June 2022</a:t>
            </a:r>
          </a:p>
          <a:p>
            <a:endParaRPr lang="en-US" dirty="0"/>
          </a:p>
        </p:txBody>
      </p:sp>
    </p:spTree>
    <p:extLst>
      <p:ext uri="{BB962C8B-B14F-4D97-AF65-F5344CB8AC3E}">
        <p14:creationId xmlns:p14="http://schemas.microsoft.com/office/powerpoint/2010/main" val="2608915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 Definition key terms </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3200" dirty="0"/>
              <a:t>2.1 .1 </a:t>
            </a:r>
            <a:r>
              <a:rPr lang="en-US" sz="3200" b="1" dirty="0"/>
              <a:t>Yam</a:t>
            </a:r>
            <a:endParaRPr lang="en-US" sz="3200" dirty="0"/>
          </a:p>
          <a:p>
            <a:pPr marL="0" indent="0">
              <a:buNone/>
            </a:pPr>
            <a:r>
              <a:rPr lang="en-US" sz="3200" dirty="0"/>
              <a:t>Yam (</a:t>
            </a:r>
            <a:r>
              <a:rPr lang="en-US" sz="3200" dirty="0" err="1"/>
              <a:t>dioscorea</a:t>
            </a:r>
            <a:r>
              <a:rPr lang="en-US" sz="3200" dirty="0"/>
              <a:t> </a:t>
            </a:r>
            <a:r>
              <a:rPr lang="en-US" sz="3200" dirty="0" err="1"/>
              <a:t>spp</a:t>
            </a:r>
            <a:r>
              <a:rPr lang="en-US" sz="3200" dirty="0"/>
              <a:t>) in an annual or perennial tuber bearing and climbing plant belonging to the family of </a:t>
            </a:r>
            <a:r>
              <a:rPr lang="en-US" sz="3200" dirty="0" err="1"/>
              <a:t>dioscoreaceae</a:t>
            </a:r>
            <a:r>
              <a:rPr lang="en-US" sz="3200" dirty="0"/>
              <a:t> and they are six species of yam these are </a:t>
            </a:r>
            <a:r>
              <a:rPr lang="en-US" sz="3200" dirty="0" err="1"/>
              <a:t>d.esculenta</a:t>
            </a:r>
            <a:r>
              <a:rPr lang="en-US" sz="3200" dirty="0"/>
              <a:t>, </a:t>
            </a:r>
            <a:r>
              <a:rPr lang="en-US" sz="3200" dirty="0" err="1"/>
              <a:t>d.alata</a:t>
            </a:r>
            <a:r>
              <a:rPr lang="en-US" sz="3200" dirty="0"/>
              <a:t>, </a:t>
            </a:r>
            <a:r>
              <a:rPr lang="en-US" sz="3200" dirty="0" err="1"/>
              <a:t>d.bulbifera</a:t>
            </a:r>
            <a:r>
              <a:rPr lang="en-US" sz="3200" dirty="0"/>
              <a:t>, </a:t>
            </a:r>
            <a:r>
              <a:rPr lang="en-US" sz="3200" dirty="0" err="1"/>
              <a:t>d.dumetorum</a:t>
            </a:r>
            <a:r>
              <a:rPr lang="en-US" sz="3200" dirty="0"/>
              <a:t>, </a:t>
            </a:r>
            <a:r>
              <a:rPr lang="en-US" sz="3200" dirty="0" err="1"/>
              <a:t>d.cagenensis</a:t>
            </a:r>
            <a:r>
              <a:rPr lang="en-US" sz="3200" dirty="0"/>
              <a:t> and </a:t>
            </a:r>
            <a:r>
              <a:rPr lang="en-US" sz="3200" dirty="0" err="1"/>
              <a:t>d.rotundata</a:t>
            </a:r>
            <a:r>
              <a:rPr lang="en-US" sz="3200" dirty="0"/>
              <a:t>. wild types of yams also exist and may be used as food after undergoing processing during the hunger seasons (</a:t>
            </a:r>
            <a:r>
              <a:rPr lang="en-US" sz="3200" dirty="0" err="1"/>
              <a:t>Telteh</a:t>
            </a:r>
            <a:r>
              <a:rPr lang="en-US" sz="3200" dirty="0"/>
              <a:t> and </a:t>
            </a:r>
            <a:r>
              <a:rPr lang="en-US" sz="3200" dirty="0" err="1"/>
              <a:t>Saakwa</a:t>
            </a:r>
            <a:r>
              <a:rPr lang="en-US" sz="3200" dirty="0"/>
              <a:t>, 1994).</a:t>
            </a:r>
          </a:p>
          <a:p>
            <a:pPr marL="0" indent="0">
              <a:buNone/>
            </a:pPr>
            <a:endParaRPr lang="en-US" dirty="0"/>
          </a:p>
        </p:txBody>
      </p:sp>
    </p:spTree>
    <p:extLst>
      <p:ext uri="{BB962C8B-B14F-4D97-AF65-F5344CB8AC3E}">
        <p14:creationId xmlns:p14="http://schemas.microsoft.com/office/powerpoint/2010/main" val="934693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2149"/>
            <a:ext cx="10515600" cy="5314814"/>
          </a:xfrm>
        </p:spPr>
        <p:txBody>
          <a:bodyPr/>
          <a:lstStyle/>
          <a:p>
            <a:pPr marL="0" indent="0">
              <a:buNone/>
            </a:pPr>
            <a:r>
              <a:rPr lang="en-US" sz="3200" b="1" dirty="0"/>
              <a:t>2.1.2 Flour</a:t>
            </a:r>
            <a:r>
              <a:rPr lang="en-US" sz="3200" dirty="0"/>
              <a:t> </a:t>
            </a:r>
          </a:p>
          <a:p>
            <a:pPr marL="0" indent="0">
              <a:buNone/>
            </a:pPr>
            <a:r>
              <a:rPr lang="en-US" sz="3200" dirty="0"/>
              <a:t>Is a finely ground cereal grains or other starchy portions of plants, used in various food products and as a basic ingredient of baking (J Hughes,2020)</a:t>
            </a:r>
          </a:p>
          <a:p>
            <a:pPr marL="0" indent="0">
              <a:buNone/>
            </a:pPr>
            <a:r>
              <a:rPr lang="en-US" sz="3200" dirty="0" smtClean="0"/>
              <a:t>    </a:t>
            </a:r>
            <a:r>
              <a:rPr lang="en-US" sz="3200" b="1" dirty="0"/>
              <a:t>2.1.3 Economic</a:t>
            </a:r>
            <a:endParaRPr lang="en-US" sz="3200" dirty="0"/>
          </a:p>
          <a:p>
            <a:pPr marL="0" indent="0">
              <a:buNone/>
            </a:pPr>
            <a:r>
              <a:rPr lang="en-US" sz="3200" dirty="0"/>
              <a:t>Is a science which studies human behavior as a relationship between ends and     scarce means which have alternative uses (Lionel Robbins .1932)</a:t>
            </a:r>
          </a:p>
          <a:p>
            <a:pPr marL="0" indent="0">
              <a:buNone/>
            </a:pPr>
            <a:endParaRPr lang="en-US" sz="3200" dirty="0"/>
          </a:p>
          <a:p>
            <a:endParaRPr lang="en-US" dirty="0"/>
          </a:p>
        </p:txBody>
      </p:sp>
    </p:spTree>
    <p:extLst>
      <p:ext uri="{BB962C8B-B14F-4D97-AF65-F5344CB8AC3E}">
        <p14:creationId xmlns:p14="http://schemas.microsoft.com/office/powerpoint/2010/main" val="3407555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0789"/>
            <a:ext cx="10515600" cy="4766174"/>
          </a:xfrm>
        </p:spPr>
        <p:txBody>
          <a:bodyPr/>
          <a:lstStyle/>
          <a:p>
            <a:pPr marL="0" indent="0">
              <a:buNone/>
            </a:pPr>
            <a:r>
              <a:rPr lang="en-US" b="1" dirty="0"/>
              <a:t> 2.1.4 Development</a:t>
            </a:r>
            <a:endParaRPr lang="en-US" dirty="0"/>
          </a:p>
          <a:p>
            <a:pPr marL="0" indent="0">
              <a:buNone/>
            </a:pPr>
            <a:r>
              <a:rPr lang="en-US" dirty="0"/>
              <a:t> Refers to a process of change in growth and capability over time, function of both maturation and interaction with the environment (</a:t>
            </a:r>
            <a:r>
              <a:rPr lang="en-US" dirty="0" err="1"/>
              <a:t>Libert</a:t>
            </a:r>
            <a:r>
              <a:rPr lang="en-US" dirty="0"/>
              <a:t>, Poulos, Manner.1979</a:t>
            </a:r>
            <a:r>
              <a:rPr lang="en-US" dirty="0" smtClean="0"/>
              <a:t>)</a:t>
            </a:r>
          </a:p>
          <a:p>
            <a:pPr marL="0" indent="0">
              <a:buNone/>
            </a:pPr>
            <a:r>
              <a:rPr lang="en-US" dirty="0"/>
              <a:t> </a:t>
            </a:r>
          </a:p>
          <a:p>
            <a:pPr marL="0" indent="0">
              <a:buNone/>
            </a:pPr>
            <a:r>
              <a:rPr lang="en-US" b="1" dirty="0"/>
              <a:t> </a:t>
            </a:r>
            <a:r>
              <a:rPr lang="en-US" b="1" dirty="0" smtClean="0"/>
              <a:t>2.1.5 </a:t>
            </a:r>
            <a:r>
              <a:rPr lang="en-US" b="1" dirty="0"/>
              <a:t>Economic development</a:t>
            </a:r>
            <a:endParaRPr lang="en-US" dirty="0"/>
          </a:p>
          <a:p>
            <a:pPr marL="0" indent="0">
              <a:buNone/>
            </a:pPr>
            <a:r>
              <a:rPr lang="en-US" dirty="0"/>
              <a:t> Is a process of improving the quality of all human lives or is the creation of wealth from which community benefits are realized (Michael </a:t>
            </a:r>
            <a:r>
              <a:rPr lang="en-US" dirty="0" err="1"/>
              <a:t>paul</a:t>
            </a:r>
            <a:r>
              <a:rPr lang="en-US" dirty="0"/>
              <a:t> </a:t>
            </a:r>
            <a:r>
              <a:rPr lang="en-US" dirty="0" err="1"/>
              <a:t>Todaro</a:t>
            </a:r>
            <a:r>
              <a:rPr lang="en-US" dirty="0"/>
              <a:t>)  </a:t>
            </a:r>
          </a:p>
        </p:txBody>
      </p:sp>
    </p:spTree>
    <p:extLst>
      <p:ext uri="{BB962C8B-B14F-4D97-AF65-F5344CB8AC3E}">
        <p14:creationId xmlns:p14="http://schemas.microsoft.com/office/powerpoint/2010/main" val="124759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 </a:t>
            </a:r>
            <a:r>
              <a:rPr lang="en-US" sz="3200" b="1" dirty="0"/>
              <a:t>2.1.6. Yam flour</a:t>
            </a:r>
            <a:endParaRPr lang="en-US" sz="3200" dirty="0"/>
          </a:p>
          <a:p>
            <a:pPr marL="0" indent="0">
              <a:buNone/>
            </a:pPr>
            <a:r>
              <a:rPr lang="en-US" sz="3200" dirty="0" smtClean="0"/>
              <a:t>Is </a:t>
            </a:r>
            <a:r>
              <a:rPr lang="en-US" sz="3200" dirty="0"/>
              <a:t>a kind of flour produced by grinding dried yams into powder (</a:t>
            </a:r>
            <a:r>
              <a:rPr lang="en-US" sz="3200" dirty="0" err="1"/>
              <a:t>Anyaoko</a:t>
            </a:r>
            <a:r>
              <a:rPr lang="en-US" sz="3200" dirty="0"/>
              <a:t> Daniel </a:t>
            </a:r>
            <a:r>
              <a:rPr lang="en-US" sz="3200" dirty="0" err="1"/>
              <a:t>chinedu</a:t>
            </a:r>
            <a:r>
              <a:rPr lang="en-US" sz="3200" dirty="0"/>
              <a:t> 2013)?</a:t>
            </a:r>
          </a:p>
        </p:txBody>
      </p:sp>
    </p:spTree>
    <p:extLst>
      <p:ext uri="{BB962C8B-B14F-4D97-AF65-F5344CB8AC3E}">
        <p14:creationId xmlns:p14="http://schemas.microsoft.com/office/powerpoint/2010/main" val="3076616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2.2 Empirical review </a:t>
            </a:r>
            <a:endParaRPr lang="en-US" dirty="0"/>
          </a:p>
        </p:txBody>
      </p:sp>
      <p:sp>
        <p:nvSpPr>
          <p:cNvPr id="3" name="Content Placeholder 2"/>
          <p:cNvSpPr>
            <a:spLocks noGrp="1"/>
          </p:cNvSpPr>
          <p:nvPr>
            <p:ph idx="1"/>
          </p:nvPr>
        </p:nvSpPr>
        <p:spPr/>
        <p:txBody>
          <a:bodyPr/>
          <a:lstStyle/>
          <a:p>
            <a:pPr marL="0" indent="0">
              <a:buNone/>
            </a:pPr>
            <a:r>
              <a:rPr lang="en-US" sz="3200" dirty="0" smtClean="0"/>
              <a:t>The </a:t>
            </a:r>
            <a:r>
              <a:rPr lang="en-US" sz="3200" dirty="0"/>
              <a:t>review of literature related to this subject matter has established that there is a gap to be filled. The first step is to know the people need to consume yam flour; the second is to know the preparation of yam flour and its contribution in economic development, the third steps is to know positive effect of yam flour to economic development.</a:t>
            </a:r>
          </a:p>
          <a:p>
            <a:endParaRPr lang="en-US" dirty="0"/>
          </a:p>
        </p:txBody>
      </p:sp>
    </p:spTree>
    <p:extLst>
      <p:ext uri="{BB962C8B-B14F-4D97-AF65-F5344CB8AC3E}">
        <p14:creationId xmlns:p14="http://schemas.microsoft.com/office/powerpoint/2010/main" val="2817337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1154"/>
            <a:ext cx="10515600" cy="5105809"/>
          </a:xfrm>
        </p:spPr>
        <p:txBody>
          <a:bodyPr/>
          <a:lstStyle/>
          <a:p>
            <a:pPr marL="0" indent="0">
              <a:buNone/>
            </a:pPr>
            <a:r>
              <a:rPr lang="en-US" sz="3200" b="1" dirty="0"/>
              <a:t>2.3</a:t>
            </a:r>
            <a:r>
              <a:rPr lang="en-US" sz="3200" dirty="0"/>
              <a:t> </a:t>
            </a:r>
            <a:r>
              <a:rPr lang="en-US" sz="3200" b="1" dirty="0"/>
              <a:t>Conceptual framework</a:t>
            </a:r>
            <a:endParaRPr lang="en-US" sz="3200" dirty="0"/>
          </a:p>
          <a:p>
            <a:pPr marL="0" indent="0">
              <a:buNone/>
            </a:pPr>
            <a:r>
              <a:rPr lang="en-US" sz="3200" dirty="0" smtClean="0"/>
              <a:t>The </a:t>
            </a:r>
            <a:r>
              <a:rPr lang="en-US" sz="3200" dirty="0"/>
              <a:t>conceptual framework it deals with the relationship between dependent and independent valuable. Therefore, the </a:t>
            </a:r>
            <a:r>
              <a:rPr lang="en-US" sz="3200" dirty="0" smtClean="0"/>
              <a:t>following </a:t>
            </a:r>
            <a:r>
              <a:rPr lang="en-US" sz="3200" dirty="0"/>
              <a:t>shows the reason for yam flour preparation</a:t>
            </a:r>
            <a:r>
              <a:rPr lang="en-US" sz="3200" dirty="0" smtClean="0"/>
              <a:t>.</a:t>
            </a:r>
          </a:p>
          <a:p>
            <a:pPr marL="0" indent="0">
              <a:buNone/>
            </a:pP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3614609294"/>
              </p:ext>
            </p:extLst>
          </p:nvPr>
        </p:nvGraphicFramePr>
        <p:xfrm>
          <a:off x="1201781" y="3422469"/>
          <a:ext cx="8033660" cy="1306285"/>
        </p:xfrm>
        <a:graphic>
          <a:graphicData uri="http://schemas.openxmlformats.org/drawingml/2006/table">
            <a:tbl>
              <a:tblPr firstRow="1" firstCol="1" bandRow="1">
                <a:tableStyleId>{5C22544A-7EE6-4342-B048-85BDC9FD1C3A}</a:tableStyleId>
              </a:tblPr>
              <a:tblGrid>
                <a:gridCol w="4016830">
                  <a:extLst>
                    <a:ext uri="{9D8B030D-6E8A-4147-A177-3AD203B41FA5}">
                      <a16:colId xmlns:a16="http://schemas.microsoft.com/office/drawing/2014/main" val="1679786057"/>
                    </a:ext>
                  </a:extLst>
                </a:gridCol>
                <a:gridCol w="4016830">
                  <a:extLst>
                    <a:ext uri="{9D8B030D-6E8A-4147-A177-3AD203B41FA5}">
                      <a16:colId xmlns:a16="http://schemas.microsoft.com/office/drawing/2014/main" val="1655304937"/>
                    </a:ext>
                  </a:extLst>
                </a:gridCol>
              </a:tblGrid>
              <a:tr h="435428">
                <a:tc>
                  <a:txBody>
                    <a:bodyPr/>
                    <a:lstStyle/>
                    <a:p>
                      <a:pPr marL="0" marR="0" algn="just">
                        <a:lnSpc>
                          <a:spcPct val="150000"/>
                        </a:lnSpc>
                        <a:spcBef>
                          <a:spcPts val="0"/>
                        </a:spcBef>
                        <a:spcAft>
                          <a:spcPts val="0"/>
                        </a:spcAft>
                      </a:pPr>
                      <a:r>
                        <a:rPr lang="en-US" sz="1600" dirty="0">
                          <a:effectLst/>
                        </a:rPr>
                        <a:t>Independent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a:effectLst/>
                        </a:rPr>
                        <a:t>Dependent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0301416"/>
                  </a:ext>
                </a:extLst>
              </a:tr>
              <a:tr h="870857">
                <a:tc>
                  <a:txBody>
                    <a:bodyPr/>
                    <a:lstStyle/>
                    <a:p>
                      <a:pPr marL="0" marR="0" algn="just">
                        <a:lnSpc>
                          <a:spcPct val="150000"/>
                        </a:lnSpc>
                        <a:spcBef>
                          <a:spcPts val="0"/>
                        </a:spcBef>
                        <a:spcAft>
                          <a:spcPts val="0"/>
                        </a:spcAft>
                      </a:pPr>
                      <a:r>
                        <a:rPr lang="en-US" sz="1600" dirty="0">
                          <a:effectLst/>
                        </a:rPr>
                        <a:t>Economic development of </a:t>
                      </a:r>
                      <a:r>
                        <a:rPr lang="en-US" sz="1600" dirty="0" smtClean="0">
                          <a:effectLst/>
                        </a:rPr>
                        <a:t>Rwanda</a:t>
                      </a:r>
                      <a:endParaRPr lang="en-US" sz="1600" dirty="0">
                        <a:effectLst/>
                      </a:endParaRPr>
                    </a:p>
                  </a:txBody>
                  <a:tcPr marL="68580" marR="68580" marT="0" marB="0"/>
                </a:tc>
                <a:tc>
                  <a:txBody>
                    <a:bodyPr/>
                    <a:lstStyle/>
                    <a:p>
                      <a:pPr marL="0" marR="0" algn="just">
                        <a:lnSpc>
                          <a:spcPct val="150000"/>
                        </a:lnSpc>
                        <a:spcBef>
                          <a:spcPts val="0"/>
                        </a:spcBef>
                        <a:spcAft>
                          <a:spcPts val="0"/>
                        </a:spcAft>
                      </a:pPr>
                      <a:r>
                        <a:rPr lang="en-US" sz="1600" dirty="0">
                          <a:effectLst/>
                        </a:rPr>
                        <a:t>Yam flour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7588752"/>
                  </a:ext>
                </a:extLst>
              </a:tr>
            </a:tbl>
          </a:graphicData>
        </a:graphic>
      </p:graphicFrame>
    </p:spTree>
    <p:extLst>
      <p:ext uri="{BB962C8B-B14F-4D97-AF65-F5344CB8AC3E}">
        <p14:creationId xmlns:p14="http://schemas.microsoft.com/office/powerpoint/2010/main" val="525004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4 Overview of yam flour </a:t>
            </a:r>
            <a:r>
              <a:rPr lang="en-US" b="1" dirty="0" smtClean="0"/>
              <a:t>Production</a:t>
            </a:r>
            <a:endParaRPr lang="en-US" dirty="0"/>
          </a:p>
        </p:txBody>
      </p:sp>
      <p:sp>
        <p:nvSpPr>
          <p:cNvPr id="3" name="Content Placeholder 2"/>
          <p:cNvSpPr>
            <a:spLocks noGrp="1"/>
          </p:cNvSpPr>
          <p:nvPr>
            <p:ph idx="1"/>
          </p:nvPr>
        </p:nvSpPr>
        <p:spPr/>
        <p:txBody>
          <a:bodyPr>
            <a:normAutofit/>
          </a:bodyPr>
          <a:lstStyle/>
          <a:p>
            <a:pPr marL="0" indent="0">
              <a:buNone/>
            </a:pPr>
            <a:r>
              <a:rPr lang="en-US" sz="3200" b="1" dirty="0"/>
              <a:t>2.4.0 Description of flour</a:t>
            </a:r>
            <a:endParaRPr lang="en-US" sz="3200" dirty="0"/>
          </a:p>
          <a:p>
            <a:pPr marL="0" indent="0">
              <a:buNone/>
            </a:pPr>
            <a:r>
              <a:rPr lang="en-US" sz="3200" dirty="0"/>
              <a:t> Is a powder which is made by grounding cereals grains, other seeds or root and </a:t>
            </a:r>
            <a:r>
              <a:rPr lang="en-US" sz="3200" dirty="0" smtClean="0"/>
              <a:t>tubes(like </a:t>
            </a:r>
            <a:r>
              <a:rPr lang="en-US" sz="3200" dirty="0"/>
              <a:t>cassava, yam</a:t>
            </a:r>
            <a:r>
              <a:rPr lang="en-US" sz="3200" dirty="0" smtClean="0"/>
              <a:t>)</a:t>
            </a:r>
            <a:r>
              <a:rPr lang="en-US" sz="3200" b="1" dirty="0" smtClean="0"/>
              <a:t> </a:t>
            </a:r>
            <a:r>
              <a:rPr lang="en-US" sz="3200" b="1" dirty="0"/>
              <a:t>(</a:t>
            </a:r>
            <a:r>
              <a:rPr lang="en-US" sz="3200" dirty="0" err="1"/>
              <a:t>anyaoko</a:t>
            </a:r>
            <a:r>
              <a:rPr lang="en-US" sz="3200" dirty="0"/>
              <a:t> Daniel 2013). </a:t>
            </a:r>
          </a:p>
        </p:txBody>
      </p:sp>
    </p:spTree>
    <p:extLst>
      <p:ext uri="{BB962C8B-B14F-4D97-AF65-F5344CB8AC3E}">
        <p14:creationId xmlns:p14="http://schemas.microsoft.com/office/powerpoint/2010/main" val="1505124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6"/>
            <a:ext cx="10515600" cy="5053557"/>
          </a:xfrm>
        </p:spPr>
        <p:txBody>
          <a:bodyPr>
            <a:normAutofit/>
          </a:bodyPr>
          <a:lstStyle/>
          <a:p>
            <a:pPr marL="0" indent="0">
              <a:buNone/>
            </a:pPr>
            <a:r>
              <a:rPr lang="en-US" sz="3200" b="1" dirty="0"/>
              <a:t>2.4.1 Type of flour</a:t>
            </a:r>
            <a:endParaRPr lang="en-US" sz="3200" dirty="0"/>
          </a:p>
          <a:p>
            <a:pPr marL="0" indent="0">
              <a:buNone/>
            </a:pPr>
            <a:r>
              <a:rPr lang="en-US" sz="3200" b="1" dirty="0"/>
              <a:t> </a:t>
            </a:r>
            <a:r>
              <a:rPr lang="en-US" sz="3200" dirty="0"/>
              <a:t>There are two types of flour, the wheat and non –wheat flour ground from</a:t>
            </a:r>
            <a:r>
              <a:rPr lang="en-US" sz="3200" b="1" dirty="0"/>
              <a:t> </a:t>
            </a:r>
            <a:r>
              <a:rPr lang="en-US" sz="3200" dirty="0"/>
              <a:t>tubers</a:t>
            </a:r>
            <a:r>
              <a:rPr lang="en-US" sz="3200" b="1" dirty="0"/>
              <a:t>? </a:t>
            </a:r>
            <a:endParaRPr lang="en-US" sz="3200" dirty="0"/>
          </a:p>
          <a:p>
            <a:pPr marL="0" indent="0">
              <a:buNone/>
            </a:pPr>
            <a:endParaRPr lang="en-US" sz="3200" dirty="0"/>
          </a:p>
        </p:txBody>
      </p:sp>
    </p:spTree>
    <p:extLst>
      <p:ext uri="{BB962C8B-B14F-4D97-AF65-F5344CB8AC3E}">
        <p14:creationId xmlns:p14="http://schemas.microsoft.com/office/powerpoint/2010/main" val="3507058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510"/>
            <a:ext cx="10515600" cy="6244044"/>
          </a:xfrm>
        </p:spPr>
        <p:txBody>
          <a:bodyPr>
            <a:normAutofit/>
          </a:bodyPr>
          <a:lstStyle/>
          <a:p>
            <a:pPr marL="0" indent="0">
              <a:buNone/>
            </a:pPr>
            <a:r>
              <a:rPr lang="en-US" sz="3200" dirty="0" smtClean="0"/>
              <a:t>There are two types of flours, the wheat and non-wheat flour ground from</a:t>
            </a:r>
            <a:r>
              <a:rPr lang="en-US" sz="3200" b="1" dirty="0" smtClean="0"/>
              <a:t> </a:t>
            </a:r>
            <a:r>
              <a:rPr lang="en-US" sz="3200" dirty="0" smtClean="0"/>
              <a:t>tubers.</a:t>
            </a:r>
          </a:p>
          <a:p>
            <a:r>
              <a:rPr lang="en-US" sz="3200" b="1" dirty="0" smtClean="0"/>
              <a:t>Wheat flour</a:t>
            </a:r>
            <a:endParaRPr lang="en-US" sz="3200" dirty="0" smtClean="0"/>
          </a:p>
          <a:p>
            <a:r>
              <a:rPr lang="en-US" sz="3200" b="1" dirty="0" smtClean="0"/>
              <a:t>Acorn flour</a:t>
            </a:r>
            <a:endParaRPr lang="en-US" sz="3200" dirty="0" smtClean="0"/>
          </a:p>
          <a:p>
            <a:r>
              <a:rPr lang="en-US" sz="3200" b="1" dirty="0" smtClean="0"/>
              <a:t>Cassava flour</a:t>
            </a:r>
            <a:endParaRPr lang="en-US" sz="3200" dirty="0" smtClean="0"/>
          </a:p>
          <a:p>
            <a:r>
              <a:rPr lang="en-US" sz="3200" b="1" dirty="0" smtClean="0"/>
              <a:t>Coconut flour</a:t>
            </a:r>
            <a:endParaRPr lang="en-US" sz="3200" dirty="0" smtClean="0"/>
          </a:p>
          <a:p>
            <a:r>
              <a:rPr lang="en-US" sz="3200" b="1" dirty="0" smtClean="0"/>
              <a:t>Rice flour</a:t>
            </a:r>
            <a:endParaRPr lang="en-US" sz="3200" dirty="0" smtClean="0"/>
          </a:p>
          <a:p>
            <a:r>
              <a:rPr lang="en-US" sz="3200" b="1" dirty="0" smtClean="0"/>
              <a:t>Sorghum flour</a:t>
            </a:r>
            <a:endParaRPr lang="en-US" sz="3200" dirty="0" smtClean="0"/>
          </a:p>
          <a:p>
            <a:r>
              <a:rPr lang="en-US" sz="3200" b="1" dirty="0" smtClean="0"/>
              <a:t>Potato flour</a:t>
            </a:r>
            <a:endParaRPr lang="en-US" sz="3200" dirty="0" smtClean="0"/>
          </a:p>
          <a:p>
            <a:r>
              <a:rPr lang="en-US" sz="3200" b="1" dirty="0" smtClean="0"/>
              <a:t>Yam flour</a:t>
            </a:r>
            <a:endParaRPr lang="en-US" sz="3200" dirty="0" smtClean="0"/>
          </a:p>
          <a:p>
            <a:endParaRPr lang="en-US" dirty="0"/>
          </a:p>
        </p:txBody>
      </p:sp>
    </p:spTree>
    <p:extLst>
      <p:ext uri="{BB962C8B-B14F-4D97-AF65-F5344CB8AC3E}">
        <p14:creationId xmlns:p14="http://schemas.microsoft.com/office/powerpoint/2010/main" val="1403835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 Concept of </a:t>
            </a:r>
            <a:r>
              <a:rPr lang="en-US" b="1" dirty="0" smtClean="0"/>
              <a:t>yam</a:t>
            </a:r>
            <a:endParaRPr lang="en-US" dirty="0"/>
          </a:p>
        </p:txBody>
      </p:sp>
      <p:sp>
        <p:nvSpPr>
          <p:cNvPr id="3" name="Content Placeholder 2"/>
          <p:cNvSpPr>
            <a:spLocks noGrp="1"/>
          </p:cNvSpPr>
          <p:nvPr>
            <p:ph idx="1"/>
          </p:nvPr>
        </p:nvSpPr>
        <p:spPr/>
        <p:txBody>
          <a:bodyPr/>
          <a:lstStyle/>
          <a:p>
            <a:pPr marL="0" indent="0">
              <a:buNone/>
            </a:pPr>
            <a:r>
              <a:rPr lang="en-US" b="1" dirty="0" smtClean="0"/>
              <a:t>2.5.1 </a:t>
            </a:r>
            <a:r>
              <a:rPr lang="en-US" b="1" dirty="0"/>
              <a:t>Component of yam</a:t>
            </a:r>
            <a:endParaRPr lang="en-US" dirty="0"/>
          </a:p>
        </p:txBody>
      </p:sp>
    </p:spTree>
    <p:extLst>
      <p:ext uri="{BB962C8B-B14F-4D97-AF65-F5344CB8AC3E}">
        <p14:creationId xmlns:p14="http://schemas.microsoft.com/office/powerpoint/2010/main" val="3398294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8869" y="718457"/>
            <a:ext cx="9144000" cy="1515292"/>
          </a:xfrm>
        </p:spPr>
        <p:txBody>
          <a:bodyPr>
            <a:normAutofit/>
          </a:bodyPr>
          <a:lstStyle/>
          <a:p>
            <a:r>
              <a:rPr lang="en-US" sz="3200" b="1" dirty="0">
                <a:effectLst>
                  <a:outerShdw blurRad="38100" dist="19050" dir="2700000" algn="tl">
                    <a:schemeClr val="dk1">
                      <a:alpha val="40000"/>
                    </a:schemeClr>
                  </a:outerShdw>
                </a:effectLst>
              </a:rPr>
              <a:t>CHAPTER ONE: GENERAL INTRODUTION AND BACKGROUND OF STUDY </a:t>
            </a:r>
            <a:endParaRPr lang="en-US" sz="3200" dirty="0"/>
          </a:p>
        </p:txBody>
      </p:sp>
      <p:sp>
        <p:nvSpPr>
          <p:cNvPr id="3" name="Subtitle 2"/>
          <p:cNvSpPr>
            <a:spLocks noGrp="1"/>
          </p:cNvSpPr>
          <p:nvPr>
            <p:ph type="subTitle" idx="1"/>
          </p:nvPr>
        </p:nvSpPr>
        <p:spPr>
          <a:xfrm>
            <a:off x="1523999" y="2952207"/>
            <a:ext cx="9892937" cy="3422467"/>
          </a:xfrm>
        </p:spPr>
        <p:txBody>
          <a:bodyPr>
            <a:normAutofit/>
          </a:bodyPr>
          <a:lstStyle/>
          <a:p>
            <a:r>
              <a:rPr lang="en-US" sz="3200" b="1" dirty="0">
                <a:effectLst>
                  <a:outerShdw blurRad="38100" dist="19050" dir="2700000" algn="tl">
                    <a:schemeClr val="dk1">
                      <a:alpha val="40000"/>
                    </a:schemeClr>
                  </a:outerShdw>
                </a:effectLst>
              </a:rPr>
              <a:t>1.0 Introduction </a:t>
            </a:r>
            <a:endParaRPr lang="en-US" sz="3200" b="1" dirty="0"/>
          </a:p>
          <a:p>
            <a:r>
              <a:rPr lang="en-US" sz="3200" dirty="0"/>
              <a:t>         This chapter is concerned with introduction, background to the study, the </a:t>
            </a:r>
            <a:r>
              <a:rPr lang="en-US" sz="3200" dirty="0" smtClean="0"/>
              <a:t>problems statement</a:t>
            </a:r>
            <a:r>
              <a:rPr lang="en-US" sz="3200" dirty="0"/>
              <a:t>, objectives of the study, the research questions, significance of the study, scope of the study and limitations of the study.</a:t>
            </a:r>
          </a:p>
        </p:txBody>
      </p:sp>
    </p:spTree>
    <p:extLst>
      <p:ext uri="{BB962C8B-B14F-4D97-AF65-F5344CB8AC3E}">
        <p14:creationId xmlns:p14="http://schemas.microsoft.com/office/powerpoint/2010/main" val="126994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4012521"/>
              </p:ext>
            </p:extLst>
          </p:nvPr>
        </p:nvGraphicFramePr>
        <p:xfrm>
          <a:off x="3265715" y="326575"/>
          <a:ext cx="4533038" cy="5525581"/>
        </p:xfrm>
        <a:graphic>
          <a:graphicData uri="http://schemas.openxmlformats.org/drawingml/2006/table">
            <a:tbl>
              <a:tblPr firstRow="1" firstCol="1" bandRow="1">
                <a:tableStyleId>{5C22544A-7EE6-4342-B048-85BDC9FD1C3A}</a:tableStyleId>
              </a:tblPr>
              <a:tblGrid>
                <a:gridCol w="2358228">
                  <a:extLst>
                    <a:ext uri="{9D8B030D-6E8A-4147-A177-3AD203B41FA5}">
                      <a16:colId xmlns:a16="http://schemas.microsoft.com/office/drawing/2014/main" val="985512914"/>
                    </a:ext>
                  </a:extLst>
                </a:gridCol>
                <a:gridCol w="2174810">
                  <a:extLst>
                    <a:ext uri="{9D8B030D-6E8A-4147-A177-3AD203B41FA5}">
                      <a16:colId xmlns:a16="http://schemas.microsoft.com/office/drawing/2014/main" val="3207033317"/>
                    </a:ext>
                  </a:extLst>
                </a:gridCol>
              </a:tblGrid>
              <a:tr h="497564">
                <a:tc>
                  <a:txBody>
                    <a:bodyPr/>
                    <a:lstStyle/>
                    <a:p>
                      <a:pPr marL="0" marR="0" algn="just">
                        <a:lnSpc>
                          <a:spcPct val="102000"/>
                        </a:lnSpc>
                        <a:spcBef>
                          <a:spcPts val="0"/>
                        </a:spcBef>
                        <a:spcAft>
                          <a:spcPts val="2145"/>
                        </a:spcAft>
                      </a:pPr>
                      <a:r>
                        <a:rPr lang="en-US" sz="1800">
                          <a:effectLst/>
                        </a:rPr>
                        <a:t>Component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2000"/>
                        </a:lnSpc>
                        <a:spcBef>
                          <a:spcPts val="0"/>
                        </a:spcBef>
                        <a:spcAft>
                          <a:spcPts val="2145"/>
                        </a:spcAft>
                      </a:pPr>
                      <a:r>
                        <a:rPr lang="en-US" sz="1800">
                          <a:effectLst/>
                        </a:rPr>
                        <a:t>Composition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0474660"/>
                  </a:ext>
                </a:extLst>
              </a:tr>
              <a:tr h="549941">
                <a:tc>
                  <a:txBody>
                    <a:bodyPr/>
                    <a:lstStyle/>
                    <a:p>
                      <a:pPr marL="0" marR="0" algn="just">
                        <a:lnSpc>
                          <a:spcPct val="102000"/>
                        </a:lnSpc>
                        <a:spcBef>
                          <a:spcPts val="0"/>
                        </a:spcBef>
                        <a:spcAft>
                          <a:spcPts val="2145"/>
                        </a:spcAft>
                      </a:pPr>
                      <a:r>
                        <a:rPr lang="en-US" sz="1800">
                          <a:effectLst/>
                        </a:rPr>
                        <a:t>Moisture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2000"/>
                        </a:lnSpc>
                        <a:spcBef>
                          <a:spcPts val="0"/>
                        </a:spcBef>
                        <a:spcAft>
                          <a:spcPts val="2145"/>
                        </a:spcAft>
                      </a:pPr>
                      <a:r>
                        <a:rPr lang="en-US" sz="1800">
                          <a:effectLst/>
                        </a:rPr>
                        <a:t>70%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4322449"/>
                  </a:ext>
                </a:extLst>
              </a:tr>
              <a:tr h="497564">
                <a:tc>
                  <a:txBody>
                    <a:bodyPr/>
                    <a:lstStyle/>
                    <a:p>
                      <a:pPr marL="0" marR="0" algn="just">
                        <a:lnSpc>
                          <a:spcPct val="102000"/>
                        </a:lnSpc>
                        <a:spcBef>
                          <a:spcPts val="0"/>
                        </a:spcBef>
                        <a:spcAft>
                          <a:spcPts val="2145"/>
                        </a:spcAft>
                      </a:pPr>
                      <a:r>
                        <a:rPr lang="en-US" sz="1800">
                          <a:effectLst/>
                        </a:rPr>
                        <a:t>Starch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2000"/>
                        </a:lnSpc>
                        <a:spcBef>
                          <a:spcPts val="0"/>
                        </a:spcBef>
                        <a:spcAft>
                          <a:spcPts val="2145"/>
                        </a:spcAft>
                      </a:pPr>
                      <a:r>
                        <a:rPr lang="en-US" sz="1800">
                          <a:effectLst/>
                        </a:rPr>
                        <a:t>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4970901"/>
                  </a:ext>
                </a:extLst>
              </a:tr>
              <a:tr h="497564">
                <a:tc>
                  <a:txBody>
                    <a:bodyPr/>
                    <a:lstStyle/>
                    <a:p>
                      <a:pPr marL="0" marR="0" algn="just">
                        <a:lnSpc>
                          <a:spcPct val="102000"/>
                        </a:lnSpc>
                        <a:spcBef>
                          <a:spcPts val="0"/>
                        </a:spcBef>
                        <a:spcAft>
                          <a:spcPts val="2145"/>
                        </a:spcAft>
                      </a:pPr>
                      <a:r>
                        <a:rPr lang="en-US" sz="1800">
                          <a:effectLst/>
                        </a:rPr>
                        <a:t>Sugar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2000"/>
                        </a:lnSpc>
                        <a:spcBef>
                          <a:spcPts val="0"/>
                        </a:spcBef>
                        <a:spcAft>
                          <a:spcPts val="2145"/>
                        </a:spcAft>
                      </a:pPr>
                      <a:r>
                        <a:rPr lang="en-US" sz="1800">
                          <a:effectLst/>
                        </a:rPr>
                        <a:t>0.5%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2622806"/>
                  </a:ext>
                </a:extLst>
              </a:tr>
              <a:tr h="497564">
                <a:tc>
                  <a:txBody>
                    <a:bodyPr/>
                    <a:lstStyle/>
                    <a:p>
                      <a:pPr marL="0" marR="0" algn="just">
                        <a:lnSpc>
                          <a:spcPct val="102000"/>
                        </a:lnSpc>
                        <a:spcBef>
                          <a:spcPts val="0"/>
                        </a:spcBef>
                        <a:spcAft>
                          <a:spcPts val="2145"/>
                        </a:spcAft>
                      </a:pPr>
                      <a:r>
                        <a:rPr lang="en-US" sz="1800">
                          <a:effectLst/>
                        </a:rPr>
                        <a:t>Fat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2000"/>
                        </a:lnSpc>
                        <a:spcBef>
                          <a:spcPts val="0"/>
                        </a:spcBef>
                        <a:spcAft>
                          <a:spcPts val="2145"/>
                        </a:spcAft>
                      </a:pPr>
                      <a:r>
                        <a:rPr lang="en-US" sz="1800">
                          <a:effectLst/>
                        </a:rPr>
                        <a:t>0.1-0.3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977623"/>
                  </a:ext>
                </a:extLst>
              </a:tr>
              <a:tr h="497564">
                <a:tc>
                  <a:txBody>
                    <a:bodyPr/>
                    <a:lstStyle/>
                    <a:p>
                      <a:pPr marL="0" marR="0" algn="just">
                        <a:lnSpc>
                          <a:spcPct val="102000"/>
                        </a:lnSpc>
                        <a:spcBef>
                          <a:spcPts val="0"/>
                        </a:spcBef>
                        <a:spcAft>
                          <a:spcPts val="2145"/>
                        </a:spcAft>
                      </a:pPr>
                      <a:r>
                        <a:rPr lang="en-US" sz="1800">
                          <a:effectLst/>
                        </a:rPr>
                        <a:t>Crude protein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2000"/>
                        </a:lnSpc>
                        <a:spcBef>
                          <a:spcPts val="0"/>
                        </a:spcBef>
                        <a:spcAft>
                          <a:spcPts val="2145"/>
                        </a:spcAft>
                      </a:pPr>
                      <a:r>
                        <a:rPr lang="en-US" sz="1800" dirty="0">
                          <a:effectLst/>
                        </a:rPr>
                        <a:t>1.1-2.8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1663848"/>
                  </a:ext>
                </a:extLst>
              </a:tr>
              <a:tr h="497564">
                <a:tc>
                  <a:txBody>
                    <a:bodyPr/>
                    <a:lstStyle/>
                    <a:p>
                      <a:pPr marL="0" marR="0" algn="just">
                        <a:lnSpc>
                          <a:spcPct val="102000"/>
                        </a:lnSpc>
                        <a:spcBef>
                          <a:spcPts val="0"/>
                        </a:spcBef>
                        <a:spcAft>
                          <a:spcPts val="2145"/>
                        </a:spcAft>
                      </a:pPr>
                      <a:r>
                        <a:rPr lang="en-US" sz="1800">
                          <a:effectLst/>
                        </a:rPr>
                        <a:t>Crude fiber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2000"/>
                        </a:lnSpc>
                        <a:spcBef>
                          <a:spcPts val="0"/>
                        </a:spcBef>
                        <a:spcAft>
                          <a:spcPts val="2145"/>
                        </a:spcAft>
                      </a:pPr>
                      <a:r>
                        <a:rPr lang="en-US" sz="1800">
                          <a:effectLst/>
                        </a:rPr>
                        <a:t>0.66-1.4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2651468"/>
                  </a:ext>
                </a:extLst>
              </a:tr>
              <a:tr h="497564">
                <a:tc>
                  <a:txBody>
                    <a:bodyPr/>
                    <a:lstStyle/>
                    <a:p>
                      <a:pPr marL="0" marR="0" algn="just">
                        <a:lnSpc>
                          <a:spcPct val="102000"/>
                        </a:lnSpc>
                        <a:spcBef>
                          <a:spcPts val="0"/>
                        </a:spcBef>
                        <a:spcAft>
                          <a:spcPts val="2145"/>
                        </a:spcAft>
                      </a:pPr>
                      <a:r>
                        <a:rPr lang="en-US" sz="1800">
                          <a:effectLst/>
                        </a:rPr>
                        <a:t>Ash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2000"/>
                        </a:lnSpc>
                        <a:spcBef>
                          <a:spcPts val="0"/>
                        </a:spcBef>
                        <a:spcAft>
                          <a:spcPts val="2145"/>
                        </a:spcAft>
                      </a:pPr>
                      <a:r>
                        <a:rPr lang="en-US" sz="1800">
                          <a:effectLst/>
                        </a:rPr>
                        <a:t>0.7-2.1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4407284"/>
                  </a:ext>
                </a:extLst>
              </a:tr>
              <a:tr h="497564">
                <a:tc>
                  <a:txBody>
                    <a:bodyPr/>
                    <a:lstStyle/>
                    <a:p>
                      <a:pPr marL="0" marR="0" algn="just">
                        <a:lnSpc>
                          <a:spcPct val="102000"/>
                        </a:lnSpc>
                        <a:spcBef>
                          <a:spcPts val="0"/>
                        </a:spcBef>
                        <a:spcAft>
                          <a:spcPts val="2145"/>
                        </a:spcAft>
                      </a:pPr>
                      <a:r>
                        <a:rPr lang="en-US" sz="1800">
                          <a:effectLst/>
                        </a:rPr>
                        <a:t>Vitamin 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2000"/>
                        </a:lnSpc>
                        <a:spcBef>
                          <a:spcPts val="0"/>
                        </a:spcBef>
                        <a:spcAft>
                          <a:spcPts val="2145"/>
                        </a:spcAft>
                      </a:pPr>
                      <a:r>
                        <a:rPr lang="en-US" sz="1800">
                          <a:effectLst/>
                        </a:rPr>
                        <a:t>5-8 mg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5405737"/>
                  </a:ext>
                </a:extLst>
              </a:tr>
              <a:tr h="497564">
                <a:tc>
                  <a:txBody>
                    <a:bodyPr/>
                    <a:lstStyle/>
                    <a:p>
                      <a:pPr marL="0" marR="0" algn="just">
                        <a:lnSpc>
                          <a:spcPct val="102000"/>
                        </a:lnSpc>
                        <a:spcBef>
                          <a:spcPts val="0"/>
                        </a:spcBef>
                        <a:spcAft>
                          <a:spcPts val="2145"/>
                        </a:spcAft>
                      </a:pPr>
                      <a:r>
                        <a:rPr lang="en-US" sz="1800">
                          <a:effectLst/>
                        </a:rPr>
                        <a:t>Vitamin B1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2000"/>
                        </a:lnSpc>
                        <a:spcBef>
                          <a:spcPts val="0"/>
                        </a:spcBef>
                        <a:spcAft>
                          <a:spcPts val="2145"/>
                        </a:spcAft>
                      </a:pPr>
                      <a:r>
                        <a:rPr lang="en-US" sz="1800">
                          <a:effectLst/>
                        </a:rPr>
                        <a:t>0.09 mg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0000855"/>
                  </a:ext>
                </a:extLst>
              </a:tr>
              <a:tr h="497564">
                <a:tc>
                  <a:txBody>
                    <a:bodyPr/>
                    <a:lstStyle/>
                    <a:p>
                      <a:pPr marL="0" marR="0" algn="just">
                        <a:lnSpc>
                          <a:spcPct val="102000"/>
                        </a:lnSpc>
                        <a:spcBef>
                          <a:spcPts val="0"/>
                        </a:spcBef>
                        <a:spcAft>
                          <a:spcPts val="2145"/>
                        </a:spcAft>
                      </a:pPr>
                      <a:r>
                        <a:rPr lang="en-US" sz="1800">
                          <a:effectLst/>
                        </a:rPr>
                        <a:t>VitaminB2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2000"/>
                        </a:lnSpc>
                        <a:spcBef>
                          <a:spcPts val="0"/>
                        </a:spcBef>
                        <a:spcAft>
                          <a:spcPts val="2145"/>
                        </a:spcAft>
                      </a:pPr>
                      <a:r>
                        <a:rPr lang="en-US" sz="1800" dirty="0">
                          <a:effectLst/>
                        </a:rPr>
                        <a:t>0.003mg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311104"/>
                  </a:ext>
                </a:extLst>
              </a:tr>
            </a:tbl>
          </a:graphicData>
        </a:graphic>
      </p:graphicFrame>
      <p:sp>
        <p:nvSpPr>
          <p:cNvPr id="6" name="Rectangle 5"/>
          <p:cNvSpPr/>
          <p:nvPr/>
        </p:nvSpPr>
        <p:spPr>
          <a:xfrm>
            <a:off x="4206240" y="5852156"/>
            <a:ext cx="3187337" cy="400110"/>
          </a:xfrm>
          <a:prstGeom prst="rect">
            <a:avLst/>
          </a:prstGeom>
        </p:spPr>
        <p:txBody>
          <a:bodyPr wrap="square">
            <a:spAutoFit/>
          </a:bodyPr>
          <a:lstStyle/>
          <a:p>
            <a:pPr lvl="0" eaLnBrk="0" fontAlgn="base" hangingPunct="0">
              <a:spcBef>
                <a:spcPct val="0"/>
              </a:spcBef>
              <a:spcAft>
                <a:spcPct val="0"/>
              </a:spcAft>
            </a:pPr>
            <a:r>
              <a:rPr lang="en-US" altLang="en-US" sz="200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S</a:t>
            </a:r>
            <a:r>
              <a:rPr lang="en-US" altLang="en-US" sz="2000" dirty="0" bmk="">
                <a:solidFill>
                  <a:srgbClr val="000000"/>
                </a:solidFill>
                <a:latin typeface="Calibri Light" panose="020F0302020204030204" pitchFamily="34" charset="0"/>
                <a:ea typeface="Calibri" panose="020F0502020204030204" pitchFamily="34" charset="0"/>
                <a:cs typeface="Times New Roman" panose="02020603050405020304" pitchFamily="18" charset="0"/>
              </a:rPr>
              <a:t>ource: </a:t>
            </a:r>
            <a:r>
              <a:rPr lang="en-US" altLang="en-US" sz="2000" dirty="0" err="1" bmk="">
                <a:solidFill>
                  <a:srgbClr val="000000"/>
                </a:solidFill>
                <a:latin typeface="Calibri Light" panose="020F0302020204030204" pitchFamily="34" charset="0"/>
                <a:ea typeface="Calibri" panose="020F0502020204030204" pitchFamily="34" charset="0"/>
                <a:cs typeface="Times New Roman" panose="02020603050405020304" pitchFamily="18" charset="0"/>
              </a:rPr>
              <a:t>Enwere</a:t>
            </a:r>
            <a:r>
              <a:rPr lang="en-US" altLang="en-US" sz="2000" dirty="0" bmk="">
                <a:solidFill>
                  <a:srgbClr val="000000"/>
                </a:solidFill>
                <a:latin typeface="Calibri Light" panose="020F0302020204030204" pitchFamily="34" charset="0"/>
                <a:ea typeface="Calibri" panose="020F0502020204030204" pitchFamily="34" charset="0"/>
                <a:cs typeface="Times New Roman" panose="02020603050405020304" pitchFamily="18" charset="0"/>
              </a:rPr>
              <a:t> (1998)</a:t>
            </a:r>
            <a:endParaRPr lang="en-US" altLang="en-US" sz="20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645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836432"/>
          </a:xfrm>
        </p:spPr>
        <p:txBody>
          <a:bodyPr/>
          <a:lstStyle/>
          <a:p>
            <a:pPr marL="0" indent="0">
              <a:buNone/>
            </a:pPr>
            <a:r>
              <a:rPr lang="en-US" sz="3200" dirty="0" smtClean="0"/>
              <a:t>The </a:t>
            </a:r>
            <a:r>
              <a:rPr lang="en-US" sz="3200" dirty="0"/>
              <a:t>contribution of the staple crops including yam tuber, cassava and maize to the economy cannot be under rated. Nevertheless, it is obvious that the staple crop industry is making a major contribution to the national economy in terms of foreign exchange earnings, employment opportunities where many people are involved in staple crop production specifically for export, rural development, (annual </a:t>
            </a:r>
            <a:r>
              <a:rPr lang="en-US" sz="3200" dirty="0" err="1"/>
              <a:t>minagri</a:t>
            </a:r>
            <a:r>
              <a:rPr lang="en-US" sz="3200" dirty="0"/>
              <a:t> report 2018-2019)</a:t>
            </a:r>
          </a:p>
          <a:p>
            <a:endParaRPr lang="en-US" dirty="0"/>
          </a:p>
        </p:txBody>
      </p:sp>
      <p:sp>
        <p:nvSpPr>
          <p:cNvPr id="5" name="Rectangle 4"/>
          <p:cNvSpPr/>
          <p:nvPr/>
        </p:nvSpPr>
        <p:spPr>
          <a:xfrm>
            <a:off x="1175658" y="1071154"/>
            <a:ext cx="8961120" cy="523220"/>
          </a:xfrm>
          <a:prstGeom prst="rect">
            <a:avLst/>
          </a:prstGeom>
        </p:spPr>
        <p:txBody>
          <a:bodyPr wrap="square">
            <a:spAutoFit/>
          </a:bodyPr>
          <a:lstStyle/>
          <a:p>
            <a:r>
              <a:rPr lang="en-US" sz="2800" b="1" dirty="0"/>
              <a:t>2.6 Contribution of staple crops to economic development</a:t>
            </a:r>
            <a:endParaRPr lang="en-US" sz="2800" dirty="0"/>
          </a:p>
        </p:txBody>
      </p:sp>
    </p:spTree>
    <p:extLst>
      <p:ext uri="{BB962C8B-B14F-4D97-AF65-F5344CB8AC3E}">
        <p14:creationId xmlns:p14="http://schemas.microsoft.com/office/powerpoint/2010/main" val="698595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478"/>
            <a:ext cx="10515600" cy="907552"/>
          </a:xfrm>
        </p:spPr>
        <p:txBody>
          <a:bodyPr/>
          <a:lstStyle/>
          <a:p>
            <a:r>
              <a:rPr lang="en-US" b="1" dirty="0" smtClean="0"/>
              <a:t>2.7 </a:t>
            </a:r>
            <a:r>
              <a:rPr lang="en-US" b="1" dirty="0"/>
              <a:t>Process of making yam flour</a:t>
            </a:r>
            <a:r>
              <a:rPr lang="en-US" b="1" dirty="0" smtClean="0"/>
              <a:t>?</a:t>
            </a:r>
            <a:endParaRPr lang="en-US" dirty="0"/>
          </a:p>
        </p:txBody>
      </p:sp>
      <p:sp>
        <p:nvSpPr>
          <p:cNvPr id="3" name="Content Placeholder 2"/>
          <p:cNvSpPr>
            <a:spLocks noGrp="1"/>
          </p:cNvSpPr>
          <p:nvPr>
            <p:ph idx="1"/>
          </p:nvPr>
        </p:nvSpPr>
        <p:spPr>
          <a:xfrm>
            <a:off x="838200" y="1045030"/>
            <a:ext cx="10515600" cy="5812969"/>
          </a:xfrm>
        </p:spPr>
        <p:txBody>
          <a:bodyPr>
            <a:normAutofit fontScale="92500" lnSpcReduction="10000"/>
          </a:bodyPr>
          <a:lstStyle/>
          <a:p>
            <a:pPr marL="0" indent="0">
              <a:buNone/>
            </a:pPr>
            <a:r>
              <a:rPr lang="en-US" b="1" smtClean="0"/>
              <a:t>2.7.1 </a:t>
            </a:r>
            <a:r>
              <a:rPr lang="en-US" b="1" dirty="0"/>
              <a:t>Equipment and tools used</a:t>
            </a:r>
            <a:br>
              <a:rPr lang="en-US" b="1" dirty="0"/>
            </a:br>
            <a:r>
              <a:rPr lang="en-US" dirty="0"/>
              <a:t>The following equipment’s were used for the experiment carried out:</a:t>
            </a:r>
            <a:br>
              <a:rPr lang="en-US" dirty="0"/>
            </a:br>
            <a:r>
              <a:rPr lang="en-US" dirty="0"/>
              <a:t> Slicing machine </a:t>
            </a:r>
            <a:br>
              <a:rPr lang="en-US" dirty="0"/>
            </a:br>
            <a:r>
              <a:rPr lang="en-US" dirty="0"/>
              <a:t> Per-boiler</a:t>
            </a:r>
          </a:p>
          <a:p>
            <a:pPr marL="0" indent="0">
              <a:buNone/>
            </a:pPr>
            <a:r>
              <a:rPr lang="en-US" dirty="0"/>
              <a:t> Dryers(cabinet/flash) or dehydrator</a:t>
            </a:r>
            <a:br>
              <a:rPr lang="en-US" dirty="0"/>
            </a:br>
            <a:r>
              <a:rPr lang="en-US" dirty="0"/>
              <a:t> Milling machine </a:t>
            </a:r>
            <a:br>
              <a:rPr lang="en-US" dirty="0"/>
            </a:br>
            <a:r>
              <a:rPr lang="en-US" dirty="0"/>
              <a:t> Spoon</a:t>
            </a:r>
            <a:br>
              <a:rPr lang="en-US" dirty="0"/>
            </a:br>
            <a:r>
              <a:rPr lang="en-US" dirty="0"/>
              <a:t> Knife</a:t>
            </a:r>
            <a:br>
              <a:rPr lang="en-US" dirty="0"/>
            </a:br>
            <a:r>
              <a:rPr lang="en-US" dirty="0"/>
              <a:t> Petri-dishes for drying</a:t>
            </a:r>
            <a:br>
              <a:rPr lang="en-US" dirty="0"/>
            </a:br>
            <a:r>
              <a:rPr lang="en-US" dirty="0"/>
              <a:t> An electrical scale</a:t>
            </a:r>
            <a:br>
              <a:rPr lang="en-US" dirty="0"/>
            </a:br>
            <a:r>
              <a:rPr lang="en-US" dirty="0"/>
              <a:t> Polythene bag</a:t>
            </a:r>
            <a:br>
              <a:rPr lang="en-US" dirty="0"/>
            </a:br>
            <a:r>
              <a:rPr lang="en-US" dirty="0"/>
              <a:t>A bowl</a:t>
            </a:r>
          </a:p>
          <a:p>
            <a:pPr marL="0" indent="0">
              <a:buNone/>
            </a:pPr>
            <a:r>
              <a:rPr lang="en-US" dirty="0"/>
              <a:t>A manual grinder</a:t>
            </a:r>
          </a:p>
          <a:p>
            <a:pPr marL="0" indent="0">
              <a:buNone/>
            </a:pPr>
            <a:r>
              <a:rPr lang="en-US" dirty="0"/>
              <a:t>Sifting machine (sieve machine)</a:t>
            </a:r>
          </a:p>
          <a:p>
            <a:pPr marL="0" indent="0">
              <a:buNone/>
            </a:pPr>
            <a:r>
              <a:rPr lang="en-US" dirty="0"/>
              <a:t> Beaker</a:t>
            </a:r>
          </a:p>
          <a:p>
            <a:pPr marL="0" indent="0">
              <a:buNone/>
            </a:pPr>
            <a:endParaRPr lang="en-US" dirty="0"/>
          </a:p>
        </p:txBody>
      </p:sp>
    </p:spTree>
    <p:extLst>
      <p:ext uri="{BB962C8B-B14F-4D97-AF65-F5344CB8AC3E}">
        <p14:creationId xmlns:p14="http://schemas.microsoft.com/office/powerpoint/2010/main" val="2847340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9634"/>
            <a:ext cx="10515600" cy="6518366"/>
          </a:xfrm>
        </p:spPr>
        <p:txBody>
          <a:bodyPr>
            <a:normAutofit lnSpcReduction="10000"/>
          </a:bodyPr>
          <a:lstStyle/>
          <a:p>
            <a:pPr marL="0" indent="0">
              <a:buNone/>
            </a:pPr>
            <a:r>
              <a:rPr lang="en-US" dirty="0"/>
              <a:t> </a:t>
            </a:r>
            <a:r>
              <a:rPr lang="en-US" b="1" dirty="0" smtClean="0"/>
              <a:t>2.7.2 </a:t>
            </a:r>
            <a:r>
              <a:rPr lang="en-US" b="1" dirty="0"/>
              <a:t>Ingredients</a:t>
            </a:r>
            <a:endParaRPr lang="en-US" dirty="0"/>
          </a:p>
          <a:p>
            <a:pPr marL="0" indent="0">
              <a:buNone/>
            </a:pPr>
            <a:r>
              <a:rPr lang="en-US" b="1" dirty="0"/>
              <a:t>  </a:t>
            </a:r>
            <a:r>
              <a:rPr lang="en-US" dirty="0"/>
              <a:t>yam tuber, water</a:t>
            </a:r>
            <a:r>
              <a:rPr lang="en-US" b="1" dirty="0"/>
              <a:t> </a:t>
            </a:r>
            <a:r>
              <a:rPr lang="en-US" dirty="0" smtClean="0"/>
              <a:t/>
            </a:r>
            <a:br>
              <a:rPr lang="en-US" dirty="0" smtClean="0"/>
            </a:br>
            <a:r>
              <a:rPr lang="en-US" b="1" dirty="0" smtClean="0"/>
              <a:t>2.7.3 </a:t>
            </a:r>
            <a:r>
              <a:rPr lang="en-US" b="1" dirty="0"/>
              <a:t>procedure</a:t>
            </a:r>
            <a:r>
              <a:rPr lang="en-US" dirty="0"/>
              <a:t>.</a:t>
            </a:r>
          </a:p>
          <a:p>
            <a:pPr marL="0" indent="0">
              <a:buNone/>
            </a:pPr>
            <a:r>
              <a:rPr lang="en-US" dirty="0"/>
              <a:t> </a:t>
            </a:r>
            <a:r>
              <a:rPr lang="en-US" b="1" dirty="0"/>
              <a:t>Cleaning</a:t>
            </a:r>
            <a:r>
              <a:rPr lang="en-US" dirty="0"/>
              <a:t>: clean yam tuber well for removing sand and dirty</a:t>
            </a:r>
          </a:p>
          <a:p>
            <a:pPr marL="0" indent="0">
              <a:buNone/>
            </a:pPr>
            <a:r>
              <a:rPr lang="en-US" dirty="0"/>
              <a:t> </a:t>
            </a:r>
            <a:r>
              <a:rPr lang="en-US" b="1" dirty="0"/>
              <a:t>Peeling</a:t>
            </a:r>
            <a:r>
              <a:rPr lang="en-US" dirty="0"/>
              <a:t>: peel cleaned yam tuber manually using knife</a:t>
            </a:r>
          </a:p>
          <a:p>
            <a:pPr marL="0" indent="0">
              <a:buNone/>
            </a:pPr>
            <a:r>
              <a:rPr lang="en-US" dirty="0"/>
              <a:t> </a:t>
            </a:r>
            <a:r>
              <a:rPr lang="en-US" b="1" dirty="0"/>
              <a:t>Slicing</a:t>
            </a:r>
            <a:r>
              <a:rPr lang="en-US" dirty="0"/>
              <a:t>: slice the peeled yam tubers into uniform size chips. This is to the chips to dry faster at the same time and temperature.</a:t>
            </a:r>
          </a:p>
          <a:p>
            <a:pPr marL="0" indent="0">
              <a:buNone/>
            </a:pPr>
            <a:r>
              <a:rPr lang="en-US" b="1" dirty="0"/>
              <a:t>Cleaning:</a:t>
            </a:r>
            <a:r>
              <a:rPr lang="en-US" dirty="0"/>
              <a:t> clean/rinse chips with water</a:t>
            </a:r>
          </a:p>
          <a:p>
            <a:pPr marL="0" indent="0">
              <a:buNone/>
            </a:pPr>
            <a:r>
              <a:rPr lang="en-US" b="1" dirty="0"/>
              <a:t>Drying</a:t>
            </a:r>
            <a:r>
              <a:rPr lang="en-US" dirty="0"/>
              <a:t>: dry yam chips in a cabinet dryer. Ensure yam chips are properly dried.</a:t>
            </a:r>
          </a:p>
          <a:p>
            <a:pPr marL="0" indent="0">
              <a:buNone/>
            </a:pPr>
            <a:r>
              <a:rPr lang="en-US" b="1" dirty="0"/>
              <a:t>Milling:</a:t>
            </a:r>
            <a:r>
              <a:rPr lang="en-US" dirty="0"/>
              <a:t> mill dried chips into fine flour using a hammer mill </a:t>
            </a:r>
          </a:p>
          <a:p>
            <a:pPr marL="0" indent="0">
              <a:buNone/>
            </a:pPr>
            <a:r>
              <a:rPr lang="en-US" b="1" dirty="0"/>
              <a:t>Cooling</a:t>
            </a:r>
            <a:r>
              <a:rPr lang="en-US" dirty="0"/>
              <a:t>: cool milled flour before packaging to reduce heat</a:t>
            </a:r>
          </a:p>
          <a:p>
            <a:pPr marL="0" indent="0">
              <a:buNone/>
            </a:pPr>
            <a:r>
              <a:rPr lang="en-US" b="1" dirty="0"/>
              <a:t>Sieving</a:t>
            </a:r>
            <a:r>
              <a:rPr lang="en-US" dirty="0"/>
              <a:t>: sieve to remove particles </a:t>
            </a:r>
          </a:p>
          <a:p>
            <a:pPr marL="0" indent="0">
              <a:buNone/>
            </a:pPr>
            <a:r>
              <a:rPr lang="en-US" dirty="0"/>
              <a:t> </a:t>
            </a:r>
            <a:r>
              <a:rPr lang="en-US" b="1" dirty="0"/>
              <a:t>packaging</a:t>
            </a:r>
            <a:r>
              <a:rPr lang="en-US" dirty="0"/>
              <a:t>: package yam flours </a:t>
            </a:r>
          </a:p>
        </p:txBody>
      </p:sp>
    </p:spTree>
    <p:extLst>
      <p:ext uri="{BB962C8B-B14F-4D97-AF65-F5344CB8AC3E}">
        <p14:creationId xmlns:p14="http://schemas.microsoft.com/office/powerpoint/2010/main" val="1517684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509"/>
            <a:ext cx="10515600" cy="6061165"/>
          </a:xfrm>
        </p:spPr>
        <p:txBody>
          <a:bodyPr>
            <a:normAutofit/>
          </a:bodyPr>
          <a:lstStyle/>
          <a:p>
            <a:pPr marL="0" indent="0">
              <a:buNone/>
            </a:pPr>
            <a:r>
              <a:rPr lang="en-US" sz="3200" dirty="0"/>
              <a:t>The experiment was </a:t>
            </a:r>
          </a:p>
          <a:p>
            <a:pPr marL="0" indent="0">
              <a:buNone/>
            </a:pPr>
            <a:r>
              <a:rPr lang="en-US" sz="3200" dirty="0"/>
              <a:t>carried in two different drying methods, the first was</a:t>
            </a:r>
            <a:br>
              <a:rPr lang="en-US" sz="3200" dirty="0"/>
            </a:br>
            <a:r>
              <a:rPr lang="en-US" sz="3200" dirty="0"/>
              <a:t>through an electric oven kept at a constant temperature of 50 degrees for the various         samples being dried</a:t>
            </a:r>
            <a:r>
              <a:rPr lang="en-US" sz="3200" dirty="0" smtClean="0"/>
              <a:t>.</a:t>
            </a:r>
          </a:p>
          <a:p>
            <a:pPr marL="0" indent="0">
              <a:buNone/>
            </a:pPr>
            <a:r>
              <a:rPr lang="en-US" sz="3200" dirty="0"/>
              <a:t>The drying lasted for about 2-3days due to a little bit of instability of electrical supply.</a:t>
            </a:r>
            <a:br>
              <a:rPr lang="en-US" sz="3200" dirty="0"/>
            </a:br>
            <a:r>
              <a:rPr lang="en-US" sz="3200" dirty="0"/>
              <a:t>The other type of drying process used was sun drying and it lasted for about 4-</a:t>
            </a:r>
            <a:br>
              <a:rPr lang="en-US" sz="3200" dirty="0"/>
            </a:br>
            <a:r>
              <a:rPr lang="en-US" sz="3200" dirty="0"/>
              <a:t>10days for samples due to the instability and fluctuations in weather and heat</a:t>
            </a:r>
            <a:br>
              <a:rPr lang="en-US" sz="3200" dirty="0"/>
            </a:br>
            <a:r>
              <a:rPr lang="en-US" sz="3200" dirty="0"/>
              <a:t>supply from the sun.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78882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THREE: RESEARCH </a:t>
            </a:r>
            <a:r>
              <a:rPr lang="en-US" b="1" dirty="0" smtClean="0"/>
              <a:t>METHODOLOGY</a:t>
            </a:r>
            <a:endParaRPr lang="en-US" dirty="0"/>
          </a:p>
        </p:txBody>
      </p:sp>
      <p:sp>
        <p:nvSpPr>
          <p:cNvPr id="3" name="Content Placeholder 2"/>
          <p:cNvSpPr>
            <a:spLocks noGrp="1"/>
          </p:cNvSpPr>
          <p:nvPr>
            <p:ph idx="1"/>
          </p:nvPr>
        </p:nvSpPr>
        <p:spPr/>
        <p:txBody>
          <a:bodyPr/>
          <a:lstStyle/>
          <a:p>
            <a:pPr marL="0" indent="0">
              <a:buNone/>
            </a:pPr>
            <a:r>
              <a:rPr lang="en-US" sz="3200" b="1" dirty="0"/>
              <a:t>3.1 Introduction</a:t>
            </a:r>
            <a:endParaRPr lang="en-US" sz="3200" dirty="0"/>
          </a:p>
          <a:p>
            <a:pPr marL="0" indent="0">
              <a:buNone/>
            </a:pPr>
            <a:r>
              <a:rPr lang="en-US" sz="3200" dirty="0"/>
              <a:t>Research methodology is the road map that acts as the itinerary(route) for researchers to accomplish the goals in the journey of research. The following part describes the research methodology that will be used by researchers in study to accomplish the aims of the research</a:t>
            </a:r>
          </a:p>
          <a:p>
            <a:pPr marL="0" indent="0">
              <a:buNone/>
            </a:pPr>
            <a:endParaRPr lang="en-US" dirty="0"/>
          </a:p>
        </p:txBody>
      </p:sp>
    </p:spTree>
    <p:extLst>
      <p:ext uri="{BB962C8B-B14F-4D97-AF65-F5344CB8AC3E}">
        <p14:creationId xmlns:p14="http://schemas.microsoft.com/office/powerpoint/2010/main" val="3066932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5642"/>
            <a:ext cx="10515600" cy="5551321"/>
          </a:xfrm>
        </p:spPr>
        <p:txBody>
          <a:bodyPr>
            <a:normAutofit/>
          </a:bodyPr>
          <a:lstStyle/>
          <a:p>
            <a:pPr marL="0" indent="0">
              <a:buNone/>
            </a:pPr>
            <a:r>
              <a:rPr lang="en-US" sz="3200" b="1" dirty="0"/>
              <a:t>3.2 Research design</a:t>
            </a:r>
            <a:endParaRPr lang="en-US" sz="3200" dirty="0"/>
          </a:p>
          <a:p>
            <a:pPr marL="0" indent="0">
              <a:buNone/>
            </a:pPr>
            <a:r>
              <a:rPr lang="en-US" sz="3200" dirty="0"/>
              <a:t>Research design is a master plans (main plan) that specifying the method and procedures for collecting and analyzing the information. All researches must be planned and designed properly according to the information collected and ensure it is appropriate for the particular research project. There are types of the business research that will be used to classify the research purpose </a:t>
            </a:r>
            <a:r>
              <a:rPr lang="en-US" sz="3200" dirty="0" smtClean="0"/>
              <a:t>which </a:t>
            </a:r>
            <a:r>
              <a:rPr lang="en-US" sz="3200" dirty="0"/>
              <a:t>comprise of exploratory research, descriptive research and causal research. We have used the descriptive research in our research project.</a:t>
            </a:r>
          </a:p>
        </p:txBody>
      </p:sp>
    </p:spTree>
    <p:extLst>
      <p:ext uri="{BB962C8B-B14F-4D97-AF65-F5344CB8AC3E}">
        <p14:creationId xmlns:p14="http://schemas.microsoft.com/office/powerpoint/2010/main" val="3671706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4821"/>
            <a:ext cx="10515600" cy="5102142"/>
          </a:xfrm>
        </p:spPr>
        <p:txBody>
          <a:bodyPr>
            <a:normAutofit/>
          </a:bodyPr>
          <a:lstStyle/>
          <a:p>
            <a:pPr marL="0" indent="0">
              <a:buNone/>
            </a:pPr>
            <a:r>
              <a:rPr lang="en-US" sz="3200" dirty="0"/>
              <a:t>The research design of this study is descriptive. Descriptive research refers to research studies that have as their main objective the accurate representation of the characteristics of persons, situations or groups (</a:t>
            </a:r>
            <a:r>
              <a:rPr lang="en-US" sz="3200" dirty="0" err="1"/>
              <a:t>Hungler</a:t>
            </a:r>
            <a:r>
              <a:rPr lang="en-US" sz="3200" dirty="0"/>
              <a:t>, 2004)) The researcher intends to describe the contribution of yam flour to economic development of Rwanda  . It was an analytical survey because it will explain and analyze the relationship between economic development   and yam flour.</a:t>
            </a:r>
          </a:p>
        </p:txBody>
      </p:sp>
    </p:spTree>
    <p:extLst>
      <p:ext uri="{BB962C8B-B14F-4D97-AF65-F5344CB8AC3E}">
        <p14:creationId xmlns:p14="http://schemas.microsoft.com/office/powerpoint/2010/main" val="3679351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3.3 Study </a:t>
            </a:r>
            <a:r>
              <a:rPr lang="en-US" b="1" dirty="0" smtClean="0"/>
              <a:t>Population</a:t>
            </a:r>
            <a:endParaRPr lang="en-US" dirty="0"/>
          </a:p>
        </p:txBody>
      </p:sp>
      <p:sp>
        <p:nvSpPr>
          <p:cNvPr id="3" name="Content Placeholder 2"/>
          <p:cNvSpPr>
            <a:spLocks noGrp="1"/>
          </p:cNvSpPr>
          <p:nvPr>
            <p:ph idx="1"/>
          </p:nvPr>
        </p:nvSpPr>
        <p:spPr>
          <a:xfrm>
            <a:off x="838200" y="1690688"/>
            <a:ext cx="10515600" cy="4790323"/>
          </a:xfrm>
        </p:spPr>
        <p:txBody>
          <a:bodyPr>
            <a:normAutofit/>
          </a:bodyPr>
          <a:lstStyle/>
          <a:p>
            <a:pPr marL="0" indent="0">
              <a:buNone/>
            </a:pPr>
            <a:r>
              <a:rPr lang="en-US" sz="3200" dirty="0"/>
              <a:t>Population is any precisely defined set of people or collection of items which are being studied or a group of people, things and items that have same information’s and side view that are relevant to the study (</a:t>
            </a:r>
            <a:r>
              <a:rPr lang="en-US" sz="3200" dirty="0" err="1"/>
              <a:t>Babbie</a:t>
            </a:r>
            <a:r>
              <a:rPr lang="en-US" sz="3200" dirty="0"/>
              <a:t> and Mouton, 2005). </a:t>
            </a:r>
          </a:p>
          <a:p>
            <a:pPr marL="0" indent="0">
              <a:buNone/>
            </a:pPr>
            <a:r>
              <a:rPr lang="en-US" sz="3200" dirty="0"/>
              <a:t>Not only the population from whom data will be collected in population including; consumers, suppliers, farmers and shareholders at Gakenke sector. All the above-mentioned people who will contribute in providing relevant information will be 50 respondents including 25 farmers ,10 suppliers 10 consumers ,5shareholdlers. </a:t>
            </a:r>
          </a:p>
          <a:p>
            <a:pPr marL="0" indent="0">
              <a:buNone/>
            </a:pPr>
            <a:endParaRPr lang="en-US" dirty="0"/>
          </a:p>
        </p:txBody>
      </p:sp>
    </p:spTree>
    <p:extLst>
      <p:ext uri="{BB962C8B-B14F-4D97-AF65-F5344CB8AC3E}">
        <p14:creationId xmlns:p14="http://schemas.microsoft.com/office/powerpoint/2010/main" val="3334579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3.4 Sample size and sampling procedures</a:t>
            </a:r>
            <a:endParaRPr lang="en-US" dirty="0"/>
          </a:p>
        </p:txBody>
      </p:sp>
      <p:sp>
        <p:nvSpPr>
          <p:cNvPr id="3" name="Content Placeholder 2"/>
          <p:cNvSpPr>
            <a:spLocks noGrp="1"/>
          </p:cNvSpPr>
          <p:nvPr>
            <p:ph idx="1"/>
          </p:nvPr>
        </p:nvSpPr>
        <p:spPr/>
        <p:txBody>
          <a:bodyPr/>
          <a:lstStyle/>
          <a:p>
            <a:pPr marL="0" indent="0">
              <a:buNone/>
            </a:pPr>
            <a:r>
              <a:rPr lang="en-US" sz="3200" dirty="0" smtClean="0"/>
              <a:t>It </a:t>
            </a:r>
            <a:r>
              <a:rPr lang="en-US" sz="3200" dirty="0"/>
              <a:t>is unbearable for you either to collect or to analyze all the data available to you due to limitations of time, money and often access. Sampling size means selecting a sample size from a population. Sampling techniques provide a range of methods that enable you to reduce the amount of data you need to collect by considering only data from a sub-group rather than all possible (Mark et al., 2009). </a:t>
            </a:r>
          </a:p>
          <a:p>
            <a:pPr marL="0" indent="0">
              <a:buNone/>
            </a:pPr>
            <a:endParaRPr lang="en-US" dirty="0"/>
          </a:p>
        </p:txBody>
      </p:sp>
    </p:spTree>
    <p:extLst>
      <p:ext uri="{BB962C8B-B14F-4D97-AF65-F5344CB8AC3E}">
        <p14:creationId xmlns:p14="http://schemas.microsoft.com/office/powerpoint/2010/main" val="3537432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50574"/>
          </a:xfrm>
        </p:spPr>
        <p:txBody>
          <a:bodyPr/>
          <a:lstStyle/>
          <a:p>
            <a:r>
              <a:rPr lang="en-US" b="1" dirty="0">
                <a:effectLst>
                  <a:outerShdw blurRad="38100" dist="19050" dir="2700000" algn="tl">
                    <a:schemeClr val="dk1">
                      <a:alpha val="40000"/>
                    </a:schemeClr>
                  </a:outerShdw>
                </a:effectLst>
              </a:rPr>
              <a:t>1.1 Background to the study </a:t>
            </a:r>
            <a:endParaRPr lang="en-US" dirty="0"/>
          </a:p>
        </p:txBody>
      </p:sp>
      <p:sp>
        <p:nvSpPr>
          <p:cNvPr id="3" name="Subtitle 2"/>
          <p:cNvSpPr>
            <a:spLocks noGrp="1"/>
          </p:cNvSpPr>
          <p:nvPr>
            <p:ph type="subTitle" idx="1"/>
          </p:nvPr>
        </p:nvSpPr>
        <p:spPr>
          <a:xfrm>
            <a:off x="1524000" y="2272937"/>
            <a:ext cx="9144000" cy="3814354"/>
          </a:xfrm>
        </p:spPr>
        <p:txBody>
          <a:bodyPr>
            <a:normAutofit/>
          </a:bodyPr>
          <a:lstStyle/>
          <a:p>
            <a:r>
              <a:rPr lang="en-US" sz="3200" dirty="0"/>
              <a:t>Yam (</a:t>
            </a:r>
            <a:r>
              <a:rPr lang="en-US" sz="3200" dirty="0" err="1"/>
              <a:t>dioscorea</a:t>
            </a:r>
            <a:r>
              <a:rPr lang="en-US" sz="3200" dirty="0"/>
              <a:t> spp.) is a multi-species crop that originated principally from Africa and Asia before spreading to other parts of the world (Hahn </a:t>
            </a:r>
            <a:r>
              <a:rPr lang="en-US" sz="3200" i="1" dirty="0"/>
              <a:t>et al</a:t>
            </a:r>
            <a:r>
              <a:rPr lang="en-US" sz="3200" dirty="0"/>
              <a:t>.,1987). It belongs to the family of </a:t>
            </a:r>
            <a:r>
              <a:rPr lang="en-US" sz="3200" dirty="0" err="1"/>
              <a:t>dioscoreaceae</a:t>
            </a:r>
            <a:r>
              <a:rPr lang="en-US" sz="3200" dirty="0"/>
              <a:t> within the genus </a:t>
            </a:r>
            <a:r>
              <a:rPr lang="en-US" sz="3200" dirty="0" err="1"/>
              <a:t>dioscorea</a:t>
            </a:r>
            <a:r>
              <a:rPr lang="en-US" sz="3200" dirty="0"/>
              <a:t> and serves as a staple crop in west Africa. (</a:t>
            </a:r>
            <a:r>
              <a:rPr lang="en-US" sz="3200" dirty="0" err="1"/>
              <a:t>Asiedu</a:t>
            </a:r>
            <a:r>
              <a:rPr lang="en-US" sz="3200" dirty="0"/>
              <a:t> </a:t>
            </a:r>
            <a:r>
              <a:rPr lang="en-US" sz="3200" i="1" dirty="0"/>
              <a:t>et al</a:t>
            </a:r>
            <a:r>
              <a:rPr lang="en-US" sz="3200" dirty="0"/>
              <a:t>., 1992). </a:t>
            </a:r>
          </a:p>
        </p:txBody>
      </p:sp>
    </p:spTree>
    <p:extLst>
      <p:ext uri="{BB962C8B-B14F-4D97-AF65-F5344CB8AC3E}">
        <p14:creationId xmlns:p14="http://schemas.microsoft.com/office/powerpoint/2010/main" val="1871127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3200" dirty="0"/>
              <a:t>Some research questions will require sample data to simplify about all the cases from which your sample has been selected, it helps to identify the qualified target respondents to participate in data collection therefore the Convenience sampling method was used; participants are selected based on availability and willingness to take part. The convenient sample size taken was 45 respondents including 23 farmers,9 suppliers,9 consumers,4 shareholders</a:t>
            </a:r>
          </a:p>
          <a:p>
            <a:pPr marL="0" indent="0">
              <a:buNone/>
            </a:pPr>
            <a:endParaRPr lang="en-US" dirty="0"/>
          </a:p>
        </p:txBody>
      </p:sp>
    </p:spTree>
    <p:extLst>
      <p:ext uri="{BB962C8B-B14F-4D97-AF65-F5344CB8AC3E}">
        <p14:creationId xmlns:p14="http://schemas.microsoft.com/office/powerpoint/2010/main" val="3657446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78568"/>
                <a:ext cx="10515600" cy="5198395"/>
              </a:xfrm>
            </p:spPr>
            <p:txBody>
              <a:bodyPr/>
              <a:lstStyle/>
              <a:p>
                <a:pPr marL="0" indent="0">
                  <a:buNone/>
                </a:pPr>
                <a:r>
                  <a:rPr lang="en-US" sz="3200" dirty="0"/>
                  <a:t>In this study; the researcher used the following sample basing on the formula of Slovene’s formula was used:</a:t>
                </a:r>
              </a:p>
              <a:p>
                <a:pPr marL="0" indent="0" fontAlgn="base">
                  <a:buNone/>
                </a:pPr>
                <a:r>
                  <a:rPr lang="en-US" sz="3200" dirty="0"/>
                  <a:t>n=</a:t>
                </a:r>
                <a14:m>
                  <m:oMath xmlns:m="http://schemas.openxmlformats.org/officeDocument/2006/math">
                    <m:f>
                      <m:fPr>
                        <m:ctrlPr>
                          <a:rPr lang="en-US" sz="3200" i="1">
                            <a:latin typeface="Cambria Math" panose="02040503050406030204" pitchFamily="18" charset="0"/>
                          </a:rPr>
                        </m:ctrlPr>
                      </m:fPr>
                      <m:num>
                        <m:r>
                          <a:rPr lang="en-US" sz="3200" i="1" u="sng">
                            <a:latin typeface="Cambria Math" panose="02040503050406030204" pitchFamily="18" charset="0"/>
                          </a:rPr>
                          <m:t>𝑁</m:t>
                        </m:r>
                      </m:num>
                      <m:den>
                        <m:r>
                          <a:rPr lang="en-US" sz="3200" i="1">
                            <a:latin typeface="Cambria Math" panose="02040503050406030204" pitchFamily="18" charset="0"/>
                          </a:rPr>
                          <m:t>1+</m:t>
                        </m:r>
                        <m:r>
                          <a:rPr lang="en-US" sz="3200" i="1">
                            <a:latin typeface="Cambria Math" panose="02040503050406030204" pitchFamily="18" charset="0"/>
                          </a:rPr>
                          <m:t>𝑁</m:t>
                        </m:r>
                        <m:d>
                          <m:dPr>
                            <m:ctrlPr>
                              <a:rPr lang="en-US" sz="3200" i="1">
                                <a:latin typeface="Cambria Math" panose="02040503050406030204" pitchFamily="18" charset="0"/>
                              </a:rPr>
                            </m:ctrlPr>
                          </m:dPr>
                          <m:e>
                            <m:r>
                              <a:rPr lang="en-US" sz="3200" i="1">
                                <a:latin typeface="Cambria Math" panose="02040503050406030204" pitchFamily="18" charset="0"/>
                              </a:rPr>
                              <m:t>𝑒</m:t>
                            </m:r>
                          </m:e>
                        </m:d>
                        <m:r>
                          <a:rPr lang="en-US" sz="3200" i="1">
                            <a:latin typeface="Cambria Math" panose="02040503050406030204" pitchFamily="18" charset="0"/>
                          </a:rPr>
                          <m:t>2</m:t>
                        </m:r>
                      </m:den>
                    </m:f>
                  </m:oMath>
                </a14:m>
                <a:endParaRPr lang="en-US" sz="3200" dirty="0"/>
              </a:p>
              <a:p>
                <a:pPr marL="0" indent="0">
                  <a:buNone/>
                </a:pPr>
                <a:r>
                  <a:rPr lang="en-US" sz="3200" dirty="0"/>
                  <a:t> n=sample size</a:t>
                </a:r>
              </a:p>
              <a:p>
                <a:pPr marL="0" indent="0">
                  <a:buNone/>
                </a:pPr>
                <a:r>
                  <a:rPr lang="en-US" sz="3200" dirty="0"/>
                  <a:t>N=population size	</a:t>
                </a:r>
              </a:p>
              <a:p>
                <a:pPr marL="0" indent="0">
                  <a:buNone/>
                </a:pPr>
                <a:r>
                  <a:rPr lang="en-US" sz="3200" dirty="0"/>
                  <a:t>e=level of significance which is given as 0.05</a:t>
                </a:r>
              </a:p>
              <a:p>
                <a:pPr marL="0" indent="0">
                  <a:buNone/>
                </a:pPr>
                <a:r>
                  <a:rPr lang="en-US" sz="3200" dirty="0"/>
                  <a:t>For calculating the sample size n=</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50</m:t>
                        </m:r>
                      </m:num>
                      <m:den>
                        <m:r>
                          <a:rPr lang="en-US" sz="3200" i="1">
                            <a:latin typeface="Cambria Math" panose="02040503050406030204" pitchFamily="18" charset="0"/>
                          </a:rPr>
                          <m:t>1+50</m:t>
                        </m:r>
                        <m:d>
                          <m:dPr>
                            <m:ctrlPr>
                              <a:rPr lang="en-US" sz="3200" i="1">
                                <a:latin typeface="Cambria Math" panose="02040503050406030204" pitchFamily="18" charset="0"/>
                              </a:rPr>
                            </m:ctrlPr>
                          </m:dPr>
                          <m:e>
                            <m:r>
                              <a:rPr lang="en-US" sz="3200" i="1">
                                <a:latin typeface="Cambria Math" panose="02040503050406030204" pitchFamily="18" charset="0"/>
                              </a:rPr>
                              <m:t>0.05</m:t>
                            </m:r>
                          </m:e>
                        </m:d>
                        <m:r>
                          <a:rPr lang="en-US" sz="3200" i="1">
                            <a:latin typeface="Cambria Math" panose="02040503050406030204" pitchFamily="18" charset="0"/>
                          </a:rPr>
                          <m:t>2</m:t>
                        </m:r>
                      </m:den>
                    </m:f>
                  </m:oMath>
                </a14:m>
                <a:r>
                  <a:rPr lang="en-US" sz="3200" dirty="0"/>
                  <a:t>=45 respondents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78568"/>
                <a:ext cx="10515600" cy="5198395"/>
              </a:xfrm>
              <a:blipFill>
                <a:blip r:embed="rId2"/>
                <a:stretch>
                  <a:fillRect l="-1507" t="-2465" r="-986"/>
                </a:stretch>
              </a:blipFill>
            </p:spPr>
            <p:txBody>
              <a:bodyPr/>
              <a:lstStyle/>
              <a:p>
                <a:r>
                  <a:rPr lang="en-US">
                    <a:noFill/>
                  </a:rPr>
                  <a:t> </a:t>
                </a:r>
              </a:p>
            </p:txBody>
          </p:sp>
        </mc:Fallback>
      </mc:AlternateContent>
    </p:spTree>
    <p:extLst>
      <p:ext uri="{BB962C8B-B14F-4D97-AF65-F5344CB8AC3E}">
        <p14:creationId xmlns:p14="http://schemas.microsoft.com/office/powerpoint/2010/main" val="4223613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72525582"/>
              </p:ext>
            </p:extLst>
          </p:nvPr>
        </p:nvGraphicFramePr>
        <p:xfrm>
          <a:off x="3355975" y="1652334"/>
          <a:ext cx="5480050" cy="4603785"/>
        </p:xfrm>
        <a:graphic>
          <a:graphicData uri="http://schemas.openxmlformats.org/drawingml/2006/table">
            <a:tbl>
              <a:tblPr firstRow="1" firstCol="1" bandRow="1">
                <a:tableStyleId>{5C22544A-7EE6-4342-B048-85BDC9FD1C3A}</a:tableStyleId>
              </a:tblPr>
              <a:tblGrid>
                <a:gridCol w="1369695">
                  <a:extLst>
                    <a:ext uri="{9D8B030D-6E8A-4147-A177-3AD203B41FA5}">
                      <a16:colId xmlns:a16="http://schemas.microsoft.com/office/drawing/2014/main" val="4064563198"/>
                    </a:ext>
                  </a:extLst>
                </a:gridCol>
                <a:gridCol w="1369695">
                  <a:extLst>
                    <a:ext uri="{9D8B030D-6E8A-4147-A177-3AD203B41FA5}">
                      <a16:colId xmlns:a16="http://schemas.microsoft.com/office/drawing/2014/main" val="837207945"/>
                    </a:ext>
                  </a:extLst>
                </a:gridCol>
                <a:gridCol w="1370330">
                  <a:extLst>
                    <a:ext uri="{9D8B030D-6E8A-4147-A177-3AD203B41FA5}">
                      <a16:colId xmlns:a16="http://schemas.microsoft.com/office/drawing/2014/main" val="316790163"/>
                    </a:ext>
                  </a:extLst>
                </a:gridCol>
                <a:gridCol w="1370330">
                  <a:extLst>
                    <a:ext uri="{9D8B030D-6E8A-4147-A177-3AD203B41FA5}">
                      <a16:colId xmlns:a16="http://schemas.microsoft.com/office/drawing/2014/main" val="922505858"/>
                    </a:ext>
                  </a:extLst>
                </a:gridCol>
              </a:tblGrid>
              <a:tr h="764674">
                <a:tc>
                  <a:txBody>
                    <a:bodyPr/>
                    <a:lstStyle/>
                    <a:p>
                      <a:pPr marL="0" marR="0" algn="just">
                        <a:lnSpc>
                          <a:spcPct val="150000"/>
                        </a:lnSpc>
                        <a:spcBef>
                          <a:spcPts val="0"/>
                        </a:spcBef>
                        <a:spcAft>
                          <a:spcPts val="800"/>
                        </a:spcAft>
                      </a:pPr>
                      <a:r>
                        <a:rPr lang="en-US" sz="1800">
                          <a:effectLst/>
                        </a:rPr>
                        <a:t>Category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a:effectLst/>
                        </a:rPr>
                        <a:t>population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a:effectLst/>
                        </a:rPr>
                        <a:t>sample size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a:effectLst/>
                        </a:rPr>
                        <a:t>percentage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9435424"/>
                  </a:ext>
                </a:extLst>
              </a:tr>
              <a:tr h="764674">
                <a:tc>
                  <a:txBody>
                    <a:bodyPr/>
                    <a:lstStyle/>
                    <a:p>
                      <a:pPr marL="0" marR="0" algn="just">
                        <a:lnSpc>
                          <a:spcPct val="150000"/>
                        </a:lnSpc>
                        <a:spcBef>
                          <a:spcPts val="0"/>
                        </a:spcBef>
                        <a:spcAft>
                          <a:spcPts val="800"/>
                        </a:spcAft>
                      </a:pPr>
                      <a:r>
                        <a:rPr lang="en-US" sz="1800">
                          <a:effectLst/>
                        </a:rPr>
                        <a:t>Farmers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a:effectLst/>
                        </a:rPr>
                        <a:t>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a:effectLst/>
                        </a:rPr>
                        <a:t>23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a:effectLst/>
                        </a:rPr>
                        <a:t>51%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5138005"/>
                  </a:ext>
                </a:extLst>
              </a:tr>
              <a:tr h="764674">
                <a:tc>
                  <a:txBody>
                    <a:bodyPr/>
                    <a:lstStyle/>
                    <a:p>
                      <a:pPr marL="0" marR="0" algn="just">
                        <a:lnSpc>
                          <a:spcPct val="150000"/>
                        </a:lnSpc>
                        <a:spcBef>
                          <a:spcPts val="0"/>
                        </a:spcBef>
                        <a:spcAft>
                          <a:spcPts val="800"/>
                        </a:spcAft>
                      </a:pPr>
                      <a:r>
                        <a:rPr lang="en-US" sz="1800">
                          <a:effectLst/>
                        </a:rPr>
                        <a:t>Suppliers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a:effectLst/>
                        </a:rPr>
                        <a:t>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a:effectLst/>
                        </a:rPr>
                        <a:t>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3402506"/>
                  </a:ext>
                </a:extLst>
              </a:tr>
              <a:tr h="764674">
                <a:tc>
                  <a:txBody>
                    <a:bodyPr/>
                    <a:lstStyle/>
                    <a:p>
                      <a:pPr marL="0" marR="0" algn="just">
                        <a:lnSpc>
                          <a:spcPct val="150000"/>
                        </a:lnSpc>
                        <a:spcBef>
                          <a:spcPts val="0"/>
                        </a:spcBef>
                        <a:spcAft>
                          <a:spcPts val="800"/>
                        </a:spcAft>
                      </a:pPr>
                      <a:r>
                        <a:rPr lang="en-US" sz="1800">
                          <a:effectLst/>
                        </a:rPr>
                        <a:t>Consumers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a:effectLst/>
                        </a:rPr>
                        <a:t>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a:effectLst/>
                        </a:rPr>
                        <a:t>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7830197"/>
                  </a:ext>
                </a:extLst>
              </a:tr>
              <a:tr h="764674">
                <a:tc>
                  <a:txBody>
                    <a:bodyPr/>
                    <a:lstStyle/>
                    <a:p>
                      <a:pPr marL="0" marR="0" algn="just">
                        <a:lnSpc>
                          <a:spcPct val="150000"/>
                        </a:lnSpc>
                        <a:spcBef>
                          <a:spcPts val="0"/>
                        </a:spcBef>
                        <a:spcAft>
                          <a:spcPts val="800"/>
                        </a:spcAft>
                      </a:pPr>
                      <a:r>
                        <a:rPr lang="en-US" sz="1800">
                          <a:effectLst/>
                        </a:rPr>
                        <a:t>Shareholders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a:effectLst/>
                        </a:rPr>
                        <a:t>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1769440"/>
                  </a:ext>
                </a:extLst>
              </a:tr>
              <a:tr h="764674">
                <a:tc>
                  <a:txBody>
                    <a:bodyPr/>
                    <a:lstStyle/>
                    <a:p>
                      <a:pPr marL="0" marR="0" algn="just">
                        <a:lnSpc>
                          <a:spcPct val="150000"/>
                        </a:lnSpc>
                        <a:spcBef>
                          <a:spcPts val="0"/>
                        </a:spcBef>
                        <a:spcAft>
                          <a:spcPts val="800"/>
                        </a:spcAft>
                      </a:pPr>
                      <a:r>
                        <a:rPr lang="en-US" sz="1800">
                          <a:effectLst/>
                        </a:rPr>
                        <a:t>Total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a:effectLst/>
                        </a:rPr>
                        <a:t>50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a:effectLst/>
                        </a:rPr>
                        <a:t>45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1800" dirty="0">
                          <a:effectLst/>
                        </a:rPr>
                        <a:t>100%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1147778"/>
                  </a:ext>
                </a:extLst>
              </a:tr>
            </a:tbl>
          </a:graphicData>
        </a:graphic>
      </p:graphicFrame>
      <p:sp>
        <p:nvSpPr>
          <p:cNvPr id="6" name="Rectangle 5"/>
          <p:cNvSpPr/>
          <p:nvPr/>
        </p:nvSpPr>
        <p:spPr>
          <a:xfrm>
            <a:off x="3998835" y="934271"/>
            <a:ext cx="3316364" cy="400110"/>
          </a:xfrm>
          <a:prstGeom prst="rect">
            <a:avLst/>
          </a:prstGeom>
        </p:spPr>
        <p:txBody>
          <a:bodyPr wrap="square">
            <a:spAutoFit/>
          </a:bodyPr>
          <a:lstStyle/>
          <a:p>
            <a:pPr lvl="0" algn="just" eaLnBrk="0" fontAlgn="base" hangingPunct="0">
              <a:spcBef>
                <a:spcPct val="0"/>
              </a:spcBef>
              <a:spcAft>
                <a:spcPct val="0"/>
              </a:spcAft>
            </a:pPr>
            <a:r>
              <a:rPr lang="en-US" altLang="en-US" sz="2000" b="1" dirty="0">
                <a:latin typeface="Calibri" panose="020F0502020204030204" pitchFamily="34" charset="0"/>
                <a:ea typeface="SimSun" panose="02010600030101010101" pitchFamily="2" charset="-122"/>
                <a:cs typeface="Times New Roman" panose="02020603050405020304" pitchFamily="18" charset="0"/>
              </a:rPr>
              <a:t>Population and sample size</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9534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3.5 Sources of </a:t>
            </a:r>
            <a:r>
              <a:rPr lang="en-US" b="1" dirty="0" smtClean="0"/>
              <a:t>data</a:t>
            </a:r>
            <a:endParaRPr lang="en-US" dirty="0"/>
          </a:p>
        </p:txBody>
      </p:sp>
      <p:sp>
        <p:nvSpPr>
          <p:cNvPr id="3" name="Content Placeholder 2"/>
          <p:cNvSpPr>
            <a:spLocks noGrp="1"/>
          </p:cNvSpPr>
          <p:nvPr>
            <p:ph idx="1"/>
          </p:nvPr>
        </p:nvSpPr>
        <p:spPr/>
        <p:txBody>
          <a:bodyPr/>
          <a:lstStyle/>
          <a:p>
            <a:pPr marL="0" indent="0">
              <a:buNone/>
            </a:pPr>
            <a:r>
              <a:rPr lang="en-US" sz="3200" b="1" dirty="0"/>
              <a:t>3.5.1. Primary data</a:t>
            </a:r>
            <a:endParaRPr lang="en-US" sz="3200" dirty="0"/>
          </a:p>
          <a:p>
            <a:pPr marL="0" indent="0">
              <a:buNone/>
            </a:pPr>
            <a:r>
              <a:rPr lang="en-US" sz="3200" dirty="0"/>
              <a:t>According to Lancaster (2005) main methods to collect the primary data, are the questionnaire and interview. </a:t>
            </a:r>
          </a:p>
          <a:p>
            <a:pPr marL="0" indent="0">
              <a:buNone/>
            </a:pPr>
            <a:r>
              <a:rPr lang="en-US" sz="3200" dirty="0" smtClean="0"/>
              <a:t>Data </a:t>
            </a:r>
            <a:r>
              <a:rPr lang="en-US" sz="3200" dirty="0"/>
              <a:t>observed and collected, from firsthand experience is called primary data and collected from the field. </a:t>
            </a:r>
          </a:p>
          <a:p>
            <a:pPr marL="0" indent="0">
              <a:buNone/>
            </a:pPr>
            <a:endParaRPr lang="en-US" dirty="0"/>
          </a:p>
        </p:txBody>
      </p:sp>
    </p:spTree>
    <p:extLst>
      <p:ext uri="{BB962C8B-B14F-4D97-AF65-F5344CB8AC3E}">
        <p14:creationId xmlns:p14="http://schemas.microsoft.com/office/powerpoint/2010/main" val="252584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3200" b="1" dirty="0"/>
              <a:t>3.5.2. Secondary data</a:t>
            </a:r>
            <a:endParaRPr lang="en-US" sz="3200" dirty="0"/>
          </a:p>
          <a:p>
            <a:pPr marL="0" indent="0">
              <a:buNone/>
            </a:pPr>
            <a:r>
              <a:rPr lang="en-US" sz="3200" dirty="0"/>
              <a:t>Lancaster (2005) argued that published data with documentation in different libraries is called secondary data. This data was published in the dissertation through documentation techniques, magazines, books, internet and other publications.</a:t>
            </a:r>
          </a:p>
          <a:p>
            <a:pPr marL="0" indent="0">
              <a:buNone/>
            </a:pPr>
            <a:endParaRPr lang="en-US" dirty="0"/>
          </a:p>
        </p:txBody>
      </p:sp>
    </p:spTree>
    <p:extLst>
      <p:ext uri="{BB962C8B-B14F-4D97-AF65-F5344CB8AC3E}">
        <p14:creationId xmlns:p14="http://schemas.microsoft.com/office/powerpoint/2010/main" val="3746330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r>
              <a:rPr lang="en-US" b="1" dirty="0"/>
              <a:t/>
            </a:r>
            <a:br>
              <a:rPr lang="en-US" b="1" dirty="0"/>
            </a:br>
            <a:r>
              <a:rPr lang="en-US" dirty="0" err="1"/>
              <a:t>Adeleke</a:t>
            </a:r>
            <a:r>
              <a:rPr lang="en-US" dirty="0"/>
              <a:t>, R. O., &amp; </a:t>
            </a:r>
            <a:r>
              <a:rPr lang="en-US" dirty="0" err="1"/>
              <a:t>Odedeji</a:t>
            </a:r>
            <a:r>
              <a:rPr lang="en-US" dirty="0"/>
              <a:t>, J. O. (2010). Functional Properties of Wheat and Sweet</a:t>
            </a:r>
            <a:r>
              <a:rPr lang="en-US" i="1" dirty="0"/>
              <a:t/>
            </a:r>
            <a:br>
              <a:rPr lang="en-US" i="1" dirty="0"/>
            </a:br>
            <a:r>
              <a:rPr lang="en-US" dirty="0"/>
              <a:t>Potato Flour Blends. Pakistan book of Nutrition, 9: 1775-1991.</a:t>
            </a:r>
            <a:br>
              <a:rPr lang="en-US" dirty="0"/>
            </a:br>
            <a:r>
              <a:rPr lang="en-US" dirty="0" err="1"/>
              <a:t>Aghbashlo</a:t>
            </a:r>
            <a:r>
              <a:rPr lang="en-US" dirty="0"/>
              <a:t>, M., &amp; </a:t>
            </a:r>
            <a:r>
              <a:rPr lang="en-US" dirty="0" err="1"/>
              <a:t>Kianmehr</a:t>
            </a:r>
            <a:r>
              <a:rPr lang="en-US" dirty="0"/>
              <a:t> M.H. (2008) Influence of Drying Condition on Wet</a:t>
            </a:r>
            <a:r>
              <a:rPr lang="en-US" i="1" dirty="0"/>
              <a:t/>
            </a:r>
            <a:br>
              <a:rPr lang="en-US" i="1" dirty="0"/>
            </a:br>
            <a:r>
              <a:rPr lang="en-US" dirty="0"/>
              <a:t>Material. </a:t>
            </a:r>
            <a:r>
              <a:rPr lang="en-US" dirty="0" err="1"/>
              <a:t>Istbul</a:t>
            </a:r>
            <a:r>
              <a:rPr lang="en-US" dirty="0"/>
              <a:t>: Highlander Press.</a:t>
            </a:r>
            <a:br>
              <a:rPr lang="en-US" dirty="0"/>
            </a:br>
            <a:r>
              <a:rPr lang="en-US" dirty="0"/>
              <a:t>AOAC. (1984). Official Method of Analysis of Wet material. </a:t>
            </a:r>
            <a:r>
              <a:rPr lang="en-US" dirty="0" err="1"/>
              <a:t>Washinton</a:t>
            </a:r>
            <a:r>
              <a:rPr lang="en-US" dirty="0"/>
              <a:t> DC:</a:t>
            </a:r>
            <a:br>
              <a:rPr lang="en-US" dirty="0"/>
            </a:br>
            <a:r>
              <a:rPr lang="en-US" dirty="0"/>
              <a:t>Analytical Chemist Press.</a:t>
            </a:r>
            <a:br>
              <a:rPr lang="en-US" dirty="0"/>
            </a:br>
            <a:r>
              <a:rPr lang="en-US" dirty="0"/>
              <a:t>Barbosa, D.C. (1993). Concept of Drying Basis in Industries. London: long man</a:t>
            </a:r>
            <a:br>
              <a:rPr lang="en-US" dirty="0"/>
            </a:br>
            <a:r>
              <a:rPr lang="en-US" dirty="0"/>
              <a:t>Publisher.</a:t>
            </a:r>
            <a:br>
              <a:rPr lang="en-US" dirty="0"/>
            </a:br>
            <a:endParaRPr lang="en-US" dirty="0"/>
          </a:p>
        </p:txBody>
      </p:sp>
    </p:spTree>
    <p:extLst>
      <p:ext uri="{BB962C8B-B14F-4D97-AF65-F5344CB8AC3E}">
        <p14:creationId xmlns:p14="http://schemas.microsoft.com/office/powerpoint/2010/main" val="290312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3768"/>
            <a:ext cx="10515600" cy="5503195"/>
          </a:xfrm>
        </p:spPr>
        <p:txBody>
          <a:bodyPr>
            <a:normAutofit fontScale="85000" lnSpcReduction="10000"/>
          </a:bodyPr>
          <a:lstStyle/>
          <a:p>
            <a:pPr marL="0" indent="0">
              <a:buNone/>
            </a:pPr>
            <a:r>
              <a:rPr lang="en-US" dirty="0" err="1"/>
              <a:t>Burkill</a:t>
            </a:r>
            <a:r>
              <a:rPr lang="en-US" dirty="0"/>
              <a:t>, I.H. (1960). The Organography and Evolution of </a:t>
            </a:r>
            <a:r>
              <a:rPr lang="en-US" dirty="0" err="1"/>
              <a:t>Dioscoreeaceae</a:t>
            </a:r>
            <a:r>
              <a:rPr lang="en-US" dirty="0"/>
              <a:t>, the family</a:t>
            </a:r>
          </a:p>
          <a:p>
            <a:pPr marL="0" indent="0">
              <a:buNone/>
            </a:pPr>
            <a:r>
              <a:rPr lang="en-US" dirty="0"/>
              <a:t>of the yams. Journal of </a:t>
            </a:r>
            <a:r>
              <a:rPr lang="en-US" dirty="0" err="1"/>
              <a:t>Linnean</a:t>
            </a:r>
            <a:r>
              <a:rPr lang="en-US" dirty="0"/>
              <a:t> Society of London, Botany 56: 319-412.</a:t>
            </a:r>
            <a:br>
              <a:rPr lang="en-US" dirty="0"/>
            </a:br>
            <a:r>
              <a:rPr lang="en-US" dirty="0"/>
              <a:t>Coulson , J.M., &amp; Richardson J. (2003). Separation of Particle Volume 6. India:</a:t>
            </a:r>
            <a:br>
              <a:rPr lang="en-US" dirty="0"/>
            </a:br>
            <a:r>
              <a:rPr lang="en-US" dirty="0"/>
              <a:t>Elsevier publisher.</a:t>
            </a:r>
            <a:br>
              <a:rPr lang="en-US" dirty="0"/>
            </a:br>
            <a:r>
              <a:rPr lang="en-US" dirty="0"/>
              <a:t>Dutta, B. (2001). Economic Botany. Pp. 238 London, print.</a:t>
            </a:r>
            <a:br>
              <a:rPr lang="en-US" dirty="0"/>
            </a:br>
            <a:r>
              <a:rPr lang="en-US" dirty="0" err="1"/>
              <a:t>Enwere</a:t>
            </a:r>
            <a:r>
              <a:rPr lang="en-US" dirty="0"/>
              <a:t>, N.J. (1998). Food of Plant Origin. Afro-</a:t>
            </a:r>
            <a:r>
              <a:rPr lang="en-US" dirty="0" err="1"/>
              <a:t>Orbis</a:t>
            </a:r>
            <a:r>
              <a:rPr lang="en-US" dirty="0"/>
              <a:t> Publication Limited, </a:t>
            </a:r>
            <a:r>
              <a:rPr lang="en-US" dirty="0" err="1"/>
              <a:t>Nsukka</a:t>
            </a:r>
            <a:r>
              <a:rPr lang="en-US" dirty="0"/>
              <a:t>.</a:t>
            </a:r>
            <a:br>
              <a:rPr lang="en-US" dirty="0"/>
            </a:br>
            <a:r>
              <a:rPr lang="en-US" dirty="0"/>
              <a:t>FAO (2003). Production statistics. Food and Agricultural </a:t>
            </a:r>
            <a:r>
              <a:rPr lang="en-US" dirty="0" err="1"/>
              <a:t>Organisation</a:t>
            </a:r>
            <a:r>
              <a:rPr lang="en-US" dirty="0"/>
              <a:t>, Rome, 48:</a:t>
            </a:r>
            <a:br>
              <a:rPr lang="en-US" dirty="0"/>
            </a:br>
            <a:r>
              <a:rPr lang="en-US" dirty="0"/>
              <a:t>256.</a:t>
            </a:r>
            <a:br>
              <a:rPr lang="en-US" dirty="0"/>
            </a:br>
            <a:r>
              <a:rPr lang="en-US" dirty="0" err="1"/>
              <a:t>Guarte</a:t>
            </a:r>
            <a:r>
              <a:rPr lang="en-US" dirty="0"/>
              <a:t>, R.C. (1996). Principle of Drying methods. Stuttgart: </a:t>
            </a:r>
            <a:r>
              <a:rPr lang="en-US" dirty="0" err="1"/>
              <a:t>Hohenheim</a:t>
            </a:r>
            <a:r>
              <a:rPr lang="en-US" dirty="0"/>
              <a:t> University</a:t>
            </a:r>
            <a:br>
              <a:rPr lang="en-US" dirty="0"/>
            </a:br>
            <a:r>
              <a:rPr lang="en-US" dirty="0"/>
              <a:t>Press.</a:t>
            </a:r>
            <a:br>
              <a:rPr lang="en-US" dirty="0"/>
            </a:br>
            <a:r>
              <a:rPr lang="en-US" dirty="0"/>
              <a:t>Holloman, A.F. (2000). Inorganic Chemistry. San Diego: Academic Press</a:t>
            </a:r>
            <a:br>
              <a:rPr lang="en-US" dirty="0"/>
            </a:br>
            <a:r>
              <a:rPr lang="en-US" dirty="0" smtClean="0"/>
              <a:t>47</a:t>
            </a:r>
          </a:p>
          <a:p>
            <a:pPr marL="0" indent="0">
              <a:buNone/>
            </a:pPr>
            <a:r>
              <a:rPr lang="en-US" dirty="0" err="1"/>
              <a:t>Owueme</a:t>
            </a:r>
            <a:r>
              <a:rPr lang="en-US" dirty="0"/>
              <a:t>, I.C. (1978). The Tropical Tuber Crops. John Wiley and Sons. </a:t>
            </a:r>
            <a:r>
              <a:rPr lang="en-US" dirty="0" err="1"/>
              <a:t>Chichester</a:t>
            </a:r>
            <a:r>
              <a:rPr lang="en-US" dirty="0"/>
              <a:t>,</a:t>
            </a:r>
            <a:br>
              <a:rPr lang="en-US" dirty="0"/>
            </a:br>
            <a:r>
              <a:rPr lang="en-US" dirty="0"/>
              <a:t>pp. 234-240</a:t>
            </a:r>
            <a:br>
              <a:rPr lang="en-US" dirty="0"/>
            </a:br>
            <a:r>
              <a:rPr lang="en-US" dirty="0"/>
              <a:t>Pyke, M. (1981). Food science and technology. Some Modern technological</a:t>
            </a:r>
            <a:br>
              <a:rPr lang="en-US" dirty="0"/>
            </a:br>
            <a:r>
              <a:rPr lang="en-US" dirty="0"/>
              <a:t>processes (4th edition). John Murray London, 9: 217-21s9, 3: 73.</a:t>
            </a:r>
            <a:br>
              <a:rPr lang="en-US" dirty="0"/>
            </a:br>
            <a:endParaRPr lang="en-US" dirty="0"/>
          </a:p>
        </p:txBody>
      </p:sp>
    </p:spTree>
    <p:extLst>
      <p:ext uri="{BB962C8B-B14F-4D97-AF65-F5344CB8AC3E}">
        <p14:creationId xmlns:p14="http://schemas.microsoft.com/office/powerpoint/2010/main" val="154490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200" dirty="0" smtClean="0"/>
              <a:t>There </a:t>
            </a:r>
            <a:r>
              <a:rPr lang="en-US" sz="3200" dirty="0"/>
              <a:t>are many </a:t>
            </a:r>
            <a:r>
              <a:rPr lang="en-US" sz="3200" dirty="0" smtClean="0"/>
              <a:t>types of</a:t>
            </a:r>
            <a:r>
              <a:rPr lang="en-US" sz="3200" dirty="0" smtClean="0"/>
              <a:t> </a:t>
            </a:r>
            <a:r>
              <a:rPr lang="en-US" sz="3200" dirty="0"/>
              <a:t>yam, though only six are important as staple foods in the tropics. the economically important species grown are </a:t>
            </a:r>
            <a:r>
              <a:rPr lang="en-US" sz="3200" dirty="0" err="1"/>
              <a:t>Dioscorea</a:t>
            </a:r>
            <a:r>
              <a:rPr lang="en-US" sz="3200" dirty="0"/>
              <a:t> </a:t>
            </a:r>
            <a:r>
              <a:rPr lang="en-US" sz="3200" dirty="0" err="1"/>
              <a:t>rotundata</a:t>
            </a:r>
            <a:r>
              <a:rPr lang="en-US" sz="3200" dirty="0"/>
              <a:t>(white yam),</a:t>
            </a:r>
            <a:r>
              <a:rPr lang="en-US" sz="3200" dirty="0" err="1"/>
              <a:t>D.alata</a:t>
            </a:r>
            <a:r>
              <a:rPr lang="en-US" sz="3200" dirty="0"/>
              <a:t> (yellow yam),</a:t>
            </a:r>
            <a:r>
              <a:rPr lang="en-US" sz="3200" dirty="0" err="1"/>
              <a:t>D.bulbifera</a:t>
            </a:r>
            <a:r>
              <a:rPr lang="en-US" sz="3200" dirty="0"/>
              <a:t> (aerial yam), </a:t>
            </a:r>
            <a:r>
              <a:rPr lang="en-US" sz="3200" dirty="0" err="1"/>
              <a:t>D.esculenta</a:t>
            </a:r>
            <a:r>
              <a:rPr lang="en-US" sz="3200" dirty="0"/>
              <a:t> (Chinese yam) and </a:t>
            </a:r>
            <a:r>
              <a:rPr lang="en-US" sz="3200" dirty="0" err="1"/>
              <a:t>D.dumenterum</a:t>
            </a:r>
            <a:r>
              <a:rPr lang="en-US" sz="3200" dirty="0"/>
              <a:t> (trifoliate yam). Yam is the third most important tropical root and tuber crop after cassava and sweet potato (</a:t>
            </a:r>
            <a:r>
              <a:rPr lang="en-US" sz="3200" dirty="0" err="1"/>
              <a:t>fu</a:t>
            </a:r>
            <a:r>
              <a:rPr lang="en-US" sz="3200" dirty="0"/>
              <a:t> et al., 2005). </a:t>
            </a:r>
          </a:p>
        </p:txBody>
      </p:sp>
    </p:spTree>
    <p:extLst>
      <p:ext uri="{BB962C8B-B14F-4D97-AF65-F5344CB8AC3E}">
        <p14:creationId xmlns:p14="http://schemas.microsoft.com/office/powerpoint/2010/main" val="1114302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891"/>
            <a:ext cx="10515600" cy="5199017"/>
          </a:xfrm>
        </p:spPr>
        <p:txBody>
          <a:bodyPr>
            <a:normAutofit/>
          </a:bodyPr>
          <a:lstStyle/>
          <a:p>
            <a:pPr marL="0" indent="0">
              <a:buNone/>
            </a:pPr>
            <a:r>
              <a:rPr lang="en-US" sz="3200" dirty="0"/>
              <a:t>In Rwanda, yams are among staple crop (annual report 2019-2020 </a:t>
            </a:r>
            <a:r>
              <a:rPr lang="en-US" sz="3200" dirty="0" err="1"/>
              <a:t>minagr</a:t>
            </a:r>
            <a:r>
              <a:rPr lang="en-US" sz="3200" dirty="0"/>
              <a:t>) found countrywide especially southern, western and northern province and tend to be important on the society in general through consumption and selling to get money.  Particularly people around Gakenke sector in gakenke district, much yams harvest is present there during the harvesting season which gives food and get some amount of money from yam (annual report 2018-2019 Minagr and Rab). The yam flour would be more useful in Rwanda especially at Gakenke sector as they may be preserved for future use, it will increase the  economic development .</a:t>
            </a:r>
          </a:p>
          <a:p>
            <a:endParaRPr lang="en-US" dirty="0"/>
          </a:p>
        </p:txBody>
      </p:sp>
    </p:spTree>
    <p:extLst>
      <p:ext uri="{BB962C8B-B14F-4D97-AF65-F5344CB8AC3E}">
        <p14:creationId xmlns:p14="http://schemas.microsoft.com/office/powerpoint/2010/main" val="4172582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problem </a:t>
            </a:r>
            <a:r>
              <a:rPr lang="en-US" b="1" dirty="0" smtClean="0"/>
              <a:t>statement</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a:t>Rwanda has excessive production of yam during the harvesting season, because of limited processing technology and modern preserving method there are wastage of yam tubers harvest and this cause poor economic to the Rwandan society where their harvest is deteriorated and perishable in general</a:t>
            </a:r>
          </a:p>
        </p:txBody>
      </p:sp>
    </p:spTree>
    <p:extLst>
      <p:ext uri="{BB962C8B-B14F-4D97-AF65-F5344CB8AC3E}">
        <p14:creationId xmlns:p14="http://schemas.microsoft.com/office/powerpoint/2010/main" val="264162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p>
            <a:pPr marL="0" indent="0">
              <a:buNone/>
            </a:pPr>
            <a:r>
              <a:rPr lang="en-US" sz="3200" dirty="0"/>
              <a:t>Furthermore, as in Rwanda specifically for people at Gakenke sector in Gakenke district, no yam flour is available there which is the problem from generating money in yam harvests and they spend so much money during cultivating of yam this leads to viscous cycle of poverty and tend to low level of economic development at Gakenke sector. The stated problem pushed us to conduct assessment on the contribution of </a:t>
            </a:r>
            <a:r>
              <a:rPr lang="en-US" sz="3200" dirty="0" smtClean="0"/>
              <a:t>yams </a:t>
            </a:r>
            <a:r>
              <a:rPr lang="en-US" sz="3200" dirty="0"/>
              <a:t>flour to the economic development of Rwanda (case study Gakenke sector) </a:t>
            </a:r>
          </a:p>
          <a:p>
            <a:pPr marL="0" indent="0">
              <a:buNone/>
            </a:pPr>
            <a:endParaRPr lang="en-US" sz="3200" dirty="0"/>
          </a:p>
        </p:txBody>
      </p:sp>
    </p:spTree>
    <p:extLst>
      <p:ext uri="{BB962C8B-B14F-4D97-AF65-F5344CB8AC3E}">
        <p14:creationId xmlns:p14="http://schemas.microsoft.com/office/powerpoint/2010/main" val="553013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19050" dir="2700000" algn="tl">
                    <a:schemeClr val="dk1">
                      <a:alpha val="40000"/>
                    </a:schemeClr>
                  </a:outerShdw>
                </a:effectLst>
              </a:rPr>
              <a:t>1.3 Objectives of the </a:t>
            </a:r>
            <a:r>
              <a:rPr lang="en-US" b="1" dirty="0" smtClean="0">
                <a:effectLst>
                  <a:outerShdw blurRad="38100" dist="19050" dir="2700000" algn="tl">
                    <a:schemeClr val="dk1">
                      <a:alpha val="40000"/>
                    </a:schemeClr>
                  </a:outerShdw>
                </a:effectLst>
              </a:rPr>
              <a:t>study</a:t>
            </a:r>
            <a:endParaRPr lang="en-US" dirty="0"/>
          </a:p>
        </p:txBody>
      </p:sp>
      <p:sp>
        <p:nvSpPr>
          <p:cNvPr id="3" name="Content Placeholder 2"/>
          <p:cNvSpPr>
            <a:spLocks noGrp="1"/>
          </p:cNvSpPr>
          <p:nvPr>
            <p:ph idx="1"/>
          </p:nvPr>
        </p:nvSpPr>
        <p:spPr/>
        <p:txBody>
          <a:bodyPr/>
          <a:lstStyle/>
          <a:p>
            <a:pPr marL="0" indent="0">
              <a:buNone/>
            </a:pPr>
            <a:r>
              <a:rPr lang="en-US" sz="3200" b="1" dirty="0">
                <a:effectLst>
                  <a:outerShdw blurRad="38100" dist="19050" dir="2700000" algn="tl">
                    <a:schemeClr val="dk1">
                      <a:alpha val="40000"/>
                    </a:schemeClr>
                  </a:outerShdw>
                </a:effectLst>
              </a:rPr>
              <a:t>1.3.1 General objective</a:t>
            </a:r>
            <a:endParaRPr lang="en-US" sz="3200" b="1" dirty="0"/>
          </a:p>
          <a:p>
            <a:pPr marL="0" indent="0">
              <a:buNone/>
            </a:pPr>
            <a:r>
              <a:rPr lang="en-US" sz="3200" dirty="0"/>
              <a:t>The general objective of the research is to </a:t>
            </a:r>
            <a:r>
              <a:rPr lang="en-US" sz="3200" dirty="0" smtClean="0"/>
              <a:t>assess on </a:t>
            </a:r>
            <a:r>
              <a:rPr lang="en-US" sz="3200" dirty="0"/>
              <a:t>the contribution of yams flour to economic development of Rwanda. </a:t>
            </a:r>
            <a:endParaRPr lang="en-US" sz="3200" dirty="0" smtClean="0"/>
          </a:p>
          <a:p>
            <a:pPr marL="0" indent="0">
              <a:buNone/>
            </a:pPr>
            <a:endParaRPr lang="en-US" sz="3200" dirty="0"/>
          </a:p>
          <a:p>
            <a:pPr marL="0" indent="0">
              <a:buNone/>
            </a:pPr>
            <a:endParaRPr lang="en-US" dirty="0"/>
          </a:p>
        </p:txBody>
      </p:sp>
    </p:spTree>
    <p:extLst>
      <p:ext uri="{BB962C8B-B14F-4D97-AF65-F5344CB8AC3E}">
        <p14:creationId xmlns:p14="http://schemas.microsoft.com/office/powerpoint/2010/main" val="278862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2325</Words>
  <Application>Microsoft Office PowerPoint</Application>
  <PresentationFormat>Widescreen</PresentationFormat>
  <Paragraphs>199</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SimSun</vt:lpstr>
      <vt:lpstr>Arial</vt:lpstr>
      <vt:lpstr>Calibri</vt:lpstr>
      <vt:lpstr>Calibri Light</vt:lpstr>
      <vt:lpstr>Cambria Math</vt:lpstr>
      <vt:lpstr>Franklin Gothic Book</vt:lpstr>
      <vt:lpstr>Times New Roman</vt:lpstr>
      <vt:lpstr>Office Theme</vt:lpstr>
      <vt:lpstr>PowerPoint Presentation</vt:lpstr>
      <vt:lpstr>PowerPoint Presentation</vt:lpstr>
      <vt:lpstr>CHAPTER ONE: GENERAL INTRODUTION AND BACKGROUND OF STUDY </vt:lpstr>
      <vt:lpstr>1.1 Background to the study </vt:lpstr>
      <vt:lpstr>PowerPoint Presentation</vt:lpstr>
      <vt:lpstr>PowerPoint Presentation</vt:lpstr>
      <vt:lpstr>1.2.  problem statement</vt:lpstr>
      <vt:lpstr>PowerPoint Presentation</vt:lpstr>
      <vt:lpstr>1.3 Objectives of the study</vt:lpstr>
      <vt:lpstr>PowerPoint Presentation</vt:lpstr>
      <vt:lpstr>PowerPoint Presentation</vt:lpstr>
      <vt:lpstr>1.5 Significance of the study </vt:lpstr>
      <vt:lpstr>PowerPoint Presentation</vt:lpstr>
      <vt:lpstr>PowerPoint Presentation</vt:lpstr>
      <vt:lpstr>PowerPoint Presentation</vt:lpstr>
      <vt:lpstr>1.6 Scope of the study</vt:lpstr>
      <vt:lpstr>PowerPoint Presentation</vt:lpstr>
      <vt:lpstr>1.7 Limitations of the study. </vt:lpstr>
      <vt:lpstr>CHAPTER TWO: LITERATURE REVIEW</vt:lpstr>
      <vt:lpstr>2.1. Definition key terms  </vt:lpstr>
      <vt:lpstr>PowerPoint Presentation</vt:lpstr>
      <vt:lpstr>PowerPoint Presentation</vt:lpstr>
      <vt:lpstr>PowerPoint Presentation</vt:lpstr>
      <vt:lpstr>2.2 Empirical review </vt:lpstr>
      <vt:lpstr>PowerPoint Presentation</vt:lpstr>
      <vt:lpstr>2. 4 Overview of yam flour Production</vt:lpstr>
      <vt:lpstr>PowerPoint Presentation</vt:lpstr>
      <vt:lpstr>PowerPoint Presentation</vt:lpstr>
      <vt:lpstr>2.5 Concept of yam</vt:lpstr>
      <vt:lpstr>PowerPoint Presentation</vt:lpstr>
      <vt:lpstr>PowerPoint Presentation</vt:lpstr>
      <vt:lpstr>2.7 Process of making yam flour?</vt:lpstr>
      <vt:lpstr>PowerPoint Presentation</vt:lpstr>
      <vt:lpstr>PowerPoint Presentation</vt:lpstr>
      <vt:lpstr>CHAPTER THREE: RESEARCH METHODOLOGY</vt:lpstr>
      <vt:lpstr>PowerPoint Presentation</vt:lpstr>
      <vt:lpstr>PowerPoint Presentation</vt:lpstr>
      <vt:lpstr>3.3 Study Population</vt:lpstr>
      <vt:lpstr>3.4 Sample size and sampling procedures</vt:lpstr>
      <vt:lpstr>PowerPoint Presentation</vt:lpstr>
      <vt:lpstr>PowerPoint Presentation</vt:lpstr>
      <vt:lpstr>PowerPoint Presentation</vt:lpstr>
      <vt:lpstr>3.5 Sources of data</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83</cp:revision>
  <dcterms:created xsi:type="dcterms:W3CDTF">2022-06-21T15:43:25Z</dcterms:created>
  <dcterms:modified xsi:type="dcterms:W3CDTF">2022-06-21T18:22:25Z</dcterms:modified>
</cp:coreProperties>
</file>