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1" r:id="rId7"/>
    <p:sldId id="271" r:id="rId8"/>
    <p:sldId id="263" r:id="rId9"/>
    <p:sldId id="265" r:id="rId10"/>
    <p:sldId id="267" r:id="rId11"/>
    <p:sldId id="268" r:id="rId12"/>
    <p:sldId id="264" r:id="rId13"/>
    <p:sldId id="262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5052A-D583-4F0D-84B8-8204A1A60F38}" type="doc">
      <dgm:prSet loTypeId="urn:microsoft.com/office/officeart/2005/8/layout/cycle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89742F-C4DF-4AE6-8DB7-8955119087C5}">
      <dgm:prSet custT="1"/>
      <dgm:spPr/>
      <dgm:t>
        <a:bodyPr/>
        <a:lstStyle/>
        <a:p>
          <a:r>
            <a:rPr lang="en-US" sz="1400" b="1" i="0" baseline="0" dirty="0"/>
            <a:t>Handling Missing Values</a:t>
          </a:r>
          <a:endParaRPr lang="en-US" sz="1400" dirty="0"/>
        </a:p>
      </dgm:t>
    </dgm:pt>
    <dgm:pt modelId="{E8302DB8-43BF-4EFA-A688-60EF8C3724D7}" type="parTrans" cxnId="{F4EF0C45-D9B4-4374-B0A2-974D4FFC6588}">
      <dgm:prSet/>
      <dgm:spPr/>
      <dgm:t>
        <a:bodyPr/>
        <a:lstStyle/>
        <a:p>
          <a:endParaRPr lang="en-US"/>
        </a:p>
      </dgm:t>
    </dgm:pt>
    <dgm:pt modelId="{AB6654D8-77BA-4AFF-8345-6F62ABF99D00}" type="sibTrans" cxnId="{F4EF0C45-D9B4-4374-B0A2-974D4FFC6588}">
      <dgm:prSet/>
      <dgm:spPr/>
      <dgm:t>
        <a:bodyPr/>
        <a:lstStyle/>
        <a:p>
          <a:endParaRPr lang="en-US"/>
        </a:p>
      </dgm:t>
    </dgm:pt>
    <dgm:pt modelId="{AA5B7BCA-7F2C-40DD-B8AB-74769E5E516B}">
      <dgm:prSet custT="1"/>
      <dgm:spPr/>
      <dgm:t>
        <a:bodyPr/>
        <a:lstStyle/>
        <a:p>
          <a:r>
            <a:rPr lang="en-US" sz="1400" b="1" i="0" baseline="0" dirty="0"/>
            <a:t>Remove Columns with 100% Null Values</a:t>
          </a:r>
          <a:endParaRPr lang="en-US" sz="1400" dirty="0"/>
        </a:p>
      </dgm:t>
    </dgm:pt>
    <dgm:pt modelId="{670870DF-0A84-429B-A5D0-C26D7106A8FB}" type="parTrans" cxnId="{47AFDD49-87C8-4530-97EA-C9669780D0B3}">
      <dgm:prSet/>
      <dgm:spPr/>
      <dgm:t>
        <a:bodyPr/>
        <a:lstStyle/>
        <a:p>
          <a:endParaRPr lang="en-US"/>
        </a:p>
      </dgm:t>
    </dgm:pt>
    <dgm:pt modelId="{FBA6DAD4-2553-4B7D-8CB6-03A763065DA5}" type="sibTrans" cxnId="{47AFDD49-87C8-4530-97EA-C9669780D0B3}">
      <dgm:prSet/>
      <dgm:spPr/>
      <dgm:t>
        <a:bodyPr/>
        <a:lstStyle/>
        <a:p>
          <a:endParaRPr lang="en-US"/>
        </a:p>
      </dgm:t>
    </dgm:pt>
    <dgm:pt modelId="{37EC7BAB-95F2-4DE0-A6DE-3520DC9D761A}">
      <dgm:prSet custT="1"/>
      <dgm:spPr/>
      <dgm:t>
        <a:bodyPr/>
        <a:lstStyle/>
        <a:p>
          <a:r>
            <a:rPr lang="en-US" sz="1400" b="1" i="0" baseline="0"/>
            <a:t>Drop Non-Unique Columns</a:t>
          </a:r>
          <a:endParaRPr lang="en-US" sz="1400"/>
        </a:p>
      </dgm:t>
    </dgm:pt>
    <dgm:pt modelId="{5DE6950C-04A8-45C3-9F1B-DA7C65A070A0}" type="parTrans" cxnId="{908334A1-F07A-42FA-9EB7-0DB9CB0A6714}">
      <dgm:prSet/>
      <dgm:spPr/>
      <dgm:t>
        <a:bodyPr/>
        <a:lstStyle/>
        <a:p>
          <a:endParaRPr lang="en-US"/>
        </a:p>
      </dgm:t>
    </dgm:pt>
    <dgm:pt modelId="{923AF19C-6165-402D-8E66-AB0B600D6915}" type="sibTrans" cxnId="{908334A1-F07A-42FA-9EB7-0DB9CB0A6714}">
      <dgm:prSet/>
      <dgm:spPr/>
      <dgm:t>
        <a:bodyPr/>
        <a:lstStyle/>
        <a:p>
          <a:endParaRPr lang="en-US"/>
        </a:p>
      </dgm:t>
    </dgm:pt>
    <dgm:pt modelId="{4C4C6FA0-DFA2-476E-B5B8-FA7566F4C956}">
      <dgm:prSet custT="1"/>
      <dgm:spPr/>
      <dgm:t>
        <a:bodyPr/>
        <a:lstStyle/>
        <a:p>
          <a:r>
            <a:rPr lang="en-US" sz="1400" b="1" i="0" baseline="0" dirty="0"/>
            <a:t>Assess and Drop Columns with High Null Percentage</a:t>
          </a:r>
          <a:endParaRPr lang="en-US" sz="1400" dirty="0"/>
        </a:p>
      </dgm:t>
    </dgm:pt>
    <dgm:pt modelId="{9C693255-98A8-43D8-9ABF-84281759CEC5}" type="parTrans" cxnId="{CF13D70B-B124-49E2-89A8-C3EFFCC0EEC2}">
      <dgm:prSet/>
      <dgm:spPr/>
      <dgm:t>
        <a:bodyPr/>
        <a:lstStyle/>
        <a:p>
          <a:endParaRPr lang="en-US"/>
        </a:p>
      </dgm:t>
    </dgm:pt>
    <dgm:pt modelId="{078E15DA-65CF-4827-A177-BE834B6A0CA0}" type="sibTrans" cxnId="{CF13D70B-B124-49E2-89A8-C3EFFCC0EEC2}">
      <dgm:prSet/>
      <dgm:spPr/>
      <dgm:t>
        <a:bodyPr/>
        <a:lstStyle/>
        <a:p>
          <a:endParaRPr lang="en-US"/>
        </a:p>
      </dgm:t>
    </dgm:pt>
    <dgm:pt modelId="{A2320045-F956-4FF9-8521-7D7E1FCF167A}">
      <dgm:prSet custT="1"/>
      <dgm:spPr/>
      <dgm:t>
        <a:bodyPr/>
        <a:lstStyle/>
        <a:p>
          <a:r>
            <a:rPr lang="en-US" sz="1400" b="1" i="0" baseline="0" dirty="0"/>
            <a:t>Correct and Standardize Datatypes</a:t>
          </a:r>
          <a:endParaRPr lang="en-US" sz="1400" dirty="0"/>
        </a:p>
      </dgm:t>
    </dgm:pt>
    <dgm:pt modelId="{F2984615-2FCF-4F24-9436-3E42FC4676B6}" type="parTrans" cxnId="{4FD3B336-6E41-4DF2-9E77-EAF9957FA12B}">
      <dgm:prSet/>
      <dgm:spPr/>
      <dgm:t>
        <a:bodyPr/>
        <a:lstStyle/>
        <a:p>
          <a:endParaRPr lang="en-US"/>
        </a:p>
      </dgm:t>
    </dgm:pt>
    <dgm:pt modelId="{1AE08A19-35D3-421A-8272-D2E7B8E21F1D}" type="sibTrans" cxnId="{4FD3B336-6E41-4DF2-9E77-EAF9957FA12B}">
      <dgm:prSet/>
      <dgm:spPr/>
      <dgm:t>
        <a:bodyPr/>
        <a:lstStyle/>
        <a:p>
          <a:endParaRPr lang="en-US"/>
        </a:p>
      </dgm:t>
    </dgm:pt>
    <dgm:pt modelId="{46EE7E6A-4B4D-4B90-8F68-49CE49B9C24F}">
      <dgm:prSet custT="1"/>
      <dgm:spPr/>
      <dgm:t>
        <a:bodyPr/>
        <a:lstStyle/>
        <a:p>
          <a:r>
            <a:rPr lang="en-US" sz="1400" b="1" i="0" baseline="0" dirty="0"/>
            <a:t>Exclude Unnecessary Columns</a:t>
          </a:r>
          <a:endParaRPr lang="en-US" sz="1400" dirty="0"/>
        </a:p>
      </dgm:t>
    </dgm:pt>
    <dgm:pt modelId="{034AF3F2-D68E-4995-9ECF-12D926FF3707}" type="parTrans" cxnId="{28C6AB09-03EE-4885-B2ED-C52A7721B84A}">
      <dgm:prSet/>
      <dgm:spPr/>
      <dgm:t>
        <a:bodyPr/>
        <a:lstStyle/>
        <a:p>
          <a:endParaRPr lang="en-US"/>
        </a:p>
      </dgm:t>
    </dgm:pt>
    <dgm:pt modelId="{1178B1F5-06B4-494C-8F02-2610C68383CF}" type="sibTrans" cxnId="{28C6AB09-03EE-4885-B2ED-C52A7721B84A}">
      <dgm:prSet/>
      <dgm:spPr/>
      <dgm:t>
        <a:bodyPr/>
        <a:lstStyle/>
        <a:p>
          <a:endParaRPr lang="en-US"/>
        </a:p>
      </dgm:t>
    </dgm:pt>
    <dgm:pt modelId="{779B2A68-E556-48D3-8A2A-F9F82467CBF4}" type="pres">
      <dgm:prSet presAssocID="{D065052A-D583-4F0D-84B8-8204A1A60F38}" presName="cycle" presStyleCnt="0">
        <dgm:presLayoutVars>
          <dgm:dir/>
          <dgm:resizeHandles val="exact"/>
        </dgm:presLayoutVars>
      </dgm:prSet>
      <dgm:spPr/>
    </dgm:pt>
    <dgm:pt modelId="{E4892229-D2DE-45C7-98C7-1982E7D8393B}" type="pres">
      <dgm:prSet presAssocID="{1F89742F-C4DF-4AE6-8DB7-8955119087C5}" presName="dummy" presStyleCnt="0"/>
      <dgm:spPr/>
    </dgm:pt>
    <dgm:pt modelId="{1A322F39-8590-446E-970A-077EADFF1C71}" type="pres">
      <dgm:prSet presAssocID="{1F89742F-C4DF-4AE6-8DB7-8955119087C5}" presName="node" presStyleLbl="revTx" presStyleIdx="0" presStyleCnt="6">
        <dgm:presLayoutVars>
          <dgm:bulletEnabled val="1"/>
        </dgm:presLayoutVars>
      </dgm:prSet>
      <dgm:spPr/>
    </dgm:pt>
    <dgm:pt modelId="{89AA6D9E-A353-4E24-B0DB-F96E550EA16C}" type="pres">
      <dgm:prSet presAssocID="{AB6654D8-77BA-4AFF-8345-6F62ABF99D00}" presName="sibTrans" presStyleLbl="node1" presStyleIdx="0" presStyleCnt="6"/>
      <dgm:spPr/>
    </dgm:pt>
    <dgm:pt modelId="{9EFE28BD-1ABF-4500-B1FD-8FEDC39A6B13}" type="pres">
      <dgm:prSet presAssocID="{AA5B7BCA-7F2C-40DD-B8AB-74769E5E516B}" presName="dummy" presStyleCnt="0"/>
      <dgm:spPr/>
    </dgm:pt>
    <dgm:pt modelId="{5A6358D5-B3D1-490D-8956-C7862D69842C}" type="pres">
      <dgm:prSet presAssocID="{AA5B7BCA-7F2C-40DD-B8AB-74769E5E516B}" presName="node" presStyleLbl="revTx" presStyleIdx="1" presStyleCnt="6">
        <dgm:presLayoutVars>
          <dgm:bulletEnabled val="1"/>
        </dgm:presLayoutVars>
      </dgm:prSet>
      <dgm:spPr/>
    </dgm:pt>
    <dgm:pt modelId="{5D7A66DD-BF53-4179-9A27-DA6F5B2D6694}" type="pres">
      <dgm:prSet presAssocID="{FBA6DAD4-2553-4B7D-8CB6-03A763065DA5}" presName="sibTrans" presStyleLbl="node1" presStyleIdx="1" presStyleCnt="6"/>
      <dgm:spPr/>
    </dgm:pt>
    <dgm:pt modelId="{7702FBA4-704B-407D-840B-D8586239C110}" type="pres">
      <dgm:prSet presAssocID="{37EC7BAB-95F2-4DE0-A6DE-3520DC9D761A}" presName="dummy" presStyleCnt="0"/>
      <dgm:spPr/>
    </dgm:pt>
    <dgm:pt modelId="{ABEB0E29-EF35-4B3C-9C93-08E0C21264EE}" type="pres">
      <dgm:prSet presAssocID="{37EC7BAB-95F2-4DE0-A6DE-3520DC9D761A}" presName="node" presStyleLbl="revTx" presStyleIdx="2" presStyleCnt="6">
        <dgm:presLayoutVars>
          <dgm:bulletEnabled val="1"/>
        </dgm:presLayoutVars>
      </dgm:prSet>
      <dgm:spPr/>
    </dgm:pt>
    <dgm:pt modelId="{481BFEA6-9E96-4500-900B-90B7D383BE2F}" type="pres">
      <dgm:prSet presAssocID="{923AF19C-6165-402D-8E66-AB0B600D6915}" presName="sibTrans" presStyleLbl="node1" presStyleIdx="2" presStyleCnt="6"/>
      <dgm:spPr/>
    </dgm:pt>
    <dgm:pt modelId="{D8B5477F-198B-40B0-B641-816596065F43}" type="pres">
      <dgm:prSet presAssocID="{4C4C6FA0-DFA2-476E-B5B8-FA7566F4C956}" presName="dummy" presStyleCnt="0"/>
      <dgm:spPr/>
    </dgm:pt>
    <dgm:pt modelId="{CC552BE4-5030-4A6C-AE22-F9D326E78809}" type="pres">
      <dgm:prSet presAssocID="{4C4C6FA0-DFA2-476E-B5B8-FA7566F4C956}" presName="node" presStyleLbl="revTx" presStyleIdx="3" presStyleCnt="6">
        <dgm:presLayoutVars>
          <dgm:bulletEnabled val="1"/>
        </dgm:presLayoutVars>
      </dgm:prSet>
      <dgm:spPr/>
    </dgm:pt>
    <dgm:pt modelId="{8F8EAE36-D794-4609-9B29-A28220A18F19}" type="pres">
      <dgm:prSet presAssocID="{078E15DA-65CF-4827-A177-BE834B6A0CA0}" presName="sibTrans" presStyleLbl="node1" presStyleIdx="3" presStyleCnt="6"/>
      <dgm:spPr/>
    </dgm:pt>
    <dgm:pt modelId="{CCC299CA-3E7E-4319-8299-F55C2F07A72B}" type="pres">
      <dgm:prSet presAssocID="{A2320045-F956-4FF9-8521-7D7E1FCF167A}" presName="dummy" presStyleCnt="0"/>
      <dgm:spPr/>
    </dgm:pt>
    <dgm:pt modelId="{420F7475-3A97-40EA-A4A2-E3A44A7DD54D}" type="pres">
      <dgm:prSet presAssocID="{A2320045-F956-4FF9-8521-7D7E1FCF167A}" presName="node" presStyleLbl="revTx" presStyleIdx="4" presStyleCnt="6">
        <dgm:presLayoutVars>
          <dgm:bulletEnabled val="1"/>
        </dgm:presLayoutVars>
      </dgm:prSet>
      <dgm:spPr/>
    </dgm:pt>
    <dgm:pt modelId="{092562AA-1E40-480B-99F2-FB2DB8232821}" type="pres">
      <dgm:prSet presAssocID="{1AE08A19-35D3-421A-8272-D2E7B8E21F1D}" presName="sibTrans" presStyleLbl="node1" presStyleIdx="4" presStyleCnt="6"/>
      <dgm:spPr/>
    </dgm:pt>
    <dgm:pt modelId="{3DAAC6F1-0632-40E0-A08A-4E27F134BC00}" type="pres">
      <dgm:prSet presAssocID="{46EE7E6A-4B4D-4B90-8F68-49CE49B9C24F}" presName="dummy" presStyleCnt="0"/>
      <dgm:spPr/>
    </dgm:pt>
    <dgm:pt modelId="{C4B868E9-5E56-4FBC-878C-CF5D9EBECF39}" type="pres">
      <dgm:prSet presAssocID="{46EE7E6A-4B4D-4B90-8F68-49CE49B9C24F}" presName="node" presStyleLbl="revTx" presStyleIdx="5" presStyleCnt="6">
        <dgm:presLayoutVars>
          <dgm:bulletEnabled val="1"/>
        </dgm:presLayoutVars>
      </dgm:prSet>
      <dgm:spPr/>
    </dgm:pt>
    <dgm:pt modelId="{56AD4B81-2659-4746-8B06-F28585B7574C}" type="pres">
      <dgm:prSet presAssocID="{1178B1F5-06B4-494C-8F02-2610C68383CF}" presName="sibTrans" presStyleLbl="node1" presStyleIdx="5" presStyleCnt="6"/>
      <dgm:spPr/>
    </dgm:pt>
  </dgm:ptLst>
  <dgm:cxnLst>
    <dgm:cxn modelId="{28C6AB09-03EE-4885-B2ED-C52A7721B84A}" srcId="{D065052A-D583-4F0D-84B8-8204A1A60F38}" destId="{46EE7E6A-4B4D-4B90-8F68-49CE49B9C24F}" srcOrd="5" destOrd="0" parTransId="{034AF3F2-D68E-4995-9ECF-12D926FF3707}" sibTransId="{1178B1F5-06B4-494C-8F02-2610C68383CF}"/>
    <dgm:cxn modelId="{CF13D70B-B124-49E2-89A8-C3EFFCC0EEC2}" srcId="{D065052A-D583-4F0D-84B8-8204A1A60F38}" destId="{4C4C6FA0-DFA2-476E-B5B8-FA7566F4C956}" srcOrd="3" destOrd="0" parTransId="{9C693255-98A8-43D8-9ABF-84281759CEC5}" sibTransId="{078E15DA-65CF-4827-A177-BE834B6A0CA0}"/>
    <dgm:cxn modelId="{41C0461F-D4D7-447D-8AD3-0D21E30C8D5D}" type="presOf" srcId="{FBA6DAD4-2553-4B7D-8CB6-03A763065DA5}" destId="{5D7A66DD-BF53-4179-9A27-DA6F5B2D6694}" srcOrd="0" destOrd="0" presId="urn:microsoft.com/office/officeart/2005/8/layout/cycle1"/>
    <dgm:cxn modelId="{4FD3B336-6E41-4DF2-9E77-EAF9957FA12B}" srcId="{D065052A-D583-4F0D-84B8-8204A1A60F38}" destId="{A2320045-F956-4FF9-8521-7D7E1FCF167A}" srcOrd="4" destOrd="0" parTransId="{F2984615-2FCF-4F24-9436-3E42FC4676B6}" sibTransId="{1AE08A19-35D3-421A-8272-D2E7B8E21F1D}"/>
    <dgm:cxn modelId="{8591F240-7CC3-4B9C-8EEF-3659EE3AA60A}" type="presOf" srcId="{AB6654D8-77BA-4AFF-8345-6F62ABF99D00}" destId="{89AA6D9E-A353-4E24-B0DB-F96E550EA16C}" srcOrd="0" destOrd="0" presId="urn:microsoft.com/office/officeart/2005/8/layout/cycle1"/>
    <dgm:cxn modelId="{450D525E-372F-4B60-A73C-8D1EDAE47C41}" type="presOf" srcId="{D065052A-D583-4F0D-84B8-8204A1A60F38}" destId="{779B2A68-E556-48D3-8A2A-F9F82467CBF4}" srcOrd="0" destOrd="0" presId="urn:microsoft.com/office/officeart/2005/8/layout/cycle1"/>
    <dgm:cxn modelId="{F4EF0C45-D9B4-4374-B0A2-974D4FFC6588}" srcId="{D065052A-D583-4F0D-84B8-8204A1A60F38}" destId="{1F89742F-C4DF-4AE6-8DB7-8955119087C5}" srcOrd="0" destOrd="0" parTransId="{E8302DB8-43BF-4EFA-A688-60EF8C3724D7}" sibTransId="{AB6654D8-77BA-4AFF-8345-6F62ABF99D00}"/>
    <dgm:cxn modelId="{47AFDD49-87C8-4530-97EA-C9669780D0B3}" srcId="{D065052A-D583-4F0D-84B8-8204A1A60F38}" destId="{AA5B7BCA-7F2C-40DD-B8AB-74769E5E516B}" srcOrd="1" destOrd="0" parTransId="{670870DF-0A84-429B-A5D0-C26D7106A8FB}" sibTransId="{FBA6DAD4-2553-4B7D-8CB6-03A763065DA5}"/>
    <dgm:cxn modelId="{5AD7E073-B6D8-41CF-A4CC-F99483970615}" type="presOf" srcId="{1178B1F5-06B4-494C-8F02-2610C68383CF}" destId="{56AD4B81-2659-4746-8B06-F28585B7574C}" srcOrd="0" destOrd="0" presId="urn:microsoft.com/office/officeart/2005/8/layout/cycle1"/>
    <dgm:cxn modelId="{54DCE553-70EB-417B-ACDB-BECF21101FC5}" type="presOf" srcId="{37EC7BAB-95F2-4DE0-A6DE-3520DC9D761A}" destId="{ABEB0E29-EF35-4B3C-9C93-08E0C21264EE}" srcOrd="0" destOrd="0" presId="urn:microsoft.com/office/officeart/2005/8/layout/cycle1"/>
    <dgm:cxn modelId="{9104A474-406B-47EC-B0C9-C3FF621D7805}" type="presOf" srcId="{46EE7E6A-4B4D-4B90-8F68-49CE49B9C24F}" destId="{C4B868E9-5E56-4FBC-878C-CF5D9EBECF39}" srcOrd="0" destOrd="0" presId="urn:microsoft.com/office/officeart/2005/8/layout/cycle1"/>
    <dgm:cxn modelId="{EC7DBE74-09EF-4474-9772-58F15CE96CD6}" type="presOf" srcId="{1F89742F-C4DF-4AE6-8DB7-8955119087C5}" destId="{1A322F39-8590-446E-970A-077EADFF1C71}" srcOrd="0" destOrd="0" presId="urn:microsoft.com/office/officeart/2005/8/layout/cycle1"/>
    <dgm:cxn modelId="{0743968A-48CC-4882-8B51-1BC2D40ACA7D}" type="presOf" srcId="{1AE08A19-35D3-421A-8272-D2E7B8E21F1D}" destId="{092562AA-1E40-480B-99F2-FB2DB8232821}" srcOrd="0" destOrd="0" presId="urn:microsoft.com/office/officeart/2005/8/layout/cycle1"/>
    <dgm:cxn modelId="{420A1A91-B46D-4DC5-8E15-43C675CDEB35}" type="presOf" srcId="{078E15DA-65CF-4827-A177-BE834B6A0CA0}" destId="{8F8EAE36-D794-4609-9B29-A28220A18F19}" srcOrd="0" destOrd="0" presId="urn:microsoft.com/office/officeart/2005/8/layout/cycle1"/>
    <dgm:cxn modelId="{908334A1-F07A-42FA-9EB7-0DB9CB0A6714}" srcId="{D065052A-D583-4F0D-84B8-8204A1A60F38}" destId="{37EC7BAB-95F2-4DE0-A6DE-3520DC9D761A}" srcOrd="2" destOrd="0" parTransId="{5DE6950C-04A8-45C3-9F1B-DA7C65A070A0}" sibTransId="{923AF19C-6165-402D-8E66-AB0B600D6915}"/>
    <dgm:cxn modelId="{B06B96A1-D753-4328-93FF-FE01C2100D03}" type="presOf" srcId="{923AF19C-6165-402D-8E66-AB0B600D6915}" destId="{481BFEA6-9E96-4500-900B-90B7D383BE2F}" srcOrd="0" destOrd="0" presId="urn:microsoft.com/office/officeart/2005/8/layout/cycle1"/>
    <dgm:cxn modelId="{F0030FB3-82FA-491D-BD27-D279ABD0A578}" type="presOf" srcId="{AA5B7BCA-7F2C-40DD-B8AB-74769E5E516B}" destId="{5A6358D5-B3D1-490D-8956-C7862D69842C}" srcOrd="0" destOrd="0" presId="urn:microsoft.com/office/officeart/2005/8/layout/cycle1"/>
    <dgm:cxn modelId="{6B2FC9C8-3C90-40D5-863E-70058DE9B86A}" type="presOf" srcId="{A2320045-F956-4FF9-8521-7D7E1FCF167A}" destId="{420F7475-3A97-40EA-A4A2-E3A44A7DD54D}" srcOrd="0" destOrd="0" presId="urn:microsoft.com/office/officeart/2005/8/layout/cycle1"/>
    <dgm:cxn modelId="{C048C5F4-DE9E-452F-B769-E9BE9F453E1A}" type="presOf" srcId="{4C4C6FA0-DFA2-476E-B5B8-FA7566F4C956}" destId="{CC552BE4-5030-4A6C-AE22-F9D326E78809}" srcOrd="0" destOrd="0" presId="urn:microsoft.com/office/officeart/2005/8/layout/cycle1"/>
    <dgm:cxn modelId="{1A79F750-34BA-4CCD-A78C-928DAC5B3EB4}" type="presParOf" srcId="{779B2A68-E556-48D3-8A2A-F9F82467CBF4}" destId="{E4892229-D2DE-45C7-98C7-1982E7D8393B}" srcOrd="0" destOrd="0" presId="urn:microsoft.com/office/officeart/2005/8/layout/cycle1"/>
    <dgm:cxn modelId="{D9689D3D-3E07-4040-A942-0562B4B85B0D}" type="presParOf" srcId="{779B2A68-E556-48D3-8A2A-F9F82467CBF4}" destId="{1A322F39-8590-446E-970A-077EADFF1C71}" srcOrd="1" destOrd="0" presId="urn:microsoft.com/office/officeart/2005/8/layout/cycle1"/>
    <dgm:cxn modelId="{2632D9DA-0651-4E76-873D-327D4E7FD7EE}" type="presParOf" srcId="{779B2A68-E556-48D3-8A2A-F9F82467CBF4}" destId="{89AA6D9E-A353-4E24-B0DB-F96E550EA16C}" srcOrd="2" destOrd="0" presId="urn:microsoft.com/office/officeart/2005/8/layout/cycle1"/>
    <dgm:cxn modelId="{1E7283D1-1631-4D24-9513-DDA04C03BC4C}" type="presParOf" srcId="{779B2A68-E556-48D3-8A2A-F9F82467CBF4}" destId="{9EFE28BD-1ABF-4500-B1FD-8FEDC39A6B13}" srcOrd="3" destOrd="0" presId="urn:microsoft.com/office/officeart/2005/8/layout/cycle1"/>
    <dgm:cxn modelId="{DE3F39AB-185A-41C9-87BC-A8D40CF11120}" type="presParOf" srcId="{779B2A68-E556-48D3-8A2A-F9F82467CBF4}" destId="{5A6358D5-B3D1-490D-8956-C7862D69842C}" srcOrd="4" destOrd="0" presId="urn:microsoft.com/office/officeart/2005/8/layout/cycle1"/>
    <dgm:cxn modelId="{1E0F8AF4-B5EA-44E8-B313-327EAB9CE74D}" type="presParOf" srcId="{779B2A68-E556-48D3-8A2A-F9F82467CBF4}" destId="{5D7A66DD-BF53-4179-9A27-DA6F5B2D6694}" srcOrd="5" destOrd="0" presId="urn:microsoft.com/office/officeart/2005/8/layout/cycle1"/>
    <dgm:cxn modelId="{5B1377D4-12E2-4769-994E-14B86377229F}" type="presParOf" srcId="{779B2A68-E556-48D3-8A2A-F9F82467CBF4}" destId="{7702FBA4-704B-407D-840B-D8586239C110}" srcOrd="6" destOrd="0" presId="urn:microsoft.com/office/officeart/2005/8/layout/cycle1"/>
    <dgm:cxn modelId="{D3951D98-E21E-4E30-AD29-94A2152151D5}" type="presParOf" srcId="{779B2A68-E556-48D3-8A2A-F9F82467CBF4}" destId="{ABEB0E29-EF35-4B3C-9C93-08E0C21264EE}" srcOrd="7" destOrd="0" presId="urn:microsoft.com/office/officeart/2005/8/layout/cycle1"/>
    <dgm:cxn modelId="{E5D979A7-0F5E-402D-9FEB-5AA145D10C91}" type="presParOf" srcId="{779B2A68-E556-48D3-8A2A-F9F82467CBF4}" destId="{481BFEA6-9E96-4500-900B-90B7D383BE2F}" srcOrd="8" destOrd="0" presId="urn:microsoft.com/office/officeart/2005/8/layout/cycle1"/>
    <dgm:cxn modelId="{ADA96FCF-AF9E-4068-8014-0EBD51ECD78A}" type="presParOf" srcId="{779B2A68-E556-48D3-8A2A-F9F82467CBF4}" destId="{D8B5477F-198B-40B0-B641-816596065F43}" srcOrd="9" destOrd="0" presId="urn:microsoft.com/office/officeart/2005/8/layout/cycle1"/>
    <dgm:cxn modelId="{B70D6455-0689-4AE2-9B1E-D0E72F94A1C3}" type="presParOf" srcId="{779B2A68-E556-48D3-8A2A-F9F82467CBF4}" destId="{CC552BE4-5030-4A6C-AE22-F9D326E78809}" srcOrd="10" destOrd="0" presId="urn:microsoft.com/office/officeart/2005/8/layout/cycle1"/>
    <dgm:cxn modelId="{185CB4AE-5595-48D9-ADD2-BBF3DF698D85}" type="presParOf" srcId="{779B2A68-E556-48D3-8A2A-F9F82467CBF4}" destId="{8F8EAE36-D794-4609-9B29-A28220A18F19}" srcOrd="11" destOrd="0" presId="urn:microsoft.com/office/officeart/2005/8/layout/cycle1"/>
    <dgm:cxn modelId="{B551C442-9C6C-4989-8FC9-1430B834E4D4}" type="presParOf" srcId="{779B2A68-E556-48D3-8A2A-F9F82467CBF4}" destId="{CCC299CA-3E7E-4319-8299-F55C2F07A72B}" srcOrd="12" destOrd="0" presId="urn:microsoft.com/office/officeart/2005/8/layout/cycle1"/>
    <dgm:cxn modelId="{21C022C2-4214-4101-862F-405FA269A073}" type="presParOf" srcId="{779B2A68-E556-48D3-8A2A-F9F82467CBF4}" destId="{420F7475-3A97-40EA-A4A2-E3A44A7DD54D}" srcOrd="13" destOrd="0" presId="urn:microsoft.com/office/officeart/2005/8/layout/cycle1"/>
    <dgm:cxn modelId="{7D311627-8626-4C10-B389-23395FA2AB0D}" type="presParOf" srcId="{779B2A68-E556-48D3-8A2A-F9F82467CBF4}" destId="{092562AA-1E40-480B-99F2-FB2DB8232821}" srcOrd="14" destOrd="0" presId="urn:microsoft.com/office/officeart/2005/8/layout/cycle1"/>
    <dgm:cxn modelId="{90C91B8B-815A-40C9-BB88-EC5F35B13FCC}" type="presParOf" srcId="{779B2A68-E556-48D3-8A2A-F9F82467CBF4}" destId="{3DAAC6F1-0632-40E0-A08A-4E27F134BC00}" srcOrd="15" destOrd="0" presId="urn:microsoft.com/office/officeart/2005/8/layout/cycle1"/>
    <dgm:cxn modelId="{E43BC8A3-679B-411F-AE5C-CBBDDB1F0BC7}" type="presParOf" srcId="{779B2A68-E556-48D3-8A2A-F9F82467CBF4}" destId="{C4B868E9-5E56-4FBC-878C-CF5D9EBECF39}" srcOrd="16" destOrd="0" presId="urn:microsoft.com/office/officeart/2005/8/layout/cycle1"/>
    <dgm:cxn modelId="{1B72D6BC-603D-43E4-BEA4-F1EA2FB02B61}" type="presParOf" srcId="{779B2A68-E556-48D3-8A2A-F9F82467CBF4}" destId="{56AD4B81-2659-4746-8B06-F28585B7574C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E74181-06DE-4261-8859-1CB3277994A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7BDACC-F0FE-4B34-B443-47F153100644}">
      <dgm:prSet/>
      <dgm:spPr/>
      <dgm:t>
        <a:bodyPr/>
        <a:lstStyle/>
        <a:p>
          <a:r>
            <a:rPr lang="en-US" dirty="0"/>
            <a:t>The analysis has been performed based on both numeric and categorical features to comprehensively understand the data.</a:t>
          </a:r>
        </a:p>
      </dgm:t>
    </dgm:pt>
    <dgm:pt modelId="{94E536AC-7383-44C2-BD69-5E9D31D55016}" type="parTrans" cxnId="{B6AD55A9-BCAF-440B-83EF-40CCBC95E4DE}">
      <dgm:prSet/>
      <dgm:spPr/>
      <dgm:t>
        <a:bodyPr/>
        <a:lstStyle/>
        <a:p>
          <a:endParaRPr lang="en-US"/>
        </a:p>
      </dgm:t>
    </dgm:pt>
    <dgm:pt modelId="{78B0AF0A-96FA-4D19-86B5-635BDB00CB95}" type="sibTrans" cxnId="{B6AD55A9-BCAF-440B-83EF-40CCBC95E4DE}">
      <dgm:prSet/>
      <dgm:spPr/>
      <dgm:t>
        <a:bodyPr/>
        <a:lstStyle/>
        <a:p>
          <a:endParaRPr lang="en-US"/>
        </a:p>
      </dgm:t>
    </dgm:pt>
    <dgm:pt modelId="{79F34A9D-FF9A-49D1-B336-C800EF29F73E}">
      <dgm:prSet/>
      <dgm:spPr/>
      <dgm:t>
        <a:bodyPr/>
        <a:lstStyle/>
        <a:p>
          <a:r>
            <a:rPr lang="en-US" b="1"/>
            <a:t>1. Univariate Analysis</a:t>
          </a:r>
          <a:endParaRPr lang="en-US"/>
        </a:p>
      </dgm:t>
    </dgm:pt>
    <dgm:pt modelId="{F9E39457-88B8-45C9-883B-4DEDF2032C68}" type="parTrans" cxnId="{A4F70327-D438-4170-B9FA-35AFC9F3260C}">
      <dgm:prSet/>
      <dgm:spPr/>
      <dgm:t>
        <a:bodyPr/>
        <a:lstStyle/>
        <a:p>
          <a:endParaRPr lang="en-US"/>
        </a:p>
      </dgm:t>
    </dgm:pt>
    <dgm:pt modelId="{3B9B19FA-0DD5-480E-A3B6-1B1D98D5FC17}" type="sibTrans" cxnId="{A4F70327-D438-4170-B9FA-35AFC9F3260C}">
      <dgm:prSet/>
      <dgm:spPr/>
      <dgm:t>
        <a:bodyPr/>
        <a:lstStyle/>
        <a:p>
          <a:endParaRPr lang="en-US"/>
        </a:p>
      </dgm:t>
    </dgm:pt>
    <dgm:pt modelId="{A1AD6925-A828-451F-8FB0-50ED2218485E}">
      <dgm:prSet/>
      <dgm:spPr/>
      <dgm:t>
        <a:bodyPr/>
        <a:lstStyle/>
        <a:p>
          <a:r>
            <a:rPr lang="en-US" b="1"/>
            <a:t>Description:</a:t>
          </a:r>
          <a:r>
            <a:rPr lang="en-US"/>
            <a:t> Examines each numeric and categorical feature individually.</a:t>
          </a:r>
        </a:p>
      </dgm:t>
    </dgm:pt>
    <dgm:pt modelId="{89A83DEB-67AA-49A0-93B3-62ED6252BE9C}" type="parTrans" cxnId="{05FBAD91-AB89-48E3-B512-6E33CED2B735}">
      <dgm:prSet/>
      <dgm:spPr/>
      <dgm:t>
        <a:bodyPr/>
        <a:lstStyle/>
        <a:p>
          <a:endParaRPr lang="en-US"/>
        </a:p>
      </dgm:t>
    </dgm:pt>
    <dgm:pt modelId="{4C2740F0-EF8C-4DB0-B8CD-7E3D829FD084}" type="sibTrans" cxnId="{05FBAD91-AB89-48E3-B512-6E33CED2B735}">
      <dgm:prSet/>
      <dgm:spPr/>
      <dgm:t>
        <a:bodyPr/>
        <a:lstStyle/>
        <a:p>
          <a:endParaRPr lang="en-US"/>
        </a:p>
      </dgm:t>
    </dgm:pt>
    <dgm:pt modelId="{F8387757-D9E0-42E2-8ED8-C16BBD671836}">
      <dgm:prSet/>
      <dgm:spPr/>
      <dgm:t>
        <a:bodyPr/>
        <a:lstStyle/>
        <a:p>
          <a:r>
            <a:rPr lang="en-US" b="1" dirty="0"/>
            <a:t>Purpose:</a:t>
          </a:r>
          <a:r>
            <a:rPr lang="en-US" dirty="0"/>
            <a:t> To understand the distribution and summary statistics (e.g., mean, median, mode) of each feature.</a:t>
          </a:r>
        </a:p>
      </dgm:t>
    </dgm:pt>
    <dgm:pt modelId="{6B5C46D2-98F9-4EE8-A046-8F5732475AFC}" type="parTrans" cxnId="{7345A4E9-D058-4051-88B4-6C163DB89CEC}">
      <dgm:prSet/>
      <dgm:spPr/>
      <dgm:t>
        <a:bodyPr/>
        <a:lstStyle/>
        <a:p>
          <a:endParaRPr lang="en-US"/>
        </a:p>
      </dgm:t>
    </dgm:pt>
    <dgm:pt modelId="{863083B5-B1F5-4805-95A0-6499A59DFE6E}" type="sibTrans" cxnId="{7345A4E9-D058-4051-88B4-6C163DB89CEC}">
      <dgm:prSet/>
      <dgm:spPr/>
      <dgm:t>
        <a:bodyPr/>
        <a:lstStyle/>
        <a:p>
          <a:endParaRPr lang="en-US"/>
        </a:p>
      </dgm:t>
    </dgm:pt>
    <dgm:pt modelId="{03AEEB2E-F9FB-40DE-AD46-918862FB3D94}">
      <dgm:prSet/>
      <dgm:spPr/>
      <dgm:t>
        <a:bodyPr/>
        <a:lstStyle/>
        <a:p>
          <a:r>
            <a:rPr lang="en-US" b="1"/>
            <a:t>Outcome:</a:t>
          </a:r>
          <a:r>
            <a:rPr lang="en-US"/>
            <a:t> Provides insights into the general characteristics and distribution of features, helping to identify patterns and anomalies.</a:t>
          </a:r>
        </a:p>
      </dgm:t>
    </dgm:pt>
    <dgm:pt modelId="{53D8772E-60F8-4728-90E2-CA9DC7548BF7}" type="parTrans" cxnId="{0527678A-D0A4-4A79-B176-0B4D87EE8544}">
      <dgm:prSet/>
      <dgm:spPr/>
      <dgm:t>
        <a:bodyPr/>
        <a:lstStyle/>
        <a:p>
          <a:endParaRPr lang="en-US"/>
        </a:p>
      </dgm:t>
    </dgm:pt>
    <dgm:pt modelId="{7A616C41-BC25-451B-8999-B717A581B278}" type="sibTrans" cxnId="{0527678A-D0A4-4A79-B176-0B4D87EE8544}">
      <dgm:prSet/>
      <dgm:spPr/>
      <dgm:t>
        <a:bodyPr/>
        <a:lstStyle/>
        <a:p>
          <a:endParaRPr lang="en-US"/>
        </a:p>
      </dgm:t>
    </dgm:pt>
    <dgm:pt modelId="{886B1D55-5AEB-4160-BBCD-A45DCF8C2D93}">
      <dgm:prSet/>
      <dgm:spPr/>
      <dgm:t>
        <a:bodyPr/>
        <a:lstStyle/>
        <a:p>
          <a:r>
            <a:rPr lang="en-US" b="1"/>
            <a:t>2. Segmented Univariate Analysis</a:t>
          </a:r>
          <a:endParaRPr lang="en-US"/>
        </a:p>
      </dgm:t>
    </dgm:pt>
    <dgm:pt modelId="{D8B10FC5-CFB4-455D-9CD2-659400F0753F}" type="parTrans" cxnId="{3E14F163-A23E-4AC7-B8F3-0CF04FC7D718}">
      <dgm:prSet/>
      <dgm:spPr/>
      <dgm:t>
        <a:bodyPr/>
        <a:lstStyle/>
        <a:p>
          <a:endParaRPr lang="en-US"/>
        </a:p>
      </dgm:t>
    </dgm:pt>
    <dgm:pt modelId="{D7B1F51A-27AA-4B59-B613-5C1F18E4F2CF}" type="sibTrans" cxnId="{3E14F163-A23E-4AC7-B8F3-0CF04FC7D718}">
      <dgm:prSet/>
      <dgm:spPr/>
      <dgm:t>
        <a:bodyPr/>
        <a:lstStyle/>
        <a:p>
          <a:endParaRPr lang="en-US"/>
        </a:p>
      </dgm:t>
    </dgm:pt>
    <dgm:pt modelId="{13828735-6458-4EC9-9038-EF8CB40196C6}">
      <dgm:prSet/>
      <dgm:spPr/>
      <dgm:t>
        <a:bodyPr/>
        <a:lstStyle/>
        <a:p>
          <a:r>
            <a:rPr lang="en-US" b="1"/>
            <a:t>Description:</a:t>
          </a:r>
          <a:r>
            <a:rPr lang="en-US"/>
            <a:t> Analyzes numeric and categorical features within different segments or groups.</a:t>
          </a:r>
        </a:p>
      </dgm:t>
    </dgm:pt>
    <dgm:pt modelId="{1A1AE605-F1ED-4D5F-801D-9AE985B17B6D}" type="parTrans" cxnId="{8B7D6441-214C-4965-9343-1C2B32E99497}">
      <dgm:prSet/>
      <dgm:spPr/>
      <dgm:t>
        <a:bodyPr/>
        <a:lstStyle/>
        <a:p>
          <a:endParaRPr lang="en-US"/>
        </a:p>
      </dgm:t>
    </dgm:pt>
    <dgm:pt modelId="{CA493EA1-F0EA-44F5-996B-0123E5BEE254}" type="sibTrans" cxnId="{8B7D6441-214C-4965-9343-1C2B32E99497}">
      <dgm:prSet/>
      <dgm:spPr/>
      <dgm:t>
        <a:bodyPr/>
        <a:lstStyle/>
        <a:p>
          <a:endParaRPr lang="en-US"/>
        </a:p>
      </dgm:t>
    </dgm:pt>
    <dgm:pt modelId="{90A9BE68-C805-410F-9F59-1B49BFBA0494}">
      <dgm:prSet/>
      <dgm:spPr/>
      <dgm:t>
        <a:bodyPr/>
        <a:lstStyle/>
        <a:p>
          <a:r>
            <a:rPr lang="en-US" b="1"/>
            <a:t>Purpose:</a:t>
          </a:r>
          <a:r>
            <a:rPr lang="en-US"/>
            <a:t> To explore how feature distributions vary across different segments (e.g., loan grades, states, or employment length).</a:t>
          </a:r>
        </a:p>
      </dgm:t>
    </dgm:pt>
    <dgm:pt modelId="{3F542905-4AA2-49F2-BC64-EC6A7531E4C4}" type="parTrans" cxnId="{785BB5D5-AB87-44E4-AEB1-BB96D140724F}">
      <dgm:prSet/>
      <dgm:spPr/>
      <dgm:t>
        <a:bodyPr/>
        <a:lstStyle/>
        <a:p>
          <a:endParaRPr lang="en-US"/>
        </a:p>
      </dgm:t>
    </dgm:pt>
    <dgm:pt modelId="{E6163BD5-3327-4EEC-A23C-C4882AF73753}" type="sibTrans" cxnId="{785BB5D5-AB87-44E4-AEB1-BB96D140724F}">
      <dgm:prSet/>
      <dgm:spPr/>
      <dgm:t>
        <a:bodyPr/>
        <a:lstStyle/>
        <a:p>
          <a:endParaRPr lang="en-US"/>
        </a:p>
      </dgm:t>
    </dgm:pt>
    <dgm:pt modelId="{90CED0A2-65EA-4DD0-98FF-94C06B0DF840}">
      <dgm:prSet/>
      <dgm:spPr/>
      <dgm:t>
        <a:bodyPr/>
        <a:lstStyle/>
        <a:p>
          <a:r>
            <a:rPr lang="en-US" b="1"/>
            <a:t>Outcome:</a:t>
          </a:r>
          <a:r>
            <a:rPr lang="en-US"/>
            <a:t> Highlights differences between segments, revealing how feature characteristics influence or are influenced by segment-specific behaviors.</a:t>
          </a:r>
        </a:p>
      </dgm:t>
    </dgm:pt>
    <dgm:pt modelId="{772F05D5-1C2F-4DF5-975A-C237119A1B41}" type="parTrans" cxnId="{927F0743-6E5D-4F24-8E38-A6C91359191D}">
      <dgm:prSet/>
      <dgm:spPr/>
      <dgm:t>
        <a:bodyPr/>
        <a:lstStyle/>
        <a:p>
          <a:endParaRPr lang="en-US"/>
        </a:p>
      </dgm:t>
    </dgm:pt>
    <dgm:pt modelId="{86F4B5F2-037F-47BD-A373-312A3407A71E}" type="sibTrans" cxnId="{927F0743-6E5D-4F24-8E38-A6C91359191D}">
      <dgm:prSet/>
      <dgm:spPr/>
      <dgm:t>
        <a:bodyPr/>
        <a:lstStyle/>
        <a:p>
          <a:endParaRPr lang="en-US"/>
        </a:p>
      </dgm:t>
    </dgm:pt>
    <dgm:pt modelId="{9A1816F2-AB65-4BC3-BACF-97A3703460D2}">
      <dgm:prSet/>
      <dgm:spPr/>
      <dgm:t>
        <a:bodyPr/>
        <a:lstStyle/>
        <a:p>
          <a:r>
            <a:rPr lang="en-US" b="1"/>
            <a:t>3. Bivariate Analysis</a:t>
          </a:r>
          <a:endParaRPr lang="en-US"/>
        </a:p>
      </dgm:t>
    </dgm:pt>
    <dgm:pt modelId="{D4A05175-F93F-4AA2-8311-80AE83E99AB3}" type="parTrans" cxnId="{7C6F607D-BA49-4685-8A5D-4FDE47E5EEAD}">
      <dgm:prSet/>
      <dgm:spPr/>
      <dgm:t>
        <a:bodyPr/>
        <a:lstStyle/>
        <a:p>
          <a:endParaRPr lang="en-US"/>
        </a:p>
      </dgm:t>
    </dgm:pt>
    <dgm:pt modelId="{2AF28312-4BDC-4A50-9724-296F871FB2DB}" type="sibTrans" cxnId="{7C6F607D-BA49-4685-8A5D-4FDE47E5EEAD}">
      <dgm:prSet/>
      <dgm:spPr/>
      <dgm:t>
        <a:bodyPr/>
        <a:lstStyle/>
        <a:p>
          <a:endParaRPr lang="en-US"/>
        </a:p>
      </dgm:t>
    </dgm:pt>
    <dgm:pt modelId="{753D3AC8-4F1D-43A0-BBD7-DF50ED4D6632}">
      <dgm:prSet/>
      <dgm:spPr/>
      <dgm:t>
        <a:bodyPr/>
        <a:lstStyle/>
        <a:p>
          <a:r>
            <a:rPr lang="en-US" b="1"/>
            <a:t>Description:</a:t>
          </a:r>
          <a:r>
            <a:rPr lang="en-US"/>
            <a:t> Investigates the relationship between two variables, exploring how they interact with each other.</a:t>
          </a:r>
        </a:p>
      </dgm:t>
    </dgm:pt>
    <dgm:pt modelId="{CD981EAA-4C72-4D45-AD1E-B9FD0731F859}" type="parTrans" cxnId="{0A393D1B-0702-42C6-A207-9FD3A16F8586}">
      <dgm:prSet/>
      <dgm:spPr/>
      <dgm:t>
        <a:bodyPr/>
        <a:lstStyle/>
        <a:p>
          <a:endParaRPr lang="en-US"/>
        </a:p>
      </dgm:t>
    </dgm:pt>
    <dgm:pt modelId="{B68861DD-F426-4999-8833-8909ADD389D3}" type="sibTrans" cxnId="{0A393D1B-0702-42C6-A207-9FD3A16F8586}">
      <dgm:prSet/>
      <dgm:spPr/>
      <dgm:t>
        <a:bodyPr/>
        <a:lstStyle/>
        <a:p>
          <a:endParaRPr lang="en-US"/>
        </a:p>
      </dgm:t>
    </dgm:pt>
    <dgm:pt modelId="{92B5A487-0DF0-4820-B671-D75023E1298A}">
      <dgm:prSet/>
      <dgm:spPr/>
      <dgm:t>
        <a:bodyPr/>
        <a:lstStyle/>
        <a:p>
          <a:r>
            <a:rPr lang="en-US" b="1"/>
            <a:t>Purpose:</a:t>
          </a:r>
          <a:r>
            <a:rPr lang="en-US"/>
            <a:t> To identify correlations or dependencies between pairs of features, such as loan amount and default status.</a:t>
          </a:r>
        </a:p>
      </dgm:t>
    </dgm:pt>
    <dgm:pt modelId="{46650240-82B6-4929-B916-E949CFABD600}" type="parTrans" cxnId="{AD161941-A718-4F9A-B33E-24FE1358F1D2}">
      <dgm:prSet/>
      <dgm:spPr/>
      <dgm:t>
        <a:bodyPr/>
        <a:lstStyle/>
        <a:p>
          <a:endParaRPr lang="en-US"/>
        </a:p>
      </dgm:t>
    </dgm:pt>
    <dgm:pt modelId="{EDF209F0-02F6-4DA2-BDFA-43CD28F63D3A}" type="sibTrans" cxnId="{AD161941-A718-4F9A-B33E-24FE1358F1D2}">
      <dgm:prSet/>
      <dgm:spPr/>
      <dgm:t>
        <a:bodyPr/>
        <a:lstStyle/>
        <a:p>
          <a:endParaRPr lang="en-US"/>
        </a:p>
      </dgm:t>
    </dgm:pt>
    <dgm:pt modelId="{738F4B5D-7A27-4DDA-908C-E93B4DE236D0}">
      <dgm:prSet/>
      <dgm:spPr/>
      <dgm:t>
        <a:bodyPr/>
        <a:lstStyle/>
        <a:p>
          <a:r>
            <a:rPr lang="en-US" b="1"/>
            <a:t>Outcome:</a:t>
          </a:r>
          <a:r>
            <a:rPr lang="en-US"/>
            <a:t> Provides insights into how changes in one variable might impact another, aiding in understanding relationships that drive default or repayment behaviors.</a:t>
          </a:r>
        </a:p>
      </dgm:t>
    </dgm:pt>
    <dgm:pt modelId="{9E6736B7-C123-4BF8-A4FB-D81D4327B3A2}" type="parTrans" cxnId="{F609147D-EBB4-45BA-A9CF-3284B12AF0A4}">
      <dgm:prSet/>
      <dgm:spPr/>
      <dgm:t>
        <a:bodyPr/>
        <a:lstStyle/>
        <a:p>
          <a:endParaRPr lang="en-US"/>
        </a:p>
      </dgm:t>
    </dgm:pt>
    <dgm:pt modelId="{D8E76C94-213E-41BF-84EC-1D199AC1EF88}" type="sibTrans" cxnId="{F609147D-EBB4-45BA-A9CF-3284B12AF0A4}">
      <dgm:prSet/>
      <dgm:spPr/>
      <dgm:t>
        <a:bodyPr/>
        <a:lstStyle/>
        <a:p>
          <a:endParaRPr lang="en-US"/>
        </a:p>
      </dgm:t>
    </dgm:pt>
    <dgm:pt modelId="{515B8010-E571-4E3C-B87E-7592199C949C}" type="pres">
      <dgm:prSet presAssocID="{78E74181-06DE-4261-8859-1CB3277994AC}" presName="linear" presStyleCnt="0">
        <dgm:presLayoutVars>
          <dgm:dir/>
          <dgm:animLvl val="lvl"/>
          <dgm:resizeHandles val="exact"/>
        </dgm:presLayoutVars>
      </dgm:prSet>
      <dgm:spPr/>
    </dgm:pt>
    <dgm:pt modelId="{1B787F98-B5C6-48B8-BB28-50461DBF74B4}" type="pres">
      <dgm:prSet presAssocID="{AE7BDACC-F0FE-4B34-B443-47F153100644}" presName="parentLin" presStyleCnt="0"/>
      <dgm:spPr/>
    </dgm:pt>
    <dgm:pt modelId="{52B325DF-8B7E-4DFB-8AC4-97D5DAD664F9}" type="pres">
      <dgm:prSet presAssocID="{AE7BDACC-F0FE-4B34-B443-47F153100644}" presName="parentLeftMargin" presStyleLbl="node1" presStyleIdx="0" presStyleCnt="4"/>
      <dgm:spPr/>
    </dgm:pt>
    <dgm:pt modelId="{F162E173-3D53-43EC-B37E-3F1E77B5360C}" type="pres">
      <dgm:prSet presAssocID="{AE7BDACC-F0FE-4B34-B443-47F1531006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C28F021-781D-4E51-A12E-05213069C13D}" type="pres">
      <dgm:prSet presAssocID="{AE7BDACC-F0FE-4B34-B443-47F153100644}" presName="negativeSpace" presStyleCnt="0"/>
      <dgm:spPr/>
    </dgm:pt>
    <dgm:pt modelId="{632710AF-EC13-4CF3-8643-079B8BCDF527}" type="pres">
      <dgm:prSet presAssocID="{AE7BDACC-F0FE-4B34-B443-47F153100644}" presName="childText" presStyleLbl="conFgAcc1" presStyleIdx="0" presStyleCnt="4">
        <dgm:presLayoutVars>
          <dgm:bulletEnabled val="1"/>
        </dgm:presLayoutVars>
      </dgm:prSet>
      <dgm:spPr/>
    </dgm:pt>
    <dgm:pt modelId="{D1ED183F-21AC-4E2C-B118-D23B7FF3D56A}" type="pres">
      <dgm:prSet presAssocID="{78B0AF0A-96FA-4D19-86B5-635BDB00CB95}" presName="spaceBetweenRectangles" presStyleCnt="0"/>
      <dgm:spPr/>
    </dgm:pt>
    <dgm:pt modelId="{EADA8931-B7F0-45D4-85E7-340B0253906A}" type="pres">
      <dgm:prSet presAssocID="{79F34A9D-FF9A-49D1-B336-C800EF29F73E}" presName="parentLin" presStyleCnt="0"/>
      <dgm:spPr/>
    </dgm:pt>
    <dgm:pt modelId="{1C4F29C3-1417-4540-9F88-0CBEC5AA2878}" type="pres">
      <dgm:prSet presAssocID="{79F34A9D-FF9A-49D1-B336-C800EF29F73E}" presName="parentLeftMargin" presStyleLbl="node1" presStyleIdx="0" presStyleCnt="4"/>
      <dgm:spPr/>
    </dgm:pt>
    <dgm:pt modelId="{574856C9-CF92-4D17-8861-2926661ADBE1}" type="pres">
      <dgm:prSet presAssocID="{79F34A9D-FF9A-49D1-B336-C800EF29F73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CB34D27-4505-4AF9-BBB6-A140ED540A00}" type="pres">
      <dgm:prSet presAssocID="{79F34A9D-FF9A-49D1-B336-C800EF29F73E}" presName="negativeSpace" presStyleCnt="0"/>
      <dgm:spPr/>
    </dgm:pt>
    <dgm:pt modelId="{31D83FF0-B300-4BDF-9E01-6BA2C3196451}" type="pres">
      <dgm:prSet presAssocID="{79F34A9D-FF9A-49D1-B336-C800EF29F73E}" presName="childText" presStyleLbl="conFgAcc1" presStyleIdx="1" presStyleCnt="4">
        <dgm:presLayoutVars>
          <dgm:bulletEnabled val="1"/>
        </dgm:presLayoutVars>
      </dgm:prSet>
      <dgm:spPr/>
    </dgm:pt>
    <dgm:pt modelId="{57B062AA-3368-4473-ACD9-0C086039EBB7}" type="pres">
      <dgm:prSet presAssocID="{3B9B19FA-0DD5-480E-A3B6-1B1D98D5FC17}" presName="spaceBetweenRectangles" presStyleCnt="0"/>
      <dgm:spPr/>
    </dgm:pt>
    <dgm:pt modelId="{E909FE12-95F0-47C2-8392-CB00C0AF1052}" type="pres">
      <dgm:prSet presAssocID="{886B1D55-5AEB-4160-BBCD-A45DCF8C2D93}" presName="parentLin" presStyleCnt="0"/>
      <dgm:spPr/>
    </dgm:pt>
    <dgm:pt modelId="{1A87829A-4935-4392-BC56-1210529C0F1C}" type="pres">
      <dgm:prSet presAssocID="{886B1D55-5AEB-4160-BBCD-A45DCF8C2D93}" presName="parentLeftMargin" presStyleLbl="node1" presStyleIdx="1" presStyleCnt="4"/>
      <dgm:spPr/>
    </dgm:pt>
    <dgm:pt modelId="{2B3834F4-FA24-4E51-BAB2-E9D99E1A4EC6}" type="pres">
      <dgm:prSet presAssocID="{886B1D55-5AEB-4160-BBCD-A45DCF8C2D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A74DC9C-337F-4155-B3BE-E61864A34A3F}" type="pres">
      <dgm:prSet presAssocID="{886B1D55-5AEB-4160-BBCD-A45DCF8C2D93}" presName="negativeSpace" presStyleCnt="0"/>
      <dgm:spPr/>
    </dgm:pt>
    <dgm:pt modelId="{E1DA490E-9BE4-4DCA-BE9F-A5FCB1109D29}" type="pres">
      <dgm:prSet presAssocID="{886B1D55-5AEB-4160-BBCD-A45DCF8C2D93}" presName="childText" presStyleLbl="conFgAcc1" presStyleIdx="2" presStyleCnt="4">
        <dgm:presLayoutVars>
          <dgm:bulletEnabled val="1"/>
        </dgm:presLayoutVars>
      </dgm:prSet>
      <dgm:spPr/>
    </dgm:pt>
    <dgm:pt modelId="{80236C8C-76B5-4C10-8B94-107E73D55FF8}" type="pres">
      <dgm:prSet presAssocID="{D7B1F51A-27AA-4B59-B613-5C1F18E4F2CF}" presName="spaceBetweenRectangles" presStyleCnt="0"/>
      <dgm:spPr/>
    </dgm:pt>
    <dgm:pt modelId="{6A55D17E-91DD-40B7-9D7E-3F0D6AC23375}" type="pres">
      <dgm:prSet presAssocID="{9A1816F2-AB65-4BC3-BACF-97A3703460D2}" presName="parentLin" presStyleCnt="0"/>
      <dgm:spPr/>
    </dgm:pt>
    <dgm:pt modelId="{1E316B93-04E3-4E29-9FD1-08EECC139AD8}" type="pres">
      <dgm:prSet presAssocID="{9A1816F2-AB65-4BC3-BACF-97A3703460D2}" presName="parentLeftMargin" presStyleLbl="node1" presStyleIdx="2" presStyleCnt="4"/>
      <dgm:spPr/>
    </dgm:pt>
    <dgm:pt modelId="{B5EE2DAB-4865-4E62-885A-573D55A7E606}" type="pres">
      <dgm:prSet presAssocID="{9A1816F2-AB65-4BC3-BACF-97A3703460D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64014D9-78D8-4F6E-B85A-77529BAFC4F1}" type="pres">
      <dgm:prSet presAssocID="{9A1816F2-AB65-4BC3-BACF-97A3703460D2}" presName="negativeSpace" presStyleCnt="0"/>
      <dgm:spPr/>
    </dgm:pt>
    <dgm:pt modelId="{11B7E5DC-DCE1-4F8F-885C-01E198BBC536}" type="pres">
      <dgm:prSet presAssocID="{9A1816F2-AB65-4BC3-BACF-97A3703460D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ACF0D02-0D5F-4B25-8F1A-405910EB291C}" type="presOf" srcId="{886B1D55-5AEB-4160-BBCD-A45DCF8C2D93}" destId="{1A87829A-4935-4392-BC56-1210529C0F1C}" srcOrd="0" destOrd="0" presId="urn:microsoft.com/office/officeart/2005/8/layout/list1"/>
    <dgm:cxn modelId="{1AFAB305-B0CD-42C4-AB5E-F0955EE9BF20}" type="presOf" srcId="{9A1816F2-AB65-4BC3-BACF-97A3703460D2}" destId="{B5EE2DAB-4865-4E62-885A-573D55A7E606}" srcOrd="1" destOrd="0" presId="urn:microsoft.com/office/officeart/2005/8/layout/list1"/>
    <dgm:cxn modelId="{6E84C20B-0987-48EE-9432-48D9713CAC43}" type="presOf" srcId="{90CED0A2-65EA-4DD0-98FF-94C06B0DF840}" destId="{E1DA490E-9BE4-4DCA-BE9F-A5FCB1109D29}" srcOrd="0" destOrd="2" presId="urn:microsoft.com/office/officeart/2005/8/layout/list1"/>
    <dgm:cxn modelId="{0A393D1B-0702-42C6-A207-9FD3A16F8586}" srcId="{9A1816F2-AB65-4BC3-BACF-97A3703460D2}" destId="{753D3AC8-4F1D-43A0-BBD7-DF50ED4D6632}" srcOrd="0" destOrd="0" parTransId="{CD981EAA-4C72-4D45-AD1E-B9FD0731F859}" sibTransId="{B68861DD-F426-4999-8833-8909ADD389D3}"/>
    <dgm:cxn modelId="{A4F70327-D438-4170-B9FA-35AFC9F3260C}" srcId="{78E74181-06DE-4261-8859-1CB3277994AC}" destId="{79F34A9D-FF9A-49D1-B336-C800EF29F73E}" srcOrd="1" destOrd="0" parTransId="{F9E39457-88B8-45C9-883B-4DEDF2032C68}" sibTransId="{3B9B19FA-0DD5-480E-A3B6-1B1D98D5FC17}"/>
    <dgm:cxn modelId="{AD161941-A718-4F9A-B33E-24FE1358F1D2}" srcId="{9A1816F2-AB65-4BC3-BACF-97A3703460D2}" destId="{92B5A487-0DF0-4820-B671-D75023E1298A}" srcOrd="1" destOrd="0" parTransId="{46650240-82B6-4929-B916-E949CFABD600}" sibTransId="{EDF209F0-02F6-4DA2-BDFA-43CD28F63D3A}"/>
    <dgm:cxn modelId="{8B7D6441-214C-4965-9343-1C2B32E99497}" srcId="{886B1D55-5AEB-4160-BBCD-A45DCF8C2D93}" destId="{13828735-6458-4EC9-9038-EF8CB40196C6}" srcOrd="0" destOrd="0" parTransId="{1A1AE605-F1ED-4D5F-801D-9AE985B17B6D}" sibTransId="{CA493EA1-F0EA-44F5-996B-0123E5BEE254}"/>
    <dgm:cxn modelId="{927F0743-6E5D-4F24-8E38-A6C91359191D}" srcId="{886B1D55-5AEB-4160-BBCD-A45DCF8C2D93}" destId="{90CED0A2-65EA-4DD0-98FF-94C06B0DF840}" srcOrd="2" destOrd="0" parTransId="{772F05D5-1C2F-4DF5-975A-C237119A1B41}" sibTransId="{86F4B5F2-037F-47BD-A373-312A3407A71E}"/>
    <dgm:cxn modelId="{B9273243-40C6-4985-8FD2-18B7725A512A}" type="presOf" srcId="{886B1D55-5AEB-4160-BBCD-A45DCF8C2D93}" destId="{2B3834F4-FA24-4E51-BAB2-E9D99E1A4EC6}" srcOrd="1" destOrd="0" presId="urn:microsoft.com/office/officeart/2005/8/layout/list1"/>
    <dgm:cxn modelId="{3E14F163-A23E-4AC7-B8F3-0CF04FC7D718}" srcId="{78E74181-06DE-4261-8859-1CB3277994AC}" destId="{886B1D55-5AEB-4160-BBCD-A45DCF8C2D93}" srcOrd="2" destOrd="0" parTransId="{D8B10FC5-CFB4-455D-9CD2-659400F0753F}" sibTransId="{D7B1F51A-27AA-4B59-B613-5C1F18E4F2CF}"/>
    <dgm:cxn modelId="{F609147D-EBB4-45BA-A9CF-3284B12AF0A4}" srcId="{9A1816F2-AB65-4BC3-BACF-97A3703460D2}" destId="{738F4B5D-7A27-4DDA-908C-E93B4DE236D0}" srcOrd="2" destOrd="0" parTransId="{9E6736B7-C123-4BF8-A4FB-D81D4327B3A2}" sibTransId="{D8E76C94-213E-41BF-84EC-1D199AC1EF88}"/>
    <dgm:cxn modelId="{7C6F607D-BA49-4685-8A5D-4FDE47E5EEAD}" srcId="{78E74181-06DE-4261-8859-1CB3277994AC}" destId="{9A1816F2-AB65-4BC3-BACF-97A3703460D2}" srcOrd="3" destOrd="0" parTransId="{D4A05175-F93F-4AA2-8311-80AE83E99AB3}" sibTransId="{2AF28312-4BDC-4A50-9724-296F871FB2DB}"/>
    <dgm:cxn modelId="{7A409682-B3A8-4059-B6DD-BF4E275BF472}" type="presOf" srcId="{79F34A9D-FF9A-49D1-B336-C800EF29F73E}" destId="{574856C9-CF92-4D17-8861-2926661ADBE1}" srcOrd="1" destOrd="0" presId="urn:microsoft.com/office/officeart/2005/8/layout/list1"/>
    <dgm:cxn modelId="{BE60CD85-6BBF-4830-8C9E-FDBC3426C041}" type="presOf" srcId="{F8387757-D9E0-42E2-8ED8-C16BBD671836}" destId="{31D83FF0-B300-4BDF-9E01-6BA2C3196451}" srcOrd="0" destOrd="1" presId="urn:microsoft.com/office/officeart/2005/8/layout/list1"/>
    <dgm:cxn modelId="{0527678A-D0A4-4A79-B176-0B4D87EE8544}" srcId="{79F34A9D-FF9A-49D1-B336-C800EF29F73E}" destId="{03AEEB2E-F9FB-40DE-AD46-918862FB3D94}" srcOrd="2" destOrd="0" parTransId="{53D8772E-60F8-4728-90E2-CA9DC7548BF7}" sibTransId="{7A616C41-BC25-451B-8999-B717A581B278}"/>
    <dgm:cxn modelId="{941D828B-0F1F-4C31-AD99-47BA5F98F02F}" type="presOf" srcId="{92B5A487-0DF0-4820-B671-D75023E1298A}" destId="{11B7E5DC-DCE1-4F8F-885C-01E198BBC536}" srcOrd="0" destOrd="1" presId="urn:microsoft.com/office/officeart/2005/8/layout/list1"/>
    <dgm:cxn modelId="{8968AF8C-5BFA-4363-98B2-74EC45284CE7}" type="presOf" srcId="{9A1816F2-AB65-4BC3-BACF-97A3703460D2}" destId="{1E316B93-04E3-4E29-9FD1-08EECC139AD8}" srcOrd="0" destOrd="0" presId="urn:microsoft.com/office/officeart/2005/8/layout/list1"/>
    <dgm:cxn modelId="{05FBAD91-AB89-48E3-B512-6E33CED2B735}" srcId="{79F34A9D-FF9A-49D1-B336-C800EF29F73E}" destId="{A1AD6925-A828-451F-8FB0-50ED2218485E}" srcOrd="0" destOrd="0" parTransId="{89A83DEB-67AA-49A0-93B3-62ED6252BE9C}" sibTransId="{4C2740F0-EF8C-4DB0-B8CD-7E3D829FD084}"/>
    <dgm:cxn modelId="{3960E7A6-2191-4F98-98E6-C1912967B8A5}" type="presOf" srcId="{13828735-6458-4EC9-9038-EF8CB40196C6}" destId="{E1DA490E-9BE4-4DCA-BE9F-A5FCB1109D29}" srcOrd="0" destOrd="0" presId="urn:microsoft.com/office/officeart/2005/8/layout/list1"/>
    <dgm:cxn modelId="{B6AD55A9-BCAF-440B-83EF-40CCBC95E4DE}" srcId="{78E74181-06DE-4261-8859-1CB3277994AC}" destId="{AE7BDACC-F0FE-4B34-B443-47F153100644}" srcOrd="0" destOrd="0" parTransId="{94E536AC-7383-44C2-BD69-5E9D31D55016}" sibTransId="{78B0AF0A-96FA-4D19-86B5-635BDB00CB95}"/>
    <dgm:cxn modelId="{C18698B5-B7A7-4611-B627-C1D46798C58B}" type="presOf" srcId="{79F34A9D-FF9A-49D1-B336-C800EF29F73E}" destId="{1C4F29C3-1417-4540-9F88-0CBEC5AA2878}" srcOrd="0" destOrd="0" presId="urn:microsoft.com/office/officeart/2005/8/layout/list1"/>
    <dgm:cxn modelId="{2924ACBE-85F0-4929-A7FA-EE810B72760E}" type="presOf" srcId="{AE7BDACC-F0FE-4B34-B443-47F153100644}" destId="{F162E173-3D53-43EC-B37E-3F1E77B5360C}" srcOrd="1" destOrd="0" presId="urn:microsoft.com/office/officeart/2005/8/layout/list1"/>
    <dgm:cxn modelId="{6C9B9ED4-B13A-43B6-9305-5586EDE22667}" type="presOf" srcId="{738F4B5D-7A27-4DDA-908C-E93B4DE236D0}" destId="{11B7E5DC-DCE1-4F8F-885C-01E198BBC536}" srcOrd="0" destOrd="2" presId="urn:microsoft.com/office/officeart/2005/8/layout/list1"/>
    <dgm:cxn modelId="{785BB5D5-AB87-44E4-AEB1-BB96D140724F}" srcId="{886B1D55-5AEB-4160-BBCD-A45DCF8C2D93}" destId="{90A9BE68-C805-410F-9F59-1B49BFBA0494}" srcOrd="1" destOrd="0" parTransId="{3F542905-4AA2-49F2-BC64-EC6A7531E4C4}" sibTransId="{E6163BD5-3327-4EEC-A23C-C4882AF73753}"/>
    <dgm:cxn modelId="{17A9EED6-9A84-4795-9AB2-1FD00C45B2D4}" type="presOf" srcId="{A1AD6925-A828-451F-8FB0-50ED2218485E}" destId="{31D83FF0-B300-4BDF-9E01-6BA2C3196451}" srcOrd="0" destOrd="0" presId="urn:microsoft.com/office/officeart/2005/8/layout/list1"/>
    <dgm:cxn modelId="{FD8F44D8-3C30-4177-BC95-63BE3127D0F0}" type="presOf" srcId="{03AEEB2E-F9FB-40DE-AD46-918862FB3D94}" destId="{31D83FF0-B300-4BDF-9E01-6BA2C3196451}" srcOrd="0" destOrd="2" presId="urn:microsoft.com/office/officeart/2005/8/layout/list1"/>
    <dgm:cxn modelId="{201E6FE1-BFBE-4E2D-9916-C6264D00A524}" type="presOf" srcId="{753D3AC8-4F1D-43A0-BBD7-DF50ED4D6632}" destId="{11B7E5DC-DCE1-4F8F-885C-01E198BBC536}" srcOrd="0" destOrd="0" presId="urn:microsoft.com/office/officeart/2005/8/layout/list1"/>
    <dgm:cxn modelId="{258670E1-BC59-4B60-AB27-D2063A21EFEC}" type="presOf" srcId="{90A9BE68-C805-410F-9F59-1B49BFBA0494}" destId="{E1DA490E-9BE4-4DCA-BE9F-A5FCB1109D29}" srcOrd="0" destOrd="1" presId="urn:microsoft.com/office/officeart/2005/8/layout/list1"/>
    <dgm:cxn modelId="{7345A4E9-D058-4051-88B4-6C163DB89CEC}" srcId="{79F34A9D-FF9A-49D1-B336-C800EF29F73E}" destId="{F8387757-D9E0-42E2-8ED8-C16BBD671836}" srcOrd="1" destOrd="0" parTransId="{6B5C46D2-98F9-4EE8-A046-8F5732475AFC}" sibTransId="{863083B5-B1F5-4805-95A0-6499A59DFE6E}"/>
    <dgm:cxn modelId="{DA9704EC-BF51-4510-AA86-3E24689B702B}" type="presOf" srcId="{78E74181-06DE-4261-8859-1CB3277994AC}" destId="{515B8010-E571-4E3C-B87E-7592199C949C}" srcOrd="0" destOrd="0" presId="urn:microsoft.com/office/officeart/2005/8/layout/list1"/>
    <dgm:cxn modelId="{5F188EEF-4CB7-4FBA-A4C9-5C94583106A8}" type="presOf" srcId="{AE7BDACC-F0FE-4B34-B443-47F153100644}" destId="{52B325DF-8B7E-4DFB-8AC4-97D5DAD664F9}" srcOrd="0" destOrd="0" presId="urn:microsoft.com/office/officeart/2005/8/layout/list1"/>
    <dgm:cxn modelId="{E563934F-8629-4E44-BB6A-F7AB3BF403FF}" type="presParOf" srcId="{515B8010-E571-4E3C-B87E-7592199C949C}" destId="{1B787F98-B5C6-48B8-BB28-50461DBF74B4}" srcOrd="0" destOrd="0" presId="urn:microsoft.com/office/officeart/2005/8/layout/list1"/>
    <dgm:cxn modelId="{D692F56F-70D1-419C-919C-1F90EA7B4C74}" type="presParOf" srcId="{1B787F98-B5C6-48B8-BB28-50461DBF74B4}" destId="{52B325DF-8B7E-4DFB-8AC4-97D5DAD664F9}" srcOrd="0" destOrd="0" presId="urn:microsoft.com/office/officeart/2005/8/layout/list1"/>
    <dgm:cxn modelId="{62F7403A-ED56-4182-963E-B243AC6F3D4F}" type="presParOf" srcId="{1B787F98-B5C6-48B8-BB28-50461DBF74B4}" destId="{F162E173-3D53-43EC-B37E-3F1E77B5360C}" srcOrd="1" destOrd="0" presId="urn:microsoft.com/office/officeart/2005/8/layout/list1"/>
    <dgm:cxn modelId="{542660FB-7827-4431-AEB3-7CD8BC16CA0C}" type="presParOf" srcId="{515B8010-E571-4E3C-B87E-7592199C949C}" destId="{AC28F021-781D-4E51-A12E-05213069C13D}" srcOrd="1" destOrd="0" presId="urn:microsoft.com/office/officeart/2005/8/layout/list1"/>
    <dgm:cxn modelId="{AE226DD4-6003-47E3-B669-8A9334C8FA71}" type="presParOf" srcId="{515B8010-E571-4E3C-B87E-7592199C949C}" destId="{632710AF-EC13-4CF3-8643-079B8BCDF527}" srcOrd="2" destOrd="0" presId="urn:microsoft.com/office/officeart/2005/8/layout/list1"/>
    <dgm:cxn modelId="{01760B92-57B3-4941-8788-569D5C46D6A5}" type="presParOf" srcId="{515B8010-E571-4E3C-B87E-7592199C949C}" destId="{D1ED183F-21AC-4E2C-B118-D23B7FF3D56A}" srcOrd="3" destOrd="0" presId="urn:microsoft.com/office/officeart/2005/8/layout/list1"/>
    <dgm:cxn modelId="{BB772736-7A9E-4FEF-88C6-A65A2472C1BA}" type="presParOf" srcId="{515B8010-E571-4E3C-B87E-7592199C949C}" destId="{EADA8931-B7F0-45D4-85E7-340B0253906A}" srcOrd="4" destOrd="0" presId="urn:microsoft.com/office/officeart/2005/8/layout/list1"/>
    <dgm:cxn modelId="{A55719E3-4E33-41A9-AB5F-EEDDDC8D61A9}" type="presParOf" srcId="{EADA8931-B7F0-45D4-85E7-340B0253906A}" destId="{1C4F29C3-1417-4540-9F88-0CBEC5AA2878}" srcOrd="0" destOrd="0" presId="urn:microsoft.com/office/officeart/2005/8/layout/list1"/>
    <dgm:cxn modelId="{0502CA06-EDAD-4129-BB3E-6BCC7D1863DF}" type="presParOf" srcId="{EADA8931-B7F0-45D4-85E7-340B0253906A}" destId="{574856C9-CF92-4D17-8861-2926661ADBE1}" srcOrd="1" destOrd="0" presId="urn:microsoft.com/office/officeart/2005/8/layout/list1"/>
    <dgm:cxn modelId="{2D8AF2D9-3410-4A24-A4BD-1BECD9072469}" type="presParOf" srcId="{515B8010-E571-4E3C-B87E-7592199C949C}" destId="{0CB34D27-4505-4AF9-BBB6-A140ED540A00}" srcOrd="5" destOrd="0" presId="urn:microsoft.com/office/officeart/2005/8/layout/list1"/>
    <dgm:cxn modelId="{9B497FD4-88C8-4F26-BDC8-15AB4DCD7D0B}" type="presParOf" srcId="{515B8010-E571-4E3C-B87E-7592199C949C}" destId="{31D83FF0-B300-4BDF-9E01-6BA2C3196451}" srcOrd="6" destOrd="0" presId="urn:microsoft.com/office/officeart/2005/8/layout/list1"/>
    <dgm:cxn modelId="{6AB1CC8B-6F4A-408A-BEB2-DF158A54CB2E}" type="presParOf" srcId="{515B8010-E571-4E3C-B87E-7592199C949C}" destId="{57B062AA-3368-4473-ACD9-0C086039EBB7}" srcOrd="7" destOrd="0" presId="urn:microsoft.com/office/officeart/2005/8/layout/list1"/>
    <dgm:cxn modelId="{778110A1-3FA2-4928-83F2-12AA7073684C}" type="presParOf" srcId="{515B8010-E571-4E3C-B87E-7592199C949C}" destId="{E909FE12-95F0-47C2-8392-CB00C0AF1052}" srcOrd="8" destOrd="0" presId="urn:microsoft.com/office/officeart/2005/8/layout/list1"/>
    <dgm:cxn modelId="{37E020F0-8003-4D39-AE31-BF3A88A709EA}" type="presParOf" srcId="{E909FE12-95F0-47C2-8392-CB00C0AF1052}" destId="{1A87829A-4935-4392-BC56-1210529C0F1C}" srcOrd="0" destOrd="0" presId="urn:microsoft.com/office/officeart/2005/8/layout/list1"/>
    <dgm:cxn modelId="{3A7DD425-A158-404C-A8ED-A35C2ECA812E}" type="presParOf" srcId="{E909FE12-95F0-47C2-8392-CB00C0AF1052}" destId="{2B3834F4-FA24-4E51-BAB2-E9D99E1A4EC6}" srcOrd="1" destOrd="0" presId="urn:microsoft.com/office/officeart/2005/8/layout/list1"/>
    <dgm:cxn modelId="{577959D6-A159-44B1-84A5-47773FA966E0}" type="presParOf" srcId="{515B8010-E571-4E3C-B87E-7592199C949C}" destId="{5A74DC9C-337F-4155-B3BE-E61864A34A3F}" srcOrd="9" destOrd="0" presId="urn:microsoft.com/office/officeart/2005/8/layout/list1"/>
    <dgm:cxn modelId="{7DF8275F-73A5-4195-9335-72B9FC561FE5}" type="presParOf" srcId="{515B8010-E571-4E3C-B87E-7592199C949C}" destId="{E1DA490E-9BE4-4DCA-BE9F-A5FCB1109D29}" srcOrd="10" destOrd="0" presId="urn:microsoft.com/office/officeart/2005/8/layout/list1"/>
    <dgm:cxn modelId="{AF0303A3-E65D-4A5D-9810-04A5C42DFCB6}" type="presParOf" srcId="{515B8010-E571-4E3C-B87E-7592199C949C}" destId="{80236C8C-76B5-4C10-8B94-107E73D55FF8}" srcOrd="11" destOrd="0" presId="urn:microsoft.com/office/officeart/2005/8/layout/list1"/>
    <dgm:cxn modelId="{5DB14854-823F-4F0F-A8E9-BC22A7CF5C70}" type="presParOf" srcId="{515B8010-E571-4E3C-B87E-7592199C949C}" destId="{6A55D17E-91DD-40B7-9D7E-3F0D6AC23375}" srcOrd="12" destOrd="0" presId="urn:microsoft.com/office/officeart/2005/8/layout/list1"/>
    <dgm:cxn modelId="{CE57F55F-85FD-48A0-9E4B-1A7E3815B681}" type="presParOf" srcId="{6A55D17E-91DD-40B7-9D7E-3F0D6AC23375}" destId="{1E316B93-04E3-4E29-9FD1-08EECC139AD8}" srcOrd="0" destOrd="0" presId="urn:microsoft.com/office/officeart/2005/8/layout/list1"/>
    <dgm:cxn modelId="{C83192F9-58A4-4731-A50A-6F95EF43554F}" type="presParOf" srcId="{6A55D17E-91DD-40B7-9D7E-3F0D6AC23375}" destId="{B5EE2DAB-4865-4E62-885A-573D55A7E606}" srcOrd="1" destOrd="0" presId="urn:microsoft.com/office/officeart/2005/8/layout/list1"/>
    <dgm:cxn modelId="{EEF94383-039C-4888-9A03-5D1196A0E5C3}" type="presParOf" srcId="{515B8010-E571-4E3C-B87E-7592199C949C}" destId="{464014D9-78D8-4F6E-B85A-77529BAFC4F1}" srcOrd="13" destOrd="0" presId="urn:microsoft.com/office/officeart/2005/8/layout/list1"/>
    <dgm:cxn modelId="{5D6670D6-DFFF-4795-B760-3B6ACF79742F}" type="presParOf" srcId="{515B8010-E571-4E3C-B87E-7592199C949C}" destId="{11B7E5DC-DCE1-4F8F-885C-01E198BBC53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AA3155-3942-49BC-9272-6A5EAB958C9C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EA04058-E61E-4C75-A350-D7F6A8088750}">
      <dgm:prSet/>
      <dgm:spPr/>
      <dgm:t>
        <a:bodyPr/>
        <a:lstStyle/>
        <a:p>
          <a:r>
            <a:rPr lang="en-US" b="1"/>
            <a:t>Loan Term</a:t>
          </a:r>
          <a:endParaRPr lang="en-US"/>
        </a:p>
      </dgm:t>
    </dgm:pt>
    <dgm:pt modelId="{27BEC1A2-0597-460F-BB5C-46E515B7D0AB}" type="parTrans" cxnId="{5146B23F-BDD8-44C1-A6D8-4BF58E3FF9EA}">
      <dgm:prSet/>
      <dgm:spPr/>
      <dgm:t>
        <a:bodyPr/>
        <a:lstStyle/>
        <a:p>
          <a:endParaRPr lang="en-US"/>
        </a:p>
      </dgm:t>
    </dgm:pt>
    <dgm:pt modelId="{65FB77FA-B8D9-436A-9119-0289A41192BA}" type="sibTrans" cxnId="{5146B23F-BDD8-44C1-A6D8-4BF58E3FF9EA}">
      <dgm:prSet/>
      <dgm:spPr/>
      <dgm:t>
        <a:bodyPr/>
        <a:lstStyle/>
        <a:p>
          <a:endParaRPr lang="en-US"/>
        </a:p>
      </dgm:t>
    </dgm:pt>
    <dgm:pt modelId="{5ED500EB-0D2B-4D87-9420-DDA606B9ECFD}">
      <dgm:prSet/>
      <dgm:spPr/>
      <dgm:t>
        <a:bodyPr/>
        <a:lstStyle/>
        <a:p>
          <a:r>
            <a:rPr lang="en-US"/>
            <a:t>Shorter durations are associated with lower chances of default.</a:t>
          </a:r>
        </a:p>
      </dgm:t>
    </dgm:pt>
    <dgm:pt modelId="{6D9D1A6A-1AB5-44A4-BAF3-7EB56C262BAE}" type="parTrans" cxnId="{69D1E2A5-2614-4987-A6D6-2D491BCD6078}">
      <dgm:prSet/>
      <dgm:spPr/>
      <dgm:t>
        <a:bodyPr/>
        <a:lstStyle/>
        <a:p>
          <a:endParaRPr lang="en-US"/>
        </a:p>
      </dgm:t>
    </dgm:pt>
    <dgm:pt modelId="{BDB7F48F-A980-46F8-BF6A-D4CDE786EF5B}" type="sibTrans" cxnId="{69D1E2A5-2614-4987-A6D6-2D491BCD6078}">
      <dgm:prSet/>
      <dgm:spPr/>
      <dgm:t>
        <a:bodyPr/>
        <a:lstStyle/>
        <a:p>
          <a:endParaRPr lang="en-US"/>
        </a:p>
      </dgm:t>
    </dgm:pt>
    <dgm:pt modelId="{13C5C81F-E904-427C-A5DA-6AC89C04D826}">
      <dgm:prSet/>
      <dgm:spPr/>
      <dgm:t>
        <a:bodyPr/>
        <a:lstStyle/>
        <a:p>
          <a:r>
            <a:rPr lang="en-US" b="1"/>
            <a:t>Interest Rate</a:t>
          </a:r>
          <a:endParaRPr lang="en-US"/>
        </a:p>
      </dgm:t>
    </dgm:pt>
    <dgm:pt modelId="{7C762134-DF72-42CF-BC9A-C421F63A927A}" type="parTrans" cxnId="{B6ABD6BF-AB91-4633-9FA8-EE97A1CC7068}">
      <dgm:prSet/>
      <dgm:spPr/>
      <dgm:t>
        <a:bodyPr/>
        <a:lstStyle/>
        <a:p>
          <a:endParaRPr lang="en-US"/>
        </a:p>
      </dgm:t>
    </dgm:pt>
    <dgm:pt modelId="{D535B9E3-17EB-46C3-8760-6EF4938DEA66}" type="sibTrans" cxnId="{B6ABD6BF-AB91-4633-9FA8-EE97A1CC7068}">
      <dgm:prSet/>
      <dgm:spPr/>
      <dgm:t>
        <a:bodyPr/>
        <a:lstStyle/>
        <a:p>
          <a:endParaRPr lang="en-US"/>
        </a:p>
      </dgm:t>
    </dgm:pt>
    <dgm:pt modelId="{6B40499D-6A22-4417-A9B8-E53B9040548A}">
      <dgm:prSet/>
      <dgm:spPr/>
      <dgm:t>
        <a:bodyPr/>
        <a:lstStyle/>
        <a:p>
          <a:r>
            <a:rPr lang="en-US"/>
            <a:t>Lower interest rates are linked to higher chances of repayment.</a:t>
          </a:r>
        </a:p>
      </dgm:t>
    </dgm:pt>
    <dgm:pt modelId="{FBDE1488-DF96-4F9C-AF16-DB12409A95A4}" type="parTrans" cxnId="{7930177F-FA3F-4952-92E8-113299B4113A}">
      <dgm:prSet/>
      <dgm:spPr/>
      <dgm:t>
        <a:bodyPr/>
        <a:lstStyle/>
        <a:p>
          <a:endParaRPr lang="en-US"/>
        </a:p>
      </dgm:t>
    </dgm:pt>
    <dgm:pt modelId="{E82E3657-60DC-48D9-BC11-85E1489A1A77}" type="sibTrans" cxnId="{7930177F-FA3F-4952-92E8-113299B4113A}">
      <dgm:prSet/>
      <dgm:spPr/>
      <dgm:t>
        <a:bodyPr/>
        <a:lstStyle/>
        <a:p>
          <a:endParaRPr lang="en-US"/>
        </a:p>
      </dgm:t>
    </dgm:pt>
    <dgm:pt modelId="{5EBA4505-458D-4A33-9DD0-B68B4CD110CE}">
      <dgm:prSet/>
      <dgm:spPr/>
      <dgm:t>
        <a:bodyPr/>
        <a:lstStyle/>
        <a:p>
          <a:r>
            <a:rPr lang="en-US" b="1"/>
            <a:t>Purpose</a:t>
          </a:r>
          <a:endParaRPr lang="en-US"/>
        </a:p>
      </dgm:t>
    </dgm:pt>
    <dgm:pt modelId="{23B04607-CFB9-42E6-807F-D17564841B26}" type="parTrans" cxnId="{E6FC5356-6ABE-4251-B51F-94B0D876C990}">
      <dgm:prSet/>
      <dgm:spPr/>
      <dgm:t>
        <a:bodyPr/>
        <a:lstStyle/>
        <a:p>
          <a:endParaRPr lang="en-US"/>
        </a:p>
      </dgm:t>
    </dgm:pt>
    <dgm:pt modelId="{E3BFEDE1-854B-47F9-BBEA-93674287C37A}" type="sibTrans" cxnId="{E6FC5356-6ABE-4251-B51F-94B0D876C990}">
      <dgm:prSet/>
      <dgm:spPr/>
      <dgm:t>
        <a:bodyPr/>
        <a:lstStyle/>
        <a:p>
          <a:endParaRPr lang="en-US"/>
        </a:p>
      </dgm:t>
    </dgm:pt>
    <dgm:pt modelId="{D818076A-A45F-4B05-BDEB-5A95BFBC9306}">
      <dgm:prSet/>
      <dgm:spPr/>
      <dgm:t>
        <a:bodyPr/>
        <a:lstStyle/>
        <a:p>
          <a:r>
            <a:rPr lang="en-US"/>
            <a:t>Debt consolidation and credit card loans show higher default rates.</a:t>
          </a:r>
        </a:p>
      </dgm:t>
    </dgm:pt>
    <dgm:pt modelId="{D831FD0A-BCF5-442D-B690-19A7A8FA53CA}" type="parTrans" cxnId="{4976B88F-4FC1-4788-B41B-52F49426ABAC}">
      <dgm:prSet/>
      <dgm:spPr/>
      <dgm:t>
        <a:bodyPr/>
        <a:lstStyle/>
        <a:p>
          <a:endParaRPr lang="en-US"/>
        </a:p>
      </dgm:t>
    </dgm:pt>
    <dgm:pt modelId="{A7D6A6E3-DE84-447A-A614-ED778AC1BDAA}" type="sibTrans" cxnId="{4976B88F-4FC1-4788-B41B-52F49426ABAC}">
      <dgm:prSet/>
      <dgm:spPr/>
      <dgm:t>
        <a:bodyPr/>
        <a:lstStyle/>
        <a:p>
          <a:endParaRPr lang="en-US"/>
        </a:p>
      </dgm:t>
    </dgm:pt>
    <dgm:pt modelId="{54D2123D-4067-4F06-9426-5F8AE8A5E8FF}">
      <dgm:prSet/>
      <dgm:spPr/>
      <dgm:t>
        <a:bodyPr/>
        <a:lstStyle/>
        <a:p>
          <a:r>
            <a:rPr lang="en-US" b="1"/>
            <a:t>Debt-to-Income (DTI) Ratio</a:t>
          </a:r>
          <a:endParaRPr lang="en-US"/>
        </a:p>
      </dgm:t>
    </dgm:pt>
    <dgm:pt modelId="{52ACD35E-0C2D-4387-BD79-BE24932A211C}" type="parTrans" cxnId="{6E22AC38-091D-4AA9-B950-0CAA07C970A1}">
      <dgm:prSet/>
      <dgm:spPr/>
      <dgm:t>
        <a:bodyPr/>
        <a:lstStyle/>
        <a:p>
          <a:endParaRPr lang="en-US"/>
        </a:p>
      </dgm:t>
    </dgm:pt>
    <dgm:pt modelId="{D234850A-4D39-4CEC-A84F-111CEF29171E}" type="sibTrans" cxnId="{6E22AC38-091D-4AA9-B950-0CAA07C970A1}">
      <dgm:prSet/>
      <dgm:spPr/>
      <dgm:t>
        <a:bodyPr/>
        <a:lstStyle/>
        <a:p>
          <a:endParaRPr lang="en-US"/>
        </a:p>
      </dgm:t>
    </dgm:pt>
    <dgm:pt modelId="{585B2BD1-8789-4B2D-8696-5C05140C25B9}">
      <dgm:prSet/>
      <dgm:spPr/>
      <dgm:t>
        <a:bodyPr/>
        <a:lstStyle/>
        <a:p>
          <a:r>
            <a:rPr lang="en-US"/>
            <a:t>Higher DTI ratios are associated with a greater likelihood of default.</a:t>
          </a:r>
        </a:p>
      </dgm:t>
    </dgm:pt>
    <dgm:pt modelId="{FD0F96EC-9EED-4DB8-8EE4-E6EC3C117325}" type="parTrans" cxnId="{A6C23571-1EAC-4018-A4CE-26BCCA0F1CCB}">
      <dgm:prSet/>
      <dgm:spPr/>
      <dgm:t>
        <a:bodyPr/>
        <a:lstStyle/>
        <a:p>
          <a:endParaRPr lang="en-US"/>
        </a:p>
      </dgm:t>
    </dgm:pt>
    <dgm:pt modelId="{EC91958C-ACEC-497F-B9FA-70737C01EA45}" type="sibTrans" cxnId="{A6C23571-1EAC-4018-A4CE-26BCCA0F1CCB}">
      <dgm:prSet/>
      <dgm:spPr/>
      <dgm:t>
        <a:bodyPr/>
        <a:lstStyle/>
        <a:p>
          <a:endParaRPr lang="en-US"/>
        </a:p>
      </dgm:t>
    </dgm:pt>
    <dgm:pt modelId="{FC442EB9-E5F7-441A-8A82-6D4180B38020}">
      <dgm:prSet/>
      <dgm:spPr/>
      <dgm:t>
        <a:bodyPr/>
        <a:lstStyle/>
        <a:p>
          <a:r>
            <a:rPr lang="en-US" b="1"/>
            <a:t>Address State</a:t>
          </a:r>
          <a:endParaRPr lang="en-US"/>
        </a:p>
      </dgm:t>
    </dgm:pt>
    <dgm:pt modelId="{D0244831-019F-44A6-873D-F215DC005548}" type="parTrans" cxnId="{45E17221-E33C-4826-9854-52012C5074F8}">
      <dgm:prSet/>
      <dgm:spPr/>
      <dgm:t>
        <a:bodyPr/>
        <a:lstStyle/>
        <a:p>
          <a:endParaRPr lang="en-US"/>
        </a:p>
      </dgm:t>
    </dgm:pt>
    <dgm:pt modelId="{F3C681C5-8EFD-4532-B8B8-BF925130EEF7}" type="sibTrans" cxnId="{45E17221-E33C-4826-9854-52012C5074F8}">
      <dgm:prSet/>
      <dgm:spPr/>
      <dgm:t>
        <a:bodyPr/>
        <a:lstStyle/>
        <a:p>
          <a:endParaRPr lang="en-US"/>
        </a:p>
      </dgm:t>
    </dgm:pt>
    <dgm:pt modelId="{82455EC2-7158-4FD5-A01E-17EDEE9A228A}">
      <dgm:prSet/>
      <dgm:spPr/>
      <dgm:t>
        <a:bodyPr/>
        <a:lstStyle/>
        <a:p>
          <a:r>
            <a:rPr lang="en-US"/>
            <a:t>California (CA) and Florida (FL) have high loan default rates.</a:t>
          </a:r>
        </a:p>
      </dgm:t>
    </dgm:pt>
    <dgm:pt modelId="{4FBBDF67-1BF4-4EEB-9A82-FF062EE259F3}" type="parTrans" cxnId="{16CBB50E-CE3F-46CB-8F8B-FE6A82D28F27}">
      <dgm:prSet/>
      <dgm:spPr/>
      <dgm:t>
        <a:bodyPr/>
        <a:lstStyle/>
        <a:p>
          <a:endParaRPr lang="en-US"/>
        </a:p>
      </dgm:t>
    </dgm:pt>
    <dgm:pt modelId="{A4C4B058-E38F-461F-B86F-238C7FE04517}" type="sibTrans" cxnId="{16CBB50E-CE3F-46CB-8F8B-FE6A82D28F27}">
      <dgm:prSet/>
      <dgm:spPr/>
      <dgm:t>
        <a:bodyPr/>
        <a:lstStyle/>
        <a:p>
          <a:endParaRPr lang="en-US"/>
        </a:p>
      </dgm:t>
    </dgm:pt>
    <dgm:pt modelId="{F5939D71-6319-464A-92CE-05EB487CA144}">
      <dgm:prSet/>
      <dgm:spPr/>
      <dgm:t>
        <a:bodyPr/>
        <a:lstStyle/>
        <a:p>
          <a:r>
            <a:rPr lang="en-US" b="1"/>
            <a:t>Years of Employment</a:t>
          </a:r>
          <a:endParaRPr lang="en-US"/>
        </a:p>
      </dgm:t>
    </dgm:pt>
    <dgm:pt modelId="{A2A31406-12F2-44EC-BB23-E5442E095BA3}" type="parTrans" cxnId="{95CE8A0F-9D43-4A29-8D6B-F7B069C39A2F}">
      <dgm:prSet/>
      <dgm:spPr/>
      <dgm:t>
        <a:bodyPr/>
        <a:lstStyle/>
        <a:p>
          <a:endParaRPr lang="en-US"/>
        </a:p>
      </dgm:t>
    </dgm:pt>
    <dgm:pt modelId="{37684C3D-ED3E-41A6-9A9F-8D64BC7A2890}" type="sibTrans" cxnId="{95CE8A0F-9D43-4A29-8D6B-F7B069C39A2F}">
      <dgm:prSet/>
      <dgm:spPr/>
      <dgm:t>
        <a:bodyPr/>
        <a:lstStyle/>
        <a:p>
          <a:endParaRPr lang="en-US"/>
        </a:p>
      </dgm:t>
    </dgm:pt>
    <dgm:pt modelId="{4A509BA3-7F09-4E89-88CF-2A8E5955BB7A}">
      <dgm:prSet/>
      <dgm:spPr/>
      <dgm:t>
        <a:bodyPr/>
        <a:lstStyle/>
        <a:p>
          <a:r>
            <a:rPr lang="en-US"/>
            <a:t>Longer employment duration generally improves repayment likelihood.</a:t>
          </a:r>
        </a:p>
      </dgm:t>
    </dgm:pt>
    <dgm:pt modelId="{B766977D-41D4-4EFA-A1BA-14CE2CAED41C}" type="parTrans" cxnId="{AA3201EA-8287-4C70-A92D-4EAD2B5BF5C9}">
      <dgm:prSet/>
      <dgm:spPr/>
      <dgm:t>
        <a:bodyPr/>
        <a:lstStyle/>
        <a:p>
          <a:endParaRPr lang="en-US"/>
        </a:p>
      </dgm:t>
    </dgm:pt>
    <dgm:pt modelId="{F923ED71-CC73-4DE6-B8F3-9A10BCAA9DCC}" type="sibTrans" cxnId="{AA3201EA-8287-4C70-A92D-4EAD2B5BF5C9}">
      <dgm:prSet/>
      <dgm:spPr/>
      <dgm:t>
        <a:bodyPr/>
        <a:lstStyle/>
        <a:p>
          <a:endParaRPr lang="en-US"/>
        </a:p>
      </dgm:t>
    </dgm:pt>
    <dgm:pt modelId="{F008469D-2238-48BF-A473-8CC80750AFAE}">
      <dgm:prSet/>
      <dgm:spPr/>
      <dgm:t>
        <a:bodyPr/>
        <a:lstStyle/>
        <a:p>
          <a:r>
            <a:rPr lang="en-US" b="1"/>
            <a:t>Annual Income</a:t>
          </a:r>
          <a:endParaRPr lang="en-US"/>
        </a:p>
      </dgm:t>
    </dgm:pt>
    <dgm:pt modelId="{BCBCF609-6D32-42FB-9FB0-535D847233DB}" type="parTrans" cxnId="{2DDB3426-D97D-465D-815F-44E16F9E8FC5}">
      <dgm:prSet/>
      <dgm:spPr/>
      <dgm:t>
        <a:bodyPr/>
        <a:lstStyle/>
        <a:p>
          <a:endParaRPr lang="en-US"/>
        </a:p>
      </dgm:t>
    </dgm:pt>
    <dgm:pt modelId="{9C48D349-68A6-4036-AAC1-B0ECCF7BA415}" type="sibTrans" cxnId="{2DDB3426-D97D-465D-815F-44E16F9E8FC5}">
      <dgm:prSet/>
      <dgm:spPr/>
      <dgm:t>
        <a:bodyPr/>
        <a:lstStyle/>
        <a:p>
          <a:endParaRPr lang="en-US"/>
        </a:p>
      </dgm:t>
    </dgm:pt>
    <dgm:pt modelId="{71A3FEA4-5BFA-4360-8E20-DA8BEA572F8F}">
      <dgm:prSet/>
      <dgm:spPr/>
      <dgm:t>
        <a:bodyPr/>
        <a:lstStyle/>
        <a:p>
          <a:r>
            <a:rPr lang="en-US"/>
            <a:t>Higher income levels correlate with higher chances of loan repayment.</a:t>
          </a:r>
        </a:p>
      </dgm:t>
    </dgm:pt>
    <dgm:pt modelId="{BD12D95A-B386-4ABD-BFCC-92C7DB2E0229}" type="parTrans" cxnId="{26EE1077-0427-4AB7-877C-7D0D19098B7C}">
      <dgm:prSet/>
      <dgm:spPr/>
      <dgm:t>
        <a:bodyPr/>
        <a:lstStyle/>
        <a:p>
          <a:endParaRPr lang="en-US"/>
        </a:p>
      </dgm:t>
    </dgm:pt>
    <dgm:pt modelId="{97467749-0255-4BBC-A41C-C6AEE11287A6}" type="sibTrans" cxnId="{26EE1077-0427-4AB7-877C-7D0D19098B7C}">
      <dgm:prSet/>
      <dgm:spPr/>
      <dgm:t>
        <a:bodyPr/>
        <a:lstStyle/>
        <a:p>
          <a:endParaRPr lang="en-US"/>
        </a:p>
      </dgm:t>
    </dgm:pt>
    <dgm:pt modelId="{4F91884E-2BB4-4A15-B73F-BB6D87CA45FF}">
      <dgm:prSet/>
      <dgm:spPr/>
      <dgm:t>
        <a:bodyPr/>
        <a:lstStyle/>
        <a:p>
          <a:r>
            <a:rPr lang="en-US" b="1"/>
            <a:t>Grades</a:t>
          </a:r>
          <a:endParaRPr lang="en-US"/>
        </a:p>
      </dgm:t>
    </dgm:pt>
    <dgm:pt modelId="{94736136-82B5-4C2E-91E4-00000FA9466E}" type="parTrans" cxnId="{B3709862-D92E-4408-96D9-B26BF6346C9E}">
      <dgm:prSet/>
      <dgm:spPr/>
      <dgm:t>
        <a:bodyPr/>
        <a:lstStyle/>
        <a:p>
          <a:endParaRPr lang="en-US"/>
        </a:p>
      </dgm:t>
    </dgm:pt>
    <dgm:pt modelId="{77750F97-2608-4A4D-A98D-9DC8388A19B2}" type="sibTrans" cxnId="{B3709862-D92E-4408-96D9-B26BF6346C9E}">
      <dgm:prSet/>
      <dgm:spPr/>
      <dgm:t>
        <a:bodyPr/>
        <a:lstStyle/>
        <a:p>
          <a:endParaRPr lang="en-US"/>
        </a:p>
      </dgm:t>
    </dgm:pt>
    <dgm:pt modelId="{293A0001-A289-4420-9BCA-F06AA81820A9}">
      <dgm:prSet/>
      <dgm:spPr/>
      <dgm:t>
        <a:bodyPr/>
        <a:lstStyle/>
        <a:p>
          <a:r>
            <a:rPr lang="en-US"/>
            <a:t>Loans graded A and B have higher chances of repayment compared to other grades.</a:t>
          </a:r>
        </a:p>
      </dgm:t>
    </dgm:pt>
    <dgm:pt modelId="{B4C0B844-B5B3-4950-A3F3-80E0E2788BBB}" type="parTrans" cxnId="{10E2DD03-12AD-4523-8610-2314919334FB}">
      <dgm:prSet/>
      <dgm:spPr/>
      <dgm:t>
        <a:bodyPr/>
        <a:lstStyle/>
        <a:p>
          <a:endParaRPr lang="en-US"/>
        </a:p>
      </dgm:t>
    </dgm:pt>
    <dgm:pt modelId="{127092DA-2F2B-4CAA-8AAB-29C573AA8446}" type="sibTrans" cxnId="{10E2DD03-12AD-4523-8610-2314919334FB}">
      <dgm:prSet/>
      <dgm:spPr/>
      <dgm:t>
        <a:bodyPr/>
        <a:lstStyle/>
        <a:p>
          <a:endParaRPr lang="en-US"/>
        </a:p>
      </dgm:t>
    </dgm:pt>
    <dgm:pt modelId="{CA5FECFF-C444-4DCC-845E-0C6C4AD4853A}">
      <dgm:prSet/>
      <dgm:spPr/>
      <dgm:t>
        <a:bodyPr/>
        <a:lstStyle/>
        <a:p>
          <a:r>
            <a:rPr lang="en-US" b="1"/>
            <a:t>Verification Status</a:t>
          </a:r>
          <a:endParaRPr lang="en-US"/>
        </a:p>
      </dgm:t>
    </dgm:pt>
    <dgm:pt modelId="{53423DA4-DED1-4439-A1A5-87E409A21D8C}" type="parTrans" cxnId="{7B0B58D3-6104-4FC9-90D9-9C197E1E122D}">
      <dgm:prSet/>
      <dgm:spPr/>
      <dgm:t>
        <a:bodyPr/>
        <a:lstStyle/>
        <a:p>
          <a:endParaRPr lang="en-US"/>
        </a:p>
      </dgm:t>
    </dgm:pt>
    <dgm:pt modelId="{D1818426-FD50-41E1-943D-349A0B2DCF7B}" type="sibTrans" cxnId="{7B0B58D3-6104-4FC9-90D9-9C197E1E122D}">
      <dgm:prSet/>
      <dgm:spPr/>
      <dgm:t>
        <a:bodyPr/>
        <a:lstStyle/>
        <a:p>
          <a:endParaRPr lang="en-US"/>
        </a:p>
      </dgm:t>
    </dgm:pt>
    <dgm:pt modelId="{3FDD9F1E-7B63-4F16-A732-8D6DB37BD98C}">
      <dgm:prSet/>
      <dgm:spPr/>
      <dgm:t>
        <a:bodyPr/>
        <a:lstStyle/>
        <a:p>
          <a:r>
            <a:rPr lang="en-US"/>
            <a:t>Higher default rates are observed in 'Verified' and 'Source Verified' categories compared to 'Not Verified.'</a:t>
          </a:r>
        </a:p>
      </dgm:t>
    </dgm:pt>
    <dgm:pt modelId="{7E4BCB7B-70D9-4946-8866-EBA503C514E6}" type="parTrans" cxnId="{DAD9B0C4-652F-44F4-8611-0D546B479335}">
      <dgm:prSet/>
      <dgm:spPr/>
      <dgm:t>
        <a:bodyPr/>
        <a:lstStyle/>
        <a:p>
          <a:endParaRPr lang="en-US"/>
        </a:p>
      </dgm:t>
    </dgm:pt>
    <dgm:pt modelId="{5ABA1724-EA0E-442B-8A36-843DC9C54A81}" type="sibTrans" cxnId="{DAD9B0C4-652F-44F4-8611-0D546B479335}">
      <dgm:prSet/>
      <dgm:spPr/>
      <dgm:t>
        <a:bodyPr/>
        <a:lstStyle/>
        <a:p>
          <a:endParaRPr lang="en-US"/>
        </a:p>
      </dgm:t>
    </dgm:pt>
    <dgm:pt modelId="{C157EE1F-E906-4835-9B90-60EA552242E9}">
      <dgm:prSet/>
      <dgm:spPr/>
      <dgm:t>
        <a:bodyPr/>
        <a:lstStyle/>
        <a:p>
          <a:r>
            <a:rPr lang="en-US" b="1"/>
            <a:t>Loan Amount</a:t>
          </a:r>
          <a:endParaRPr lang="en-US"/>
        </a:p>
      </dgm:t>
    </dgm:pt>
    <dgm:pt modelId="{FF772C4C-C30A-49D7-B314-1E23A0311AB5}" type="parTrans" cxnId="{400C6A8C-87DD-4210-A6A6-0006F5551D9A}">
      <dgm:prSet/>
      <dgm:spPr/>
      <dgm:t>
        <a:bodyPr/>
        <a:lstStyle/>
        <a:p>
          <a:endParaRPr lang="en-US"/>
        </a:p>
      </dgm:t>
    </dgm:pt>
    <dgm:pt modelId="{88671B83-CCA8-49E0-B948-21C5E5909234}" type="sibTrans" cxnId="{400C6A8C-87DD-4210-A6A6-0006F5551D9A}">
      <dgm:prSet/>
      <dgm:spPr/>
      <dgm:t>
        <a:bodyPr/>
        <a:lstStyle/>
        <a:p>
          <a:endParaRPr lang="en-US"/>
        </a:p>
      </dgm:t>
    </dgm:pt>
    <dgm:pt modelId="{629EE5DF-DCA9-4122-B39A-6E6B8A0A317F}">
      <dgm:prSet/>
      <dgm:spPr/>
      <dgm:t>
        <a:bodyPr/>
        <a:lstStyle/>
        <a:p>
          <a:r>
            <a:rPr lang="en-US"/>
            <a:t>Higher loan amounts are associated with higher chances of default.</a:t>
          </a:r>
        </a:p>
      </dgm:t>
    </dgm:pt>
    <dgm:pt modelId="{7388AB7C-7025-46FA-B5EA-F72121FF92FC}" type="parTrans" cxnId="{01B61A2F-76ED-4F0D-8B76-E31839F9B703}">
      <dgm:prSet/>
      <dgm:spPr/>
      <dgm:t>
        <a:bodyPr/>
        <a:lstStyle/>
        <a:p>
          <a:endParaRPr lang="en-US"/>
        </a:p>
      </dgm:t>
    </dgm:pt>
    <dgm:pt modelId="{F52B2049-9171-4797-BFDA-5E6689800F5B}" type="sibTrans" cxnId="{01B61A2F-76ED-4F0D-8B76-E31839F9B703}">
      <dgm:prSet/>
      <dgm:spPr/>
      <dgm:t>
        <a:bodyPr/>
        <a:lstStyle/>
        <a:p>
          <a:endParaRPr lang="en-US"/>
        </a:p>
      </dgm:t>
    </dgm:pt>
    <dgm:pt modelId="{496ADD76-A320-4CBF-A621-A95400E06B5F}" type="pres">
      <dgm:prSet presAssocID="{5FAA3155-3942-49BC-9272-6A5EAB958C9C}" presName="Name0" presStyleCnt="0">
        <dgm:presLayoutVars>
          <dgm:dir/>
          <dgm:animLvl val="lvl"/>
          <dgm:resizeHandles val="exact"/>
        </dgm:presLayoutVars>
      </dgm:prSet>
      <dgm:spPr/>
    </dgm:pt>
    <dgm:pt modelId="{536BB17F-308A-4228-B7B6-9494F9BECF9B}" type="pres">
      <dgm:prSet presAssocID="{9EA04058-E61E-4C75-A350-D7F6A8088750}" presName="linNode" presStyleCnt="0"/>
      <dgm:spPr/>
    </dgm:pt>
    <dgm:pt modelId="{28FD962D-2E7D-47EF-AFD0-B3DCCE9F39F5}" type="pres">
      <dgm:prSet presAssocID="{9EA04058-E61E-4C75-A350-D7F6A8088750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41D1A9EC-E33C-442F-AD0C-156EAD8E774D}" type="pres">
      <dgm:prSet presAssocID="{9EA04058-E61E-4C75-A350-D7F6A8088750}" presName="descendantText" presStyleLbl="alignAccFollowNode1" presStyleIdx="0" presStyleCnt="10">
        <dgm:presLayoutVars>
          <dgm:bulletEnabled val="1"/>
        </dgm:presLayoutVars>
      </dgm:prSet>
      <dgm:spPr/>
    </dgm:pt>
    <dgm:pt modelId="{A8892D95-243A-451F-BD3D-A2601A37EAEE}" type="pres">
      <dgm:prSet presAssocID="{65FB77FA-B8D9-436A-9119-0289A41192BA}" presName="sp" presStyleCnt="0"/>
      <dgm:spPr/>
    </dgm:pt>
    <dgm:pt modelId="{E6B4220C-21A7-4FC2-95C9-51B0239488C7}" type="pres">
      <dgm:prSet presAssocID="{13C5C81F-E904-427C-A5DA-6AC89C04D826}" presName="linNode" presStyleCnt="0"/>
      <dgm:spPr/>
    </dgm:pt>
    <dgm:pt modelId="{349F3C0F-32F8-4B31-B851-114769F83071}" type="pres">
      <dgm:prSet presAssocID="{13C5C81F-E904-427C-A5DA-6AC89C04D826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152EAE98-0794-46C6-BF81-FDD2A7ED0B5F}" type="pres">
      <dgm:prSet presAssocID="{13C5C81F-E904-427C-A5DA-6AC89C04D826}" presName="descendantText" presStyleLbl="alignAccFollowNode1" presStyleIdx="1" presStyleCnt="10">
        <dgm:presLayoutVars>
          <dgm:bulletEnabled val="1"/>
        </dgm:presLayoutVars>
      </dgm:prSet>
      <dgm:spPr/>
    </dgm:pt>
    <dgm:pt modelId="{CE167513-EE17-48CE-A23F-2E66A1DB428A}" type="pres">
      <dgm:prSet presAssocID="{D535B9E3-17EB-46C3-8760-6EF4938DEA66}" presName="sp" presStyleCnt="0"/>
      <dgm:spPr/>
    </dgm:pt>
    <dgm:pt modelId="{E1063AEC-0687-4513-B048-7F227ACEA141}" type="pres">
      <dgm:prSet presAssocID="{5EBA4505-458D-4A33-9DD0-B68B4CD110CE}" presName="linNode" presStyleCnt="0"/>
      <dgm:spPr/>
    </dgm:pt>
    <dgm:pt modelId="{415A96B2-1EF4-4002-A0D9-74791A13D637}" type="pres">
      <dgm:prSet presAssocID="{5EBA4505-458D-4A33-9DD0-B68B4CD110CE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BD3EDB00-4051-4181-B985-15FEC5A40860}" type="pres">
      <dgm:prSet presAssocID="{5EBA4505-458D-4A33-9DD0-B68B4CD110CE}" presName="descendantText" presStyleLbl="alignAccFollowNode1" presStyleIdx="2" presStyleCnt="10">
        <dgm:presLayoutVars>
          <dgm:bulletEnabled val="1"/>
        </dgm:presLayoutVars>
      </dgm:prSet>
      <dgm:spPr/>
    </dgm:pt>
    <dgm:pt modelId="{3A383768-C588-4D2D-9E39-6ED3B81533ED}" type="pres">
      <dgm:prSet presAssocID="{E3BFEDE1-854B-47F9-BBEA-93674287C37A}" presName="sp" presStyleCnt="0"/>
      <dgm:spPr/>
    </dgm:pt>
    <dgm:pt modelId="{766C1CF1-5FAE-4924-8072-31BEBC4D759B}" type="pres">
      <dgm:prSet presAssocID="{54D2123D-4067-4F06-9426-5F8AE8A5E8FF}" presName="linNode" presStyleCnt="0"/>
      <dgm:spPr/>
    </dgm:pt>
    <dgm:pt modelId="{7314EC5A-DDB2-49EB-80A6-75D58B7BBCC4}" type="pres">
      <dgm:prSet presAssocID="{54D2123D-4067-4F06-9426-5F8AE8A5E8FF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D44618B5-7014-4261-8E74-E610E3800682}" type="pres">
      <dgm:prSet presAssocID="{54D2123D-4067-4F06-9426-5F8AE8A5E8FF}" presName="descendantText" presStyleLbl="alignAccFollowNode1" presStyleIdx="3" presStyleCnt="10">
        <dgm:presLayoutVars>
          <dgm:bulletEnabled val="1"/>
        </dgm:presLayoutVars>
      </dgm:prSet>
      <dgm:spPr/>
    </dgm:pt>
    <dgm:pt modelId="{EAE74A94-E1FC-45D5-8A7E-A16EFA3CBAD0}" type="pres">
      <dgm:prSet presAssocID="{D234850A-4D39-4CEC-A84F-111CEF29171E}" presName="sp" presStyleCnt="0"/>
      <dgm:spPr/>
    </dgm:pt>
    <dgm:pt modelId="{EEA26266-8108-41D8-9A68-2D130B381BD6}" type="pres">
      <dgm:prSet presAssocID="{FC442EB9-E5F7-441A-8A82-6D4180B38020}" presName="linNode" presStyleCnt="0"/>
      <dgm:spPr/>
    </dgm:pt>
    <dgm:pt modelId="{AB201EE8-BAF3-4C59-BC28-EA4E4BC6E42B}" type="pres">
      <dgm:prSet presAssocID="{FC442EB9-E5F7-441A-8A82-6D4180B38020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7E1C107E-B25C-45E3-9D43-1E969BB41D98}" type="pres">
      <dgm:prSet presAssocID="{FC442EB9-E5F7-441A-8A82-6D4180B38020}" presName="descendantText" presStyleLbl="alignAccFollowNode1" presStyleIdx="4" presStyleCnt="10">
        <dgm:presLayoutVars>
          <dgm:bulletEnabled val="1"/>
        </dgm:presLayoutVars>
      </dgm:prSet>
      <dgm:spPr/>
    </dgm:pt>
    <dgm:pt modelId="{0CFFCBF5-3884-4661-9E7E-9600B6025366}" type="pres">
      <dgm:prSet presAssocID="{F3C681C5-8EFD-4532-B8B8-BF925130EEF7}" presName="sp" presStyleCnt="0"/>
      <dgm:spPr/>
    </dgm:pt>
    <dgm:pt modelId="{22A9EB66-4103-4127-99EE-09D58C11AAB9}" type="pres">
      <dgm:prSet presAssocID="{F5939D71-6319-464A-92CE-05EB487CA144}" presName="linNode" presStyleCnt="0"/>
      <dgm:spPr/>
    </dgm:pt>
    <dgm:pt modelId="{86EBDF6A-9AD0-448F-A849-A0839D2CFE11}" type="pres">
      <dgm:prSet presAssocID="{F5939D71-6319-464A-92CE-05EB487CA144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1EDD5E80-0832-49A5-8484-10C7F9BBF418}" type="pres">
      <dgm:prSet presAssocID="{F5939D71-6319-464A-92CE-05EB487CA144}" presName="descendantText" presStyleLbl="alignAccFollowNode1" presStyleIdx="5" presStyleCnt="10">
        <dgm:presLayoutVars>
          <dgm:bulletEnabled val="1"/>
        </dgm:presLayoutVars>
      </dgm:prSet>
      <dgm:spPr/>
    </dgm:pt>
    <dgm:pt modelId="{C520590F-C794-47EE-9A3B-A96755C17C32}" type="pres">
      <dgm:prSet presAssocID="{37684C3D-ED3E-41A6-9A9F-8D64BC7A2890}" presName="sp" presStyleCnt="0"/>
      <dgm:spPr/>
    </dgm:pt>
    <dgm:pt modelId="{7A787041-8C9E-491A-B499-D496B316B8F1}" type="pres">
      <dgm:prSet presAssocID="{F008469D-2238-48BF-A473-8CC80750AFAE}" presName="linNode" presStyleCnt="0"/>
      <dgm:spPr/>
    </dgm:pt>
    <dgm:pt modelId="{78C03B81-2757-4F15-8AFD-F97AF86C3A0A}" type="pres">
      <dgm:prSet presAssocID="{F008469D-2238-48BF-A473-8CC80750AFAE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E2D4E476-7023-49B3-8ACE-D27CCE759433}" type="pres">
      <dgm:prSet presAssocID="{F008469D-2238-48BF-A473-8CC80750AFAE}" presName="descendantText" presStyleLbl="alignAccFollowNode1" presStyleIdx="6" presStyleCnt="10">
        <dgm:presLayoutVars>
          <dgm:bulletEnabled val="1"/>
        </dgm:presLayoutVars>
      </dgm:prSet>
      <dgm:spPr/>
    </dgm:pt>
    <dgm:pt modelId="{56E8160F-423F-4911-92FE-8BDE90F3B983}" type="pres">
      <dgm:prSet presAssocID="{9C48D349-68A6-4036-AAC1-B0ECCF7BA415}" presName="sp" presStyleCnt="0"/>
      <dgm:spPr/>
    </dgm:pt>
    <dgm:pt modelId="{C1CDA329-60EC-43CF-AB04-16515BE0B1D9}" type="pres">
      <dgm:prSet presAssocID="{4F91884E-2BB4-4A15-B73F-BB6D87CA45FF}" presName="linNode" presStyleCnt="0"/>
      <dgm:spPr/>
    </dgm:pt>
    <dgm:pt modelId="{7C767355-3712-42ED-B4A1-572D568FB07F}" type="pres">
      <dgm:prSet presAssocID="{4F91884E-2BB4-4A15-B73F-BB6D87CA45FF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53299D0E-A502-4D8D-B399-E2BEF7A2FE70}" type="pres">
      <dgm:prSet presAssocID="{4F91884E-2BB4-4A15-B73F-BB6D87CA45FF}" presName="descendantText" presStyleLbl="alignAccFollowNode1" presStyleIdx="7" presStyleCnt="10">
        <dgm:presLayoutVars>
          <dgm:bulletEnabled val="1"/>
        </dgm:presLayoutVars>
      </dgm:prSet>
      <dgm:spPr/>
    </dgm:pt>
    <dgm:pt modelId="{8BD45C1B-FBB0-48CE-B0D5-936C4D362B81}" type="pres">
      <dgm:prSet presAssocID="{77750F97-2608-4A4D-A98D-9DC8388A19B2}" presName="sp" presStyleCnt="0"/>
      <dgm:spPr/>
    </dgm:pt>
    <dgm:pt modelId="{09983E0D-2834-45A7-B694-09F6C4FD0895}" type="pres">
      <dgm:prSet presAssocID="{CA5FECFF-C444-4DCC-845E-0C6C4AD4853A}" presName="linNode" presStyleCnt="0"/>
      <dgm:spPr/>
    </dgm:pt>
    <dgm:pt modelId="{BFC0840D-C290-4515-AAB5-7AAD2747FDAE}" type="pres">
      <dgm:prSet presAssocID="{CA5FECFF-C444-4DCC-845E-0C6C4AD4853A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EC189A87-8A37-49B9-8EB6-80D9D504401E}" type="pres">
      <dgm:prSet presAssocID="{CA5FECFF-C444-4DCC-845E-0C6C4AD4853A}" presName="descendantText" presStyleLbl="alignAccFollowNode1" presStyleIdx="8" presStyleCnt="10">
        <dgm:presLayoutVars>
          <dgm:bulletEnabled val="1"/>
        </dgm:presLayoutVars>
      </dgm:prSet>
      <dgm:spPr/>
    </dgm:pt>
    <dgm:pt modelId="{2EBCE3E8-DF36-4D4F-9203-CDD7A3A9C8DF}" type="pres">
      <dgm:prSet presAssocID="{D1818426-FD50-41E1-943D-349A0B2DCF7B}" presName="sp" presStyleCnt="0"/>
      <dgm:spPr/>
    </dgm:pt>
    <dgm:pt modelId="{18000617-23DC-4FB8-96CB-67B6BB12A724}" type="pres">
      <dgm:prSet presAssocID="{C157EE1F-E906-4835-9B90-60EA552242E9}" presName="linNode" presStyleCnt="0"/>
      <dgm:spPr/>
    </dgm:pt>
    <dgm:pt modelId="{D5101ACA-3C57-4B5D-9B02-4243C3C9C9A6}" type="pres">
      <dgm:prSet presAssocID="{C157EE1F-E906-4835-9B90-60EA552242E9}" presName="parentText" presStyleLbl="node1" presStyleIdx="9" presStyleCnt="10">
        <dgm:presLayoutVars>
          <dgm:chMax val="1"/>
          <dgm:bulletEnabled val="1"/>
        </dgm:presLayoutVars>
      </dgm:prSet>
      <dgm:spPr/>
    </dgm:pt>
    <dgm:pt modelId="{32A75409-DEBF-4E8B-BB2B-1AF26F03D881}" type="pres">
      <dgm:prSet presAssocID="{C157EE1F-E906-4835-9B90-60EA552242E9}" presName="descendantText" presStyleLbl="alignAccFollowNode1" presStyleIdx="9" presStyleCnt="10">
        <dgm:presLayoutVars>
          <dgm:bulletEnabled val="1"/>
        </dgm:presLayoutVars>
      </dgm:prSet>
      <dgm:spPr/>
    </dgm:pt>
  </dgm:ptLst>
  <dgm:cxnLst>
    <dgm:cxn modelId="{10E2DD03-12AD-4523-8610-2314919334FB}" srcId="{4F91884E-2BB4-4A15-B73F-BB6D87CA45FF}" destId="{293A0001-A289-4420-9BCA-F06AA81820A9}" srcOrd="0" destOrd="0" parTransId="{B4C0B844-B5B3-4950-A3F3-80E0E2788BBB}" sibTransId="{127092DA-2F2B-4CAA-8AAB-29C573AA8446}"/>
    <dgm:cxn modelId="{7E8AE205-7B7F-4240-9CBC-5DF5153F7125}" type="presOf" srcId="{293A0001-A289-4420-9BCA-F06AA81820A9}" destId="{53299D0E-A502-4D8D-B399-E2BEF7A2FE70}" srcOrd="0" destOrd="0" presId="urn:microsoft.com/office/officeart/2005/8/layout/vList5"/>
    <dgm:cxn modelId="{C479220C-3226-45A3-8FDC-94EF750EAFB4}" type="presOf" srcId="{585B2BD1-8789-4B2D-8696-5C05140C25B9}" destId="{D44618B5-7014-4261-8E74-E610E3800682}" srcOrd="0" destOrd="0" presId="urn:microsoft.com/office/officeart/2005/8/layout/vList5"/>
    <dgm:cxn modelId="{3811810D-14D4-4ED5-A39F-27946630DB21}" type="presOf" srcId="{629EE5DF-DCA9-4122-B39A-6E6B8A0A317F}" destId="{32A75409-DEBF-4E8B-BB2B-1AF26F03D881}" srcOrd="0" destOrd="0" presId="urn:microsoft.com/office/officeart/2005/8/layout/vList5"/>
    <dgm:cxn modelId="{16CBB50E-CE3F-46CB-8F8B-FE6A82D28F27}" srcId="{FC442EB9-E5F7-441A-8A82-6D4180B38020}" destId="{82455EC2-7158-4FD5-A01E-17EDEE9A228A}" srcOrd="0" destOrd="0" parTransId="{4FBBDF67-1BF4-4EEB-9A82-FF062EE259F3}" sibTransId="{A4C4B058-E38F-461F-B86F-238C7FE04517}"/>
    <dgm:cxn modelId="{95CE8A0F-9D43-4A29-8D6B-F7B069C39A2F}" srcId="{5FAA3155-3942-49BC-9272-6A5EAB958C9C}" destId="{F5939D71-6319-464A-92CE-05EB487CA144}" srcOrd="5" destOrd="0" parTransId="{A2A31406-12F2-44EC-BB23-E5442E095BA3}" sibTransId="{37684C3D-ED3E-41A6-9A9F-8D64BC7A2890}"/>
    <dgm:cxn modelId="{E44FE411-3243-42AF-B4EF-6357802167B4}" type="presOf" srcId="{5ED500EB-0D2B-4D87-9420-DDA606B9ECFD}" destId="{41D1A9EC-E33C-442F-AD0C-156EAD8E774D}" srcOrd="0" destOrd="0" presId="urn:microsoft.com/office/officeart/2005/8/layout/vList5"/>
    <dgm:cxn modelId="{45E17221-E33C-4826-9854-52012C5074F8}" srcId="{5FAA3155-3942-49BC-9272-6A5EAB958C9C}" destId="{FC442EB9-E5F7-441A-8A82-6D4180B38020}" srcOrd="4" destOrd="0" parTransId="{D0244831-019F-44A6-873D-F215DC005548}" sibTransId="{F3C681C5-8EFD-4532-B8B8-BF925130EEF7}"/>
    <dgm:cxn modelId="{2DDB3426-D97D-465D-815F-44E16F9E8FC5}" srcId="{5FAA3155-3942-49BC-9272-6A5EAB958C9C}" destId="{F008469D-2238-48BF-A473-8CC80750AFAE}" srcOrd="6" destOrd="0" parTransId="{BCBCF609-6D32-42FB-9FB0-535D847233DB}" sibTransId="{9C48D349-68A6-4036-AAC1-B0ECCF7BA415}"/>
    <dgm:cxn modelId="{7347712B-7F37-4B88-8C98-117678F5E754}" type="presOf" srcId="{CA5FECFF-C444-4DCC-845E-0C6C4AD4853A}" destId="{BFC0840D-C290-4515-AAB5-7AAD2747FDAE}" srcOrd="0" destOrd="0" presId="urn:microsoft.com/office/officeart/2005/8/layout/vList5"/>
    <dgm:cxn modelId="{01B61A2F-76ED-4F0D-8B76-E31839F9B703}" srcId="{C157EE1F-E906-4835-9B90-60EA552242E9}" destId="{629EE5DF-DCA9-4122-B39A-6E6B8A0A317F}" srcOrd="0" destOrd="0" parTransId="{7388AB7C-7025-46FA-B5EA-F72121FF92FC}" sibTransId="{F52B2049-9171-4797-BFDA-5E6689800F5B}"/>
    <dgm:cxn modelId="{6E22AC38-091D-4AA9-B950-0CAA07C970A1}" srcId="{5FAA3155-3942-49BC-9272-6A5EAB958C9C}" destId="{54D2123D-4067-4F06-9426-5F8AE8A5E8FF}" srcOrd="3" destOrd="0" parTransId="{52ACD35E-0C2D-4387-BD79-BE24932A211C}" sibTransId="{D234850A-4D39-4CEC-A84F-111CEF29171E}"/>
    <dgm:cxn modelId="{368FC53E-0633-473F-B4F6-FDA655EBF4C6}" type="presOf" srcId="{13C5C81F-E904-427C-A5DA-6AC89C04D826}" destId="{349F3C0F-32F8-4B31-B851-114769F83071}" srcOrd="0" destOrd="0" presId="urn:microsoft.com/office/officeart/2005/8/layout/vList5"/>
    <dgm:cxn modelId="{5146B23F-BDD8-44C1-A6D8-4BF58E3FF9EA}" srcId="{5FAA3155-3942-49BC-9272-6A5EAB958C9C}" destId="{9EA04058-E61E-4C75-A350-D7F6A8088750}" srcOrd="0" destOrd="0" parTransId="{27BEC1A2-0597-460F-BB5C-46E515B7D0AB}" sibTransId="{65FB77FA-B8D9-436A-9119-0289A41192BA}"/>
    <dgm:cxn modelId="{B3709862-D92E-4408-96D9-B26BF6346C9E}" srcId="{5FAA3155-3942-49BC-9272-6A5EAB958C9C}" destId="{4F91884E-2BB4-4A15-B73F-BB6D87CA45FF}" srcOrd="7" destOrd="0" parTransId="{94736136-82B5-4C2E-91E4-00000FA9466E}" sibTransId="{77750F97-2608-4A4D-A98D-9DC8388A19B2}"/>
    <dgm:cxn modelId="{A6C23571-1EAC-4018-A4CE-26BCCA0F1CCB}" srcId="{54D2123D-4067-4F06-9426-5F8AE8A5E8FF}" destId="{585B2BD1-8789-4B2D-8696-5C05140C25B9}" srcOrd="0" destOrd="0" parTransId="{FD0F96EC-9EED-4DB8-8EE4-E6EC3C117325}" sibTransId="{EC91958C-ACEC-497F-B9FA-70737C01EA45}"/>
    <dgm:cxn modelId="{B5786A76-A1BC-4221-A058-8C7708DD6921}" type="presOf" srcId="{54D2123D-4067-4F06-9426-5F8AE8A5E8FF}" destId="{7314EC5A-DDB2-49EB-80A6-75D58B7BBCC4}" srcOrd="0" destOrd="0" presId="urn:microsoft.com/office/officeart/2005/8/layout/vList5"/>
    <dgm:cxn modelId="{E6FC5356-6ABE-4251-B51F-94B0D876C990}" srcId="{5FAA3155-3942-49BC-9272-6A5EAB958C9C}" destId="{5EBA4505-458D-4A33-9DD0-B68B4CD110CE}" srcOrd="2" destOrd="0" parTransId="{23B04607-CFB9-42E6-807F-D17564841B26}" sibTransId="{E3BFEDE1-854B-47F9-BBEA-93674287C37A}"/>
    <dgm:cxn modelId="{26EE1077-0427-4AB7-877C-7D0D19098B7C}" srcId="{F008469D-2238-48BF-A473-8CC80750AFAE}" destId="{71A3FEA4-5BFA-4360-8E20-DA8BEA572F8F}" srcOrd="0" destOrd="0" parTransId="{BD12D95A-B386-4ABD-BFCC-92C7DB2E0229}" sibTransId="{97467749-0255-4BBC-A41C-C6AEE11287A6}"/>
    <dgm:cxn modelId="{712C427A-BD4C-408B-9353-D1D8B1E97CAF}" type="presOf" srcId="{FC442EB9-E5F7-441A-8A82-6D4180B38020}" destId="{AB201EE8-BAF3-4C59-BC28-EA4E4BC6E42B}" srcOrd="0" destOrd="0" presId="urn:microsoft.com/office/officeart/2005/8/layout/vList5"/>
    <dgm:cxn modelId="{7930177F-FA3F-4952-92E8-113299B4113A}" srcId="{13C5C81F-E904-427C-A5DA-6AC89C04D826}" destId="{6B40499D-6A22-4417-A9B8-E53B9040548A}" srcOrd="0" destOrd="0" parTransId="{FBDE1488-DF96-4F9C-AF16-DB12409A95A4}" sibTransId="{E82E3657-60DC-48D9-BC11-85E1489A1A77}"/>
    <dgm:cxn modelId="{7D8F9185-D599-49B8-A161-6029F2ED4237}" type="presOf" srcId="{71A3FEA4-5BFA-4360-8E20-DA8BEA572F8F}" destId="{E2D4E476-7023-49B3-8ACE-D27CCE759433}" srcOrd="0" destOrd="0" presId="urn:microsoft.com/office/officeart/2005/8/layout/vList5"/>
    <dgm:cxn modelId="{B9CC6488-60F0-4964-90F3-0C2CC0973CA5}" type="presOf" srcId="{D818076A-A45F-4B05-BDEB-5A95BFBC9306}" destId="{BD3EDB00-4051-4181-B985-15FEC5A40860}" srcOrd="0" destOrd="0" presId="urn:microsoft.com/office/officeart/2005/8/layout/vList5"/>
    <dgm:cxn modelId="{400C6A8C-87DD-4210-A6A6-0006F5551D9A}" srcId="{5FAA3155-3942-49BC-9272-6A5EAB958C9C}" destId="{C157EE1F-E906-4835-9B90-60EA552242E9}" srcOrd="9" destOrd="0" parTransId="{FF772C4C-C30A-49D7-B314-1E23A0311AB5}" sibTransId="{88671B83-CCA8-49E0-B948-21C5E5909234}"/>
    <dgm:cxn modelId="{4976B88F-4FC1-4788-B41B-52F49426ABAC}" srcId="{5EBA4505-458D-4A33-9DD0-B68B4CD110CE}" destId="{D818076A-A45F-4B05-BDEB-5A95BFBC9306}" srcOrd="0" destOrd="0" parTransId="{D831FD0A-BCF5-442D-B690-19A7A8FA53CA}" sibTransId="{A7D6A6E3-DE84-447A-A614-ED778AC1BDAA}"/>
    <dgm:cxn modelId="{3BC74F94-1814-4400-B56B-D28504B3A0FA}" type="presOf" srcId="{6B40499D-6A22-4417-A9B8-E53B9040548A}" destId="{152EAE98-0794-46C6-BF81-FDD2A7ED0B5F}" srcOrd="0" destOrd="0" presId="urn:microsoft.com/office/officeart/2005/8/layout/vList5"/>
    <dgm:cxn modelId="{44E6F494-352D-41C6-B128-86E6EAEB1F63}" type="presOf" srcId="{F5939D71-6319-464A-92CE-05EB487CA144}" destId="{86EBDF6A-9AD0-448F-A849-A0839D2CFE11}" srcOrd="0" destOrd="0" presId="urn:microsoft.com/office/officeart/2005/8/layout/vList5"/>
    <dgm:cxn modelId="{32813B9B-5011-4A89-A1C8-D49438379C82}" type="presOf" srcId="{3FDD9F1E-7B63-4F16-A732-8D6DB37BD98C}" destId="{EC189A87-8A37-49B9-8EB6-80D9D504401E}" srcOrd="0" destOrd="0" presId="urn:microsoft.com/office/officeart/2005/8/layout/vList5"/>
    <dgm:cxn modelId="{760706A2-7D87-4126-B6B5-E56E59E70DB9}" type="presOf" srcId="{4F91884E-2BB4-4A15-B73F-BB6D87CA45FF}" destId="{7C767355-3712-42ED-B4A1-572D568FB07F}" srcOrd="0" destOrd="0" presId="urn:microsoft.com/office/officeart/2005/8/layout/vList5"/>
    <dgm:cxn modelId="{9606DFA3-BDFD-45E0-B302-96AA6EA16FCD}" type="presOf" srcId="{9EA04058-E61E-4C75-A350-D7F6A8088750}" destId="{28FD962D-2E7D-47EF-AFD0-B3DCCE9F39F5}" srcOrd="0" destOrd="0" presId="urn:microsoft.com/office/officeart/2005/8/layout/vList5"/>
    <dgm:cxn modelId="{69D1E2A5-2614-4987-A6D6-2D491BCD6078}" srcId="{9EA04058-E61E-4C75-A350-D7F6A8088750}" destId="{5ED500EB-0D2B-4D87-9420-DDA606B9ECFD}" srcOrd="0" destOrd="0" parTransId="{6D9D1A6A-1AB5-44A4-BAF3-7EB56C262BAE}" sibTransId="{BDB7F48F-A980-46F8-BF6A-D4CDE786EF5B}"/>
    <dgm:cxn modelId="{C1734CA7-9EB6-42DB-9BF9-8B546A80EEA4}" type="presOf" srcId="{C157EE1F-E906-4835-9B90-60EA552242E9}" destId="{D5101ACA-3C57-4B5D-9B02-4243C3C9C9A6}" srcOrd="0" destOrd="0" presId="urn:microsoft.com/office/officeart/2005/8/layout/vList5"/>
    <dgm:cxn modelId="{5A7DA0AE-FDAC-4D59-AF38-7C60DD8C54DB}" type="presOf" srcId="{82455EC2-7158-4FD5-A01E-17EDEE9A228A}" destId="{7E1C107E-B25C-45E3-9D43-1E969BB41D98}" srcOrd="0" destOrd="0" presId="urn:microsoft.com/office/officeart/2005/8/layout/vList5"/>
    <dgm:cxn modelId="{B6ABD6BF-AB91-4633-9FA8-EE97A1CC7068}" srcId="{5FAA3155-3942-49BC-9272-6A5EAB958C9C}" destId="{13C5C81F-E904-427C-A5DA-6AC89C04D826}" srcOrd="1" destOrd="0" parTransId="{7C762134-DF72-42CF-BC9A-C421F63A927A}" sibTransId="{D535B9E3-17EB-46C3-8760-6EF4938DEA66}"/>
    <dgm:cxn modelId="{DAD9B0C4-652F-44F4-8611-0D546B479335}" srcId="{CA5FECFF-C444-4DCC-845E-0C6C4AD4853A}" destId="{3FDD9F1E-7B63-4F16-A732-8D6DB37BD98C}" srcOrd="0" destOrd="0" parTransId="{7E4BCB7B-70D9-4946-8866-EBA503C514E6}" sibTransId="{5ABA1724-EA0E-442B-8A36-843DC9C54A81}"/>
    <dgm:cxn modelId="{B01EB9CE-B80B-4A5A-987F-E948D28BFD9B}" type="presOf" srcId="{4A509BA3-7F09-4E89-88CF-2A8E5955BB7A}" destId="{1EDD5E80-0832-49A5-8484-10C7F9BBF418}" srcOrd="0" destOrd="0" presId="urn:microsoft.com/office/officeart/2005/8/layout/vList5"/>
    <dgm:cxn modelId="{7B0B58D3-6104-4FC9-90D9-9C197E1E122D}" srcId="{5FAA3155-3942-49BC-9272-6A5EAB958C9C}" destId="{CA5FECFF-C444-4DCC-845E-0C6C4AD4853A}" srcOrd="8" destOrd="0" parTransId="{53423DA4-DED1-4439-A1A5-87E409A21D8C}" sibTransId="{D1818426-FD50-41E1-943D-349A0B2DCF7B}"/>
    <dgm:cxn modelId="{70DEA3D6-A414-4192-8375-3A0496675B91}" type="presOf" srcId="{5FAA3155-3942-49BC-9272-6A5EAB958C9C}" destId="{496ADD76-A320-4CBF-A621-A95400E06B5F}" srcOrd="0" destOrd="0" presId="urn:microsoft.com/office/officeart/2005/8/layout/vList5"/>
    <dgm:cxn modelId="{C362ADDA-27E9-490F-8E3C-8DA9E1A0E60F}" type="presOf" srcId="{5EBA4505-458D-4A33-9DD0-B68B4CD110CE}" destId="{415A96B2-1EF4-4002-A0D9-74791A13D637}" srcOrd="0" destOrd="0" presId="urn:microsoft.com/office/officeart/2005/8/layout/vList5"/>
    <dgm:cxn modelId="{F8FCFAE4-F8FC-425A-B00B-4EDD172CE835}" type="presOf" srcId="{F008469D-2238-48BF-A473-8CC80750AFAE}" destId="{78C03B81-2757-4F15-8AFD-F97AF86C3A0A}" srcOrd="0" destOrd="0" presId="urn:microsoft.com/office/officeart/2005/8/layout/vList5"/>
    <dgm:cxn modelId="{AA3201EA-8287-4C70-A92D-4EAD2B5BF5C9}" srcId="{F5939D71-6319-464A-92CE-05EB487CA144}" destId="{4A509BA3-7F09-4E89-88CF-2A8E5955BB7A}" srcOrd="0" destOrd="0" parTransId="{B766977D-41D4-4EFA-A1BA-14CE2CAED41C}" sibTransId="{F923ED71-CC73-4DE6-B8F3-9A10BCAA9DCC}"/>
    <dgm:cxn modelId="{2172204C-267C-4D2A-B773-64A1D00FCDD4}" type="presParOf" srcId="{496ADD76-A320-4CBF-A621-A95400E06B5F}" destId="{536BB17F-308A-4228-B7B6-9494F9BECF9B}" srcOrd="0" destOrd="0" presId="urn:microsoft.com/office/officeart/2005/8/layout/vList5"/>
    <dgm:cxn modelId="{A9B18509-63A7-48D4-AD9E-71DC8F4132B6}" type="presParOf" srcId="{536BB17F-308A-4228-B7B6-9494F9BECF9B}" destId="{28FD962D-2E7D-47EF-AFD0-B3DCCE9F39F5}" srcOrd="0" destOrd="0" presId="urn:microsoft.com/office/officeart/2005/8/layout/vList5"/>
    <dgm:cxn modelId="{1F8061B3-43A5-4801-9985-3075DDAA8955}" type="presParOf" srcId="{536BB17F-308A-4228-B7B6-9494F9BECF9B}" destId="{41D1A9EC-E33C-442F-AD0C-156EAD8E774D}" srcOrd="1" destOrd="0" presId="urn:microsoft.com/office/officeart/2005/8/layout/vList5"/>
    <dgm:cxn modelId="{7ADA2FB7-514C-4C59-911A-E006162A7EBE}" type="presParOf" srcId="{496ADD76-A320-4CBF-A621-A95400E06B5F}" destId="{A8892D95-243A-451F-BD3D-A2601A37EAEE}" srcOrd="1" destOrd="0" presId="urn:microsoft.com/office/officeart/2005/8/layout/vList5"/>
    <dgm:cxn modelId="{08B580E0-4EF8-4D7C-B9BF-61A9035EBA23}" type="presParOf" srcId="{496ADD76-A320-4CBF-A621-A95400E06B5F}" destId="{E6B4220C-21A7-4FC2-95C9-51B0239488C7}" srcOrd="2" destOrd="0" presId="urn:microsoft.com/office/officeart/2005/8/layout/vList5"/>
    <dgm:cxn modelId="{51971BE4-B1ED-4FB9-B926-DD5D11A86FF7}" type="presParOf" srcId="{E6B4220C-21A7-4FC2-95C9-51B0239488C7}" destId="{349F3C0F-32F8-4B31-B851-114769F83071}" srcOrd="0" destOrd="0" presId="urn:microsoft.com/office/officeart/2005/8/layout/vList5"/>
    <dgm:cxn modelId="{6BE4B45D-2F79-4729-94F7-098B1205FECB}" type="presParOf" srcId="{E6B4220C-21A7-4FC2-95C9-51B0239488C7}" destId="{152EAE98-0794-46C6-BF81-FDD2A7ED0B5F}" srcOrd="1" destOrd="0" presId="urn:microsoft.com/office/officeart/2005/8/layout/vList5"/>
    <dgm:cxn modelId="{3ACA796A-8D7B-4519-AB8E-50E696B3C124}" type="presParOf" srcId="{496ADD76-A320-4CBF-A621-A95400E06B5F}" destId="{CE167513-EE17-48CE-A23F-2E66A1DB428A}" srcOrd="3" destOrd="0" presId="urn:microsoft.com/office/officeart/2005/8/layout/vList5"/>
    <dgm:cxn modelId="{B37FA183-1B54-4B26-A1AA-1634D8AECF94}" type="presParOf" srcId="{496ADD76-A320-4CBF-A621-A95400E06B5F}" destId="{E1063AEC-0687-4513-B048-7F227ACEA141}" srcOrd="4" destOrd="0" presId="urn:microsoft.com/office/officeart/2005/8/layout/vList5"/>
    <dgm:cxn modelId="{A4015192-7109-4FD8-9E21-234D87F6729A}" type="presParOf" srcId="{E1063AEC-0687-4513-B048-7F227ACEA141}" destId="{415A96B2-1EF4-4002-A0D9-74791A13D637}" srcOrd="0" destOrd="0" presId="urn:microsoft.com/office/officeart/2005/8/layout/vList5"/>
    <dgm:cxn modelId="{3687F109-F7BF-4F30-B171-B398A034B196}" type="presParOf" srcId="{E1063AEC-0687-4513-B048-7F227ACEA141}" destId="{BD3EDB00-4051-4181-B985-15FEC5A40860}" srcOrd="1" destOrd="0" presId="urn:microsoft.com/office/officeart/2005/8/layout/vList5"/>
    <dgm:cxn modelId="{F62B97B7-85F6-46A6-BEF7-15AF5B245F10}" type="presParOf" srcId="{496ADD76-A320-4CBF-A621-A95400E06B5F}" destId="{3A383768-C588-4D2D-9E39-6ED3B81533ED}" srcOrd="5" destOrd="0" presId="urn:microsoft.com/office/officeart/2005/8/layout/vList5"/>
    <dgm:cxn modelId="{71DBF296-78F0-4D28-9165-DC1671177531}" type="presParOf" srcId="{496ADD76-A320-4CBF-A621-A95400E06B5F}" destId="{766C1CF1-5FAE-4924-8072-31BEBC4D759B}" srcOrd="6" destOrd="0" presId="urn:microsoft.com/office/officeart/2005/8/layout/vList5"/>
    <dgm:cxn modelId="{43C78A00-B1CC-4E6C-8AC8-E59E9EE4E296}" type="presParOf" srcId="{766C1CF1-5FAE-4924-8072-31BEBC4D759B}" destId="{7314EC5A-DDB2-49EB-80A6-75D58B7BBCC4}" srcOrd="0" destOrd="0" presId="urn:microsoft.com/office/officeart/2005/8/layout/vList5"/>
    <dgm:cxn modelId="{A9D2D0C9-0281-46C9-B048-692B2512EA14}" type="presParOf" srcId="{766C1CF1-5FAE-4924-8072-31BEBC4D759B}" destId="{D44618B5-7014-4261-8E74-E610E3800682}" srcOrd="1" destOrd="0" presId="urn:microsoft.com/office/officeart/2005/8/layout/vList5"/>
    <dgm:cxn modelId="{8B1B03B2-EFAE-4868-86EB-03F212688C3A}" type="presParOf" srcId="{496ADD76-A320-4CBF-A621-A95400E06B5F}" destId="{EAE74A94-E1FC-45D5-8A7E-A16EFA3CBAD0}" srcOrd="7" destOrd="0" presId="urn:microsoft.com/office/officeart/2005/8/layout/vList5"/>
    <dgm:cxn modelId="{F0F950F6-8338-4533-8AAE-D8A01CE0D17D}" type="presParOf" srcId="{496ADD76-A320-4CBF-A621-A95400E06B5F}" destId="{EEA26266-8108-41D8-9A68-2D130B381BD6}" srcOrd="8" destOrd="0" presId="urn:microsoft.com/office/officeart/2005/8/layout/vList5"/>
    <dgm:cxn modelId="{086375D6-BB06-4A7C-86D1-639C3392FD38}" type="presParOf" srcId="{EEA26266-8108-41D8-9A68-2D130B381BD6}" destId="{AB201EE8-BAF3-4C59-BC28-EA4E4BC6E42B}" srcOrd="0" destOrd="0" presId="urn:microsoft.com/office/officeart/2005/8/layout/vList5"/>
    <dgm:cxn modelId="{C003B03C-9F3C-4B19-A533-74E0E547395E}" type="presParOf" srcId="{EEA26266-8108-41D8-9A68-2D130B381BD6}" destId="{7E1C107E-B25C-45E3-9D43-1E969BB41D98}" srcOrd="1" destOrd="0" presId="urn:microsoft.com/office/officeart/2005/8/layout/vList5"/>
    <dgm:cxn modelId="{4EF1E315-0DF1-4F6D-9E7D-CE1DB5C66318}" type="presParOf" srcId="{496ADD76-A320-4CBF-A621-A95400E06B5F}" destId="{0CFFCBF5-3884-4661-9E7E-9600B6025366}" srcOrd="9" destOrd="0" presId="urn:microsoft.com/office/officeart/2005/8/layout/vList5"/>
    <dgm:cxn modelId="{39698664-6F10-4649-94D1-36463B44BE10}" type="presParOf" srcId="{496ADD76-A320-4CBF-A621-A95400E06B5F}" destId="{22A9EB66-4103-4127-99EE-09D58C11AAB9}" srcOrd="10" destOrd="0" presId="urn:microsoft.com/office/officeart/2005/8/layout/vList5"/>
    <dgm:cxn modelId="{03E90D73-2800-40F6-94E1-08286306BA78}" type="presParOf" srcId="{22A9EB66-4103-4127-99EE-09D58C11AAB9}" destId="{86EBDF6A-9AD0-448F-A849-A0839D2CFE11}" srcOrd="0" destOrd="0" presId="urn:microsoft.com/office/officeart/2005/8/layout/vList5"/>
    <dgm:cxn modelId="{6B3A7A04-8EB7-4117-995F-BDE5A10B734D}" type="presParOf" srcId="{22A9EB66-4103-4127-99EE-09D58C11AAB9}" destId="{1EDD5E80-0832-49A5-8484-10C7F9BBF418}" srcOrd="1" destOrd="0" presId="urn:microsoft.com/office/officeart/2005/8/layout/vList5"/>
    <dgm:cxn modelId="{AF2BFF73-7171-4E7B-9703-B3083FC04721}" type="presParOf" srcId="{496ADD76-A320-4CBF-A621-A95400E06B5F}" destId="{C520590F-C794-47EE-9A3B-A96755C17C32}" srcOrd="11" destOrd="0" presId="urn:microsoft.com/office/officeart/2005/8/layout/vList5"/>
    <dgm:cxn modelId="{1D77B40B-F12D-4A06-8D0E-CD33B97FCF59}" type="presParOf" srcId="{496ADD76-A320-4CBF-A621-A95400E06B5F}" destId="{7A787041-8C9E-491A-B499-D496B316B8F1}" srcOrd="12" destOrd="0" presId="urn:microsoft.com/office/officeart/2005/8/layout/vList5"/>
    <dgm:cxn modelId="{D8396B41-F988-4B1C-B75F-4ED487DDBE58}" type="presParOf" srcId="{7A787041-8C9E-491A-B499-D496B316B8F1}" destId="{78C03B81-2757-4F15-8AFD-F97AF86C3A0A}" srcOrd="0" destOrd="0" presId="urn:microsoft.com/office/officeart/2005/8/layout/vList5"/>
    <dgm:cxn modelId="{68EE7CDA-1A83-4053-B52E-4FB1CD4FB227}" type="presParOf" srcId="{7A787041-8C9E-491A-B499-D496B316B8F1}" destId="{E2D4E476-7023-49B3-8ACE-D27CCE759433}" srcOrd="1" destOrd="0" presId="urn:microsoft.com/office/officeart/2005/8/layout/vList5"/>
    <dgm:cxn modelId="{1B33B3F0-71F5-4E3F-B0F2-0B880DDDFB3C}" type="presParOf" srcId="{496ADD76-A320-4CBF-A621-A95400E06B5F}" destId="{56E8160F-423F-4911-92FE-8BDE90F3B983}" srcOrd="13" destOrd="0" presId="urn:microsoft.com/office/officeart/2005/8/layout/vList5"/>
    <dgm:cxn modelId="{71190F2D-2272-4269-960A-67851A3F2FE0}" type="presParOf" srcId="{496ADD76-A320-4CBF-A621-A95400E06B5F}" destId="{C1CDA329-60EC-43CF-AB04-16515BE0B1D9}" srcOrd="14" destOrd="0" presId="urn:microsoft.com/office/officeart/2005/8/layout/vList5"/>
    <dgm:cxn modelId="{91F4A40E-7378-41C1-B30D-C4E814238CAB}" type="presParOf" srcId="{C1CDA329-60EC-43CF-AB04-16515BE0B1D9}" destId="{7C767355-3712-42ED-B4A1-572D568FB07F}" srcOrd="0" destOrd="0" presId="urn:microsoft.com/office/officeart/2005/8/layout/vList5"/>
    <dgm:cxn modelId="{D3215BDC-1AF5-475C-8BED-878724BBF22D}" type="presParOf" srcId="{C1CDA329-60EC-43CF-AB04-16515BE0B1D9}" destId="{53299D0E-A502-4D8D-B399-E2BEF7A2FE70}" srcOrd="1" destOrd="0" presId="urn:microsoft.com/office/officeart/2005/8/layout/vList5"/>
    <dgm:cxn modelId="{B04D98AC-32D2-46FE-B66F-3DBBF8AADB9A}" type="presParOf" srcId="{496ADD76-A320-4CBF-A621-A95400E06B5F}" destId="{8BD45C1B-FBB0-48CE-B0D5-936C4D362B81}" srcOrd="15" destOrd="0" presId="urn:microsoft.com/office/officeart/2005/8/layout/vList5"/>
    <dgm:cxn modelId="{75EF3E55-5F07-420C-BF09-833136EE9272}" type="presParOf" srcId="{496ADD76-A320-4CBF-A621-A95400E06B5F}" destId="{09983E0D-2834-45A7-B694-09F6C4FD0895}" srcOrd="16" destOrd="0" presId="urn:microsoft.com/office/officeart/2005/8/layout/vList5"/>
    <dgm:cxn modelId="{9B9D1A80-9939-47C6-B0C2-04425522E39C}" type="presParOf" srcId="{09983E0D-2834-45A7-B694-09F6C4FD0895}" destId="{BFC0840D-C290-4515-AAB5-7AAD2747FDAE}" srcOrd="0" destOrd="0" presId="urn:microsoft.com/office/officeart/2005/8/layout/vList5"/>
    <dgm:cxn modelId="{5220195C-7121-485B-8172-1B89F21C7640}" type="presParOf" srcId="{09983E0D-2834-45A7-B694-09F6C4FD0895}" destId="{EC189A87-8A37-49B9-8EB6-80D9D504401E}" srcOrd="1" destOrd="0" presId="urn:microsoft.com/office/officeart/2005/8/layout/vList5"/>
    <dgm:cxn modelId="{904B635F-180E-46CF-BAD0-1B781D67D3E2}" type="presParOf" srcId="{496ADD76-A320-4CBF-A621-A95400E06B5F}" destId="{2EBCE3E8-DF36-4D4F-9203-CDD7A3A9C8DF}" srcOrd="17" destOrd="0" presId="urn:microsoft.com/office/officeart/2005/8/layout/vList5"/>
    <dgm:cxn modelId="{43BAF3C9-A839-4A44-B4B2-85E0A97D7C9A}" type="presParOf" srcId="{496ADD76-A320-4CBF-A621-A95400E06B5F}" destId="{18000617-23DC-4FB8-96CB-67B6BB12A724}" srcOrd="18" destOrd="0" presId="urn:microsoft.com/office/officeart/2005/8/layout/vList5"/>
    <dgm:cxn modelId="{291F0947-2CD0-49B9-80EE-9B120F01DD60}" type="presParOf" srcId="{18000617-23DC-4FB8-96CB-67B6BB12A724}" destId="{D5101ACA-3C57-4B5D-9B02-4243C3C9C9A6}" srcOrd="0" destOrd="0" presId="urn:microsoft.com/office/officeart/2005/8/layout/vList5"/>
    <dgm:cxn modelId="{3F2EFD00-791D-4633-B418-575E0AF8E058}" type="presParOf" srcId="{18000617-23DC-4FB8-96CB-67B6BB12A724}" destId="{32A75409-DEBF-4E8B-BB2B-1AF26F03D8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2F39-8590-446E-970A-077EADFF1C71}">
      <dsp:nvSpPr>
        <dsp:cNvPr id="0" name=""/>
        <dsp:cNvSpPr/>
      </dsp:nvSpPr>
      <dsp:spPr>
        <a:xfrm>
          <a:off x="4103514" y="14479"/>
          <a:ext cx="1122470" cy="1122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Handling Missing Values</a:t>
          </a:r>
          <a:endParaRPr lang="en-US" sz="1400" kern="1200" dirty="0"/>
        </a:p>
      </dsp:txBody>
      <dsp:txXfrm>
        <a:off x="4103514" y="14479"/>
        <a:ext cx="1122470" cy="1122470"/>
      </dsp:txXfrm>
    </dsp:sp>
    <dsp:sp modelId="{89AA6D9E-A353-4E24-B0DB-F96E550EA16C}">
      <dsp:nvSpPr>
        <dsp:cNvPr id="0" name=""/>
        <dsp:cNvSpPr/>
      </dsp:nvSpPr>
      <dsp:spPr>
        <a:xfrm>
          <a:off x="665515" y="2574"/>
          <a:ext cx="5490393" cy="5490393"/>
        </a:xfrm>
        <a:prstGeom prst="circularArrow">
          <a:avLst>
            <a:gd name="adj1" fmla="val 3987"/>
            <a:gd name="adj2" fmla="val 250068"/>
            <a:gd name="adj3" fmla="val 20574094"/>
            <a:gd name="adj4" fmla="val 18982004"/>
            <a:gd name="adj5" fmla="val 465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6358D5-B3D1-490D-8956-C7862D69842C}">
      <dsp:nvSpPr>
        <dsp:cNvPr id="0" name=""/>
        <dsp:cNvSpPr/>
      </dsp:nvSpPr>
      <dsp:spPr>
        <a:xfrm>
          <a:off x="5357551" y="2186536"/>
          <a:ext cx="1122470" cy="1122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Remove Columns with 100% Null Values</a:t>
          </a:r>
          <a:endParaRPr lang="en-US" sz="1400" kern="1200" dirty="0"/>
        </a:p>
      </dsp:txBody>
      <dsp:txXfrm>
        <a:off x="5357551" y="2186536"/>
        <a:ext cx="1122470" cy="1122470"/>
      </dsp:txXfrm>
    </dsp:sp>
    <dsp:sp modelId="{5D7A66DD-BF53-4179-9A27-DA6F5B2D6694}">
      <dsp:nvSpPr>
        <dsp:cNvPr id="0" name=""/>
        <dsp:cNvSpPr/>
      </dsp:nvSpPr>
      <dsp:spPr>
        <a:xfrm>
          <a:off x="665515" y="2574"/>
          <a:ext cx="5490393" cy="5490393"/>
        </a:xfrm>
        <a:prstGeom prst="circularArrow">
          <a:avLst>
            <a:gd name="adj1" fmla="val 3987"/>
            <a:gd name="adj2" fmla="val 250068"/>
            <a:gd name="adj3" fmla="val 2367928"/>
            <a:gd name="adj4" fmla="val 775838"/>
            <a:gd name="adj5" fmla="val 465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EB0E29-EF35-4B3C-9C93-08E0C21264EE}">
      <dsp:nvSpPr>
        <dsp:cNvPr id="0" name=""/>
        <dsp:cNvSpPr/>
      </dsp:nvSpPr>
      <dsp:spPr>
        <a:xfrm>
          <a:off x="4103514" y="4358592"/>
          <a:ext cx="1122470" cy="1122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Drop Non-Unique Columns</a:t>
          </a:r>
          <a:endParaRPr lang="en-US" sz="1400" kern="1200"/>
        </a:p>
      </dsp:txBody>
      <dsp:txXfrm>
        <a:off x="4103514" y="4358592"/>
        <a:ext cx="1122470" cy="1122470"/>
      </dsp:txXfrm>
    </dsp:sp>
    <dsp:sp modelId="{481BFEA6-9E96-4500-900B-90B7D383BE2F}">
      <dsp:nvSpPr>
        <dsp:cNvPr id="0" name=""/>
        <dsp:cNvSpPr/>
      </dsp:nvSpPr>
      <dsp:spPr>
        <a:xfrm>
          <a:off x="665515" y="2574"/>
          <a:ext cx="5490393" cy="5490393"/>
        </a:xfrm>
        <a:prstGeom prst="circularArrow">
          <a:avLst>
            <a:gd name="adj1" fmla="val 3987"/>
            <a:gd name="adj2" fmla="val 250068"/>
            <a:gd name="adj3" fmla="val 6112047"/>
            <a:gd name="adj4" fmla="val 4437885"/>
            <a:gd name="adj5" fmla="val 465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552BE4-5030-4A6C-AE22-F9D326E78809}">
      <dsp:nvSpPr>
        <dsp:cNvPr id="0" name=""/>
        <dsp:cNvSpPr/>
      </dsp:nvSpPr>
      <dsp:spPr>
        <a:xfrm>
          <a:off x="1595439" y="4358592"/>
          <a:ext cx="1122470" cy="1122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Assess and Drop Columns with High Null Percentage</a:t>
          </a:r>
          <a:endParaRPr lang="en-US" sz="1400" kern="1200" dirty="0"/>
        </a:p>
      </dsp:txBody>
      <dsp:txXfrm>
        <a:off x="1595439" y="4358592"/>
        <a:ext cx="1122470" cy="1122470"/>
      </dsp:txXfrm>
    </dsp:sp>
    <dsp:sp modelId="{8F8EAE36-D794-4609-9B29-A28220A18F19}">
      <dsp:nvSpPr>
        <dsp:cNvPr id="0" name=""/>
        <dsp:cNvSpPr/>
      </dsp:nvSpPr>
      <dsp:spPr>
        <a:xfrm>
          <a:off x="665515" y="2574"/>
          <a:ext cx="5490393" cy="5490393"/>
        </a:xfrm>
        <a:prstGeom prst="circularArrow">
          <a:avLst>
            <a:gd name="adj1" fmla="val 3987"/>
            <a:gd name="adj2" fmla="val 250068"/>
            <a:gd name="adj3" fmla="val 9774094"/>
            <a:gd name="adj4" fmla="val 8182004"/>
            <a:gd name="adj5" fmla="val 465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0F7475-3A97-40EA-A4A2-E3A44A7DD54D}">
      <dsp:nvSpPr>
        <dsp:cNvPr id="0" name=""/>
        <dsp:cNvSpPr/>
      </dsp:nvSpPr>
      <dsp:spPr>
        <a:xfrm>
          <a:off x="341401" y="2186536"/>
          <a:ext cx="1122470" cy="1122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Correct and Standardize Datatypes</a:t>
          </a:r>
          <a:endParaRPr lang="en-US" sz="1400" kern="1200" dirty="0"/>
        </a:p>
      </dsp:txBody>
      <dsp:txXfrm>
        <a:off x="341401" y="2186536"/>
        <a:ext cx="1122470" cy="1122470"/>
      </dsp:txXfrm>
    </dsp:sp>
    <dsp:sp modelId="{092562AA-1E40-480B-99F2-FB2DB8232821}">
      <dsp:nvSpPr>
        <dsp:cNvPr id="0" name=""/>
        <dsp:cNvSpPr/>
      </dsp:nvSpPr>
      <dsp:spPr>
        <a:xfrm>
          <a:off x="665515" y="2574"/>
          <a:ext cx="5490393" cy="5490393"/>
        </a:xfrm>
        <a:prstGeom prst="circularArrow">
          <a:avLst>
            <a:gd name="adj1" fmla="val 3987"/>
            <a:gd name="adj2" fmla="val 250068"/>
            <a:gd name="adj3" fmla="val 13167928"/>
            <a:gd name="adj4" fmla="val 11575838"/>
            <a:gd name="adj5" fmla="val 465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B868E9-5E56-4FBC-878C-CF5D9EBECF39}">
      <dsp:nvSpPr>
        <dsp:cNvPr id="0" name=""/>
        <dsp:cNvSpPr/>
      </dsp:nvSpPr>
      <dsp:spPr>
        <a:xfrm>
          <a:off x="1595439" y="14479"/>
          <a:ext cx="1122470" cy="1122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Exclude Unnecessary Columns</a:t>
          </a:r>
          <a:endParaRPr lang="en-US" sz="1400" kern="1200" dirty="0"/>
        </a:p>
      </dsp:txBody>
      <dsp:txXfrm>
        <a:off x="1595439" y="14479"/>
        <a:ext cx="1122470" cy="1122470"/>
      </dsp:txXfrm>
    </dsp:sp>
    <dsp:sp modelId="{56AD4B81-2659-4746-8B06-F28585B7574C}">
      <dsp:nvSpPr>
        <dsp:cNvPr id="0" name=""/>
        <dsp:cNvSpPr/>
      </dsp:nvSpPr>
      <dsp:spPr>
        <a:xfrm>
          <a:off x="665515" y="2574"/>
          <a:ext cx="5490393" cy="5490393"/>
        </a:xfrm>
        <a:prstGeom prst="circularArrow">
          <a:avLst>
            <a:gd name="adj1" fmla="val 3987"/>
            <a:gd name="adj2" fmla="val 250068"/>
            <a:gd name="adj3" fmla="val 16912047"/>
            <a:gd name="adj4" fmla="val 15237885"/>
            <a:gd name="adj5" fmla="val 465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710AF-EC13-4CF3-8643-079B8BCDF527}">
      <dsp:nvSpPr>
        <dsp:cNvPr id="0" name=""/>
        <dsp:cNvSpPr/>
      </dsp:nvSpPr>
      <dsp:spPr>
        <a:xfrm>
          <a:off x="0" y="450404"/>
          <a:ext cx="1005839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2E173-3D53-43EC-B37E-3F1E77B5360C}">
      <dsp:nvSpPr>
        <dsp:cNvPr id="0" name=""/>
        <dsp:cNvSpPr/>
      </dsp:nvSpPr>
      <dsp:spPr>
        <a:xfrm>
          <a:off x="502920" y="258524"/>
          <a:ext cx="704088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analysis has been performed based on both numeric and categorical features to comprehensively understand the data.</a:t>
          </a:r>
        </a:p>
      </dsp:txBody>
      <dsp:txXfrm>
        <a:off x="521654" y="277258"/>
        <a:ext cx="7003412" cy="346292"/>
      </dsp:txXfrm>
    </dsp:sp>
    <dsp:sp modelId="{31D83FF0-B300-4BDF-9E01-6BA2C3196451}">
      <dsp:nvSpPr>
        <dsp:cNvPr id="0" name=""/>
        <dsp:cNvSpPr/>
      </dsp:nvSpPr>
      <dsp:spPr>
        <a:xfrm>
          <a:off x="0" y="1040084"/>
          <a:ext cx="10058399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70764" rIns="78064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Description:</a:t>
          </a:r>
          <a:r>
            <a:rPr lang="en-US" sz="1300" kern="1200"/>
            <a:t> Examines each numeric and categorical feature individually.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Purpose:</a:t>
          </a:r>
          <a:r>
            <a:rPr lang="en-US" sz="1300" kern="1200" dirty="0"/>
            <a:t> To understand the distribution and summary statistics (e.g., mean, median, mode) of each feature.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Outcome:</a:t>
          </a:r>
          <a:r>
            <a:rPr lang="en-US" sz="1300" kern="1200"/>
            <a:t> Provides insights into the general characteristics and distribution of features, helping to identify patterns and anomalies.</a:t>
          </a:r>
        </a:p>
      </dsp:txBody>
      <dsp:txXfrm>
        <a:off x="0" y="1040084"/>
        <a:ext cx="10058399" cy="1105650"/>
      </dsp:txXfrm>
    </dsp:sp>
    <dsp:sp modelId="{574856C9-CF92-4D17-8861-2926661ADBE1}">
      <dsp:nvSpPr>
        <dsp:cNvPr id="0" name=""/>
        <dsp:cNvSpPr/>
      </dsp:nvSpPr>
      <dsp:spPr>
        <a:xfrm>
          <a:off x="502920" y="848204"/>
          <a:ext cx="704088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1. Univariate Analysis</a:t>
          </a:r>
          <a:endParaRPr lang="en-US" sz="1300" kern="1200"/>
        </a:p>
      </dsp:txBody>
      <dsp:txXfrm>
        <a:off x="521654" y="866938"/>
        <a:ext cx="7003412" cy="346292"/>
      </dsp:txXfrm>
    </dsp:sp>
    <dsp:sp modelId="{E1DA490E-9BE4-4DCA-BE9F-A5FCB1109D29}">
      <dsp:nvSpPr>
        <dsp:cNvPr id="0" name=""/>
        <dsp:cNvSpPr/>
      </dsp:nvSpPr>
      <dsp:spPr>
        <a:xfrm>
          <a:off x="0" y="2407814"/>
          <a:ext cx="10058399" cy="1269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70764" rIns="78064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Description:</a:t>
          </a:r>
          <a:r>
            <a:rPr lang="en-US" sz="1300" kern="1200"/>
            <a:t> Analyzes numeric and categorical features within different segments or groups.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Purpose:</a:t>
          </a:r>
          <a:r>
            <a:rPr lang="en-US" sz="1300" kern="1200"/>
            <a:t> To explore how feature distributions vary across different segments (e.g., loan grades, states, or employment length).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Outcome:</a:t>
          </a:r>
          <a:r>
            <a:rPr lang="en-US" sz="1300" kern="1200"/>
            <a:t> Highlights differences between segments, revealing how feature characteristics influence or are influenced by segment-specific behaviors.</a:t>
          </a:r>
        </a:p>
      </dsp:txBody>
      <dsp:txXfrm>
        <a:off x="0" y="2407814"/>
        <a:ext cx="10058399" cy="1269450"/>
      </dsp:txXfrm>
    </dsp:sp>
    <dsp:sp modelId="{2B3834F4-FA24-4E51-BAB2-E9D99E1A4EC6}">
      <dsp:nvSpPr>
        <dsp:cNvPr id="0" name=""/>
        <dsp:cNvSpPr/>
      </dsp:nvSpPr>
      <dsp:spPr>
        <a:xfrm>
          <a:off x="502920" y="2215934"/>
          <a:ext cx="704088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2. Segmented Univariate Analysis</a:t>
          </a:r>
          <a:endParaRPr lang="en-US" sz="1300" kern="1200"/>
        </a:p>
      </dsp:txBody>
      <dsp:txXfrm>
        <a:off x="521654" y="2234668"/>
        <a:ext cx="7003412" cy="346292"/>
      </dsp:txXfrm>
    </dsp:sp>
    <dsp:sp modelId="{11B7E5DC-DCE1-4F8F-885C-01E198BBC536}">
      <dsp:nvSpPr>
        <dsp:cNvPr id="0" name=""/>
        <dsp:cNvSpPr/>
      </dsp:nvSpPr>
      <dsp:spPr>
        <a:xfrm>
          <a:off x="0" y="3939345"/>
          <a:ext cx="10058399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70764" rIns="78064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Description:</a:t>
          </a:r>
          <a:r>
            <a:rPr lang="en-US" sz="1300" kern="1200"/>
            <a:t> Investigates the relationship between two variables, exploring how they interact with each other.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Purpose:</a:t>
          </a:r>
          <a:r>
            <a:rPr lang="en-US" sz="1300" kern="1200"/>
            <a:t> To identify correlations or dependencies between pairs of features, such as loan amount and default status.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Outcome:</a:t>
          </a:r>
          <a:r>
            <a:rPr lang="en-US" sz="1300" kern="1200"/>
            <a:t> Provides insights into how changes in one variable might impact another, aiding in understanding relationships that drive default or repayment behaviors.</a:t>
          </a:r>
        </a:p>
      </dsp:txBody>
      <dsp:txXfrm>
        <a:off x="0" y="3939345"/>
        <a:ext cx="10058399" cy="1105650"/>
      </dsp:txXfrm>
    </dsp:sp>
    <dsp:sp modelId="{B5EE2DAB-4865-4E62-885A-573D55A7E606}">
      <dsp:nvSpPr>
        <dsp:cNvPr id="0" name=""/>
        <dsp:cNvSpPr/>
      </dsp:nvSpPr>
      <dsp:spPr>
        <a:xfrm>
          <a:off x="502920" y="3747465"/>
          <a:ext cx="704088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3. Bivariate Analysis</a:t>
          </a:r>
          <a:endParaRPr lang="en-US" sz="1300" kern="1200"/>
        </a:p>
      </dsp:txBody>
      <dsp:txXfrm>
        <a:off x="521654" y="3766199"/>
        <a:ext cx="7003412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1A9EC-E33C-442F-AD0C-156EAD8E774D}">
      <dsp:nvSpPr>
        <dsp:cNvPr id="0" name=""/>
        <dsp:cNvSpPr/>
      </dsp:nvSpPr>
      <dsp:spPr>
        <a:xfrm rot="5400000">
          <a:off x="6695924" y="-3036737"/>
          <a:ext cx="287575" cy="64373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Shorter durations are associated with lower chances of default.</a:t>
          </a:r>
        </a:p>
      </dsp:txBody>
      <dsp:txXfrm rot="-5400000">
        <a:off x="3621024" y="52201"/>
        <a:ext cx="6423338" cy="259499"/>
      </dsp:txXfrm>
    </dsp:sp>
    <dsp:sp modelId="{28FD962D-2E7D-47EF-AFD0-B3DCCE9F39F5}">
      <dsp:nvSpPr>
        <dsp:cNvPr id="0" name=""/>
        <dsp:cNvSpPr/>
      </dsp:nvSpPr>
      <dsp:spPr>
        <a:xfrm>
          <a:off x="0" y="2215"/>
          <a:ext cx="3621024" cy="3594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Loan Term</a:t>
          </a:r>
          <a:endParaRPr lang="en-US" sz="1900" kern="1200"/>
        </a:p>
      </dsp:txBody>
      <dsp:txXfrm>
        <a:off x="17548" y="19763"/>
        <a:ext cx="3585928" cy="324373"/>
      </dsp:txXfrm>
    </dsp:sp>
    <dsp:sp modelId="{152EAE98-0794-46C6-BF81-FDD2A7ED0B5F}">
      <dsp:nvSpPr>
        <dsp:cNvPr id="0" name=""/>
        <dsp:cNvSpPr/>
      </dsp:nvSpPr>
      <dsp:spPr>
        <a:xfrm rot="5400000">
          <a:off x="6695924" y="-2659294"/>
          <a:ext cx="287575" cy="64373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Lower interest rates are linked to higher chances of repayment.</a:t>
          </a:r>
        </a:p>
      </dsp:txBody>
      <dsp:txXfrm rot="-5400000">
        <a:off x="3621024" y="429644"/>
        <a:ext cx="6423338" cy="259499"/>
      </dsp:txXfrm>
    </dsp:sp>
    <dsp:sp modelId="{349F3C0F-32F8-4B31-B851-114769F83071}">
      <dsp:nvSpPr>
        <dsp:cNvPr id="0" name=""/>
        <dsp:cNvSpPr/>
      </dsp:nvSpPr>
      <dsp:spPr>
        <a:xfrm>
          <a:off x="0" y="379658"/>
          <a:ext cx="3621024" cy="3594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Interest Rate</a:t>
          </a:r>
          <a:endParaRPr lang="en-US" sz="1900" kern="1200"/>
        </a:p>
      </dsp:txBody>
      <dsp:txXfrm>
        <a:off x="17548" y="397206"/>
        <a:ext cx="3585928" cy="324373"/>
      </dsp:txXfrm>
    </dsp:sp>
    <dsp:sp modelId="{BD3EDB00-4051-4181-B985-15FEC5A40860}">
      <dsp:nvSpPr>
        <dsp:cNvPr id="0" name=""/>
        <dsp:cNvSpPr/>
      </dsp:nvSpPr>
      <dsp:spPr>
        <a:xfrm rot="5400000">
          <a:off x="6695924" y="-2281851"/>
          <a:ext cx="287575" cy="64373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Debt consolidation and credit card loans show higher default rates.</a:t>
          </a:r>
        </a:p>
      </dsp:txBody>
      <dsp:txXfrm rot="-5400000">
        <a:off x="3621024" y="807087"/>
        <a:ext cx="6423338" cy="259499"/>
      </dsp:txXfrm>
    </dsp:sp>
    <dsp:sp modelId="{415A96B2-1EF4-4002-A0D9-74791A13D637}">
      <dsp:nvSpPr>
        <dsp:cNvPr id="0" name=""/>
        <dsp:cNvSpPr/>
      </dsp:nvSpPr>
      <dsp:spPr>
        <a:xfrm>
          <a:off x="0" y="757101"/>
          <a:ext cx="3621024" cy="3594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Purpose</a:t>
          </a:r>
          <a:endParaRPr lang="en-US" sz="1900" kern="1200"/>
        </a:p>
      </dsp:txBody>
      <dsp:txXfrm>
        <a:off x="17548" y="774649"/>
        <a:ext cx="3585928" cy="324373"/>
      </dsp:txXfrm>
    </dsp:sp>
    <dsp:sp modelId="{D44618B5-7014-4261-8E74-E610E3800682}">
      <dsp:nvSpPr>
        <dsp:cNvPr id="0" name=""/>
        <dsp:cNvSpPr/>
      </dsp:nvSpPr>
      <dsp:spPr>
        <a:xfrm rot="5400000">
          <a:off x="6695924" y="-1904407"/>
          <a:ext cx="287575" cy="64373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Higher DTI ratios are associated with a greater likelihood of default.</a:t>
          </a:r>
        </a:p>
      </dsp:txBody>
      <dsp:txXfrm rot="-5400000">
        <a:off x="3621024" y="1184531"/>
        <a:ext cx="6423338" cy="259499"/>
      </dsp:txXfrm>
    </dsp:sp>
    <dsp:sp modelId="{7314EC5A-DDB2-49EB-80A6-75D58B7BBCC4}">
      <dsp:nvSpPr>
        <dsp:cNvPr id="0" name=""/>
        <dsp:cNvSpPr/>
      </dsp:nvSpPr>
      <dsp:spPr>
        <a:xfrm>
          <a:off x="0" y="1134545"/>
          <a:ext cx="3621024" cy="3594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Debt-to-Income (DTI) Ratio</a:t>
          </a:r>
          <a:endParaRPr lang="en-US" sz="1900" kern="1200"/>
        </a:p>
      </dsp:txBody>
      <dsp:txXfrm>
        <a:off x="17548" y="1152093"/>
        <a:ext cx="3585928" cy="324373"/>
      </dsp:txXfrm>
    </dsp:sp>
    <dsp:sp modelId="{7E1C107E-B25C-45E3-9D43-1E969BB41D98}">
      <dsp:nvSpPr>
        <dsp:cNvPr id="0" name=""/>
        <dsp:cNvSpPr/>
      </dsp:nvSpPr>
      <dsp:spPr>
        <a:xfrm rot="5400000">
          <a:off x="6695924" y="-1526964"/>
          <a:ext cx="287575" cy="64373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California (CA) and Florida (FL) have high loan default rates.</a:t>
          </a:r>
        </a:p>
      </dsp:txBody>
      <dsp:txXfrm rot="-5400000">
        <a:off x="3621024" y="1561974"/>
        <a:ext cx="6423338" cy="259499"/>
      </dsp:txXfrm>
    </dsp:sp>
    <dsp:sp modelId="{AB201EE8-BAF3-4C59-BC28-EA4E4BC6E42B}">
      <dsp:nvSpPr>
        <dsp:cNvPr id="0" name=""/>
        <dsp:cNvSpPr/>
      </dsp:nvSpPr>
      <dsp:spPr>
        <a:xfrm>
          <a:off x="0" y="1511988"/>
          <a:ext cx="3621024" cy="3594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Address State</a:t>
          </a:r>
          <a:endParaRPr lang="en-US" sz="1900" kern="1200"/>
        </a:p>
      </dsp:txBody>
      <dsp:txXfrm>
        <a:off x="17548" y="1529536"/>
        <a:ext cx="3585928" cy="324373"/>
      </dsp:txXfrm>
    </dsp:sp>
    <dsp:sp modelId="{1EDD5E80-0832-49A5-8484-10C7F9BBF418}">
      <dsp:nvSpPr>
        <dsp:cNvPr id="0" name=""/>
        <dsp:cNvSpPr/>
      </dsp:nvSpPr>
      <dsp:spPr>
        <a:xfrm rot="5400000">
          <a:off x="6695924" y="-1149520"/>
          <a:ext cx="287575" cy="64373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Longer employment duration generally improves repayment likelihood.</a:t>
          </a:r>
        </a:p>
      </dsp:txBody>
      <dsp:txXfrm rot="-5400000">
        <a:off x="3621024" y="1939418"/>
        <a:ext cx="6423338" cy="259499"/>
      </dsp:txXfrm>
    </dsp:sp>
    <dsp:sp modelId="{86EBDF6A-9AD0-448F-A849-A0839D2CFE11}">
      <dsp:nvSpPr>
        <dsp:cNvPr id="0" name=""/>
        <dsp:cNvSpPr/>
      </dsp:nvSpPr>
      <dsp:spPr>
        <a:xfrm>
          <a:off x="0" y="1889432"/>
          <a:ext cx="3621024" cy="3594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Years of Employment</a:t>
          </a:r>
          <a:endParaRPr lang="en-US" sz="1900" kern="1200"/>
        </a:p>
      </dsp:txBody>
      <dsp:txXfrm>
        <a:off x="17548" y="1906980"/>
        <a:ext cx="3585928" cy="324373"/>
      </dsp:txXfrm>
    </dsp:sp>
    <dsp:sp modelId="{E2D4E476-7023-49B3-8ACE-D27CCE759433}">
      <dsp:nvSpPr>
        <dsp:cNvPr id="0" name=""/>
        <dsp:cNvSpPr/>
      </dsp:nvSpPr>
      <dsp:spPr>
        <a:xfrm rot="5400000">
          <a:off x="6695924" y="-772077"/>
          <a:ext cx="287575" cy="64373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Higher income levels correlate with higher chances of loan repayment.</a:t>
          </a:r>
        </a:p>
      </dsp:txBody>
      <dsp:txXfrm rot="-5400000">
        <a:off x="3621024" y="2316861"/>
        <a:ext cx="6423338" cy="259499"/>
      </dsp:txXfrm>
    </dsp:sp>
    <dsp:sp modelId="{78C03B81-2757-4F15-8AFD-F97AF86C3A0A}">
      <dsp:nvSpPr>
        <dsp:cNvPr id="0" name=""/>
        <dsp:cNvSpPr/>
      </dsp:nvSpPr>
      <dsp:spPr>
        <a:xfrm>
          <a:off x="0" y="2266875"/>
          <a:ext cx="3621024" cy="3594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Annual Income</a:t>
          </a:r>
          <a:endParaRPr lang="en-US" sz="1900" kern="1200"/>
        </a:p>
      </dsp:txBody>
      <dsp:txXfrm>
        <a:off x="17548" y="2284423"/>
        <a:ext cx="3585928" cy="324373"/>
      </dsp:txXfrm>
    </dsp:sp>
    <dsp:sp modelId="{53299D0E-A502-4D8D-B399-E2BEF7A2FE70}">
      <dsp:nvSpPr>
        <dsp:cNvPr id="0" name=""/>
        <dsp:cNvSpPr/>
      </dsp:nvSpPr>
      <dsp:spPr>
        <a:xfrm rot="5400000">
          <a:off x="6695924" y="-394633"/>
          <a:ext cx="287575" cy="64373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Loans graded A and B have higher chances of repayment compared to other grades.</a:t>
          </a:r>
        </a:p>
      </dsp:txBody>
      <dsp:txXfrm rot="-5400000">
        <a:off x="3621024" y="2694305"/>
        <a:ext cx="6423338" cy="259499"/>
      </dsp:txXfrm>
    </dsp:sp>
    <dsp:sp modelId="{7C767355-3712-42ED-B4A1-572D568FB07F}">
      <dsp:nvSpPr>
        <dsp:cNvPr id="0" name=""/>
        <dsp:cNvSpPr/>
      </dsp:nvSpPr>
      <dsp:spPr>
        <a:xfrm>
          <a:off x="0" y="2644319"/>
          <a:ext cx="3621024" cy="3594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Grades</a:t>
          </a:r>
          <a:endParaRPr lang="en-US" sz="1900" kern="1200"/>
        </a:p>
      </dsp:txBody>
      <dsp:txXfrm>
        <a:off x="17548" y="2661867"/>
        <a:ext cx="3585928" cy="324373"/>
      </dsp:txXfrm>
    </dsp:sp>
    <dsp:sp modelId="{EC189A87-8A37-49B9-8EB6-80D9D504401E}">
      <dsp:nvSpPr>
        <dsp:cNvPr id="0" name=""/>
        <dsp:cNvSpPr/>
      </dsp:nvSpPr>
      <dsp:spPr>
        <a:xfrm rot="5400000">
          <a:off x="6695924" y="-17190"/>
          <a:ext cx="287575" cy="64373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Higher default rates are observed in 'Verified' and 'Source Verified' categories compared to 'Not Verified.'</a:t>
          </a:r>
        </a:p>
      </dsp:txBody>
      <dsp:txXfrm rot="-5400000">
        <a:off x="3621024" y="3071748"/>
        <a:ext cx="6423338" cy="259499"/>
      </dsp:txXfrm>
    </dsp:sp>
    <dsp:sp modelId="{BFC0840D-C290-4515-AAB5-7AAD2747FDAE}">
      <dsp:nvSpPr>
        <dsp:cNvPr id="0" name=""/>
        <dsp:cNvSpPr/>
      </dsp:nvSpPr>
      <dsp:spPr>
        <a:xfrm>
          <a:off x="0" y="3021762"/>
          <a:ext cx="3621024" cy="3594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Verification Status</a:t>
          </a:r>
          <a:endParaRPr lang="en-US" sz="1900" kern="1200"/>
        </a:p>
      </dsp:txBody>
      <dsp:txXfrm>
        <a:off x="17548" y="3039310"/>
        <a:ext cx="3585928" cy="324373"/>
      </dsp:txXfrm>
    </dsp:sp>
    <dsp:sp modelId="{32A75409-DEBF-4E8B-BB2B-1AF26F03D881}">
      <dsp:nvSpPr>
        <dsp:cNvPr id="0" name=""/>
        <dsp:cNvSpPr/>
      </dsp:nvSpPr>
      <dsp:spPr>
        <a:xfrm rot="5400000">
          <a:off x="6695924" y="360252"/>
          <a:ext cx="287575" cy="643737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Higher loan amounts are associated with higher chances of default.</a:t>
          </a:r>
        </a:p>
      </dsp:txBody>
      <dsp:txXfrm rot="-5400000">
        <a:off x="3621024" y="3449190"/>
        <a:ext cx="6423338" cy="259499"/>
      </dsp:txXfrm>
    </dsp:sp>
    <dsp:sp modelId="{D5101ACA-3C57-4B5D-9B02-4243C3C9C9A6}">
      <dsp:nvSpPr>
        <dsp:cNvPr id="0" name=""/>
        <dsp:cNvSpPr/>
      </dsp:nvSpPr>
      <dsp:spPr>
        <a:xfrm>
          <a:off x="0" y="3399205"/>
          <a:ext cx="3621024" cy="3594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Loan Amount</a:t>
          </a:r>
          <a:endParaRPr lang="en-US" sz="1900" kern="1200"/>
        </a:p>
      </dsp:txBody>
      <dsp:txXfrm>
        <a:off x="17548" y="3416753"/>
        <a:ext cx="3585928" cy="324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Shikha Chandrakar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Shamanth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248B-C7F7-3C73-31D5-9BCBC565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V/S Loan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9FABA-0FF9-3CF3-31F7-AC7949D29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19" y="2138785"/>
            <a:ext cx="5391427" cy="4121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5D2856-3C43-0047-4FFC-25CF9E089071}"/>
              </a:ext>
            </a:extLst>
          </p:cNvPr>
          <p:cNvSpPr txBox="1"/>
          <p:nvPr/>
        </p:nvSpPr>
        <p:spPr>
          <a:xfrm>
            <a:off x="1097280" y="2319867"/>
            <a:ext cx="4025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The duration of the loan. (The shorter the duration, the lower the chances of defaulters.)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799B-FBAC-D253-6941-DE97D907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kern="1200" spc="-50" baseline="0">
                <a:latin typeface="+mj-lt"/>
                <a:ea typeface="+mj-ea"/>
                <a:cs typeface="+mj-cs"/>
              </a:rPr>
              <a:t>Insights from Segmented Analysis in Numeric Columns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172CE6-0CA8-22A8-1F8A-66DB7B85A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108201"/>
            <a:ext cx="10058400" cy="3760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Loan Amount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Minor impact on loan status; higher loan amounts are associated with increased frequency of charge-offs.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Funded Amount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Slight dependency on loan status; borrowers with higher funded amounts show a higher default rate.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Funded Amount Invested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Similar trend to funded amount; higher funded amounts invested lead to more defaults.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Interest Rates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Higher interest rates are linked to a greater likelihood of default.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Installment Payments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Higher installment payments correlate with a higher default rate, though the difference is minimal.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Annual Income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Higher income is associated with a fully paid loan status, but the difference is minor.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Debt-to-Income (DTI) Ratio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Higher DTI ratios are associated with a higher likelihood of default.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Experience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Borrowers with either 10 years of experience or less than 1 year show high counts in both Fully Paid and Charged Off categories.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Yearly Trend</a:t>
            </a:r>
            <a:r>
              <a:rPr lang="en-US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year 2011 has the highest counts of both Charged Off and Fully Paid borrowers.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028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799B-FBAC-D253-6941-DE97D907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kern="1200" spc="-50" baseline="0">
                <a:latin typeface="+mj-lt"/>
                <a:ea typeface="+mj-ea"/>
                <a:cs typeface="+mj-cs"/>
              </a:rPr>
              <a:t>Insights from Bivariate analysis in Categoric Columns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922F113-923D-9E7B-5BF9-78B8D1353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108201"/>
            <a:ext cx="10058400" cy="3760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Loan Term</a:t>
            </a:r>
            <a:r>
              <a:rPr lang="en-US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Borrowers with a 36-month term are well-represented in both Charged Off and Fully Paid categories.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Grade</a:t>
            </a:r>
            <a:r>
              <a:rPr lang="en-US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Grade A loans have a high number of Fully Paid loans and a low number of Charged Off loans. Grades C, D, and E show higher numbers of Charged Off loans compared to Grade A.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Subgrades</a:t>
            </a:r>
            <a:r>
              <a:rPr lang="en-US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Trends observed in Grades are similarly reflected in Subgrades.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Employment Length</a:t>
            </a:r>
            <a:r>
              <a:rPr lang="en-US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High representation of borrowers with 36 months term in both Charged Off and Fully Paid categories.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Home Ownership</a:t>
            </a:r>
            <a:r>
              <a:rPr lang="en-US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'RENT' and 'MORTGAGE' categories have high numbers in both loan statuses and the highest default rates.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Income Verification</a:t>
            </a:r>
            <a:r>
              <a:rPr lang="en-US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Loans with unverified income sources have the highest number of defaulters.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Debt Consolidation</a:t>
            </a:r>
            <a:r>
              <a:rPr lang="en-US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This loan purpose has the highest number of defaulters.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State Analysis</a:t>
            </a:r>
            <a:r>
              <a:rPr lang="en-US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California (CA) has the highest number of both Charged Off and Fully Paid borrowers. Nevada (NV) also shows a significant number of defaulters.</a:t>
            </a:r>
          </a:p>
          <a:p>
            <a:pPr marL="91440" marR="0" lvl="0" indent="-9144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565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2E6A-251A-1711-EBB5-05F5DEE9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kern="1200" spc="-50" baseline="0"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6A6F781F-F616-EAE1-DEB2-E14D92203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4929850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63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787F-C60F-BE4C-2F39-41671EC6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Objective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AED04-BF20-7ECC-C4EA-7FC94AECD3AA}"/>
              </a:ext>
            </a:extLst>
          </p:cNvPr>
          <p:cNvSpPr txBox="1"/>
          <p:nvPr/>
        </p:nvSpPr>
        <p:spPr>
          <a:xfrm>
            <a:off x="750499" y="2018581"/>
            <a:ext cx="106795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this case study, we will be applying concepts learned as part of EDA and apply them to the Lending Club Case Study. We will also develop a basic understanding of risk analytics in banking and financial services and understand how data is used to minimize the risk of losing money while lending to customers.</a:t>
            </a:r>
          </a:p>
          <a:p>
            <a:endParaRPr lang="en-US" sz="1400" dirty="0"/>
          </a:p>
          <a:p>
            <a:r>
              <a:rPr lang="en-US" sz="1400" b="1" dirty="0"/>
              <a:t>Problem Statement</a:t>
            </a:r>
            <a:endParaRPr lang="en-US" sz="1400" dirty="0"/>
          </a:p>
          <a:p>
            <a:r>
              <a:rPr lang="en-US" sz="1400" dirty="0"/>
              <a:t>The data given contains information about past loan applicants and whether </a:t>
            </a:r>
          </a:p>
          <a:p>
            <a:r>
              <a:rPr lang="en-US" sz="1400" dirty="0"/>
              <a:t>they ‘defaulted’ or not.</a:t>
            </a:r>
          </a:p>
          <a:p>
            <a:endParaRPr lang="en-US" sz="1400" dirty="0"/>
          </a:p>
          <a:p>
            <a:r>
              <a:rPr lang="en-US" sz="1400" dirty="0"/>
              <a:t>When a person applies for a loan, there are two types of decisions that</a:t>
            </a:r>
          </a:p>
          <a:p>
            <a:r>
              <a:rPr lang="en-US" sz="1400" dirty="0"/>
              <a:t>could be taken by the company:</a:t>
            </a:r>
          </a:p>
          <a:p>
            <a:endParaRPr lang="en-US" sz="1400" dirty="0"/>
          </a:p>
          <a:p>
            <a:r>
              <a:rPr lang="en-US" sz="1400" b="1" dirty="0"/>
              <a:t>Loan accepted: </a:t>
            </a:r>
            <a:r>
              <a:rPr lang="en-US" sz="1400" dirty="0"/>
              <a:t>If the company approves the loan, there are 3 possible</a:t>
            </a:r>
          </a:p>
          <a:p>
            <a:r>
              <a:rPr lang="en-US" sz="1400" dirty="0"/>
              <a:t> scenarios described below:</a:t>
            </a:r>
          </a:p>
          <a:p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200" b="1" dirty="0"/>
              <a:t>Fully paid: </a:t>
            </a:r>
            <a:r>
              <a:rPr lang="en-US" sz="1200" dirty="0"/>
              <a:t>Applicant has fully paid the loan (the principal and the interest rate).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200" b="1" dirty="0"/>
              <a:t>Current: </a:t>
            </a:r>
            <a:r>
              <a:rPr lang="en-US" sz="1200" dirty="0"/>
              <a:t>Applicant is in the process of paying the installments, i.e., the tenure of the loan is not yet completed. These candidates are not labeled as 'defaulted'.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200" b="1" dirty="0"/>
              <a:t>Charged-off: </a:t>
            </a:r>
            <a:r>
              <a:rPr lang="en-US" sz="1200" dirty="0"/>
              <a:t>Applicant has not paid the installments in due time for a long period, i.e., he/she has defaulted on the loan.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200" dirty="0"/>
          </a:p>
          <a:p>
            <a:r>
              <a:rPr lang="en-US" sz="1400" b="1" dirty="0"/>
              <a:t>Loan rejected: </a:t>
            </a:r>
            <a:r>
              <a:rPr lang="en-US" sz="1400" dirty="0"/>
              <a:t>The company has rejected the loan (because the candidate does not meet their requirements, etc.).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B45A2-5972-A430-76BE-56CE67F80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123" y="2674652"/>
            <a:ext cx="4457929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7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53AB-1339-8095-A9EE-45189237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kern="1200" spc="-50" baseline="0" dirty="0"/>
              <a:t>Data Cleaning and Manipulation Process</a:t>
            </a:r>
          </a:p>
        </p:txBody>
      </p:sp>
      <p:graphicFrame>
        <p:nvGraphicFramePr>
          <p:cNvPr id="11" name="TextBox 6">
            <a:extLst>
              <a:ext uri="{FF2B5EF4-FFF2-40B4-BE49-F238E27FC236}">
                <a16:creationId xmlns:a16="http://schemas.microsoft.com/office/drawing/2014/main" id="{3E3BCF43-7CFA-06D9-FE52-C52CD5A0D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854539"/>
              </p:ext>
            </p:extLst>
          </p:nvPr>
        </p:nvGraphicFramePr>
        <p:xfrm>
          <a:off x="4809744" y="137161"/>
          <a:ext cx="6821424" cy="5495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8D4441-F523-B8F0-D710-32405E62FC9C}"/>
              </a:ext>
            </a:extLst>
          </p:cNvPr>
          <p:cNvSpPr txBox="1"/>
          <p:nvPr/>
        </p:nvSpPr>
        <p:spPr>
          <a:xfrm>
            <a:off x="4809744" y="5632704"/>
            <a:ext cx="69951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**Remove current data as it is not useful for analyzing the behavior of charged-off and fully paid borrowers</a:t>
            </a:r>
            <a:endParaRPr lang="en-US" sz="14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2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D3A5-E446-24DD-637F-FC487A67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380909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kern="1200" spc="-50" baseline="0" dirty="0">
                <a:latin typeface="+mj-lt"/>
                <a:ea typeface="+mj-ea"/>
                <a:cs typeface="+mj-cs"/>
              </a:rPr>
              <a:t>Analysis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0E91D00-02C8-E1E4-F875-5C82346ED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450545"/>
              </p:ext>
            </p:extLst>
          </p:nvPr>
        </p:nvGraphicFramePr>
        <p:xfrm>
          <a:off x="1097280" y="960120"/>
          <a:ext cx="10058400" cy="530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02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248B-C7F7-3C73-31D5-9BCBC565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V/S Loan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D2856-3C43-0047-4FFC-25CF9E089071}"/>
              </a:ext>
            </a:extLst>
          </p:cNvPr>
          <p:cNvSpPr txBox="1"/>
          <p:nvPr/>
        </p:nvSpPr>
        <p:spPr>
          <a:xfrm>
            <a:off x="1685120" y="5406098"/>
            <a:ext cx="9033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Interest Rate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(The lower the   interest rate, the higher the chances of loan repayment.)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5A54B-EA9F-6097-D9E3-C34489505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50" y="2036102"/>
            <a:ext cx="8137649" cy="301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6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248B-C7F7-3C73-31D5-9BCBC565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DTI V/S Loan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D2856-3C43-0047-4FFC-25CF9E089071}"/>
              </a:ext>
            </a:extLst>
          </p:cNvPr>
          <p:cNvSpPr txBox="1"/>
          <p:nvPr/>
        </p:nvSpPr>
        <p:spPr>
          <a:xfrm>
            <a:off x="1194053" y="2400431"/>
            <a:ext cx="33271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DTI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 higher Debt-to-Income (DTI) ratio is associated with a greater likelihood of default.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EA5C5-21C0-2526-1122-EB2BD6AB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16" y="2075284"/>
            <a:ext cx="6515435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4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248B-C7F7-3C73-31D5-9BCBC565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V/S Loan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D2856-3C43-0047-4FFC-25CF9E089071}"/>
              </a:ext>
            </a:extLst>
          </p:cNvPr>
          <p:cNvSpPr txBox="1"/>
          <p:nvPr/>
        </p:nvSpPr>
        <p:spPr>
          <a:xfrm>
            <a:off x="1097280" y="5475344"/>
            <a:ext cx="9367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en-US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Loan Amount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(The higher the loan amount, the higher the chances of loan default.)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37964-1BE6-B200-84E7-EED12750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5832"/>
            <a:ext cx="8559799" cy="329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248B-C7F7-3C73-31D5-9BCBC565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V/S Loan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D2856-3C43-0047-4FFC-25CF9E089071}"/>
              </a:ext>
            </a:extLst>
          </p:cNvPr>
          <p:cNvSpPr txBox="1"/>
          <p:nvPr/>
        </p:nvSpPr>
        <p:spPr>
          <a:xfrm>
            <a:off x="508676" y="2228671"/>
            <a:ext cx="4363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Grades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Loans graded A and B have higher chances of repayment, while grades C, D, E, F, and G have the maximum defaulters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0F5A8-17A9-B60A-06E7-FDC8BAA9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42" y="2027656"/>
            <a:ext cx="6121715" cy="42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9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248B-C7F7-3C73-31D5-9BCBC565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V/S Loan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D2856-3C43-0047-4FFC-25CF9E089071}"/>
              </a:ext>
            </a:extLst>
          </p:cNvPr>
          <p:cNvSpPr txBox="1"/>
          <p:nvPr/>
        </p:nvSpPr>
        <p:spPr>
          <a:xfrm>
            <a:off x="1194053" y="2400431"/>
            <a:ext cx="33271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Purpose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The purpose for which the loan is availed. Categories such as debt consolidation, credit card, home improvement, and small business are major areas where losses are more prevalent.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E6FF5-07B4-E427-E679-458DA13A7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1987439"/>
            <a:ext cx="6684599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833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{E47BE810-90BD-4EE0-804D-7E826125D9F6}tf56160789_win32</Template>
  <TotalTime>71</TotalTime>
  <Words>1144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Wingdings</vt:lpstr>
      <vt:lpstr>Custom</vt:lpstr>
      <vt:lpstr>Lending Club Case Study</vt:lpstr>
      <vt:lpstr>Business Objective</vt:lpstr>
      <vt:lpstr>Data Cleaning and Manipulation Process</vt:lpstr>
      <vt:lpstr>Analysis</vt:lpstr>
      <vt:lpstr>Interest Rate V/S Loan Status</vt:lpstr>
      <vt:lpstr>DTI V/S Loan Status</vt:lpstr>
      <vt:lpstr>Loan Amount V/S Loan Status</vt:lpstr>
      <vt:lpstr>Grade V/S Loan Status</vt:lpstr>
      <vt:lpstr>Purpose V/S Loan Status</vt:lpstr>
      <vt:lpstr>Term V/S Loan Status</vt:lpstr>
      <vt:lpstr>Insights from Segmented Analysis in Numeric Columns</vt:lpstr>
      <vt:lpstr>Insights from Bivariate analysis in Categoric Columns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Swati Chandrakar</dc:creator>
  <cp:lastModifiedBy>Swati Chandrakar</cp:lastModifiedBy>
  <cp:revision>5</cp:revision>
  <dcterms:created xsi:type="dcterms:W3CDTF">2024-08-21T14:34:01Z</dcterms:created>
  <dcterms:modified xsi:type="dcterms:W3CDTF">2024-08-21T17:05:02Z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