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0" r:id="rId2"/>
    <p:sldId id="4421" r:id="rId3"/>
    <p:sldId id="4422" r:id="rId4"/>
    <p:sldId id="4423" r:id="rId5"/>
    <p:sldId id="4424" r:id="rId6"/>
    <p:sldId id="4425" r:id="rId7"/>
    <p:sldId id="4427" r:id="rId8"/>
    <p:sldId id="4428" r:id="rId9"/>
    <p:sldId id="4429" r:id="rId10"/>
    <p:sldId id="4430" r:id="rId11"/>
    <p:sldId id="4432" r:id="rId12"/>
    <p:sldId id="443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87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6" d="100"/>
          <a:sy n="76" d="100"/>
        </p:scale>
        <p:origin x="141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F83ABB-A641-41B3-815B-0BF716117969}" type="datetimeFigureOut">
              <a:rPr lang="en-US" smtClean="0"/>
              <a:t>8/8/2024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464667-E269-4945-B7C0-AD99F8954A9B}" type="slidenum">
              <a:rPr lang="en-US" smtClean="0"/>
              <a:t>‹#›</a:t>
            </a:fld>
            <a:endParaRPr lang="en-US"/>
          </a:p>
        </p:txBody>
      </p:sp>
    </p:spTree>
    <p:extLst>
      <p:ext uri="{BB962C8B-B14F-4D97-AF65-F5344CB8AC3E}">
        <p14:creationId xmlns:p14="http://schemas.microsoft.com/office/powerpoint/2010/main" val="3346891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2225B-E41B-77C0-1A23-7FE91583AB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A84B7F-BF54-53DE-5ED7-2CDED8A4B9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D18E42-7938-EBF6-0BBB-C03E98259DAE}"/>
              </a:ext>
            </a:extLst>
          </p:cNvPr>
          <p:cNvSpPr>
            <a:spLocks noGrp="1"/>
          </p:cNvSpPr>
          <p:nvPr>
            <p:ph type="dt" sz="half" idx="10"/>
          </p:nvPr>
        </p:nvSpPr>
        <p:spPr/>
        <p:txBody>
          <a:bodyPr/>
          <a:lstStyle/>
          <a:p>
            <a:fld id="{D66C86BF-26DF-47F2-BBA6-FB99F1E1025C}" type="datetimeFigureOut">
              <a:rPr lang="en-US" smtClean="0"/>
              <a:t>8/8/2024</a:t>
            </a:fld>
            <a:endParaRPr lang="en-US"/>
          </a:p>
        </p:txBody>
      </p:sp>
      <p:sp>
        <p:nvSpPr>
          <p:cNvPr id="5" name="Footer Placeholder 4">
            <a:extLst>
              <a:ext uri="{FF2B5EF4-FFF2-40B4-BE49-F238E27FC236}">
                <a16:creationId xmlns:a16="http://schemas.microsoft.com/office/drawing/2014/main" id="{9274C66D-7C77-1BC2-E297-5581F607B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C71FE2-01D7-8CFA-F772-2A12DADA9511}"/>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418976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9BFA-EF8F-EA09-32AE-D64B8AE7D9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6459FB-C2B4-23D4-5E49-19DBA37F4E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F53C33-E5A3-B4F5-E8BF-0885DE881848}"/>
              </a:ext>
            </a:extLst>
          </p:cNvPr>
          <p:cNvSpPr>
            <a:spLocks noGrp="1"/>
          </p:cNvSpPr>
          <p:nvPr>
            <p:ph type="dt" sz="half" idx="10"/>
          </p:nvPr>
        </p:nvSpPr>
        <p:spPr/>
        <p:txBody>
          <a:bodyPr/>
          <a:lstStyle/>
          <a:p>
            <a:fld id="{D66C86BF-26DF-47F2-BBA6-FB99F1E1025C}" type="datetimeFigureOut">
              <a:rPr lang="en-US" smtClean="0"/>
              <a:t>8/8/2024</a:t>
            </a:fld>
            <a:endParaRPr lang="en-US"/>
          </a:p>
        </p:txBody>
      </p:sp>
      <p:sp>
        <p:nvSpPr>
          <p:cNvPr id="5" name="Footer Placeholder 4">
            <a:extLst>
              <a:ext uri="{FF2B5EF4-FFF2-40B4-BE49-F238E27FC236}">
                <a16:creationId xmlns:a16="http://schemas.microsoft.com/office/drawing/2014/main" id="{39B3BEFD-E011-F7CA-9B31-F27B739193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199C5A-F8B7-9E90-F8CD-0F9D22014070}"/>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725137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C63739-7054-0E76-0B25-A01771D40C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38EBE8-732F-CBA6-F8BB-30CF1BAE2D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19432A-8B6F-76F0-0D7B-30A66B9629A3}"/>
              </a:ext>
            </a:extLst>
          </p:cNvPr>
          <p:cNvSpPr>
            <a:spLocks noGrp="1"/>
          </p:cNvSpPr>
          <p:nvPr>
            <p:ph type="dt" sz="half" idx="10"/>
          </p:nvPr>
        </p:nvSpPr>
        <p:spPr/>
        <p:txBody>
          <a:bodyPr/>
          <a:lstStyle/>
          <a:p>
            <a:fld id="{D66C86BF-26DF-47F2-BBA6-FB99F1E1025C}" type="datetimeFigureOut">
              <a:rPr lang="en-US" smtClean="0"/>
              <a:t>8/8/2024</a:t>
            </a:fld>
            <a:endParaRPr lang="en-US"/>
          </a:p>
        </p:txBody>
      </p:sp>
      <p:sp>
        <p:nvSpPr>
          <p:cNvPr id="5" name="Footer Placeholder 4">
            <a:extLst>
              <a:ext uri="{FF2B5EF4-FFF2-40B4-BE49-F238E27FC236}">
                <a16:creationId xmlns:a16="http://schemas.microsoft.com/office/drawing/2014/main" id="{82C8D616-BCA7-5689-02D1-3CA3EA8840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983D8B-7730-9BA0-75AA-DC12AF5D041B}"/>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4041253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69414-E7DE-B18D-3123-DBD0283DAB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9AEC70-B92A-CC7C-576E-A961A566DF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0CFBF-3986-2ECA-DC6E-B0EB5EEAE220}"/>
              </a:ext>
            </a:extLst>
          </p:cNvPr>
          <p:cNvSpPr>
            <a:spLocks noGrp="1"/>
          </p:cNvSpPr>
          <p:nvPr>
            <p:ph type="dt" sz="half" idx="10"/>
          </p:nvPr>
        </p:nvSpPr>
        <p:spPr/>
        <p:txBody>
          <a:bodyPr/>
          <a:lstStyle/>
          <a:p>
            <a:fld id="{D66C86BF-26DF-47F2-BBA6-FB99F1E1025C}" type="datetimeFigureOut">
              <a:rPr lang="en-US" smtClean="0"/>
              <a:t>8/8/2024</a:t>
            </a:fld>
            <a:endParaRPr lang="en-US"/>
          </a:p>
        </p:txBody>
      </p:sp>
      <p:sp>
        <p:nvSpPr>
          <p:cNvPr id="5" name="Footer Placeholder 4">
            <a:extLst>
              <a:ext uri="{FF2B5EF4-FFF2-40B4-BE49-F238E27FC236}">
                <a16:creationId xmlns:a16="http://schemas.microsoft.com/office/drawing/2014/main" id="{BB5622A7-D018-3314-6712-AC0A3E326F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DF858B-9E65-33C3-1330-DDC559B7F2B8}"/>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111714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99EF2-BE12-339C-53A6-D7F37ED5DF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5EA9B6-8FA8-149E-9646-FB301CFB14E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325791-C68A-6622-2CC5-3C0B283338D8}"/>
              </a:ext>
            </a:extLst>
          </p:cNvPr>
          <p:cNvSpPr>
            <a:spLocks noGrp="1"/>
          </p:cNvSpPr>
          <p:nvPr>
            <p:ph type="dt" sz="half" idx="10"/>
          </p:nvPr>
        </p:nvSpPr>
        <p:spPr/>
        <p:txBody>
          <a:bodyPr/>
          <a:lstStyle/>
          <a:p>
            <a:fld id="{D66C86BF-26DF-47F2-BBA6-FB99F1E1025C}" type="datetimeFigureOut">
              <a:rPr lang="en-US" smtClean="0"/>
              <a:t>8/8/2024</a:t>
            </a:fld>
            <a:endParaRPr lang="en-US"/>
          </a:p>
        </p:txBody>
      </p:sp>
      <p:sp>
        <p:nvSpPr>
          <p:cNvPr id="5" name="Footer Placeholder 4">
            <a:extLst>
              <a:ext uri="{FF2B5EF4-FFF2-40B4-BE49-F238E27FC236}">
                <a16:creationId xmlns:a16="http://schemas.microsoft.com/office/drawing/2014/main" id="{797CB1C5-90B9-0823-9015-AF5F09CF9B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39B8B6-BAA6-240F-60BE-518B08A68FF3}"/>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1263101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E3121-A2A6-067F-9BB5-431330CD0C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B61458-6F42-1FC6-02A5-B26BB0448D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0A9E45-D816-7EFD-3CAA-178E16FA00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34DE17-8AF8-1452-3C2B-1E8AC11C05C7}"/>
              </a:ext>
            </a:extLst>
          </p:cNvPr>
          <p:cNvSpPr>
            <a:spLocks noGrp="1"/>
          </p:cNvSpPr>
          <p:nvPr>
            <p:ph type="dt" sz="half" idx="10"/>
          </p:nvPr>
        </p:nvSpPr>
        <p:spPr/>
        <p:txBody>
          <a:bodyPr/>
          <a:lstStyle/>
          <a:p>
            <a:fld id="{D66C86BF-26DF-47F2-BBA6-FB99F1E1025C}" type="datetimeFigureOut">
              <a:rPr lang="en-US" smtClean="0"/>
              <a:t>8/8/2024</a:t>
            </a:fld>
            <a:endParaRPr lang="en-US"/>
          </a:p>
        </p:txBody>
      </p:sp>
      <p:sp>
        <p:nvSpPr>
          <p:cNvPr id="6" name="Footer Placeholder 5">
            <a:extLst>
              <a:ext uri="{FF2B5EF4-FFF2-40B4-BE49-F238E27FC236}">
                <a16:creationId xmlns:a16="http://schemas.microsoft.com/office/drawing/2014/main" id="{F8F04EE6-8A95-F57F-A192-3DE3AA4138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37B0C8-4507-0579-A941-6A255E92B46F}"/>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731883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41E2-A077-4FE6-C0D3-E53AD76929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8D9F13-A5D4-37A3-1493-299424981A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5EE514-EB19-276A-D5A5-AD3B452852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4ECFBA-4BCE-DB10-1A82-A2D64F058E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FB50E7-10C2-3309-2CDC-0F66334ED7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1554FF-26AD-988B-1BE6-17295ED2C712}"/>
              </a:ext>
            </a:extLst>
          </p:cNvPr>
          <p:cNvSpPr>
            <a:spLocks noGrp="1"/>
          </p:cNvSpPr>
          <p:nvPr>
            <p:ph type="dt" sz="half" idx="10"/>
          </p:nvPr>
        </p:nvSpPr>
        <p:spPr/>
        <p:txBody>
          <a:bodyPr/>
          <a:lstStyle/>
          <a:p>
            <a:fld id="{D66C86BF-26DF-47F2-BBA6-FB99F1E1025C}" type="datetimeFigureOut">
              <a:rPr lang="en-US" smtClean="0"/>
              <a:t>8/8/2024</a:t>
            </a:fld>
            <a:endParaRPr lang="en-US"/>
          </a:p>
        </p:txBody>
      </p:sp>
      <p:sp>
        <p:nvSpPr>
          <p:cNvPr id="8" name="Footer Placeholder 7">
            <a:extLst>
              <a:ext uri="{FF2B5EF4-FFF2-40B4-BE49-F238E27FC236}">
                <a16:creationId xmlns:a16="http://schemas.microsoft.com/office/drawing/2014/main" id="{62EB7DB9-3BFA-EEC0-380B-FF6C9131A6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18BED0-2F21-3460-79B8-7290A76A4675}"/>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447078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70D88-D9A6-E2BA-4D07-31B2E1E8C5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9C88D8-4119-A0E3-1E19-520074B60AB6}"/>
              </a:ext>
            </a:extLst>
          </p:cNvPr>
          <p:cNvSpPr>
            <a:spLocks noGrp="1"/>
          </p:cNvSpPr>
          <p:nvPr>
            <p:ph type="dt" sz="half" idx="10"/>
          </p:nvPr>
        </p:nvSpPr>
        <p:spPr/>
        <p:txBody>
          <a:bodyPr/>
          <a:lstStyle/>
          <a:p>
            <a:fld id="{D66C86BF-26DF-47F2-BBA6-FB99F1E1025C}" type="datetimeFigureOut">
              <a:rPr lang="en-US" smtClean="0"/>
              <a:t>8/8/2024</a:t>
            </a:fld>
            <a:endParaRPr lang="en-US"/>
          </a:p>
        </p:txBody>
      </p:sp>
      <p:sp>
        <p:nvSpPr>
          <p:cNvPr id="4" name="Footer Placeholder 3">
            <a:extLst>
              <a:ext uri="{FF2B5EF4-FFF2-40B4-BE49-F238E27FC236}">
                <a16:creationId xmlns:a16="http://schemas.microsoft.com/office/drawing/2014/main" id="{4EBD6728-10D0-DD4F-070F-D8887DC407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1F0AF4-0EB8-E3C6-BC9D-0F225B0D6689}"/>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137913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6305AF-CB28-6234-0989-07022337F2C8}"/>
              </a:ext>
            </a:extLst>
          </p:cNvPr>
          <p:cNvSpPr>
            <a:spLocks noGrp="1"/>
          </p:cNvSpPr>
          <p:nvPr>
            <p:ph type="dt" sz="half" idx="10"/>
          </p:nvPr>
        </p:nvSpPr>
        <p:spPr/>
        <p:txBody>
          <a:bodyPr/>
          <a:lstStyle/>
          <a:p>
            <a:fld id="{D66C86BF-26DF-47F2-BBA6-FB99F1E1025C}" type="datetimeFigureOut">
              <a:rPr lang="en-US" smtClean="0"/>
              <a:t>8/8/2024</a:t>
            </a:fld>
            <a:endParaRPr lang="en-US"/>
          </a:p>
        </p:txBody>
      </p:sp>
      <p:sp>
        <p:nvSpPr>
          <p:cNvPr id="3" name="Footer Placeholder 2">
            <a:extLst>
              <a:ext uri="{FF2B5EF4-FFF2-40B4-BE49-F238E27FC236}">
                <a16:creationId xmlns:a16="http://schemas.microsoft.com/office/drawing/2014/main" id="{F25B88D4-A6C0-E1B7-8994-A86076DAC3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2BBE91-403E-73E0-6DB4-5910441B780C}"/>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2957680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ACB-DC8B-620D-E3BF-7FA852E0A2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C1B764-533F-1B5D-0611-138F699344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B5571B-161E-E09A-5698-4A40CFD312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211E9-C5AE-278A-0394-D5A3F4277B48}"/>
              </a:ext>
            </a:extLst>
          </p:cNvPr>
          <p:cNvSpPr>
            <a:spLocks noGrp="1"/>
          </p:cNvSpPr>
          <p:nvPr>
            <p:ph type="dt" sz="half" idx="10"/>
          </p:nvPr>
        </p:nvSpPr>
        <p:spPr/>
        <p:txBody>
          <a:bodyPr/>
          <a:lstStyle/>
          <a:p>
            <a:fld id="{D66C86BF-26DF-47F2-BBA6-FB99F1E1025C}" type="datetimeFigureOut">
              <a:rPr lang="en-US" smtClean="0"/>
              <a:t>8/8/2024</a:t>
            </a:fld>
            <a:endParaRPr lang="en-US"/>
          </a:p>
        </p:txBody>
      </p:sp>
      <p:sp>
        <p:nvSpPr>
          <p:cNvPr id="6" name="Footer Placeholder 5">
            <a:extLst>
              <a:ext uri="{FF2B5EF4-FFF2-40B4-BE49-F238E27FC236}">
                <a16:creationId xmlns:a16="http://schemas.microsoft.com/office/drawing/2014/main" id="{437A9B3E-94F2-61BE-DDC5-42C0513840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52E40-E8E1-BD3E-81E3-532D7B29B082}"/>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2672400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F0294-46E3-230A-33FB-B650A56B89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C59121-E297-856F-8ED2-F9B862BEEC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44B73E-5B9E-91E2-5353-C491A0CF95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24E462-7BB8-F752-941C-B91D00225E13}"/>
              </a:ext>
            </a:extLst>
          </p:cNvPr>
          <p:cNvSpPr>
            <a:spLocks noGrp="1"/>
          </p:cNvSpPr>
          <p:nvPr>
            <p:ph type="dt" sz="half" idx="10"/>
          </p:nvPr>
        </p:nvSpPr>
        <p:spPr/>
        <p:txBody>
          <a:bodyPr/>
          <a:lstStyle/>
          <a:p>
            <a:fld id="{D66C86BF-26DF-47F2-BBA6-FB99F1E1025C}" type="datetimeFigureOut">
              <a:rPr lang="en-US" smtClean="0"/>
              <a:t>8/8/2024</a:t>
            </a:fld>
            <a:endParaRPr lang="en-US"/>
          </a:p>
        </p:txBody>
      </p:sp>
      <p:sp>
        <p:nvSpPr>
          <p:cNvPr id="6" name="Footer Placeholder 5">
            <a:extLst>
              <a:ext uri="{FF2B5EF4-FFF2-40B4-BE49-F238E27FC236}">
                <a16:creationId xmlns:a16="http://schemas.microsoft.com/office/drawing/2014/main" id="{EDC8DAB4-C59B-C493-7D76-5E1C91DA55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1DC2E0-CCB3-2997-598A-4720CC284C29}"/>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207103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BEEC88-9CA5-4612-35B7-82E0244A79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ADCC53-C329-CE13-38A1-EB94C1E16C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D1CA58-D0E5-D20E-2F11-B1014BAA02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6C86BF-26DF-47F2-BBA6-FB99F1E1025C}" type="datetimeFigureOut">
              <a:rPr lang="en-US" smtClean="0"/>
              <a:t>8/8/2024</a:t>
            </a:fld>
            <a:endParaRPr lang="en-US"/>
          </a:p>
        </p:txBody>
      </p:sp>
      <p:sp>
        <p:nvSpPr>
          <p:cNvPr id="5" name="Footer Placeholder 4">
            <a:extLst>
              <a:ext uri="{FF2B5EF4-FFF2-40B4-BE49-F238E27FC236}">
                <a16:creationId xmlns:a16="http://schemas.microsoft.com/office/drawing/2014/main" id="{4E54645D-A023-304B-CF92-E94304A16A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BE39631-FBA3-5F80-C564-B320E69D3D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8F35010-364B-470B-BB6C-DCBBE63D2E54}" type="slidenum">
              <a:rPr lang="en-US" smtClean="0"/>
              <a:t>‹#›</a:t>
            </a:fld>
            <a:endParaRPr lang="en-US"/>
          </a:p>
        </p:txBody>
      </p:sp>
    </p:spTree>
    <p:extLst>
      <p:ext uri="{BB962C8B-B14F-4D97-AF65-F5344CB8AC3E}">
        <p14:creationId xmlns:p14="http://schemas.microsoft.com/office/powerpoint/2010/main" val="3411653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hyperlink" Target="https://qatechtalks.medium.com/testng-introduction-667639457318" TargetMode="External"/><Relationship Id="rId13" Type="http://schemas.openxmlformats.org/officeDocument/2006/relationships/image" Target="../media/image13.jpg"/><Relationship Id="rId3" Type="http://schemas.openxmlformats.org/officeDocument/2006/relationships/hyperlink" Target="https://devopedia.org/site-info/about" TargetMode="External"/><Relationship Id="rId7" Type="http://schemas.openxmlformats.org/officeDocument/2006/relationships/image" Target="../media/image10.jpeg"/><Relationship Id="rId12" Type="http://schemas.openxmlformats.org/officeDocument/2006/relationships/hyperlink" Target="https://www.swtestacademy.com/junit-listeners/"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creativecommons.org/licenses/by-nc/3.0/" TargetMode="External"/><Relationship Id="rId11" Type="http://schemas.openxmlformats.org/officeDocument/2006/relationships/image" Target="../media/image12.png"/><Relationship Id="rId5" Type="http://schemas.openxmlformats.org/officeDocument/2006/relationships/hyperlink" Target="https://www.pngall.com/java-png/download/6815" TargetMode="External"/><Relationship Id="rId10" Type="http://schemas.openxmlformats.org/officeDocument/2006/relationships/hyperlink" Target="https://www.youtube.com/watch?v=RoNgPp_I9TU" TargetMode="External"/><Relationship Id="rId4" Type="http://schemas.openxmlformats.org/officeDocument/2006/relationships/hyperlink" Target="https://creativecommons.org/licenses/by-sa/3.0/" TargetMode="External"/><Relationship Id="rId9" Type="http://schemas.openxmlformats.org/officeDocument/2006/relationships/image" Target="../media/image11.jp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slideshare.net/madhavsharmaupadhyay/wipro-79859506" TargetMode="External"/><Relationship Id="rId2" Type="http://schemas.openxmlformats.org/officeDocument/2006/relationships/image" Target="../media/image14.jp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https://sampletestcases.com/test-scenario/"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https://guidewiringcrystal.z1.web.core.windows.net/difference-between-manual-and-automation-testing.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87CC"/>
        </a:solidFill>
        <a:effectLst/>
      </p:bgPr>
    </p:bg>
    <p:spTree>
      <p:nvGrpSpPr>
        <p:cNvPr id="1" name=""/>
        <p:cNvGrpSpPr/>
        <p:nvPr/>
      </p:nvGrpSpPr>
      <p:grpSpPr>
        <a:xfrm>
          <a:off x="0" y="0"/>
          <a:ext cx="0" cy="0"/>
          <a:chOff x="0" y="0"/>
          <a:chExt cx="0" cy="0"/>
        </a:xfrm>
      </p:grpSpPr>
      <p:pic>
        <p:nvPicPr>
          <p:cNvPr id="4" name="Picture 4"/>
          <p:cNvPicPr>
            <a:picLocks noChangeAspect="1"/>
          </p:cNvPicPr>
          <p:nvPr/>
        </p:nvPicPr>
        <p:blipFill rotWithShape="1">
          <a:blip r:embed="rId2"/>
          <a:srcRect l="1" r="-387" b="18588"/>
          <a:stretch/>
        </p:blipFill>
        <p:spPr>
          <a:xfrm>
            <a:off x="366227" y="237669"/>
            <a:ext cx="1212311" cy="788699"/>
          </a:xfrm>
          <a:prstGeom prst="rect">
            <a:avLst/>
          </a:prstGeom>
        </p:spPr>
      </p:pic>
      <p:sp>
        <p:nvSpPr>
          <p:cNvPr id="6" name="TextBox 6"/>
          <p:cNvSpPr txBox="1"/>
          <p:nvPr/>
        </p:nvSpPr>
        <p:spPr>
          <a:xfrm>
            <a:off x="366227" y="1503753"/>
            <a:ext cx="11555519" cy="1086901"/>
          </a:xfrm>
          <a:prstGeom prst="rect">
            <a:avLst/>
          </a:prstGeom>
        </p:spPr>
        <p:txBody>
          <a:bodyPr wrap="square" lIns="0" tIns="0" rIns="0" bIns="0" rtlCol="0" anchor="t">
            <a:spAutoFit/>
          </a:bodyPr>
          <a:lstStyle/>
          <a:p>
            <a:pPr>
              <a:lnSpc>
                <a:spcPts val="9425"/>
              </a:lnSpc>
              <a:spcBef>
                <a:spcPct val="0"/>
              </a:spcBef>
            </a:pPr>
            <a:r>
              <a:rPr lang="en-US" sz="5400" dirty="0">
                <a:solidFill>
                  <a:srgbClr val="FFFFFF"/>
                </a:solidFill>
                <a:latin typeface="HK Grotesk Bold"/>
              </a:rPr>
              <a:t>WIPRO NGA Program – SDET Batch  </a:t>
            </a:r>
          </a:p>
        </p:txBody>
      </p:sp>
      <p:sp>
        <p:nvSpPr>
          <p:cNvPr id="7" name="TextBox 7"/>
          <p:cNvSpPr txBox="1"/>
          <p:nvPr/>
        </p:nvSpPr>
        <p:spPr>
          <a:xfrm>
            <a:off x="246307" y="3275236"/>
            <a:ext cx="6780319" cy="292837"/>
          </a:xfrm>
          <a:prstGeom prst="rect">
            <a:avLst/>
          </a:prstGeom>
        </p:spPr>
        <p:txBody>
          <a:bodyPr wrap="square" lIns="0" tIns="0" rIns="0" bIns="0" rtlCol="0" anchor="t">
            <a:spAutoFit/>
          </a:bodyPr>
          <a:lstStyle/>
          <a:p>
            <a:pPr algn="just">
              <a:lnSpc>
                <a:spcPts val="2239"/>
              </a:lnSpc>
              <a:spcBef>
                <a:spcPct val="0"/>
              </a:spcBef>
            </a:pPr>
            <a:r>
              <a:rPr lang="en-US" sz="2400" dirty="0">
                <a:solidFill>
                  <a:srgbClr val="FFFFFF"/>
                </a:solidFill>
                <a:latin typeface="HK Grotesk" pitchFamily="2" charset="77"/>
              </a:rPr>
              <a:t>Capstone Project Presentation – 09 Aug 2024</a:t>
            </a:r>
          </a:p>
        </p:txBody>
      </p:sp>
      <p:sp>
        <p:nvSpPr>
          <p:cNvPr id="8" name="TextBox 8"/>
          <p:cNvSpPr txBox="1"/>
          <p:nvPr/>
        </p:nvSpPr>
        <p:spPr>
          <a:xfrm>
            <a:off x="9615157" y="6483828"/>
            <a:ext cx="4172935" cy="221664"/>
          </a:xfrm>
          <a:prstGeom prst="rect">
            <a:avLst/>
          </a:prstGeom>
        </p:spPr>
        <p:txBody>
          <a:bodyPr lIns="0" tIns="0" rIns="0" bIns="0" rtlCol="0" anchor="t">
            <a:spAutoFit/>
          </a:bodyPr>
          <a:lstStyle/>
          <a:p>
            <a:pPr algn="just">
              <a:lnSpc>
                <a:spcPts val="1867"/>
              </a:lnSpc>
              <a:spcBef>
                <a:spcPct val="0"/>
              </a:spcBef>
            </a:pPr>
            <a:r>
              <a:rPr lang="en-US" sz="1333" spc="133" dirty="0">
                <a:solidFill>
                  <a:srgbClr val="FFFFFF"/>
                </a:solidFill>
                <a:latin typeface="HK Grotesk Light Bold"/>
              </a:rPr>
              <a:t>www.rpsconsulting.in</a:t>
            </a:r>
          </a:p>
        </p:txBody>
      </p:sp>
      <p:sp>
        <p:nvSpPr>
          <p:cNvPr id="2" name="TextBox 7">
            <a:extLst>
              <a:ext uri="{FF2B5EF4-FFF2-40B4-BE49-F238E27FC236}">
                <a16:creationId xmlns:a16="http://schemas.microsoft.com/office/drawing/2014/main" id="{ED66556B-B256-8D8D-E60E-0C5895B5FFA5}"/>
              </a:ext>
            </a:extLst>
          </p:cNvPr>
          <p:cNvSpPr txBox="1"/>
          <p:nvPr/>
        </p:nvSpPr>
        <p:spPr>
          <a:xfrm>
            <a:off x="366226" y="5061410"/>
            <a:ext cx="6780319" cy="292837"/>
          </a:xfrm>
          <a:prstGeom prst="rect">
            <a:avLst/>
          </a:prstGeom>
        </p:spPr>
        <p:txBody>
          <a:bodyPr wrap="square" lIns="0" tIns="0" rIns="0" bIns="0" rtlCol="0" anchor="t">
            <a:spAutoFit/>
          </a:bodyPr>
          <a:lstStyle/>
          <a:p>
            <a:pPr algn="just">
              <a:lnSpc>
                <a:spcPts val="2239"/>
              </a:lnSpc>
              <a:spcBef>
                <a:spcPct val="0"/>
              </a:spcBef>
            </a:pPr>
            <a:r>
              <a:rPr lang="en-US" sz="2400" dirty="0">
                <a:solidFill>
                  <a:srgbClr val="FFFFFF"/>
                </a:solidFill>
                <a:latin typeface="HK Grotesk" pitchFamily="2" charset="77"/>
              </a:rPr>
              <a:t>Presented by - </a:t>
            </a:r>
          </a:p>
        </p:txBody>
      </p:sp>
      <p:sp>
        <p:nvSpPr>
          <p:cNvPr id="3" name="TextBox 7">
            <a:extLst>
              <a:ext uri="{FF2B5EF4-FFF2-40B4-BE49-F238E27FC236}">
                <a16:creationId xmlns:a16="http://schemas.microsoft.com/office/drawing/2014/main" id="{21F87AA7-2FEF-9248-CC8B-6951622F8F14}"/>
              </a:ext>
            </a:extLst>
          </p:cNvPr>
          <p:cNvSpPr txBox="1"/>
          <p:nvPr/>
        </p:nvSpPr>
        <p:spPr>
          <a:xfrm>
            <a:off x="366227" y="4136906"/>
            <a:ext cx="6780319" cy="292837"/>
          </a:xfrm>
          <a:prstGeom prst="rect">
            <a:avLst/>
          </a:prstGeom>
        </p:spPr>
        <p:txBody>
          <a:bodyPr wrap="square" lIns="0" tIns="0" rIns="0" bIns="0" rtlCol="0" anchor="t">
            <a:spAutoFit/>
          </a:bodyPr>
          <a:lstStyle/>
          <a:p>
            <a:pPr algn="just">
              <a:lnSpc>
                <a:spcPts val="2239"/>
              </a:lnSpc>
              <a:spcBef>
                <a:spcPct val="0"/>
              </a:spcBef>
            </a:pPr>
            <a:r>
              <a:rPr lang="en-US" sz="2400" dirty="0">
                <a:solidFill>
                  <a:srgbClr val="FFFFFF"/>
                </a:solidFill>
                <a:latin typeface="HK Grotesk" pitchFamily="2" charset="77"/>
              </a:rPr>
              <a:t>Project Title Here - </a:t>
            </a:r>
          </a:p>
        </p:txBody>
      </p:sp>
      <p:sp>
        <p:nvSpPr>
          <p:cNvPr id="5" name="TextBox 4">
            <a:extLst>
              <a:ext uri="{FF2B5EF4-FFF2-40B4-BE49-F238E27FC236}">
                <a16:creationId xmlns:a16="http://schemas.microsoft.com/office/drawing/2014/main" id="{AA7E2D23-0CB6-4219-9932-3B5D9E514DF7}"/>
              </a:ext>
            </a:extLst>
          </p:cNvPr>
          <p:cNvSpPr txBox="1"/>
          <p:nvPr/>
        </p:nvSpPr>
        <p:spPr>
          <a:xfrm>
            <a:off x="2833141" y="4021822"/>
            <a:ext cx="5711252" cy="461665"/>
          </a:xfrm>
          <a:prstGeom prst="rect">
            <a:avLst/>
          </a:prstGeom>
          <a:noFill/>
        </p:spPr>
        <p:txBody>
          <a:bodyPr wrap="square" rtlCol="0">
            <a:spAutoFit/>
          </a:bodyPr>
          <a:lstStyle/>
          <a:p>
            <a:r>
              <a:rPr lang="en-GB" sz="2400" dirty="0">
                <a:solidFill>
                  <a:schemeClr val="bg1"/>
                </a:solidFill>
              </a:rPr>
              <a:t>Automation Testing For DEMOBLAZE</a:t>
            </a:r>
            <a:endParaRPr lang="en-IN" sz="2400" dirty="0">
              <a:solidFill>
                <a:schemeClr val="bg1"/>
              </a:solidFill>
            </a:endParaRPr>
          </a:p>
        </p:txBody>
      </p:sp>
      <p:sp>
        <p:nvSpPr>
          <p:cNvPr id="9" name="TextBox 8">
            <a:extLst>
              <a:ext uri="{FF2B5EF4-FFF2-40B4-BE49-F238E27FC236}">
                <a16:creationId xmlns:a16="http://schemas.microsoft.com/office/drawing/2014/main" id="{F3EED399-3509-4246-ABA9-3D8BF1936A66}"/>
              </a:ext>
            </a:extLst>
          </p:cNvPr>
          <p:cNvSpPr txBox="1"/>
          <p:nvPr/>
        </p:nvSpPr>
        <p:spPr>
          <a:xfrm>
            <a:off x="2278505" y="4937237"/>
            <a:ext cx="5408877" cy="1200329"/>
          </a:xfrm>
          <a:prstGeom prst="rect">
            <a:avLst/>
          </a:prstGeom>
          <a:noFill/>
        </p:spPr>
        <p:txBody>
          <a:bodyPr wrap="square" rtlCol="0">
            <a:spAutoFit/>
          </a:bodyPr>
          <a:lstStyle/>
          <a:p>
            <a:r>
              <a:rPr lang="en-GB" b="1" dirty="0">
                <a:solidFill>
                  <a:schemeClr val="bg1"/>
                </a:solidFill>
                <a:latin typeface="Georgia" panose="02040502050405020303" pitchFamily="18" charset="0"/>
              </a:rPr>
              <a:t>1. Bhavani Kakarla</a:t>
            </a:r>
          </a:p>
          <a:p>
            <a:r>
              <a:rPr lang="en-GB" b="1" dirty="0">
                <a:solidFill>
                  <a:schemeClr val="bg1"/>
                </a:solidFill>
                <a:latin typeface="Georgia" panose="02040502050405020303" pitchFamily="18" charset="0"/>
              </a:rPr>
              <a:t>2. </a:t>
            </a:r>
            <a:r>
              <a:rPr lang="en-GB" b="1" dirty="0" err="1">
                <a:solidFill>
                  <a:schemeClr val="bg1"/>
                </a:solidFill>
                <a:latin typeface="Georgia" panose="02040502050405020303" pitchFamily="18" charset="0"/>
              </a:rPr>
              <a:t>Peddamathari</a:t>
            </a:r>
            <a:r>
              <a:rPr lang="en-GB" b="1" dirty="0">
                <a:solidFill>
                  <a:schemeClr val="bg1"/>
                </a:solidFill>
                <a:latin typeface="Georgia" panose="02040502050405020303" pitchFamily="18" charset="0"/>
              </a:rPr>
              <a:t> Balakrishna</a:t>
            </a:r>
          </a:p>
          <a:p>
            <a:r>
              <a:rPr lang="en-GB" b="1" dirty="0">
                <a:solidFill>
                  <a:schemeClr val="bg1"/>
                </a:solidFill>
                <a:latin typeface="Georgia" panose="02040502050405020303" pitchFamily="18" charset="0"/>
              </a:rPr>
              <a:t>3. </a:t>
            </a:r>
            <a:r>
              <a:rPr lang="en-GB" b="1" dirty="0" err="1">
                <a:solidFill>
                  <a:schemeClr val="bg1"/>
                </a:solidFill>
                <a:latin typeface="Georgia" panose="02040502050405020303" pitchFamily="18" charset="0"/>
              </a:rPr>
              <a:t>Divya</a:t>
            </a:r>
            <a:r>
              <a:rPr lang="en-GB" b="1" dirty="0">
                <a:solidFill>
                  <a:schemeClr val="bg1"/>
                </a:solidFill>
                <a:latin typeface="Georgia" panose="02040502050405020303" pitchFamily="18" charset="0"/>
              </a:rPr>
              <a:t> </a:t>
            </a:r>
            <a:r>
              <a:rPr lang="en-GB" b="1" dirty="0" err="1">
                <a:solidFill>
                  <a:schemeClr val="bg1"/>
                </a:solidFill>
                <a:latin typeface="Georgia" panose="02040502050405020303" pitchFamily="18" charset="0"/>
              </a:rPr>
              <a:t>Harshitha</a:t>
            </a:r>
            <a:r>
              <a:rPr lang="en-GB" b="1" dirty="0">
                <a:solidFill>
                  <a:schemeClr val="bg1"/>
                </a:solidFill>
                <a:latin typeface="Georgia" panose="02040502050405020303" pitchFamily="18" charset="0"/>
              </a:rPr>
              <a:t> </a:t>
            </a:r>
            <a:r>
              <a:rPr lang="en-GB" b="1" dirty="0" err="1">
                <a:solidFill>
                  <a:schemeClr val="bg1"/>
                </a:solidFill>
                <a:latin typeface="Georgia" panose="02040502050405020303" pitchFamily="18" charset="0"/>
              </a:rPr>
              <a:t>Kalapala</a:t>
            </a:r>
            <a:endParaRPr lang="en-GB" b="1" dirty="0">
              <a:solidFill>
                <a:schemeClr val="bg1"/>
              </a:solidFill>
              <a:latin typeface="Georgia" panose="02040502050405020303" pitchFamily="18" charset="0"/>
            </a:endParaRPr>
          </a:p>
          <a:p>
            <a:r>
              <a:rPr lang="en-GB" b="1" dirty="0">
                <a:solidFill>
                  <a:schemeClr val="bg1"/>
                </a:solidFill>
                <a:latin typeface="Georgia" panose="02040502050405020303" pitchFamily="18" charset="0"/>
              </a:rPr>
              <a:t>4. Gayatri </a:t>
            </a:r>
            <a:r>
              <a:rPr lang="en-GB" b="1" dirty="0" err="1">
                <a:solidFill>
                  <a:schemeClr val="bg1"/>
                </a:solidFill>
                <a:latin typeface="Georgia" panose="02040502050405020303" pitchFamily="18" charset="0"/>
              </a:rPr>
              <a:t>Loni</a:t>
            </a:r>
            <a:endParaRPr lang="en-GB" b="1" dirty="0">
              <a:solidFill>
                <a:schemeClr val="bg1"/>
              </a:solidFill>
              <a:latin typeface="Georgia" panose="02040502050405020303" pitchFamily="18" charset="0"/>
            </a:endParaRPr>
          </a:p>
        </p:txBody>
      </p:sp>
      <p:sp>
        <p:nvSpPr>
          <p:cNvPr id="14" name="TextBox 13">
            <a:extLst>
              <a:ext uri="{FF2B5EF4-FFF2-40B4-BE49-F238E27FC236}">
                <a16:creationId xmlns:a16="http://schemas.microsoft.com/office/drawing/2014/main" id="{8810BF8B-CA84-4D53-B9DE-257D25B349CE}"/>
              </a:ext>
            </a:extLst>
          </p:cNvPr>
          <p:cNvSpPr txBox="1"/>
          <p:nvPr/>
        </p:nvSpPr>
        <p:spPr>
          <a:xfrm>
            <a:off x="6451440" y="4883493"/>
            <a:ext cx="4781862" cy="1200329"/>
          </a:xfrm>
          <a:prstGeom prst="rect">
            <a:avLst/>
          </a:prstGeom>
          <a:noFill/>
        </p:spPr>
        <p:txBody>
          <a:bodyPr wrap="square" rtlCol="0">
            <a:spAutoFit/>
          </a:bodyPr>
          <a:lstStyle/>
          <a:p>
            <a:r>
              <a:rPr lang="en-GB" b="1" dirty="0">
                <a:solidFill>
                  <a:schemeClr val="bg1"/>
                </a:solidFill>
                <a:latin typeface="Georgia" panose="02040502050405020303" pitchFamily="18" charset="0"/>
              </a:rPr>
              <a:t>5. Km Shikha Nigam</a:t>
            </a:r>
          </a:p>
          <a:p>
            <a:r>
              <a:rPr lang="en-GB" b="1" dirty="0">
                <a:solidFill>
                  <a:schemeClr val="bg1"/>
                </a:solidFill>
                <a:latin typeface="Georgia" panose="02040502050405020303" pitchFamily="18" charset="0"/>
              </a:rPr>
              <a:t>6. Khushboo Bhatia</a:t>
            </a:r>
          </a:p>
          <a:p>
            <a:r>
              <a:rPr lang="en-GB" b="1" dirty="0">
                <a:solidFill>
                  <a:schemeClr val="bg1"/>
                </a:solidFill>
                <a:latin typeface="Georgia" panose="02040502050405020303" pitchFamily="18" charset="0"/>
              </a:rPr>
              <a:t>7. </a:t>
            </a:r>
            <a:r>
              <a:rPr lang="en-GB" b="1" dirty="0" err="1">
                <a:solidFill>
                  <a:schemeClr val="bg1"/>
                </a:solidFill>
                <a:latin typeface="Georgia" panose="02040502050405020303" pitchFamily="18" charset="0"/>
              </a:rPr>
              <a:t>Maruthi</a:t>
            </a:r>
            <a:r>
              <a:rPr lang="en-GB" b="1" dirty="0">
                <a:solidFill>
                  <a:schemeClr val="bg1"/>
                </a:solidFill>
                <a:latin typeface="Georgia" panose="02040502050405020303" pitchFamily="18" charset="0"/>
              </a:rPr>
              <a:t> Praveen </a:t>
            </a:r>
            <a:r>
              <a:rPr lang="en-GB" b="1" dirty="0" err="1">
                <a:solidFill>
                  <a:schemeClr val="bg1"/>
                </a:solidFill>
                <a:latin typeface="Georgia" panose="02040502050405020303" pitchFamily="18" charset="0"/>
              </a:rPr>
              <a:t>Sagabala</a:t>
            </a:r>
            <a:endParaRPr lang="en-IN" b="1" dirty="0">
              <a:solidFill>
                <a:schemeClr val="bg1"/>
              </a:solidFill>
              <a:latin typeface="Georgia" panose="02040502050405020303" pitchFamily="18" charset="0"/>
            </a:endParaRPr>
          </a:p>
          <a:p>
            <a:endParaRPr lang="en-IN" dirty="0"/>
          </a:p>
        </p:txBody>
      </p:sp>
      <p:pic>
        <p:nvPicPr>
          <p:cNvPr id="15" name="Picture 14" descr="Logo&#10;&#10;Description automatically generated">
            <a:extLst>
              <a:ext uri="{FF2B5EF4-FFF2-40B4-BE49-F238E27FC236}">
                <a16:creationId xmlns:a16="http://schemas.microsoft.com/office/drawing/2014/main" id="{0C8F0BB9-FBC7-41AE-BCA4-98AC52D3C4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8A14EC4B-8E53-44CB-A355-9404B8A87A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Rectangle 2">
            <a:extLst>
              <a:ext uri="{FF2B5EF4-FFF2-40B4-BE49-F238E27FC236}">
                <a16:creationId xmlns:a16="http://schemas.microsoft.com/office/drawing/2014/main" id="{529E0D27-A964-4A98-9ECC-C46B9719B093}"/>
              </a:ext>
            </a:extLst>
          </p:cNvPr>
          <p:cNvSpPr/>
          <p:nvPr/>
        </p:nvSpPr>
        <p:spPr>
          <a:xfrm>
            <a:off x="7400806" y="6397884"/>
            <a:ext cx="4682564" cy="348813"/>
          </a:xfrm>
          <a:prstGeom prst="rect">
            <a:avLst/>
          </a:prstGeom>
        </p:spPr>
        <p:txBody>
          <a:bodyPr wrap="none">
            <a:spAutoFit/>
          </a:bodyPr>
          <a:lstStyle/>
          <a:p>
            <a:pPr algn="r">
              <a:lnSpc>
                <a:spcPts val="1960"/>
              </a:lnSpc>
              <a:spcBef>
                <a:spcPct val="0"/>
              </a:spcBef>
            </a:pPr>
            <a:r>
              <a:rPr lang="en-US" spc="140" dirty="0">
                <a:solidFill>
                  <a:srgbClr val="000000"/>
                </a:solidFill>
                <a:latin typeface="HK Grotesk Light"/>
              </a:rPr>
              <a:t>2024 - RPS Consulting all rights reserved</a:t>
            </a:r>
          </a:p>
        </p:txBody>
      </p:sp>
      <p:sp>
        <p:nvSpPr>
          <p:cNvPr id="4" name="TextBox 3">
            <a:extLst>
              <a:ext uri="{FF2B5EF4-FFF2-40B4-BE49-F238E27FC236}">
                <a16:creationId xmlns:a16="http://schemas.microsoft.com/office/drawing/2014/main" id="{FCC140B2-CF70-476F-ABDC-7198820D9708}"/>
              </a:ext>
            </a:extLst>
          </p:cNvPr>
          <p:cNvSpPr txBox="1"/>
          <p:nvPr/>
        </p:nvSpPr>
        <p:spPr>
          <a:xfrm>
            <a:off x="755701" y="4338711"/>
            <a:ext cx="2634613" cy="369332"/>
          </a:xfrm>
          <a:prstGeom prst="rect">
            <a:avLst/>
          </a:prstGeom>
          <a:noFill/>
        </p:spPr>
        <p:txBody>
          <a:bodyPr wrap="square" rtlCol="0">
            <a:spAutoFit/>
          </a:bodyPr>
          <a:lstStyle/>
          <a:p>
            <a:r>
              <a:rPr lang="en-IN" sz="900">
                <a:hlinkClick r:id="rId3" tooltip="https://devopedia.org/site-info/about"/>
              </a:rPr>
              <a:t>This Photo</a:t>
            </a:r>
            <a:r>
              <a:rPr lang="en-IN" sz="900"/>
              <a:t> by Unknown Author is licensed under </a:t>
            </a:r>
            <a:r>
              <a:rPr lang="en-IN" sz="900">
                <a:hlinkClick r:id="rId4" tooltip="https://creativecommons.org/licenses/by-sa/3.0/"/>
              </a:rPr>
              <a:t>CC BY-SA</a:t>
            </a:r>
            <a:endParaRPr lang="en-IN" sz="900"/>
          </a:p>
        </p:txBody>
      </p:sp>
      <p:sp>
        <p:nvSpPr>
          <p:cNvPr id="5" name="TextBox 4">
            <a:extLst>
              <a:ext uri="{FF2B5EF4-FFF2-40B4-BE49-F238E27FC236}">
                <a16:creationId xmlns:a16="http://schemas.microsoft.com/office/drawing/2014/main" id="{2F2E96CC-9D62-4A4F-A144-9CBFB1FC76FD}"/>
              </a:ext>
            </a:extLst>
          </p:cNvPr>
          <p:cNvSpPr txBox="1"/>
          <p:nvPr/>
        </p:nvSpPr>
        <p:spPr>
          <a:xfrm flipV="1">
            <a:off x="4102160" y="9341527"/>
            <a:ext cx="3058295" cy="230832"/>
          </a:xfrm>
          <a:prstGeom prst="rect">
            <a:avLst/>
          </a:prstGeom>
          <a:noFill/>
        </p:spPr>
        <p:txBody>
          <a:bodyPr wrap="square" rtlCol="0">
            <a:spAutoFit/>
          </a:bodyPr>
          <a:lstStyle/>
          <a:p>
            <a:r>
              <a:rPr lang="en-IN" sz="900">
                <a:hlinkClick r:id="rId5" tooltip="https://www.pngall.com/java-png/download/6815"/>
              </a:rPr>
              <a:t>This Photo</a:t>
            </a:r>
            <a:r>
              <a:rPr lang="en-IN" sz="900"/>
              <a:t> by Unknown Author is licensed under </a:t>
            </a:r>
            <a:r>
              <a:rPr lang="en-IN" sz="900">
                <a:hlinkClick r:id="rId6" tooltip="https://creativecommons.org/licenses/by-nc/3.0/"/>
              </a:rPr>
              <a:t>CC BY-NC</a:t>
            </a:r>
            <a:endParaRPr lang="en-IN" sz="900"/>
          </a:p>
        </p:txBody>
      </p:sp>
      <p:pic>
        <p:nvPicPr>
          <p:cNvPr id="6" name="Picture 5">
            <a:extLst>
              <a:ext uri="{FF2B5EF4-FFF2-40B4-BE49-F238E27FC236}">
                <a16:creationId xmlns:a16="http://schemas.microsoft.com/office/drawing/2014/main" id="{D0E2AB7A-A3E8-4776-8D0B-649D2E248665}"/>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538614" y="1016153"/>
            <a:ext cx="11114772" cy="3599971"/>
          </a:xfrm>
          <a:prstGeom prst="rect">
            <a:avLst/>
          </a:prstGeom>
        </p:spPr>
      </p:pic>
      <p:pic>
        <p:nvPicPr>
          <p:cNvPr id="7" name="Picture 6">
            <a:extLst>
              <a:ext uri="{FF2B5EF4-FFF2-40B4-BE49-F238E27FC236}">
                <a16:creationId xmlns:a16="http://schemas.microsoft.com/office/drawing/2014/main" id="{2DE4F7EE-4C74-4FF2-8942-63B82EDCE3F9}"/>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538614" y="4298020"/>
            <a:ext cx="11114772" cy="2006412"/>
          </a:xfrm>
          <a:prstGeom prst="rect">
            <a:avLst/>
          </a:prstGeom>
        </p:spPr>
      </p:pic>
      <p:pic>
        <p:nvPicPr>
          <p:cNvPr id="8" name="Picture 7">
            <a:extLst>
              <a:ext uri="{FF2B5EF4-FFF2-40B4-BE49-F238E27FC236}">
                <a16:creationId xmlns:a16="http://schemas.microsoft.com/office/drawing/2014/main" id="{E3055579-0AB6-4F55-BE3D-8BD6E6CF4D57}"/>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5912810" y="3472228"/>
            <a:ext cx="3893981" cy="1464679"/>
          </a:xfrm>
          <a:prstGeom prst="rect">
            <a:avLst/>
          </a:prstGeom>
        </p:spPr>
      </p:pic>
      <p:pic>
        <p:nvPicPr>
          <p:cNvPr id="9" name="Picture 8">
            <a:extLst>
              <a:ext uri="{FF2B5EF4-FFF2-40B4-BE49-F238E27FC236}">
                <a16:creationId xmlns:a16="http://schemas.microsoft.com/office/drawing/2014/main" id="{C495D8CC-E92F-46D1-A63D-5A8789502DA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385209" y="3538611"/>
            <a:ext cx="3087437" cy="1600200"/>
          </a:xfrm>
          <a:prstGeom prst="rect">
            <a:avLst/>
          </a:prstGeom>
        </p:spPr>
      </p:pic>
      <p:sp>
        <p:nvSpPr>
          <p:cNvPr id="10" name="Rectangle 2">
            <a:extLst>
              <a:ext uri="{FF2B5EF4-FFF2-40B4-BE49-F238E27FC236}">
                <a16:creationId xmlns:a16="http://schemas.microsoft.com/office/drawing/2014/main" id="{2166876E-2613-4566-8156-44470421E205}"/>
              </a:ext>
            </a:extLst>
          </p:cNvPr>
          <p:cNvSpPr>
            <a:spLocks noChangeArrowheads="1"/>
          </p:cNvSpPr>
          <p:nvPr/>
        </p:nvSpPr>
        <p:spPr bwMode="auto">
          <a:xfrm>
            <a:off x="0" y="-454372"/>
            <a:ext cx="1278167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1" i="0" u="sng" strike="noStrike" cap="none" normalizeH="0" baseline="0" dirty="0">
              <a:ln>
                <a:noFill/>
              </a:ln>
              <a:solidFill>
                <a:srgbClr val="0070C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600" b="1" u="sng" dirty="0">
              <a:solidFill>
                <a:srgbClr val="0070C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sng" strike="noStrike" cap="none" normalizeH="0" baseline="0" dirty="0">
                <a:ln>
                  <a:noFill/>
                </a:ln>
                <a:solidFill>
                  <a:srgbClr val="0070C0"/>
                </a:solidFill>
                <a:effectLst/>
                <a:latin typeface="Arial" panose="020B0604020202020204" pitchFamily="34" charset="0"/>
              </a:rPr>
              <a:t>  "OUR EXPLORATION TO AUTOMATION SUCCESS"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1" i="0" u="sng" strike="noStrike" cap="none" normalizeH="0" baseline="0" dirty="0">
              <a:ln>
                <a:noFill/>
              </a:ln>
              <a:solidFill>
                <a:srgbClr val="0070C0"/>
              </a:solidFill>
              <a:effectLst/>
              <a:latin typeface="Georgia" panose="02040502050405020303" pitchFamily="18" charset="0"/>
            </a:endParaRPr>
          </a:p>
        </p:txBody>
      </p:sp>
    </p:spTree>
    <p:extLst>
      <p:ext uri="{BB962C8B-B14F-4D97-AF65-F5344CB8AC3E}">
        <p14:creationId xmlns:p14="http://schemas.microsoft.com/office/powerpoint/2010/main" val="2869643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DA8313-C3AE-4A0D-AE77-20AB7BDE9D40}"/>
              </a:ext>
            </a:extLst>
          </p:cNvPr>
          <p:cNvSpPr txBox="1"/>
          <p:nvPr/>
        </p:nvSpPr>
        <p:spPr>
          <a:xfrm>
            <a:off x="6096000" y="759655"/>
            <a:ext cx="4895557" cy="1754326"/>
          </a:xfrm>
          <a:prstGeom prst="rect">
            <a:avLst/>
          </a:prstGeom>
          <a:noFill/>
        </p:spPr>
        <p:txBody>
          <a:bodyPr wrap="square" rtlCol="0">
            <a:spAutoFit/>
          </a:bodyPr>
          <a:lstStyle/>
          <a:p>
            <a:r>
              <a:rPr lang="en-GB" sz="5400" b="1" u="sng" dirty="0">
                <a:solidFill>
                  <a:srgbClr val="0070C0"/>
                </a:solidFill>
                <a:latin typeface="Georgia" panose="02040502050405020303" pitchFamily="18" charset="0"/>
              </a:rPr>
              <a:t>  Conclusion</a:t>
            </a:r>
          </a:p>
          <a:p>
            <a:endParaRPr lang="en-IN" sz="5400" b="1" u="sng" dirty="0">
              <a:latin typeface="Georgia" panose="02040502050405020303" pitchFamily="18" charset="0"/>
            </a:endParaRPr>
          </a:p>
        </p:txBody>
      </p:sp>
      <p:sp>
        <p:nvSpPr>
          <p:cNvPr id="3" name="Rectangle 2">
            <a:extLst>
              <a:ext uri="{FF2B5EF4-FFF2-40B4-BE49-F238E27FC236}">
                <a16:creationId xmlns:a16="http://schemas.microsoft.com/office/drawing/2014/main" id="{4959A129-E787-480A-A017-0102FB5F5091}"/>
              </a:ext>
            </a:extLst>
          </p:cNvPr>
          <p:cNvSpPr/>
          <p:nvPr/>
        </p:nvSpPr>
        <p:spPr>
          <a:xfrm>
            <a:off x="869430" y="2513981"/>
            <a:ext cx="10122127" cy="3477875"/>
          </a:xfrm>
          <a:prstGeom prst="rect">
            <a:avLst/>
          </a:prstGeom>
        </p:spPr>
        <p:txBody>
          <a:bodyPr wrap="square">
            <a:spAutoFit/>
          </a:bodyPr>
          <a:lstStyle/>
          <a:p>
            <a:r>
              <a:rPr lang="en-GB" sz="2200" dirty="0">
                <a:latin typeface="Cambria" panose="02040503050406030204" pitchFamily="18" charset="0"/>
                <a:ea typeface="Cambria" panose="02040503050406030204" pitchFamily="18" charset="0"/>
              </a:rPr>
              <a:t>The automation testing project for the </a:t>
            </a:r>
            <a:r>
              <a:rPr lang="en-GB" sz="2200" dirty="0" err="1">
                <a:latin typeface="Cambria" panose="02040503050406030204" pitchFamily="18" charset="0"/>
                <a:ea typeface="Cambria" panose="02040503050406030204" pitchFamily="18" charset="0"/>
              </a:rPr>
              <a:t>DemoBlaze</a:t>
            </a:r>
            <a:r>
              <a:rPr lang="en-GB" sz="2200" dirty="0">
                <a:latin typeface="Cambria" panose="02040503050406030204" pitchFamily="18" charset="0"/>
                <a:ea typeface="Cambria" panose="02040503050406030204" pitchFamily="18" charset="0"/>
              </a:rPr>
              <a:t> website effectively </a:t>
            </a:r>
            <a:r>
              <a:rPr lang="en-GB" sz="2200" b="1" dirty="0">
                <a:latin typeface="Cambria" panose="02040503050406030204" pitchFamily="18" charset="0"/>
                <a:ea typeface="Cambria" panose="02040503050406030204" pitchFamily="18" charset="0"/>
              </a:rPr>
              <a:t>demonstrated</a:t>
            </a:r>
            <a:r>
              <a:rPr lang="en-GB" sz="2200" dirty="0">
                <a:latin typeface="Cambria" panose="02040503050406030204" pitchFamily="18" charset="0"/>
                <a:ea typeface="Cambria" panose="02040503050406030204" pitchFamily="18" charset="0"/>
              </a:rPr>
              <a:t> how automated testing enhances web application quality and reliability. Using Selenium, Java, JUnit and Cucumber, we systematically tested key functionalities such as login, product search, cart management, and checkout.</a:t>
            </a:r>
          </a:p>
          <a:p>
            <a:endParaRPr lang="en-GB" sz="2200" dirty="0">
              <a:latin typeface="Cambria" panose="02040503050406030204" pitchFamily="18" charset="0"/>
              <a:ea typeface="Cambria" panose="02040503050406030204" pitchFamily="18" charset="0"/>
            </a:endParaRPr>
          </a:p>
          <a:p>
            <a:r>
              <a:rPr lang="en-GB" sz="2200" dirty="0">
                <a:latin typeface="Cambria" panose="02040503050406030204" pitchFamily="18" charset="0"/>
                <a:ea typeface="Cambria" panose="02040503050406030204" pitchFamily="18" charset="0"/>
              </a:rPr>
              <a:t>The Page Object Model and Cucumber’s BDD framework provided efficient test case management and clear scenarios. Extent Reports offered detailed insights into test results, revealing both successes and areas for improvement. Overall, the project confirmed that automation significantly improves the testing process, ensuring high standards of web application performance and user experience.</a:t>
            </a:r>
          </a:p>
        </p:txBody>
      </p:sp>
      <p:pic>
        <p:nvPicPr>
          <p:cNvPr id="4" name="Picture 3" descr="Logo&#10;&#10;Description automatically generated">
            <a:extLst>
              <a:ext uri="{FF2B5EF4-FFF2-40B4-BE49-F238E27FC236}">
                <a16:creationId xmlns:a16="http://schemas.microsoft.com/office/drawing/2014/main" id="{A3E71674-29E8-4F80-B768-91FB310120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5" name="Rectangle 4">
            <a:extLst>
              <a:ext uri="{FF2B5EF4-FFF2-40B4-BE49-F238E27FC236}">
                <a16:creationId xmlns:a16="http://schemas.microsoft.com/office/drawing/2014/main" id="{6CB24749-AB57-4965-84AB-E00E49DE1F08}"/>
              </a:ext>
            </a:extLst>
          </p:cNvPr>
          <p:cNvSpPr/>
          <p:nvPr/>
        </p:nvSpPr>
        <p:spPr>
          <a:xfrm>
            <a:off x="7097524" y="6397884"/>
            <a:ext cx="4682564" cy="348813"/>
          </a:xfrm>
          <a:prstGeom prst="rect">
            <a:avLst/>
          </a:prstGeom>
        </p:spPr>
        <p:txBody>
          <a:bodyPr wrap="none">
            <a:spAutoFit/>
          </a:bodyPr>
          <a:lstStyle/>
          <a:p>
            <a:pPr algn="r">
              <a:lnSpc>
                <a:spcPts val="1960"/>
              </a:lnSpc>
              <a:spcBef>
                <a:spcPct val="0"/>
              </a:spcBef>
            </a:pPr>
            <a:r>
              <a:rPr lang="en-US" spc="140" dirty="0">
                <a:solidFill>
                  <a:srgbClr val="000000"/>
                </a:solidFill>
                <a:latin typeface="HK Grotesk Light"/>
              </a:rPr>
              <a:t>2024 - RPS Consulting all rights reserved</a:t>
            </a:r>
          </a:p>
        </p:txBody>
      </p:sp>
    </p:spTree>
    <p:extLst>
      <p:ext uri="{BB962C8B-B14F-4D97-AF65-F5344CB8AC3E}">
        <p14:creationId xmlns:p14="http://schemas.microsoft.com/office/powerpoint/2010/main" val="2947594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0A8C247-CFBA-40DA-9357-A337411FA8C8}"/>
              </a:ext>
            </a:extLst>
          </p:cNvPr>
          <p:cNvSpPr/>
          <p:nvPr/>
        </p:nvSpPr>
        <p:spPr>
          <a:xfrm>
            <a:off x="7509436" y="6397884"/>
            <a:ext cx="4682564" cy="348813"/>
          </a:xfrm>
          <a:prstGeom prst="rect">
            <a:avLst/>
          </a:prstGeom>
        </p:spPr>
        <p:txBody>
          <a:bodyPr wrap="none">
            <a:spAutoFit/>
          </a:bodyPr>
          <a:lstStyle/>
          <a:p>
            <a:pPr algn="r">
              <a:lnSpc>
                <a:spcPts val="1960"/>
              </a:lnSpc>
              <a:spcBef>
                <a:spcPct val="0"/>
              </a:spcBef>
            </a:pPr>
            <a:r>
              <a:rPr lang="en-US" spc="140" dirty="0">
                <a:solidFill>
                  <a:srgbClr val="000000"/>
                </a:solidFill>
                <a:latin typeface="HK Grotesk Light"/>
              </a:rPr>
              <a:t>2024 - RPS Consulting all rights reserved</a:t>
            </a:r>
          </a:p>
        </p:txBody>
      </p:sp>
      <p:pic>
        <p:nvPicPr>
          <p:cNvPr id="5" name="Picture 4">
            <a:extLst>
              <a:ext uri="{FF2B5EF4-FFF2-40B4-BE49-F238E27FC236}">
                <a16:creationId xmlns:a16="http://schemas.microsoft.com/office/drawing/2014/main" id="{18A4C87D-2591-4D36-A91F-A78DEE54C4E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 y="-544802"/>
            <a:ext cx="12711658" cy="7402801"/>
          </a:xfrm>
          <a:prstGeom prst="rect">
            <a:avLst/>
          </a:prstGeom>
        </p:spPr>
      </p:pic>
      <p:pic>
        <p:nvPicPr>
          <p:cNvPr id="6" name="Picture 5" descr="Logo&#10;&#10;Description automatically generated">
            <a:extLst>
              <a:ext uri="{FF2B5EF4-FFF2-40B4-BE49-F238E27FC236}">
                <a16:creationId xmlns:a16="http://schemas.microsoft.com/office/drawing/2014/main" id="{7712DBD6-2A08-4FDA-8CD2-53F654E088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7" name="Rectangle 6">
            <a:extLst>
              <a:ext uri="{FF2B5EF4-FFF2-40B4-BE49-F238E27FC236}">
                <a16:creationId xmlns:a16="http://schemas.microsoft.com/office/drawing/2014/main" id="{B8D3FA8F-F934-48FB-A123-20C0D63023CF}"/>
              </a:ext>
            </a:extLst>
          </p:cNvPr>
          <p:cNvSpPr/>
          <p:nvPr/>
        </p:nvSpPr>
        <p:spPr>
          <a:xfrm>
            <a:off x="7938518" y="6453535"/>
            <a:ext cx="4682564" cy="348813"/>
          </a:xfrm>
          <a:prstGeom prst="rect">
            <a:avLst/>
          </a:prstGeom>
        </p:spPr>
        <p:txBody>
          <a:bodyPr wrap="none">
            <a:spAutoFit/>
          </a:bodyPr>
          <a:lstStyle/>
          <a:p>
            <a:pPr algn="r">
              <a:lnSpc>
                <a:spcPts val="1960"/>
              </a:lnSpc>
              <a:spcBef>
                <a:spcPct val="0"/>
              </a:spcBef>
            </a:pPr>
            <a:r>
              <a:rPr lang="en-US" spc="140" dirty="0">
                <a:solidFill>
                  <a:srgbClr val="000000"/>
                </a:solidFill>
                <a:latin typeface="HK Grotesk Light"/>
              </a:rPr>
              <a:t>2024 - RPS Consulting all rights reserved</a:t>
            </a:r>
          </a:p>
        </p:txBody>
      </p:sp>
    </p:spTree>
    <p:extLst>
      <p:ext uri="{BB962C8B-B14F-4D97-AF65-F5344CB8AC3E}">
        <p14:creationId xmlns:p14="http://schemas.microsoft.com/office/powerpoint/2010/main" val="1177835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a:xfrm>
            <a:off x="6691858" y="6325723"/>
            <a:ext cx="4131039" cy="333522"/>
          </a:xfrm>
        </p:spPr>
        <p:txBody>
          <a:bodyPr/>
          <a:lstStyle/>
          <a:p>
            <a:fld id="{C8F35010-364B-470B-BB6C-DCBBE63D2E54}" type="slidenum">
              <a:rPr lang="en-US" smtClean="0">
                <a:solidFill>
                  <a:schemeClr val="tx1"/>
                </a:solidFill>
              </a:rPr>
              <a:t>2</a:t>
            </a:fld>
            <a:endParaRPr lang="en-US" dirty="0">
              <a:solidFill>
                <a:schemeClr val="tx1"/>
              </a:solidFill>
            </a:endParaRPr>
          </a:p>
        </p:txBody>
      </p:sp>
      <p:sp>
        <p:nvSpPr>
          <p:cNvPr id="7" name="Rectangle 6">
            <a:extLst>
              <a:ext uri="{FF2B5EF4-FFF2-40B4-BE49-F238E27FC236}">
                <a16:creationId xmlns:a16="http://schemas.microsoft.com/office/drawing/2014/main" id="{6B264DBA-59B9-458C-BEAF-9E2DDEE96B0B}"/>
              </a:ext>
            </a:extLst>
          </p:cNvPr>
          <p:cNvSpPr/>
          <p:nvPr/>
        </p:nvSpPr>
        <p:spPr>
          <a:xfrm>
            <a:off x="4951828" y="701159"/>
            <a:ext cx="7133438" cy="923330"/>
          </a:xfrm>
          <a:prstGeom prst="rect">
            <a:avLst/>
          </a:prstGeom>
        </p:spPr>
        <p:txBody>
          <a:bodyPr wrap="square">
            <a:spAutoFit/>
          </a:bodyPr>
          <a:lstStyle/>
          <a:p>
            <a:r>
              <a:rPr lang="en-GB" sz="5400" b="1" u="sng" dirty="0">
                <a:solidFill>
                  <a:srgbClr val="0070C0"/>
                </a:solidFill>
              </a:rPr>
              <a:t>  INTRODUCTION</a:t>
            </a:r>
            <a:endParaRPr lang="en-IN" sz="5400" b="1" u="sng" dirty="0">
              <a:solidFill>
                <a:srgbClr val="0070C0"/>
              </a:solidFill>
            </a:endParaRPr>
          </a:p>
        </p:txBody>
      </p:sp>
      <p:sp>
        <p:nvSpPr>
          <p:cNvPr id="8" name="Rectangle 7">
            <a:extLst>
              <a:ext uri="{FF2B5EF4-FFF2-40B4-BE49-F238E27FC236}">
                <a16:creationId xmlns:a16="http://schemas.microsoft.com/office/drawing/2014/main" id="{2AA7B937-3E93-4EAF-A934-A8E322AE3078}"/>
              </a:ext>
            </a:extLst>
          </p:cNvPr>
          <p:cNvSpPr/>
          <p:nvPr/>
        </p:nvSpPr>
        <p:spPr>
          <a:xfrm>
            <a:off x="2082018" y="2503274"/>
            <a:ext cx="8525021" cy="3477875"/>
          </a:xfrm>
          <a:prstGeom prst="rect">
            <a:avLst/>
          </a:prstGeom>
        </p:spPr>
        <p:txBody>
          <a:bodyPr wrap="square">
            <a:spAutoFit/>
          </a:bodyPr>
          <a:lstStyle/>
          <a:p>
            <a:r>
              <a:rPr lang="en-GB" sz="2000" dirty="0" err="1">
                <a:solidFill>
                  <a:srgbClr val="C00000"/>
                </a:solidFill>
                <a:latin typeface="Cambria" panose="02040503050406030204" pitchFamily="18" charset="0"/>
                <a:ea typeface="Cambria" panose="02040503050406030204" pitchFamily="18" charset="0"/>
              </a:rPr>
              <a:t>DemoBlaze</a:t>
            </a:r>
            <a:r>
              <a:rPr lang="en-GB" sz="2000" dirty="0">
                <a:latin typeface="Cambria" panose="02040503050406030204" pitchFamily="18" charset="0"/>
                <a:ea typeface="Cambria" panose="02040503050406030204" pitchFamily="18" charset="0"/>
              </a:rPr>
              <a:t> is a user-friendly e-commerce website specializing in a wide range of electronic products, including smartphones, laptops, and tablets. It provides a seamless shopping experience with features such as detailed product listings, a convenient shopping cart, and a streamlined checkout process. Users can browse through various product categories, compare items, and make secure purchases. The website also offers user account management, allowing customers to log in, and manage their personal information. With its focus on ease of use and efficiency, </a:t>
            </a:r>
            <a:r>
              <a:rPr lang="en-GB" sz="2000" dirty="0" err="1">
                <a:latin typeface="Cambria" panose="02040503050406030204" pitchFamily="18" charset="0"/>
                <a:ea typeface="Cambria" panose="02040503050406030204" pitchFamily="18" charset="0"/>
              </a:rPr>
              <a:t>DemoBlaze</a:t>
            </a:r>
            <a:r>
              <a:rPr lang="en-GB" sz="2000" dirty="0">
                <a:latin typeface="Cambria" panose="02040503050406030204" pitchFamily="18" charset="0"/>
                <a:ea typeface="Cambria" panose="02040503050406030204" pitchFamily="18" charset="0"/>
              </a:rPr>
              <a:t> serves </a:t>
            </a:r>
            <a:r>
              <a:rPr lang="en-GB" sz="2000" b="1" dirty="0">
                <a:latin typeface="Cambria" panose="02040503050406030204" pitchFamily="18" charset="0"/>
                <a:ea typeface="Cambria" panose="02040503050406030204" pitchFamily="18" charset="0"/>
              </a:rPr>
              <a:t>as a robust platform </a:t>
            </a:r>
            <a:r>
              <a:rPr lang="en-GB" sz="2000" dirty="0">
                <a:latin typeface="Cambria" panose="02040503050406030204" pitchFamily="18" charset="0"/>
                <a:ea typeface="Cambria" panose="02040503050406030204" pitchFamily="18" charset="0"/>
              </a:rPr>
              <a:t>for online shopping, making it a valuable target for thorough automation testing to ensure functionality, reliability, and an optimal user experience.</a:t>
            </a: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51022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2FEA273A-D413-47C4-B90F-A37065F7C7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Rectangle 2">
            <a:extLst>
              <a:ext uri="{FF2B5EF4-FFF2-40B4-BE49-F238E27FC236}">
                <a16:creationId xmlns:a16="http://schemas.microsoft.com/office/drawing/2014/main" id="{8760BEDB-1954-4CBE-BDB0-E3153404C742}"/>
              </a:ext>
            </a:extLst>
          </p:cNvPr>
          <p:cNvSpPr/>
          <p:nvPr/>
        </p:nvSpPr>
        <p:spPr>
          <a:xfrm>
            <a:off x="7097525" y="6397884"/>
            <a:ext cx="4682564" cy="348813"/>
          </a:xfrm>
          <a:prstGeom prst="rect">
            <a:avLst/>
          </a:prstGeom>
        </p:spPr>
        <p:txBody>
          <a:bodyPr wrap="none">
            <a:spAutoFit/>
          </a:bodyPr>
          <a:lstStyle/>
          <a:p>
            <a:pPr algn="r">
              <a:lnSpc>
                <a:spcPts val="1960"/>
              </a:lnSpc>
              <a:spcBef>
                <a:spcPct val="0"/>
              </a:spcBef>
            </a:pPr>
            <a:r>
              <a:rPr lang="en-US" spc="140" dirty="0">
                <a:solidFill>
                  <a:srgbClr val="000000"/>
                </a:solidFill>
                <a:latin typeface="HK Grotesk Light"/>
              </a:rPr>
              <a:t>2024 - RPS Consulting all rights reserved</a:t>
            </a:r>
          </a:p>
        </p:txBody>
      </p:sp>
      <p:sp>
        <p:nvSpPr>
          <p:cNvPr id="4" name="Rectangle 3">
            <a:extLst>
              <a:ext uri="{FF2B5EF4-FFF2-40B4-BE49-F238E27FC236}">
                <a16:creationId xmlns:a16="http://schemas.microsoft.com/office/drawing/2014/main" id="{CCC76E54-A6E7-40DC-B6E4-18C47891E828}"/>
              </a:ext>
            </a:extLst>
          </p:cNvPr>
          <p:cNvSpPr/>
          <p:nvPr/>
        </p:nvSpPr>
        <p:spPr>
          <a:xfrm>
            <a:off x="1369996" y="111303"/>
            <a:ext cx="10227214" cy="3046988"/>
          </a:xfrm>
          <a:prstGeom prst="rect">
            <a:avLst/>
          </a:prstGeom>
        </p:spPr>
        <p:txBody>
          <a:bodyPr wrap="square">
            <a:spAutoFit/>
          </a:bodyPr>
          <a:lstStyle/>
          <a:p>
            <a:pPr algn="r"/>
            <a:r>
              <a:rPr lang="en-IN" sz="5400" b="1" u="sng" dirty="0">
                <a:solidFill>
                  <a:srgbClr val="0070C0"/>
                </a:solidFill>
              </a:rPr>
              <a:t>  Problem Statement   </a:t>
            </a:r>
          </a:p>
          <a:p>
            <a:endParaRPr lang="en-IN" dirty="0"/>
          </a:p>
          <a:p>
            <a:endParaRPr lang="en-IN" sz="2000" dirty="0"/>
          </a:p>
          <a:p>
            <a:r>
              <a:rPr lang="en-IN" sz="2000" dirty="0" err="1"/>
              <a:t>Demoblaze</a:t>
            </a:r>
            <a:r>
              <a:rPr lang="en-IN" sz="2000" dirty="0"/>
              <a:t> is an online shopping platform where users can browse and purchase various electronic products . Users can </a:t>
            </a:r>
            <a:r>
              <a:rPr lang="en-IN" sz="2000" b="1" dirty="0"/>
              <a:t>browse</a:t>
            </a:r>
            <a:r>
              <a:rPr lang="en-IN" sz="2000" dirty="0"/>
              <a:t> through different categories and Users </a:t>
            </a:r>
            <a:r>
              <a:rPr lang="en-IN" sz="2000" b="1" dirty="0"/>
              <a:t>interact</a:t>
            </a:r>
            <a:r>
              <a:rPr lang="en-IN" sz="2000" dirty="0"/>
              <a:t> with the platform to view product details, add products to the cart, place orders.  </a:t>
            </a:r>
            <a:r>
              <a:rPr lang="en-IN" sz="2000" b="1" dirty="0"/>
              <a:t>Automating</a:t>
            </a:r>
            <a:r>
              <a:rPr lang="en-IN" sz="2000" dirty="0"/>
              <a:t> these workflows is essential to ensure the platform's efficiency, accuracy, and reliability in the testing process.</a:t>
            </a:r>
          </a:p>
        </p:txBody>
      </p:sp>
      <p:pic>
        <p:nvPicPr>
          <p:cNvPr id="5" name="Picture 4">
            <a:extLst>
              <a:ext uri="{FF2B5EF4-FFF2-40B4-BE49-F238E27FC236}">
                <a16:creationId xmlns:a16="http://schemas.microsoft.com/office/drawing/2014/main" id="{DA56B0C6-3533-4EC4-9C92-DD0AA53465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9996" y="3377233"/>
            <a:ext cx="10410093" cy="3429000"/>
          </a:xfrm>
          <a:prstGeom prst="rect">
            <a:avLst/>
          </a:prstGeom>
        </p:spPr>
      </p:pic>
    </p:spTree>
    <p:extLst>
      <p:ext uri="{BB962C8B-B14F-4D97-AF65-F5344CB8AC3E}">
        <p14:creationId xmlns:p14="http://schemas.microsoft.com/office/powerpoint/2010/main" val="46149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923D2961-16D4-4E27-A5BC-738352B58E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Rectangle 2">
            <a:extLst>
              <a:ext uri="{FF2B5EF4-FFF2-40B4-BE49-F238E27FC236}">
                <a16:creationId xmlns:a16="http://schemas.microsoft.com/office/drawing/2014/main" id="{036513C7-726F-403A-9BF4-53F5FFF535B3}"/>
              </a:ext>
            </a:extLst>
          </p:cNvPr>
          <p:cNvSpPr/>
          <p:nvPr/>
        </p:nvSpPr>
        <p:spPr>
          <a:xfrm>
            <a:off x="6842691" y="6223477"/>
            <a:ext cx="4682564" cy="348813"/>
          </a:xfrm>
          <a:prstGeom prst="rect">
            <a:avLst/>
          </a:prstGeom>
        </p:spPr>
        <p:txBody>
          <a:bodyPr wrap="none">
            <a:spAutoFit/>
          </a:bodyPr>
          <a:lstStyle/>
          <a:p>
            <a:pPr algn="r">
              <a:lnSpc>
                <a:spcPts val="1960"/>
              </a:lnSpc>
              <a:spcBef>
                <a:spcPct val="0"/>
              </a:spcBef>
            </a:pPr>
            <a:r>
              <a:rPr lang="en-US" spc="140" dirty="0">
                <a:solidFill>
                  <a:srgbClr val="000000"/>
                </a:solidFill>
                <a:latin typeface="HK Grotesk Light"/>
              </a:rPr>
              <a:t>2024 - RPS Consulting all rights reserved</a:t>
            </a:r>
          </a:p>
        </p:txBody>
      </p:sp>
      <p:sp>
        <p:nvSpPr>
          <p:cNvPr id="4" name="Rectangle 3">
            <a:extLst>
              <a:ext uri="{FF2B5EF4-FFF2-40B4-BE49-F238E27FC236}">
                <a16:creationId xmlns:a16="http://schemas.microsoft.com/office/drawing/2014/main" id="{DD3D198E-761D-415F-A69E-41CFA5E03E60}"/>
              </a:ext>
            </a:extLst>
          </p:cNvPr>
          <p:cNvSpPr/>
          <p:nvPr/>
        </p:nvSpPr>
        <p:spPr>
          <a:xfrm>
            <a:off x="1997613" y="642984"/>
            <a:ext cx="8721968" cy="5201424"/>
          </a:xfrm>
          <a:prstGeom prst="rect">
            <a:avLst/>
          </a:prstGeom>
        </p:spPr>
        <p:txBody>
          <a:bodyPr wrap="square">
            <a:spAutoFit/>
          </a:bodyPr>
          <a:lstStyle/>
          <a:p>
            <a:pPr algn="r"/>
            <a:r>
              <a:rPr lang="en-IN" sz="5400" b="1" u="sng" dirty="0">
                <a:solidFill>
                  <a:srgbClr val="0070C0"/>
                </a:solidFill>
                <a:latin typeface="Georgia" panose="02040502050405020303" pitchFamily="18" charset="0"/>
              </a:rPr>
              <a:t>  Objective</a:t>
            </a:r>
          </a:p>
          <a:p>
            <a:endParaRPr lang="en-IN" dirty="0"/>
          </a:p>
          <a:p>
            <a:endParaRPr lang="en-IN" dirty="0"/>
          </a:p>
          <a:p>
            <a:endParaRPr lang="en-IN" dirty="0"/>
          </a:p>
          <a:p>
            <a:r>
              <a:rPr lang="en-IN" sz="2800" dirty="0">
                <a:latin typeface="Arial" panose="020B0604020202020204" pitchFamily="34" charset="0"/>
                <a:cs typeface="Arial" panose="020B0604020202020204" pitchFamily="34" charset="0"/>
              </a:rPr>
              <a:t>The objective of this project is </a:t>
            </a:r>
            <a:r>
              <a:rPr lang="en-IN" sz="2800" b="1" dirty="0">
                <a:latin typeface="Arial" panose="020B0604020202020204" pitchFamily="34" charset="0"/>
                <a:cs typeface="Arial" panose="020B0604020202020204" pitchFamily="34" charset="0"/>
              </a:rPr>
              <a:t>to automate </a:t>
            </a:r>
            <a:r>
              <a:rPr lang="en-IN" sz="2800" dirty="0">
                <a:latin typeface="Arial" panose="020B0604020202020204" pitchFamily="34" charset="0"/>
                <a:cs typeface="Arial" panose="020B0604020202020204" pitchFamily="34" charset="0"/>
              </a:rPr>
              <a:t>the user workflows of the </a:t>
            </a:r>
            <a:r>
              <a:rPr lang="en-IN" sz="2800" dirty="0" err="1">
                <a:latin typeface="Arial" panose="020B0604020202020204" pitchFamily="34" charset="0"/>
                <a:cs typeface="Arial" panose="020B0604020202020204" pitchFamily="34" charset="0"/>
              </a:rPr>
              <a:t>Demoblaze</a:t>
            </a:r>
            <a:r>
              <a:rPr lang="en-IN" sz="2800" dirty="0">
                <a:latin typeface="Arial" panose="020B0604020202020204" pitchFamily="34" charset="0"/>
                <a:cs typeface="Arial" panose="020B0604020202020204" pitchFamily="34" charset="0"/>
              </a:rPr>
              <a:t> online shopping platform using Selenium, TestNG, Cucumber and Junit. This includes automating tasks such as viewing product details, adding products to the cart, placing orders. The aim is to enhance the robustness of the testing process, reduce manual effort, and ensure a seamless user experience.</a:t>
            </a:r>
          </a:p>
        </p:txBody>
      </p:sp>
    </p:spTree>
    <p:extLst>
      <p:ext uri="{BB962C8B-B14F-4D97-AF65-F5344CB8AC3E}">
        <p14:creationId xmlns:p14="http://schemas.microsoft.com/office/powerpoint/2010/main" val="591201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F60DAAA1-281E-4A38-83FA-1F423FF971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Rectangle 2">
            <a:extLst>
              <a:ext uri="{FF2B5EF4-FFF2-40B4-BE49-F238E27FC236}">
                <a16:creationId xmlns:a16="http://schemas.microsoft.com/office/drawing/2014/main" id="{E04DA00E-4EA4-4DF9-8F24-00E124E23F20}"/>
              </a:ext>
            </a:extLst>
          </p:cNvPr>
          <p:cNvSpPr/>
          <p:nvPr/>
        </p:nvSpPr>
        <p:spPr>
          <a:xfrm>
            <a:off x="7400806" y="6397884"/>
            <a:ext cx="4682564" cy="348813"/>
          </a:xfrm>
          <a:prstGeom prst="rect">
            <a:avLst/>
          </a:prstGeom>
        </p:spPr>
        <p:txBody>
          <a:bodyPr wrap="none">
            <a:spAutoFit/>
          </a:bodyPr>
          <a:lstStyle/>
          <a:p>
            <a:pPr algn="r">
              <a:lnSpc>
                <a:spcPts val="1960"/>
              </a:lnSpc>
              <a:spcBef>
                <a:spcPct val="0"/>
              </a:spcBef>
            </a:pPr>
            <a:r>
              <a:rPr lang="en-US" spc="140" dirty="0">
                <a:solidFill>
                  <a:srgbClr val="000000"/>
                </a:solidFill>
                <a:latin typeface="HK Grotesk Light"/>
              </a:rPr>
              <a:t>2024 - RPS Consulting all rights reserved</a:t>
            </a:r>
          </a:p>
        </p:txBody>
      </p:sp>
      <p:sp>
        <p:nvSpPr>
          <p:cNvPr id="4" name="TextBox 3">
            <a:extLst>
              <a:ext uri="{FF2B5EF4-FFF2-40B4-BE49-F238E27FC236}">
                <a16:creationId xmlns:a16="http://schemas.microsoft.com/office/drawing/2014/main" id="{50C471D4-1D86-46CE-A8BB-60A056C01F2C}"/>
              </a:ext>
            </a:extLst>
          </p:cNvPr>
          <p:cNvSpPr txBox="1"/>
          <p:nvPr/>
        </p:nvSpPr>
        <p:spPr>
          <a:xfrm>
            <a:off x="5641145" y="422031"/>
            <a:ext cx="5922498" cy="923330"/>
          </a:xfrm>
          <a:prstGeom prst="rect">
            <a:avLst/>
          </a:prstGeom>
          <a:noFill/>
        </p:spPr>
        <p:txBody>
          <a:bodyPr wrap="square" rtlCol="0">
            <a:spAutoFit/>
          </a:bodyPr>
          <a:lstStyle/>
          <a:p>
            <a:r>
              <a:rPr lang="en-GB" sz="5400" b="1" u="sng" dirty="0">
                <a:solidFill>
                  <a:srgbClr val="0070C0"/>
                </a:solidFill>
              </a:rPr>
              <a:t>  Test Scenarios</a:t>
            </a:r>
            <a:endParaRPr lang="en-IN" sz="5400" b="1" u="sng" dirty="0">
              <a:solidFill>
                <a:srgbClr val="0070C0"/>
              </a:solidFill>
            </a:endParaRPr>
          </a:p>
        </p:txBody>
      </p:sp>
      <p:sp>
        <p:nvSpPr>
          <p:cNvPr id="5" name="TextBox 4">
            <a:extLst>
              <a:ext uri="{FF2B5EF4-FFF2-40B4-BE49-F238E27FC236}">
                <a16:creationId xmlns:a16="http://schemas.microsoft.com/office/drawing/2014/main" id="{4E8B7768-CD05-4DE2-9AC4-D2D86CCCC91D}"/>
              </a:ext>
            </a:extLst>
          </p:cNvPr>
          <p:cNvSpPr txBox="1"/>
          <p:nvPr/>
        </p:nvSpPr>
        <p:spPr>
          <a:xfrm>
            <a:off x="1397391" y="1617785"/>
            <a:ext cx="4698609" cy="4093428"/>
          </a:xfrm>
          <a:prstGeom prst="rect">
            <a:avLst/>
          </a:prstGeom>
          <a:noFill/>
        </p:spPr>
        <p:txBody>
          <a:bodyPr wrap="square" rtlCol="0">
            <a:spAutoFit/>
          </a:bodyPr>
          <a:lstStyle/>
          <a:p>
            <a:pPr marL="342900" indent="-342900">
              <a:buFont typeface="+mj-lt"/>
              <a:buAutoNum type="arabicPeriod"/>
            </a:pPr>
            <a:r>
              <a:rPr lang="en-GB" sz="2000" b="1" dirty="0"/>
              <a:t>LOGIN</a:t>
            </a:r>
          </a:p>
          <a:p>
            <a:pPr marL="342900" indent="-342900">
              <a:buFont typeface="+mj-lt"/>
              <a:buAutoNum type="arabicPeriod"/>
            </a:pPr>
            <a:endParaRPr lang="en-GB" sz="2000" b="1" dirty="0"/>
          </a:p>
          <a:p>
            <a:pPr marL="342900" indent="-342900">
              <a:buFont typeface="+mj-lt"/>
              <a:buAutoNum type="arabicPeriod"/>
            </a:pPr>
            <a:r>
              <a:rPr lang="en-GB" sz="2000" b="1" dirty="0"/>
              <a:t>SIGN UP</a:t>
            </a:r>
          </a:p>
          <a:p>
            <a:pPr marL="342900" indent="-342900">
              <a:buFont typeface="+mj-lt"/>
              <a:buAutoNum type="arabicPeriod"/>
            </a:pPr>
            <a:endParaRPr lang="en-GB" sz="2000" b="1" dirty="0"/>
          </a:p>
          <a:p>
            <a:pPr marL="342900" indent="-342900">
              <a:buFont typeface="+mj-lt"/>
              <a:buAutoNum type="arabicPeriod"/>
            </a:pPr>
            <a:r>
              <a:rPr lang="en-GB" sz="2000" b="1" dirty="0"/>
              <a:t>HOME PAGE</a:t>
            </a:r>
          </a:p>
          <a:p>
            <a:pPr marL="342900" indent="-342900">
              <a:buFont typeface="+mj-lt"/>
              <a:buAutoNum type="arabicPeriod"/>
            </a:pPr>
            <a:endParaRPr lang="en-GB" sz="2000" b="1" dirty="0"/>
          </a:p>
          <a:p>
            <a:pPr marL="342900" indent="-342900">
              <a:buFont typeface="+mj-lt"/>
              <a:buAutoNum type="arabicPeriod"/>
            </a:pPr>
            <a:r>
              <a:rPr lang="en-GB" sz="2000" b="1" dirty="0"/>
              <a:t>CONTACT</a:t>
            </a:r>
          </a:p>
          <a:p>
            <a:pPr marL="342900" indent="-342900">
              <a:buFont typeface="+mj-lt"/>
              <a:buAutoNum type="arabicPeriod"/>
            </a:pPr>
            <a:endParaRPr lang="en-GB" sz="2000" b="1" dirty="0"/>
          </a:p>
          <a:p>
            <a:pPr marL="342900" indent="-342900">
              <a:buFont typeface="+mj-lt"/>
              <a:buAutoNum type="arabicPeriod"/>
            </a:pPr>
            <a:r>
              <a:rPr lang="en-GB" sz="2000" b="1" dirty="0"/>
              <a:t>PLACE ORDER</a:t>
            </a:r>
          </a:p>
          <a:p>
            <a:pPr marL="457200" indent="-457200">
              <a:buFont typeface="+mj-lt"/>
              <a:buAutoNum type="arabicPeriod"/>
            </a:pPr>
            <a:endParaRPr lang="en-GB" sz="2000" b="1" dirty="0"/>
          </a:p>
          <a:p>
            <a:pPr marL="342900" indent="-342900">
              <a:buFont typeface="+mj-lt"/>
              <a:buAutoNum type="arabicPeriod"/>
            </a:pPr>
            <a:r>
              <a:rPr lang="en-GB" sz="2000" b="1" dirty="0"/>
              <a:t>CART</a:t>
            </a:r>
          </a:p>
          <a:p>
            <a:pPr marL="342900" indent="-342900">
              <a:buFont typeface="+mj-lt"/>
              <a:buAutoNum type="arabicPeriod"/>
            </a:pPr>
            <a:endParaRPr lang="en-GB" sz="2000" b="1" dirty="0"/>
          </a:p>
          <a:p>
            <a:pPr marL="342900" indent="-342900">
              <a:buFont typeface="+mj-lt"/>
              <a:buAutoNum type="arabicPeriod"/>
            </a:pPr>
            <a:r>
              <a:rPr lang="en-GB" sz="2000" b="1" dirty="0"/>
              <a:t> LOGOUT</a:t>
            </a:r>
          </a:p>
        </p:txBody>
      </p:sp>
      <p:pic>
        <p:nvPicPr>
          <p:cNvPr id="6" name="Picture 5">
            <a:extLst>
              <a:ext uri="{FF2B5EF4-FFF2-40B4-BE49-F238E27FC236}">
                <a16:creationId xmlns:a16="http://schemas.microsoft.com/office/drawing/2014/main" id="{36228888-321B-44E8-A873-F1B1408B486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022459" y="2183570"/>
            <a:ext cx="5772150" cy="2800350"/>
          </a:xfrm>
          <a:prstGeom prst="rect">
            <a:avLst/>
          </a:prstGeom>
        </p:spPr>
      </p:pic>
    </p:spTree>
    <p:extLst>
      <p:ext uri="{BB962C8B-B14F-4D97-AF65-F5344CB8AC3E}">
        <p14:creationId xmlns:p14="http://schemas.microsoft.com/office/powerpoint/2010/main" val="1416993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9EE6A654-23A1-418A-8164-769BCFBAB3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Rectangle 2">
            <a:extLst>
              <a:ext uri="{FF2B5EF4-FFF2-40B4-BE49-F238E27FC236}">
                <a16:creationId xmlns:a16="http://schemas.microsoft.com/office/drawing/2014/main" id="{A1F9C686-37CD-44AD-99E2-2C2D5E909267}"/>
              </a:ext>
            </a:extLst>
          </p:cNvPr>
          <p:cNvSpPr/>
          <p:nvPr/>
        </p:nvSpPr>
        <p:spPr>
          <a:xfrm>
            <a:off x="6992593" y="6397884"/>
            <a:ext cx="4682564" cy="348813"/>
          </a:xfrm>
          <a:prstGeom prst="rect">
            <a:avLst/>
          </a:prstGeom>
        </p:spPr>
        <p:txBody>
          <a:bodyPr wrap="none">
            <a:spAutoFit/>
          </a:bodyPr>
          <a:lstStyle/>
          <a:p>
            <a:pPr algn="r">
              <a:lnSpc>
                <a:spcPts val="1960"/>
              </a:lnSpc>
              <a:spcBef>
                <a:spcPct val="0"/>
              </a:spcBef>
            </a:pPr>
            <a:r>
              <a:rPr lang="en-US" spc="140" dirty="0">
                <a:solidFill>
                  <a:srgbClr val="000000"/>
                </a:solidFill>
                <a:latin typeface="HK Grotesk Light"/>
              </a:rPr>
              <a:t>2024 - RPS Consulting all rights reserved</a:t>
            </a:r>
          </a:p>
        </p:txBody>
      </p:sp>
      <p:sp>
        <p:nvSpPr>
          <p:cNvPr id="4" name="TextBox 3">
            <a:extLst>
              <a:ext uri="{FF2B5EF4-FFF2-40B4-BE49-F238E27FC236}">
                <a16:creationId xmlns:a16="http://schemas.microsoft.com/office/drawing/2014/main" id="{22376895-BA29-49E1-8B1A-6380904195B5}"/>
              </a:ext>
            </a:extLst>
          </p:cNvPr>
          <p:cNvSpPr txBox="1"/>
          <p:nvPr/>
        </p:nvSpPr>
        <p:spPr>
          <a:xfrm>
            <a:off x="6931853" y="232977"/>
            <a:ext cx="5359791" cy="923330"/>
          </a:xfrm>
          <a:prstGeom prst="rect">
            <a:avLst/>
          </a:prstGeom>
          <a:noFill/>
        </p:spPr>
        <p:txBody>
          <a:bodyPr wrap="square" rtlCol="0">
            <a:spAutoFit/>
          </a:bodyPr>
          <a:lstStyle/>
          <a:p>
            <a:r>
              <a:rPr lang="en-GB" sz="5400" u="sng" dirty="0">
                <a:solidFill>
                  <a:srgbClr val="0070C0"/>
                </a:solidFill>
                <a:latin typeface="Georgia" panose="02040502050405020303" pitchFamily="18" charset="0"/>
              </a:rPr>
              <a:t>  Test Flow</a:t>
            </a:r>
            <a:endParaRPr lang="en-IN" sz="5400" u="sng" dirty="0">
              <a:solidFill>
                <a:srgbClr val="0070C0"/>
              </a:solidFill>
              <a:latin typeface="Georgia" panose="02040502050405020303" pitchFamily="18" charset="0"/>
            </a:endParaRPr>
          </a:p>
        </p:txBody>
      </p:sp>
      <p:sp>
        <p:nvSpPr>
          <p:cNvPr id="5" name="Pentagon 4">
            <a:extLst>
              <a:ext uri="{FF2B5EF4-FFF2-40B4-BE49-F238E27FC236}">
                <a16:creationId xmlns:a16="http://schemas.microsoft.com/office/drawing/2014/main" id="{DBC01BDB-03B0-4189-8E5A-CCF58EFC1691}"/>
              </a:ext>
            </a:extLst>
          </p:cNvPr>
          <p:cNvSpPr/>
          <p:nvPr/>
        </p:nvSpPr>
        <p:spPr>
          <a:xfrm>
            <a:off x="757316" y="1449187"/>
            <a:ext cx="2250831" cy="2096086"/>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Pentagon 5">
            <a:extLst>
              <a:ext uri="{FF2B5EF4-FFF2-40B4-BE49-F238E27FC236}">
                <a16:creationId xmlns:a16="http://schemas.microsoft.com/office/drawing/2014/main" id="{2ECF07C7-0EDB-430D-819A-4B10B54B933D}"/>
              </a:ext>
            </a:extLst>
          </p:cNvPr>
          <p:cNvSpPr/>
          <p:nvPr/>
        </p:nvSpPr>
        <p:spPr>
          <a:xfrm>
            <a:off x="3896753" y="1463040"/>
            <a:ext cx="2250831" cy="196596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1"/>
              </a:solidFill>
              <a:latin typeface="Impact" panose="020B0806030902050204" pitchFamily="34" charset="0"/>
            </a:endParaRPr>
          </a:p>
        </p:txBody>
      </p:sp>
      <p:sp>
        <p:nvSpPr>
          <p:cNvPr id="7" name="Pentagon 6">
            <a:extLst>
              <a:ext uri="{FF2B5EF4-FFF2-40B4-BE49-F238E27FC236}">
                <a16:creationId xmlns:a16="http://schemas.microsoft.com/office/drawing/2014/main" id="{529D1135-8599-4875-A85A-36FF5AB98599}"/>
              </a:ext>
            </a:extLst>
          </p:cNvPr>
          <p:cNvSpPr/>
          <p:nvPr/>
        </p:nvSpPr>
        <p:spPr>
          <a:xfrm>
            <a:off x="757316" y="3908362"/>
            <a:ext cx="2294201" cy="229741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Pentagon 7">
            <a:extLst>
              <a:ext uri="{FF2B5EF4-FFF2-40B4-BE49-F238E27FC236}">
                <a16:creationId xmlns:a16="http://schemas.microsoft.com/office/drawing/2014/main" id="{B7C478ED-04EF-42A1-B81F-757F2858E9AC}"/>
              </a:ext>
            </a:extLst>
          </p:cNvPr>
          <p:cNvSpPr/>
          <p:nvPr/>
        </p:nvSpPr>
        <p:spPr>
          <a:xfrm>
            <a:off x="3935435" y="3928959"/>
            <a:ext cx="2356339" cy="2276813"/>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Pentagon 8">
            <a:extLst>
              <a:ext uri="{FF2B5EF4-FFF2-40B4-BE49-F238E27FC236}">
                <a16:creationId xmlns:a16="http://schemas.microsoft.com/office/drawing/2014/main" id="{B6B52166-EBC2-42EF-ACB4-82EF0236A449}"/>
              </a:ext>
            </a:extLst>
          </p:cNvPr>
          <p:cNvSpPr/>
          <p:nvPr/>
        </p:nvSpPr>
        <p:spPr>
          <a:xfrm>
            <a:off x="6931853" y="3880788"/>
            <a:ext cx="2606042" cy="2314223"/>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07F83587-DB21-4C47-847C-E4B483A2B561}"/>
              </a:ext>
            </a:extLst>
          </p:cNvPr>
          <p:cNvSpPr txBox="1"/>
          <p:nvPr/>
        </p:nvSpPr>
        <p:spPr>
          <a:xfrm>
            <a:off x="1212165" y="4704440"/>
            <a:ext cx="1765498" cy="584775"/>
          </a:xfrm>
          <a:prstGeom prst="rect">
            <a:avLst/>
          </a:prstGeom>
          <a:noFill/>
        </p:spPr>
        <p:txBody>
          <a:bodyPr wrap="square" rtlCol="0">
            <a:spAutoFit/>
          </a:bodyPr>
          <a:lstStyle/>
          <a:p>
            <a:r>
              <a:rPr lang="en-GB" sz="3200" dirty="0">
                <a:solidFill>
                  <a:schemeClr val="bg1"/>
                </a:solidFill>
                <a:latin typeface="Impact" panose="020B0806030902050204" pitchFamily="34" charset="0"/>
              </a:rPr>
              <a:t>LOGOUT</a:t>
            </a:r>
            <a:endParaRPr lang="en-IN" sz="3200" dirty="0">
              <a:solidFill>
                <a:schemeClr val="bg1"/>
              </a:solidFill>
              <a:latin typeface="Impact" panose="020B0806030902050204" pitchFamily="34" charset="0"/>
            </a:endParaRPr>
          </a:p>
        </p:txBody>
      </p:sp>
      <p:sp>
        <p:nvSpPr>
          <p:cNvPr id="11" name="TextBox 10">
            <a:extLst>
              <a:ext uri="{FF2B5EF4-FFF2-40B4-BE49-F238E27FC236}">
                <a16:creationId xmlns:a16="http://schemas.microsoft.com/office/drawing/2014/main" id="{DD058752-5B55-4D9A-8D85-975F20D4B44F}"/>
              </a:ext>
            </a:extLst>
          </p:cNvPr>
          <p:cNvSpPr txBox="1"/>
          <p:nvPr/>
        </p:nvSpPr>
        <p:spPr>
          <a:xfrm>
            <a:off x="4295337" y="4704440"/>
            <a:ext cx="1752596" cy="584775"/>
          </a:xfrm>
          <a:prstGeom prst="rect">
            <a:avLst/>
          </a:prstGeom>
          <a:noFill/>
        </p:spPr>
        <p:txBody>
          <a:bodyPr wrap="square" rtlCol="0">
            <a:spAutoFit/>
          </a:bodyPr>
          <a:lstStyle/>
          <a:p>
            <a:r>
              <a:rPr lang="en-GB" sz="3200" dirty="0">
                <a:solidFill>
                  <a:schemeClr val="bg1"/>
                </a:solidFill>
                <a:latin typeface="Impact" panose="020B0806030902050204" pitchFamily="34" charset="0"/>
              </a:rPr>
              <a:t>CONTACT</a:t>
            </a:r>
            <a:endParaRPr lang="en-IN" sz="3200" dirty="0">
              <a:solidFill>
                <a:schemeClr val="bg1"/>
              </a:solidFill>
              <a:latin typeface="Impact" panose="020B0806030902050204" pitchFamily="34" charset="0"/>
            </a:endParaRPr>
          </a:p>
        </p:txBody>
      </p:sp>
      <p:sp>
        <p:nvSpPr>
          <p:cNvPr id="12" name="TextBox 11">
            <a:extLst>
              <a:ext uri="{FF2B5EF4-FFF2-40B4-BE49-F238E27FC236}">
                <a16:creationId xmlns:a16="http://schemas.microsoft.com/office/drawing/2014/main" id="{413AA43C-48E8-487E-9776-7218A65BFBAC}"/>
              </a:ext>
            </a:extLst>
          </p:cNvPr>
          <p:cNvSpPr txBox="1"/>
          <p:nvPr/>
        </p:nvSpPr>
        <p:spPr>
          <a:xfrm>
            <a:off x="7652823" y="4639342"/>
            <a:ext cx="1654126" cy="954107"/>
          </a:xfrm>
          <a:prstGeom prst="rect">
            <a:avLst/>
          </a:prstGeom>
          <a:noFill/>
        </p:spPr>
        <p:txBody>
          <a:bodyPr wrap="square" rtlCol="0">
            <a:spAutoFit/>
          </a:bodyPr>
          <a:lstStyle/>
          <a:p>
            <a:r>
              <a:rPr lang="en-GB" sz="2800" dirty="0">
                <a:solidFill>
                  <a:schemeClr val="bg1"/>
                </a:solidFill>
                <a:latin typeface="Impact" panose="020B0806030902050204" pitchFamily="34" charset="0"/>
              </a:rPr>
              <a:t>PLACE</a:t>
            </a:r>
            <a:br>
              <a:rPr lang="en-GB" sz="2800" dirty="0">
                <a:solidFill>
                  <a:schemeClr val="bg1"/>
                </a:solidFill>
                <a:latin typeface="Impact" panose="020B0806030902050204" pitchFamily="34" charset="0"/>
              </a:rPr>
            </a:br>
            <a:r>
              <a:rPr lang="en-GB" sz="2800" dirty="0">
                <a:solidFill>
                  <a:schemeClr val="bg1"/>
                </a:solidFill>
                <a:latin typeface="Impact" panose="020B0806030902050204" pitchFamily="34" charset="0"/>
              </a:rPr>
              <a:t>ORDER</a:t>
            </a:r>
            <a:endParaRPr lang="en-IN" sz="2800" dirty="0">
              <a:solidFill>
                <a:schemeClr val="bg1"/>
              </a:solidFill>
              <a:latin typeface="Impact" panose="020B0806030902050204" pitchFamily="34" charset="0"/>
            </a:endParaRPr>
          </a:p>
        </p:txBody>
      </p:sp>
      <p:sp>
        <p:nvSpPr>
          <p:cNvPr id="13" name="Pentagon 12">
            <a:extLst>
              <a:ext uri="{FF2B5EF4-FFF2-40B4-BE49-F238E27FC236}">
                <a16:creationId xmlns:a16="http://schemas.microsoft.com/office/drawing/2014/main" id="{B5941E20-5239-4D1F-AC9A-2A0241D9AB38}"/>
              </a:ext>
            </a:extLst>
          </p:cNvPr>
          <p:cNvSpPr/>
          <p:nvPr/>
        </p:nvSpPr>
        <p:spPr>
          <a:xfrm>
            <a:off x="7173348" y="1593166"/>
            <a:ext cx="2250831" cy="1808128"/>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bg1"/>
                </a:solidFill>
                <a:latin typeface="Impact" panose="020B0806030902050204" pitchFamily="34" charset="0"/>
              </a:rPr>
              <a:t>HOME</a:t>
            </a:r>
            <a:endParaRPr lang="en-IN" sz="3200" dirty="0">
              <a:solidFill>
                <a:schemeClr val="bg1"/>
              </a:solidFill>
              <a:latin typeface="Impact" panose="020B0806030902050204" pitchFamily="34" charset="0"/>
            </a:endParaRPr>
          </a:p>
          <a:p>
            <a:pPr algn="ctr"/>
            <a:endParaRPr lang="en-IN" dirty="0"/>
          </a:p>
        </p:txBody>
      </p:sp>
      <p:sp>
        <p:nvSpPr>
          <p:cNvPr id="14" name="TextBox 13">
            <a:extLst>
              <a:ext uri="{FF2B5EF4-FFF2-40B4-BE49-F238E27FC236}">
                <a16:creationId xmlns:a16="http://schemas.microsoft.com/office/drawing/2014/main" id="{1100DF75-3FF2-4151-9D11-2443969B9577}"/>
              </a:ext>
            </a:extLst>
          </p:cNvPr>
          <p:cNvSpPr txBox="1"/>
          <p:nvPr/>
        </p:nvSpPr>
        <p:spPr>
          <a:xfrm>
            <a:off x="4559106" y="1968966"/>
            <a:ext cx="1488827" cy="954107"/>
          </a:xfrm>
          <a:prstGeom prst="rect">
            <a:avLst/>
          </a:prstGeom>
          <a:noFill/>
        </p:spPr>
        <p:txBody>
          <a:bodyPr wrap="square" rtlCol="0">
            <a:spAutoFit/>
          </a:bodyPr>
          <a:lstStyle/>
          <a:p>
            <a:r>
              <a:rPr lang="en-GB" sz="2800" dirty="0">
                <a:solidFill>
                  <a:schemeClr val="bg1"/>
                </a:solidFill>
                <a:latin typeface="Impact" panose="020B0806030902050204" pitchFamily="34" charset="0"/>
              </a:rPr>
              <a:t>USER</a:t>
            </a:r>
          </a:p>
          <a:p>
            <a:r>
              <a:rPr lang="en-GB" sz="2800" dirty="0">
                <a:solidFill>
                  <a:schemeClr val="bg1"/>
                </a:solidFill>
                <a:latin typeface="Impact" panose="020B0806030902050204" pitchFamily="34" charset="0"/>
              </a:rPr>
              <a:t>LOGIN</a:t>
            </a:r>
            <a:endParaRPr lang="en-IN" sz="2800" dirty="0">
              <a:solidFill>
                <a:schemeClr val="bg1"/>
              </a:solidFill>
              <a:latin typeface="Impact" panose="020B0806030902050204" pitchFamily="34" charset="0"/>
            </a:endParaRPr>
          </a:p>
        </p:txBody>
      </p:sp>
      <p:sp>
        <p:nvSpPr>
          <p:cNvPr id="15" name="TextBox 14">
            <a:extLst>
              <a:ext uri="{FF2B5EF4-FFF2-40B4-BE49-F238E27FC236}">
                <a16:creationId xmlns:a16="http://schemas.microsoft.com/office/drawing/2014/main" id="{63CA8E35-EF49-4CBD-B7C8-B6599EA29705}"/>
              </a:ext>
            </a:extLst>
          </p:cNvPr>
          <p:cNvSpPr txBox="1"/>
          <p:nvPr/>
        </p:nvSpPr>
        <p:spPr>
          <a:xfrm>
            <a:off x="1366325" y="2119122"/>
            <a:ext cx="1447805" cy="1077218"/>
          </a:xfrm>
          <a:prstGeom prst="rect">
            <a:avLst/>
          </a:prstGeom>
          <a:noFill/>
        </p:spPr>
        <p:txBody>
          <a:bodyPr wrap="square" rtlCol="0">
            <a:spAutoFit/>
          </a:bodyPr>
          <a:lstStyle/>
          <a:p>
            <a:r>
              <a:rPr lang="en-GB" sz="3200" dirty="0">
                <a:solidFill>
                  <a:schemeClr val="bg1"/>
                </a:solidFill>
                <a:latin typeface="Impact" panose="020B0806030902050204" pitchFamily="34" charset="0"/>
              </a:rPr>
              <a:t>SIGN </a:t>
            </a:r>
          </a:p>
          <a:p>
            <a:r>
              <a:rPr lang="en-GB" sz="3200" dirty="0">
                <a:solidFill>
                  <a:schemeClr val="bg1"/>
                </a:solidFill>
                <a:latin typeface="Impact" panose="020B0806030902050204" pitchFamily="34" charset="0"/>
              </a:rPr>
              <a:t>  UP</a:t>
            </a:r>
            <a:endParaRPr lang="en-IN" sz="3200" dirty="0">
              <a:solidFill>
                <a:schemeClr val="bg1"/>
              </a:solidFill>
              <a:latin typeface="Impact" panose="020B0806030902050204" pitchFamily="34" charset="0"/>
            </a:endParaRPr>
          </a:p>
        </p:txBody>
      </p:sp>
      <p:cxnSp>
        <p:nvCxnSpPr>
          <p:cNvPr id="16" name="Straight Arrow Connector 15">
            <a:extLst>
              <a:ext uri="{FF2B5EF4-FFF2-40B4-BE49-F238E27FC236}">
                <a16:creationId xmlns:a16="http://schemas.microsoft.com/office/drawing/2014/main" id="{90063085-733C-42F2-8C87-83A6AFB04D51}"/>
              </a:ext>
            </a:extLst>
          </p:cNvPr>
          <p:cNvCxnSpPr>
            <a:cxnSpLocks/>
            <a:stCxn id="8" idx="1"/>
          </p:cNvCxnSpPr>
          <p:nvPr/>
        </p:nvCxnSpPr>
        <p:spPr>
          <a:xfrm flipH="1">
            <a:off x="3046827" y="4798622"/>
            <a:ext cx="888610" cy="18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Pentagon 16">
            <a:extLst>
              <a:ext uri="{FF2B5EF4-FFF2-40B4-BE49-F238E27FC236}">
                <a16:creationId xmlns:a16="http://schemas.microsoft.com/office/drawing/2014/main" id="{9A863EFA-101B-4F67-B7BD-CCAD79B17566}"/>
              </a:ext>
            </a:extLst>
          </p:cNvPr>
          <p:cNvSpPr/>
          <p:nvPr/>
        </p:nvSpPr>
        <p:spPr>
          <a:xfrm>
            <a:off x="9812208" y="2433711"/>
            <a:ext cx="2379791" cy="2094068"/>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86C957BF-1ED0-42B2-8E75-B1C312AD1939}"/>
              </a:ext>
            </a:extLst>
          </p:cNvPr>
          <p:cNvSpPr txBox="1"/>
          <p:nvPr/>
        </p:nvSpPr>
        <p:spPr>
          <a:xfrm>
            <a:off x="10406573" y="3222016"/>
            <a:ext cx="1885071" cy="1815882"/>
          </a:xfrm>
          <a:prstGeom prst="rect">
            <a:avLst/>
          </a:prstGeom>
          <a:noFill/>
        </p:spPr>
        <p:txBody>
          <a:bodyPr wrap="square" rtlCol="0">
            <a:spAutoFit/>
          </a:bodyPr>
          <a:lstStyle/>
          <a:p>
            <a:r>
              <a:rPr lang="en-GB" sz="2800" dirty="0">
                <a:solidFill>
                  <a:schemeClr val="bg1"/>
                </a:solidFill>
                <a:latin typeface="Impact" panose="020B0806030902050204" pitchFamily="34" charset="0"/>
              </a:rPr>
              <a:t>ADD TO</a:t>
            </a:r>
          </a:p>
          <a:p>
            <a:r>
              <a:rPr lang="en-GB" sz="2800" dirty="0">
                <a:solidFill>
                  <a:schemeClr val="bg1"/>
                </a:solidFill>
                <a:latin typeface="Impact" panose="020B0806030902050204" pitchFamily="34" charset="0"/>
              </a:rPr>
              <a:t>  CART</a:t>
            </a:r>
            <a:endParaRPr lang="en-IN" sz="2800" dirty="0">
              <a:solidFill>
                <a:schemeClr val="bg1"/>
              </a:solidFill>
              <a:latin typeface="Impact" panose="020B0806030902050204" pitchFamily="34" charset="0"/>
            </a:endParaRPr>
          </a:p>
          <a:p>
            <a:endParaRPr lang="en-IN" sz="2800" dirty="0"/>
          </a:p>
          <a:p>
            <a:endParaRPr lang="en-IN" sz="2800" dirty="0"/>
          </a:p>
        </p:txBody>
      </p:sp>
      <p:cxnSp>
        <p:nvCxnSpPr>
          <p:cNvPr id="19" name="Straight Arrow Connector 18">
            <a:extLst>
              <a:ext uri="{FF2B5EF4-FFF2-40B4-BE49-F238E27FC236}">
                <a16:creationId xmlns:a16="http://schemas.microsoft.com/office/drawing/2014/main" id="{5EA5A819-33CB-4D0C-ABE6-433A35E443DF}"/>
              </a:ext>
            </a:extLst>
          </p:cNvPr>
          <p:cNvCxnSpPr>
            <a:cxnSpLocks/>
          </p:cNvCxnSpPr>
          <p:nvPr/>
        </p:nvCxnSpPr>
        <p:spPr>
          <a:xfrm>
            <a:off x="9090655" y="2603384"/>
            <a:ext cx="1055077" cy="332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066550F-8AA7-4D87-B60D-7DAF69F6DE7B}"/>
              </a:ext>
            </a:extLst>
          </p:cNvPr>
          <p:cNvCxnSpPr>
            <a:cxnSpLocks/>
          </p:cNvCxnSpPr>
          <p:nvPr/>
        </p:nvCxnSpPr>
        <p:spPr>
          <a:xfrm flipH="1">
            <a:off x="8961121" y="4037780"/>
            <a:ext cx="1171139" cy="281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4A216B2-6F15-4FBE-9C75-4FA412CC6B6E}"/>
              </a:ext>
            </a:extLst>
          </p:cNvPr>
          <p:cNvCxnSpPr>
            <a:stCxn id="6" idx="5"/>
            <a:endCxn id="13" idx="1"/>
          </p:cNvCxnSpPr>
          <p:nvPr/>
        </p:nvCxnSpPr>
        <p:spPr>
          <a:xfrm>
            <a:off x="6147582" y="2213968"/>
            <a:ext cx="1025768" cy="69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6B717E8-E2D9-4BBB-BA27-944CC4D7F251}"/>
              </a:ext>
            </a:extLst>
          </p:cNvPr>
          <p:cNvCxnSpPr>
            <a:stCxn id="5" idx="5"/>
            <a:endCxn id="6" idx="1"/>
          </p:cNvCxnSpPr>
          <p:nvPr/>
        </p:nvCxnSpPr>
        <p:spPr>
          <a:xfrm flipV="1">
            <a:off x="3008145" y="2213968"/>
            <a:ext cx="888610" cy="35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58A9758-E422-40B6-9BC2-B5933D21185E}"/>
              </a:ext>
            </a:extLst>
          </p:cNvPr>
          <p:cNvCxnSpPr>
            <a:stCxn id="9" idx="1"/>
            <a:endCxn id="8" idx="5"/>
          </p:cNvCxnSpPr>
          <p:nvPr/>
        </p:nvCxnSpPr>
        <p:spPr>
          <a:xfrm flipH="1">
            <a:off x="6291772" y="4764740"/>
            <a:ext cx="640084" cy="33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1083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1C8827CC-7BE2-4AF9-B6F1-1074285357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Rectangle 2">
            <a:extLst>
              <a:ext uri="{FF2B5EF4-FFF2-40B4-BE49-F238E27FC236}">
                <a16:creationId xmlns:a16="http://schemas.microsoft.com/office/drawing/2014/main" id="{F3953762-A283-438E-89D2-FC096E556822}"/>
              </a:ext>
            </a:extLst>
          </p:cNvPr>
          <p:cNvSpPr/>
          <p:nvPr/>
        </p:nvSpPr>
        <p:spPr>
          <a:xfrm>
            <a:off x="7007583" y="6260539"/>
            <a:ext cx="4682564" cy="348813"/>
          </a:xfrm>
          <a:prstGeom prst="rect">
            <a:avLst/>
          </a:prstGeom>
        </p:spPr>
        <p:txBody>
          <a:bodyPr wrap="none">
            <a:spAutoFit/>
          </a:bodyPr>
          <a:lstStyle/>
          <a:p>
            <a:pPr algn="r">
              <a:lnSpc>
                <a:spcPts val="1960"/>
              </a:lnSpc>
              <a:spcBef>
                <a:spcPct val="0"/>
              </a:spcBef>
            </a:pPr>
            <a:r>
              <a:rPr lang="en-US" spc="140" dirty="0">
                <a:solidFill>
                  <a:srgbClr val="000000"/>
                </a:solidFill>
                <a:latin typeface="HK Grotesk Light"/>
              </a:rPr>
              <a:t>2024 - RPS Consulting all rights reserved</a:t>
            </a:r>
          </a:p>
        </p:txBody>
      </p:sp>
      <p:sp>
        <p:nvSpPr>
          <p:cNvPr id="4" name="TextBox 3">
            <a:extLst>
              <a:ext uri="{FF2B5EF4-FFF2-40B4-BE49-F238E27FC236}">
                <a16:creationId xmlns:a16="http://schemas.microsoft.com/office/drawing/2014/main" id="{825BD94D-616A-47BF-AB54-8600EA55DF58}"/>
              </a:ext>
            </a:extLst>
          </p:cNvPr>
          <p:cNvSpPr txBox="1"/>
          <p:nvPr/>
        </p:nvSpPr>
        <p:spPr>
          <a:xfrm>
            <a:off x="1519311" y="2465536"/>
            <a:ext cx="8904849" cy="3170099"/>
          </a:xfrm>
          <a:prstGeom prst="rect">
            <a:avLst/>
          </a:prstGeom>
          <a:noFill/>
        </p:spPr>
        <p:txBody>
          <a:bodyPr wrap="square" rtlCol="0">
            <a:spAutoFit/>
          </a:bodyPr>
          <a:lstStyle/>
          <a:p>
            <a:r>
              <a:rPr lang="en-GB" sz="2000" dirty="0"/>
              <a:t>"</a:t>
            </a:r>
            <a:r>
              <a:rPr lang="en-GB" sz="2000" dirty="0">
                <a:latin typeface="Cambria" panose="02040503050406030204" pitchFamily="18" charset="0"/>
                <a:ea typeface="Cambria" panose="02040503050406030204" pitchFamily="18" charset="0"/>
              </a:rPr>
              <a:t>The Extent Reports framework plays a crucial role in enhancing the visibility of test results in our automation testing project for the </a:t>
            </a:r>
            <a:r>
              <a:rPr lang="en-GB" sz="2000" dirty="0" err="1">
                <a:latin typeface="Cambria" panose="02040503050406030204" pitchFamily="18" charset="0"/>
                <a:ea typeface="Cambria" panose="02040503050406030204" pitchFamily="18" charset="0"/>
              </a:rPr>
              <a:t>DemoBlaze</a:t>
            </a:r>
            <a:r>
              <a:rPr lang="en-GB" sz="2000" dirty="0">
                <a:latin typeface="Cambria" panose="02040503050406030204" pitchFamily="18" charset="0"/>
                <a:ea typeface="Cambria" panose="02040503050406030204" pitchFamily="18" charset="0"/>
              </a:rPr>
              <a:t> website. With its sophisticated HTML reporting capabilities, Extent Reports provides a comprehensive overview of test execution, highlighting both successful and failed test cases.  Also we are worked on Cucumber, json, TestNG reports.</a:t>
            </a:r>
          </a:p>
          <a:p>
            <a:endParaRPr lang="en-GB" sz="2000" dirty="0">
              <a:latin typeface="Cambria" panose="02040503050406030204" pitchFamily="18" charset="0"/>
              <a:ea typeface="Cambria" panose="02040503050406030204" pitchFamily="18" charset="0"/>
            </a:endParaRPr>
          </a:p>
          <a:p>
            <a:r>
              <a:rPr lang="en-GB" sz="2000" dirty="0">
                <a:latin typeface="Cambria" panose="02040503050406030204" pitchFamily="18" charset="0"/>
                <a:ea typeface="Cambria" panose="02040503050406030204" pitchFamily="18" charset="0"/>
              </a:rPr>
              <a:t>Each test report includes </a:t>
            </a:r>
            <a:r>
              <a:rPr lang="en-GB" sz="2000" b="1" dirty="0">
                <a:latin typeface="Cambria" panose="02040503050406030204" pitchFamily="18" charset="0"/>
                <a:ea typeface="Cambria" panose="02040503050406030204" pitchFamily="18" charset="0"/>
              </a:rPr>
              <a:t>detailed logs, screenshots of errors</a:t>
            </a:r>
            <a:r>
              <a:rPr lang="en-GB" sz="2000" dirty="0">
                <a:latin typeface="Cambria" panose="02040503050406030204" pitchFamily="18" charset="0"/>
                <a:ea typeface="Cambria" panose="02040503050406030204" pitchFamily="18" charset="0"/>
              </a:rPr>
              <a:t>, and a summary of the test case status. This rich reporting format not only aids in quick issue identification but also supports effective communication with stakeholders by presenting test results in a clear and visually appealing manner."</a:t>
            </a:r>
            <a:endParaRPr lang="en-IN" sz="2000" dirty="0">
              <a:latin typeface="Cambria" panose="02040503050406030204" pitchFamily="18" charset="0"/>
              <a:ea typeface="Cambria" panose="02040503050406030204" pitchFamily="18" charset="0"/>
            </a:endParaRPr>
          </a:p>
        </p:txBody>
      </p:sp>
      <p:sp>
        <p:nvSpPr>
          <p:cNvPr id="5" name="Rectangle 4">
            <a:extLst>
              <a:ext uri="{FF2B5EF4-FFF2-40B4-BE49-F238E27FC236}">
                <a16:creationId xmlns:a16="http://schemas.microsoft.com/office/drawing/2014/main" id="{0835C324-70DE-4803-A3B6-8AA2FC065160}"/>
              </a:ext>
            </a:extLst>
          </p:cNvPr>
          <p:cNvSpPr/>
          <p:nvPr/>
        </p:nvSpPr>
        <p:spPr>
          <a:xfrm>
            <a:off x="6096001" y="545902"/>
            <a:ext cx="5969390" cy="923330"/>
          </a:xfrm>
          <a:prstGeom prst="rect">
            <a:avLst/>
          </a:prstGeom>
        </p:spPr>
        <p:txBody>
          <a:bodyPr wrap="square">
            <a:spAutoFit/>
          </a:bodyPr>
          <a:lstStyle/>
          <a:p>
            <a:r>
              <a:rPr lang="en-GB" sz="5400" b="1" u="sng" dirty="0">
                <a:solidFill>
                  <a:srgbClr val="0070C0"/>
                </a:solidFill>
              </a:rPr>
              <a:t> EXTENT REPORT</a:t>
            </a:r>
            <a:endParaRPr lang="en-IN" sz="5400" dirty="0">
              <a:solidFill>
                <a:srgbClr val="0070C0"/>
              </a:solidFill>
            </a:endParaRPr>
          </a:p>
        </p:txBody>
      </p:sp>
    </p:spTree>
    <p:extLst>
      <p:ext uri="{BB962C8B-B14F-4D97-AF65-F5344CB8AC3E}">
        <p14:creationId xmlns:p14="http://schemas.microsoft.com/office/powerpoint/2010/main" val="4128824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D3D073F4-0027-41CC-9B77-9A17FBF648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Rectangle 2">
            <a:extLst>
              <a:ext uri="{FF2B5EF4-FFF2-40B4-BE49-F238E27FC236}">
                <a16:creationId xmlns:a16="http://schemas.microsoft.com/office/drawing/2014/main" id="{0B85821F-E0B2-492B-BED1-717FDF1A7E9D}"/>
              </a:ext>
            </a:extLst>
          </p:cNvPr>
          <p:cNvSpPr/>
          <p:nvPr/>
        </p:nvSpPr>
        <p:spPr>
          <a:xfrm>
            <a:off x="7187465" y="6260539"/>
            <a:ext cx="4682564" cy="348813"/>
          </a:xfrm>
          <a:prstGeom prst="rect">
            <a:avLst/>
          </a:prstGeom>
        </p:spPr>
        <p:txBody>
          <a:bodyPr wrap="none">
            <a:spAutoFit/>
          </a:bodyPr>
          <a:lstStyle/>
          <a:p>
            <a:pPr algn="r">
              <a:lnSpc>
                <a:spcPts val="1960"/>
              </a:lnSpc>
              <a:spcBef>
                <a:spcPct val="0"/>
              </a:spcBef>
            </a:pPr>
            <a:r>
              <a:rPr lang="en-US" spc="140" dirty="0">
                <a:solidFill>
                  <a:srgbClr val="000000"/>
                </a:solidFill>
                <a:latin typeface="HK Grotesk Light"/>
              </a:rPr>
              <a:t>2024 - RPS Consulting all rights reserved</a:t>
            </a:r>
          </a:p>
        </p:txBody>
      </p:sp>
      <p:pic>
        <p:nvPicPr>
          <p:cNvPr id="4" name="Picture 3">
            <a:extLst>
              <a:ext uri="{FF2B5EF4-FFF2-40B4-BE49-F238E27FC236}">
                <a16:creationId xmlns:a16="http://schemas.microsoft.com/office/drawing/2014/main" id="{9BBBFD55-74DD-4371-AE46-DC3A0536D7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096000" cy="2729132"/>
          </a:xfrm>
          <a:prstGeom prst="rect">
            <a:avLst/>
          </a:prstGeom>
        </p:spPr>
      </p:pic>
      <p:pic>
        <p:nvPicPr>
          <p:cNvPr id="5" name="Picture 4">
            <a:extLst>
              <a:ext uri="{FF2B5EF4-FFF2-40B4-BE49-F238E27FC236}">
                <a16:creationId xmlns:a16="http://schemas.microsoft.com/office/drawing/2014/main" id="{FAF3EFF3-51A1-45F2-8BC0-A69F57DA89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9908" y="489340"/>
            <a:ext cx="5852092" cy="2939660"/>
          </a:xfrm>
          <a:prstGeom prst="rect">
            <a:avLst/>
          </a:prstGeom>
        </p:spPr>
      </p:pic>
      <p:pic>
        <p:nvPicPr>
          <p:cNvPr id="6" name="Picture 5">
            <a:extLst>
              <a:ext uri="{FF2B5EF4-FFF2-40B4-BE49-F238E27FC236}">
                <a16:creationId xmlns:a16="http://schemas.microsoft.com/office/drawing/2014/main" id="{E01A274B-4C48-4561-97CD-7E7EAC36BE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115994"/>
            <a:ext cx="6096000" cy="2939660"/>
          </a:xfrm>
          <a:prstGeom prst="rect">
            <a:avLst/>
          </a:prstGeom>
        </p:spPr>
      </p:pic>
      <p:pic>
        <p:nvPicPr>
          <p:cNvPr id="7" name="Picture 6">
            <a:extLst>
              <a:ext uri="{FF2B5EF4-FFF2-40B4-BE49-F238E27FC236}">
                <a16:creationId xmlns:a16="http://schemas.microsoft.com/office/drawing/2014/main" id="{85447811-D478-4B27-8DF2-ED36587B618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39908" y="3742006"/>
            <a:ext cx="5852092" cy="3115994"/>
          </a:xfrm>
          <a:prstGeom prst="rect">
            <a:avLst/>
          </a:prstGeom>
        </p:spPr>
      </p:pic>
    </p:spTree>
    <p:extLst>
      <p:ext uri="{BB962C8B-B14F-4D97-AF65-F5344CB8AC3E}">
        <p14:creationId xmlns:p14="http://schemas.microsoft.com/office/powerpoint/2010/main" val="1362446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33C069F2-19D3-443D-9E92-86FC50A11D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Rectangle 2">
            <a:extLst>
              <a:ext uri="{FF2B5EF4-FFF2-40B4-BE49-F238E27FC236}">
                <a16:creationId xmlns:a16="http://schemas.microsoft.com/office/drawing/2014/main" id="{6F46F8B5-9BB6-4BC4-8A98-A22FA8BA6DDE}"/>
              </a:ext>
            </a:extLst>
          </p:cNvPr>
          <p:cNvSpPr/>
          <p:nvPr/>
        </p:nvSpPr>
        <p:spPr>
          <a:xfrm>
            <a:off x="7232436" y="6434945"/>
            <a:ext cx="4682564" cy="348813"/>
          </a:xfrm>
          <a:prstGeom prst="rect">
            <a:avLst/>
          </a:prstGeom>
        </p:spPr>
        <p:txBody>
          <a:bodyPr wrap="none">
            <a:spAutoFit/>
          </a:bodyPr>
          <a:lstStyle/>
          <a:p>
            <a:pPr algn="r">
              <a:lnSpc>
                <a:spcPts val="1960"/>
              </a:lnSpc>
              <a:spcBef>
                <a:spcPct val="0"/>
              </a:spcBef>
            </a:pPr>
            <a:r>
              <a:rPr lang="en-US" spc="140" dirty="0">
                <a:solidFill>
                  <a:srgbClr val="000000"/>
                </a:solidFill>
                <a:latin typeface="HK Grotesk Light"/>
              </a:rPr>
              <a:t>2024 - RPS Consulting all rights reserved</a:t>
            </a:r>
          </a:p>
        </p:txBody>
      </p:sp>
      <p:sp>
        <p:nvSpPr>
          <p:cNvPr id="4" name="Rectangle 3">
            <a:extLst>
              <a:ext uri="{FF2B5EF4-FFF2-40B4-BE49-F238E27FC236}">
                <a16:creationId xmlns:a16="http://schemas.microsoft.com/office/drawing/2014/main" id="{9BAC2431-23A9-4C2C-8385-CA2B18755F9E}"/>
              </a:ext>
            </a:extLst>
          </p:cNvPr>
          <p:cNvSpPr/>
          <p:nvPr/>
        </p:nvSpPr>
        <p:spPr>
          <a:xfrm>
            <a:off x="0" y="-28658"/>
            <a:ext cx="12192000" cy="2166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5E23DB1C-A939-487D-BC41-605DD8EF721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1237956"/>
            <a:ext cx="12192000" cy="5620044"/>
          </a:xfrm>
          <a:prstGeom prst="rect">
            <a:avLst/>
          </a:prstGeom>
        </p:spPr>
      </p:pic>
      <p:sp>
        <p:nvSpPr>
          <p:cNvPr id="6" name="TextBox 5">
            <a:extLst>
              <a:ext uri="{FF2B5EF4-FFF2-40B4-BE49-F238E27FC236}">
                <a16:creationId xmlns:a16="http://schemas.microsoft.com/office/drawing/2014/main" id="{6207E880-0957-43C1-B0AB-2166A93419F4}"/>
              </a:ext>
            </a:extLst>
          </p:cNvPr>
          <p:cNvSpPr txBox="1"/>
          <p:nvPr/>
        </p:nvSpPr>
        <p:spPr>
          <a:xfrm>
            <a:off x="309489" y="140677"/>
            <a:ext cx="11699631" cy="707886"/>
          </a:xfrm>
          <a:prstGeom prst="rect">
            <a:avLst/>
          </a:prstGeom>
          <a:noFill/>
        </p:spPr>
        <p:txBody>
          <a:bodyPr wrap="square" rtlCol="0">
            <a:spAutoFit/>
          </a:bodyPr>
          <a:lstStyle/>
          <a:p>
            <a:r>
              <a:rPr lang="en-GB" sz="4000" b="1" dirty="0">
                <a:solidFill>
                  <a:schemeClr val="bg1"/>
                </a:solidFill>
                <a:latin typeface="Georgia" panose="02040502050405020303" pitchFamily="18" charset="0"/>
              </a:rPr>
              <a:t>AUTOMATION OVER MANUAL TESTING</a:t>
            </a:r>
            <a:endParaRPr lang="en-IN" sz="4000" b="1" dirty="0">
              <a:solidFill>
                <a:schemeClr val="bg1"/>
              </a:solidFill>
              <a:latin typeface="Georgia" panose="02040502050405020303" pitchFamily="18" charset="0"/>
            </a:endParaRPr>
          </a:p>
        </p:txBody>
      </p:sp>
    </p:spTree>
    <p:extLst>
      <p:ext uri="{BB962C8B-B14F-4D97-AF65-F5344CB8AC3E}">
        <p14:creationId xmlns:p14="http://schemas.microsoft.com/office/powerpoint/2010/main" val="26793211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1007</TotalTime>
  <Words>694</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Aptos</vt:lpstr>
      <vt:lpstr>Aptos Display</vt:lpstr>
      <vt:lpstr>Arial</vt:lpstr>
      <vt:lpstr>Cambria</vt:lpstr>
      <vt:lpstr>Georgia</vt:lpstr>
      <vt:lpstr>HK Grotesk</vt:lpstr>
      <vt:lpstr>HK Grotesk Bold</vt:lpstr>
      <vt:lpstr>HK Grotesk Light</vt:lpstr>
      <vt:lpstr>HK Grotesk Light Bold</vt:lpstr>
      <vt:lpstr>Impact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Satish M</dc:creator>
  <cp:lastModifiedBy>Administrator</cp:lastModifiedBy>
  <cp:revision>16</cp:revision>
  <dcterms:created xsi:type="dcterms:W3CDTF">2024-05-04T13:11:57Z</dcterms:created>
  <dcterms:modified xsi:type="dcterms:W3CDTF">2024-08-09T04:06:51Z</dcterms:modified>
</cp:coreProperties>
</file>