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9"/>
  </p:notesMasterIdLst>
  <p:sldIdLst>
    <p:sldId id="298" r:id="rId2"/>
    <p:sldId id="299" r:id="rId3"/>
    <p:sldId id="258" r:id="rId4"/>
    <p:sldId id="260" r:id="rId5"/>
    <p:sldId id="300" r:id="rId6"/>
    <p:sldId id="269" r:id="rId7"/>
    <p:sldId id="301" r:id="rId8"/>
    <p:sldId id="302" r:id="rId9"/>
    <p:sldId id="303" r:id="rId10"/>
    <p:sldId id="262" r:id="rId11"/>
    <p:sldId id="270" r:id="rId12"/>
    <p:sldId id="296" r:id="rId13"/>
    <p:sldId id="306" r:id="rId14"/>
    <p:sldId id="285" r:id="rId15"/>
    <p:sldId id="286" r:id="rId16"/>
    <p:sldId id="297" r:id="rId17"/>
    <p:sldId id="287" r:id="rId18"/>
    <p:sldId id="288" r:id="rId19"/>
    <p:sldId id="305" r:id="rId20"/>
    <p:sldId id="289" r:id="rId21"/>
    <p:sldId id="290" r:id="rId22"/>
    <p:sldId id="307" r:id="rId23"/>
    <p:sldId id="293" r:id="rId24"/>
    <p:sldId id="309" r:id="rId25"/>
    <p:sldId id="310" r:id="rId26"/>
    <p:sldId id="311" r:id="rId27"/>
    <p:sldId id="312" r:id="rId28"/>
    <p:sldId id="313" r:id="rId29"/>
    <p:sldId id="314" r:id="rId30"/>
    <p:sldId id="315" r:id="rId31"/>
    <p:sldId id="316" r:id="rId32"/>
    <p:sldId id="317" r:id="rId33"/>
    <p:sldId id="319" r:id="rId34"/>
    <p:sldId id="318" r:id="rId35"/>
    <p:sldId id="320" r:id="rId36"/>
    <p:sldId id="321" r:id="rId37"/>
    <p:sldId id="322" r:id="rId38"/>
    <p:sldId id="323" r:id="rId39"/>
    <p:sldId id="324" r:id="rId40"/>
    <p:sldId id="325" r:id="rId41"/>
    <p:sldId id="326" r:id="rId42"/>
    <p:sldId id="328" r:id="rId43"/>
    <p:sldId id="329" r:id="rId44"/>
    <p:sldId id="330" r:id="rId45"/>
    <p:sldId id="267" r:id="rId46"/>
    <p:sldId id="275" r:id="rId47"/>
    <p:sldId id="268"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0B703B9-57AF-4159-9AAD-C6FC1B88B8AB}">
          <p14:sldIdLst>
            <p14:sldId id="298"/>
            <p14:sldId id="299"/>
            <p14:sldId id="258"/>
            <p14:sldId id="260"/>
            <p14:sldId id="300"/>
            <p14:sldId id="269"/>
            <p14:sldId id="301"/>
            <p14:sldId id="302"/>
            <p14:sldId id="303"/>
            <p14:sldId id="262"/>
            <p14:sldId id="270"/>
            <p14:sldId id="296"/>
            <p14:sldId id="306"/>
            <p14:sldId id="285"/>
            <p14:sldId id="286"/>
            <p14:sldId id="297"/>
            <p14:sldId id="287"/>
            <p14:sldId id="288"/>
            <p14:sldId id="305"/>
            <p14:sldId id="289"/>
            <p14:sldId id="290"/>
            <p14:sldId id="307"/>
            <p14:sldId id="293"/>
            <p14:sldId id="309"/>
            <p14:sldId id="310"/>
            <p14:sldId id="311"/>
            <p14:sldId id="312"/>
            <p14:sldId id="313"/>
            <p14:sldId id="314"/>
            <p14:sldId id="315"/>
            <p14:sldId id="316"/>
            <p14:sldId id="317"/>
            <p14:sldId id="319"/>
            <p14:sldId id="318"/>
            <p14:sldId id="320"/>
            <p14:sldId id="321"/>
            <p14:sldId id="322"/>
            <p14:sldId id="323"/>
            <p14:sldId id="324"/>
            <p14:sldId id="325"/>
            <p14:sldId id="326"/>
            <p14:sldId id="328"/>
            <p14:sldId id="329"/>
            <p14:sldId id="330"/>
            <p14:sldId id="267"/>
            <p14:sldId id="275"/>
            <p14:sldId id="268"/>
          </p14:sldIdLst>
        </p14:section>
        <p14:section name="Untitled Section" id="{D473E12F-808D-4127-ADAD-62D6B56C8C56}">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F3F0"/>
    <a:srgbClr val="CEEE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324" autoAdjust="0"/>
    <p:restoredTop sz="94660"/>
  </p:normalViewPr>
  <p:slideViewPr>
    <p:cSldViewPr snapToGrid="0" showGuides="1">
      <p:cViewPr varScale="1">
        <p:scale>
          <a:sx n="80" d="100"/>
          <a:sy n="80" d="100"/>
        </p:scale>
        <p:origin x="538"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8DAC6F-75B7-42C6-8338-93C18A38EA3E}" type="datetimeFigureOut">
              <a:rPr lang="en-IN" smtClean="0"/>
              <a:t>22-10-2024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0BC9C6-B465-4239-B65F-45E646AA889A}" type="slidenum">
              <a:rPr lang="en-IN" smtClean="0"/>
              <a:t>‹#›</a:t>
            </a:fld>
            <a:endParaRPr lang="en-IN"/>
          </a:p>
        </p:txBody>
      </p:sp>
    </p:spTree>
    <p:extLst>
      <p:ext uri="{BB962C8B-B14F-4D97-AF65-F5344CB8AC3E}">
        <p14:creationId xmlns:p14="http://schemas.microsoft.com/office/powerpoint/2010/main" val="1047954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3B33A2F-736D-449C-A82E-15A14820598E}" type="datetimeFigureOut">
              <a:rPr lang="en-IN" smtClean="0"/>
              <a:t>22-10-2024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340472-A1FB-449F-811F-1B85FDF419B3}"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4483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B33A2F-736D-449C-A82E-15A14820598E}" type="datetimeFigureOut">
              <a:rPr lang="en-IN" smtClean="0"/>
              <a:t>22-10-2024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340472-A1FB-449F-811F-1B85FDF419B3}" type="slidenum">
              <a:rPr lang="en-IN" smtClean="0"/>
              <a:t>‹#›</a:t>
            </a:fld>
            <a:endParaRPr lang="en-IN"/>
          </a:p>
        </p:txBody>
      </p:sp>
    </p:spTree>
    <p:extLst>
      <p:ext uri="{BB962C8B-B14F-4D97-AF65-F5344CB8AC3E}">
        <p14:creationId xmlns:p14="http://schemas.microsoft.com/office/powerpoint/2010/main" val="3368489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B33A2F-736D-449C-A82E-15A14820598E}" type="datetimeFigureOut">
              <a:rPr lang="en-IN" smtClean="0"/>
              <a:t>22-10-2024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340472-A1FB-449F-811F-1B85FDF419B3}" type="slidenum">
              <a:rPr lang="en-IN" smtClean="0"/>
              <a:t>‹#›</a:t>
            </a:fld>
            <a:endParaRPr lang="en-IN"/>
          </a:p>
        </p:txBody>
      </p:sp>
    </p:spTree>
    <p:extLst>
      <p:ext uri="{BB962C8B-B14F-4D97-AF65-F5344CB8AC3E}">
        <p14:creationId xmlns:p14="http://schemas.microsoft.com/office/powerpoint/2010/main" val="1307950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B33A2F-736D-449C-A82E-15A14820598E}" type="datetimeFigureOut">
              <a:rPr lang="en-IN" smtClean="0"/>
              <a:t>22-10-2024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340472-A1FB-449F-811F-1B85FDF419B3}" type="slidenum">
              <a:rPr lang="en-IN" smtClean="0"/>
              <a:t>‹#›</a:t>
            </a:fld>
            <a:endParaRPr lang="en-IN"/>
          </a:p>
        </p:txBody>
      </p:sp>
    </p:spTree>
    <p:extLst>
      <p:ext uri="{BB962C8B-B14F-4D97-AF65-F5344CB8AC3E}">
        <p14:creationId xmlns:p14="http://schemas.microsoft.com/office/powerpoint/2010/main" val="3457163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B33A2F-736D-449C-A82E-15A14820598E}" type="datetimeFigureOut">
              <a:rPr lang="en-IN" smtClean="0"/>
              <a:t>22-10-2024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340472-A1FB-449F-811F-1B85FDF419B3}"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8925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B33A2F-736D-449C-A82E-15A14820598E}" type="datetimeFigureOut">
              <a:rPr lang="en-IN" smtClean="0"/>
              <a:t>22-10-2024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340472-A1FB-449F-811F-1B85FDF419B3}" type="slidenum">
              <a:rPr lang="en-IN" smtClean="0"/>
              <a:t>‹#›</a:t>
            </a:fld>
            <a:endParaRPr lang="en-IN"/>
          </a:p>
        </p:txBody>
      </p:sp>
    </p:spTree>
    <p:extLst>
      <p:ext uri="{BB962C8B-B14F-4D97-AF65-F5344CB8AC3E}">
        <p14:creationId xmlns:p14="http://schemas.microsoft.com/office/powerpoint/2010/main" val="2644878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B33A2F-736D-449C-A82E-15A14820598E}" type="datetimeFigureOut">
              <a:rPr lang="en-IN" smtClean="0"/>
              <a:t>22-10-2024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3340472-A1FB-449F-811F-1B85FDF419B3}" type="slidenum">
              <a:rPr lang="en-IN" smtClean="0"/>
              <a:t>‹#›</a:t>
            </a:fld>
            <a:endParaRPr lang="en-IN"/>
          </a:p>
        </p:txBody>
      </p:sp>
    </p:spTree>
    <p:extLst>
      <p:ext uri="{BB962C8B-B14F-4D97-AF65-F5344CB8AC3E}">
        <p14:creationId xmlns:p14="http://schemas.microsoft.com/office/powerpoint/2010/main" val="3023982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B33A2F-736D-449C-A82E-15A14820598E}" type="datetimeFigureOut">
              <a:rPr lang="en-IN" smtClean="0"/>
              <a:t>22-10-2024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3340472-A1FB-449F-811F-1B85FDF419B3}" type="slidenum">
              <a:rPr lang="en-IN" smtClean="0"/>
              <a:t>‹#›</a:t>
            </a:fld>
            <a:endParaRPr lang="en-IN"/>
          </a:p>
        </p:txBody>
      </p:sp>
    </p:spTree>
    <p:extLst>
      <p:ext uri="{BB962C8B-B14F-4D97-AF65-F5344CB8AC3E}">
        <p14:creationId xmlns:p14="http://schemas.microsoft.com/office/powerpoint/2010/main" val="4173863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3B33A2F-736D-449C-A82E-15A14820598E}" type="datetimeFigureOut">
              <a:rPr lang="en-IN" smtClean="0"/>
              <a:t>22-10-2024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A3340472-A1FB-449F-811F-1B85FDF419B3}" type="slidenum">
              <a:rPr lang="en-IN" smtClean="0"/>
              <a:t>‹#›</a:t>
            </a:fld>
            <a:endParaRPr lang="en-IN"/>
          </a:p>
        </p:txBody>
      </p:sp>
    </p:spTree>
    <p:extLst>
      <p:ext uri="{BB962C8B-B14F-4D97-AF65-F5344CB8AC3E}">
        <p14:creationId xmlns:p14="http://schemas.microsoft.com/office/powerpoint/2010/main" val="2971861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3B33A2F-736D-449C-A82E-15A14820598E}" type="datetimeFigureOut">
              <a:rPr lang="en-IN" smtClean="0"/>
              <a:t>22-10-2024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3340472-A1FB-449F-811F-1B85FDF419B3}" type="slidenum">
              <a:rPr lang="en-IN" smtClean="0"/>
              <a:t>‹#›</a:t>
            </a:fld>
            <a:endParaRPr lang="en-IN"/>
          </a:p>
        </p:txBody>
      </p:sp>
    </p:spTree>
    <p:extLst>
      <p:ext uri="{BB962C8B-B14F-4D97-AF65-F5344CB8AC3E}">
        <p14:creationId xmlns:p14="http://schemas.microsoft.com/office/powerpoint/2010/main" val="307704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B33A2F-736D-449C-A82E-15A14820598E}" type="datetimeFigureOut">
              <a:rPr lang="en-IN" smtClean="0"/>
              <a:t>22-10-2024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340472-A1FB-449F-811F-1B85FDF419B3}" type="slidenum">
              <a:rPr lang="en-IN" smtClean="0"/>
              <a:t>‹#›</a:t>
            </a:fld>
            <a:endParaRPr lang="en-IN"/>
          </a:p>
        </p:txBody>
      </p:sp>
    </p:spTree>
    <p:extLst>
      <p:ext uri="{BB962C8B-B14F-4D97-AF65-F5344CB8AC3E}">
        <p14:creationId xmlns:p14="http://schemas.microsoft.com/office/powerpoint/2010/main" val="588463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3B33A2F-736D-449C-A82E-15A14820598E}" type="datetimeFigureOut">
              <a:rPr lang="en-IN" smtClean="0"/>
              <a:t>22-10-2024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3340472-A1FB-449F-811F-1B85FDF419B3}"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983542"/>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4.emf"/></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www.w3schools.com/python/" TargetMode="External"/><Relationship Id="rId2" Type="http://schemas.openxmlformats.org/officeDocument/2006/relationships/hyperlink" Target="https://learning.edx.org/course/course-v1:HarvardX+CS50W+Web/home" TargetMode="External"/><Relationship Id="rId1" Type="http://schemas.openxmlformats.org/officeDocument/2006/relationships/slideLayout" Target="../slideLayouts/slideLayout2.xml"/><Relationship Id="rId5" Type="http://schemas.openxmlformats.org/officeDocument/2006/relationships/hyperlink" Target="https://www.codecademy.com/catalog/language/python" TargetMode="External"/><Relationship Id="rId4" Type="http://schemas.openxmlformats.org/officeDocument/2006/relationships/hyperlink" Target="https://www.tutorialspoint.com/python/index.htm"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3D29C4D-225F-478B-AE8A-B7F0CCE961D6}"/>
              </a:ext>
            </a:extLst>
          </p:cNvPr>
          <p:cNvSpPr>
            <a:spLocks noGrp="1"/>
          </p:cNvSpPr>
          <p:nvPr>
            <p:ph type="title"/>
          </p:nvPr>
        </p:nvSpPr>
        <p:spPr>
          <a:xfrm>
            <a:off x="871531" y="204998"/>
            <a:ext cx="10058400" cy="1450757"/>
          </a:xfrm>
        </p:spPr>
        <p:txBody>
          <a:bodyPr/>
          <a:lstStyle/>
          <a:p>
            <a:r>
              <a:rPr lang="en-IN" b="1"/>
              <a:t>ALWAYNOTE </a:t>
            </a:r>
            <a:r>
              <a:rPr lang="en-IN" b="1" dirty="0"/>
              <a:t>WEB APPLICATION</a:t>
            </a:r>
          </a:p>
        </p:txBody>
      </p:sp>
      <p:pic>
        <p:nvPicPr>
          <p:cNvPr id="1028" name="Picture 4" descr="Notebook clipart note book, Notebook note book Transparent FREE for  download on WebStockReview 2021">
            <a:extLst>
              <a:ext uri="{FF2B5EF4-FFF2-40B4-BE49-F238E27FC236}">
                <a16:creationId xmlns:a16="http://schemas.microsoft.com/office/drawing/2014/main" id="{70465EEA-B6D9-4742-B21B-734E9AD91E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1689" y="4022623"/>
            <a:ext cx="24003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computer clipart with kids - image #3">
            <a:extLst>
              <a:ext uri="{FF2B5EF4-FFF2-40B4-BE49-F238E27FC236}">
                <a16:creationId xmlns:a16="http://schemas.microsoft.com/office/drawing/2014/main" id="{BA4702AB-BD3D-46A2-B0ED-8047DAC76D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29620" y="3827504"/>
            <a:ext cx="1723137" cy="197707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nformation on Standardized School Testing - Carroll County Middle School">
            <a:extLst>
              <a:ext uri="{FF2B5EF4-FFF2-40B4-BE49-F238E27FC236}">
                <a16:creationId xmlns:a16="http://schemas.microsoft.com/office/drawing/2014/main" id="{6FBE1581-7EE8-4A30-AA91-BCBFAD8C40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321431" y="2266632"/>
            <a:ext cx="2175818" cy="2279148"/>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Notes clipart note taking, Picture #1750146 notes clipart note taking">
            <a:extLst>
              <a:ext uri="{FF2B5EF4-FFF2-40B4-BE49-F238E27FC236}">
                <a16:creationId xmlns:a16="http://schemas.microsoft.com/office/drawing/2014/main" id="{13CE0665-39CA-4DF9-B7B0-5DA93BF5E34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22055" y="2760704"/>
            <a:ext cx="2143125" cy="21336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5DBF82FC-00F2-400D-8989-0261C932E47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82625" y="12004"/>
            <a:ext cx="3352052" cy="2306855"/>
          </a:xfrm>
          <a:prstGeom prst="rect">
            <a:avLst/>
          </a:prstGeom>
        </p:spPr>
      </p:pic>
    </p:spTree>
    <p:extLst>
      <p:ext uri="{BB962C8B-B14F-4D97-AF65-F5344CB8AC3E}">
        <p14:creationId xmlns:p14="http://schemas.microsoft.com/office/powerpoint/2010/main" val="749146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42C52-1163-4A38-AA38-80A08DE19AA0}"/>
              </a:ext>
            </a:extLst>
          </p:cNvPr>
          <p:cNvSpPr>
            <a:spLocks noGrp="1"/>
          </p:cNvSpPr>
          <p:nvPr>
            <p:ph type="title"/>
          </p:nvPr>
        </p:nvSpPr>
        <p:spPr>
          <a:xfrm>
            <a:off x="1212690" y="727969"/>
            <a:ext cx="10058400" cy="822211"/>
          </a:xfrm>
        </p:spPr>
        <p:txBody>
          <a:bodyPr>
            <a:normAutofit fontScale="90000"/>
          </a:bodyPr>
          <a:lstStyle/>
          <a:p>
            <a:pPr algn="ctr" rtl="0">
              <a:spcBef>
                <a:spcPts val="0"/>
              </a:spcBef>
              <a:spcAft>
                <a:spcPts val="0"/>
              </a:spcAft>
            </a:pPr>
            <a:br>
              <a:rPr lang="en-IN" b="0" dirty="0">
                <a:effectLst/>
              </a:rPr>
            </a:br>
            <a:br>
              <a:rPr lang="en-IN" b="0" dirty="0">
                <a:effectLst/>
              </a:rPr>
            </a:br>
            <a:r>
              <a:rPr lang="en-IN" sz="3600" dirty="0">
                <a:latin typeface="Times New Roman" panose="02020603050405020304" pitchFamily="18" charset="0"/>
                <a:cs typeface="Times New Roman" panose="02020603050405020304" pitchFamily="18" charset="0"/>
              </a:rPr>
              <a:t>Need for the Project</a:t>
            </a:r>
            <a:endParaRPr lang="en-IN" dirty="0"/>
          </a:p>
        </p:txBody>
      </p:sp>
      <p:sp>
        <p:nvSpPr>
          <p:cNvPr id="3" name="Content Placeholder 2">
            <a:extLst>
              <a:ext uri="{FF2B5EF4-FFF2-40B4-BE49-F238E27FC236}">
                <a16:creationId xmlns:a16="http://schemas.microsoft.com/office/drawing/2014/main" id="{99479D52-0CAD-45BB-A792-A7853532DCFC}"/>
              </a:ext>
            </a:extLst>
          </p:cNvPr>
          <p:cNvSpPr>
            <a:spLocks noGrp="1"/>
          </p:cNvSpPr>
          <p:nvPr>
            <p:ph idx="1"/>
          </p:nvPr>
        </p:nvSpPr>
        <p:spPr/>
        <p:txBody>
          <a:bodyPr>
            <a:normAutofit/>
          </a:bodyPr>
          <a:lstStyle/>
          <a:p>
            <a:r>
              <a:rPr lang="en-IN" sz="2000" dirty="0">
                <a:latin typeface="Times New Roman" panose="02020603050405020304" pitchFamily="18" charset="0"/>
                <a:cs typeface="Times New Roman" panose="02020603050405020304" pitchFamily="18" charset="0"/>
              </a:rPr>
              <a:t>In this project we have followed students- </a:t>
            </a:r>
            <a:r>
              <a:rPr lang="en-IN" sz="2000" dirty="0" err="1">
                <a:latin typeface="Times New Roman" panose="02020603050405020304" pitchFamily="18" charset="0"/>
                <a:cs typeface="Times New Roman" panose="02020603050405020304" pitchFamily="18" charset="0"/>
              </a:rPr>
              <a:t>centered</a:t>
            </a:r>
            <a:r>
              <a:rPr lang="en-IN" sz="2000" dirty="0">
                <a:latin typeface="Times New Roman" panose="02020603050405020304" pitchFamily="18" charset="0"/>
                <a:cs typeface="Times New Roman" panose="02020603050405020304" pitchFamily="18" charset="0"/>
              </a:rPr>
              <a:t> approach in which we solved the realistic problems and complex processes into one simple solution.</a:t>
            </a:r>
          </a:p>
          <a:p>
            <a:r>
              <a:rPr lang="en-IN" sz="2000" dirty="0">
                <a:latin typeface="Times New Roman" panose="02020603050405020304" pitchFamily="18" charset="0"/>
                <a:cs typeface="Times New Roman" panose="02020603050405020304" pitchFamily="18" charset="0"/>
              </a:rPr>
              <a:t>Firstly we took into a consideration a situation in which an individual has an idea which he/she notes down into a note taking application and then executes that idea into a programming application which is a hectic job.</a:t>
            </a:r>
          </a:p>
          <a:p>
            <a:r>
              <a:rPr lang="en-IN" sz="2000" dirty="0">
                <a:latin typeface="Times New Roman" panose="02020603050405020304" pitchFamily="18" charset="0"/>
                <a:cs typeface="Times New Roman" panose="02020603050405020304" pitchFamily="18" charset="0"/>
              </a:rPr>
              <a:t>Therefore we thought of a software that can carry out both. The software also contains features that a normal note taking app does not.</a:t>
            </a:r>
          </a:p>
        </p:txBody>
      </p:sp>
    </p:spTree>
    <p:extLst>
      <p:ext uri="{BB962C8B-B14F-4D97-AF65-F5344CB8AC3E}">
        <p14:creationId xmlns:p14="http://schemas.microsoft.com/office/powerpoint/2010/main" val="1503538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251D5-B6D1-4C1A-9B5A-CC0B64BB26DC}"/>
              </a:ext>
            </a:extLst>
          </p:cNvPr>
          <p:cNvSpPr>
            <a:spLocks noGrp="1"/>
          </p:cNvSpPr>
          <p:nvPr>
            <p:ph type="title"/>
          </p:nvPr>
        </p:nvSpPr>
        <p:spPr>
          <a:xfrm>
            <a:off x="677334" y="290003"/>
            <a:ext cx="8596668" cy="1320800"/>
          </a:xfrm>
        </p:spPr>
        <p:txBody>
          <a:bodyPr>
            <a:normAutofit/>
          </a:bodyPr>
          <a:lstStyle/>
          <a:p>
            <a:pPr algn="ctr"/>
            <a:r>
              <a:rPr lang="en-IN" sz="3200" dirty="0">
                <a:solidFill>
                  <a:schemeClr val="accent1">
                    <a:lumMod val="50000"/>
                  </a:schemeClr>
                </a:solidFill>
                <a:latin typeface="Times New Roman" panose="02020603050405020304" pitchFamily="18" charset="0"/>
                <a:cs typeface="Times New Roman" panose="02020603050405020304" pitchFamily="18" charset="0"/>
              </a:rPr>
              <a:t>Analysis</a:t>
            </a:r>
          </a:p>
        </p:txBody>
      </p:sp>
      <p:sp>
        <p:nvSpPr>
          <p:cNvPr id="3" name="Content Placeholder 2">
            <a:extLst>
              <a:ext uri="{FF2B5EF4-FFF2-40B4-BE49-F238E27FC236}">
                <a16:creationId xmlns:a16="http://schemas.microsoft.com/office/drawing/2014/main" id="{8BA1700B-9713-4708-B085-C6D554FBD8BB}"/>
              </a:ext>
            </a:extLst>
          </p:cNvPr>
          <p:cNvSpPr>
            <a:spLocks noGrp="1"/>
          </p:cNvSpPr>
          <p:nvPr>
            <p:ph idx="1"/>
          </p:nvPr>
        </p:nvSpPr>
        <p:spPr>
          <a:xfrm>
            <a:off x="1076829" y="1424372"/>
            <a:ext cx="8596668" cy="3880773"/>
          </a:xfrm>
        </p:spPr>
        <p:txBody>
          <a:bodyPr/>
          <a:lstStyle/>
          <a:p>
            <a:r>
              <a:rPr lang="en-IN" sz="2000" dirty="0">
                <a:latin typeface="Times New Roman" panose="02020603050405020304" pitchFamily="18" charset="0"/>
                <a:cs typeface="Times New Roman" panose="02020603050405020304" pitchFamily="18" charset="0"/>
              </a:rPr>
              <a:t>System flow diagram</a:t>
            </a:r>
          </a:p>
          <a:p>
            <a:endParaRPr lang="en-IN" dirty="0"/>
          </a:p>
        </p:txBody>
      </p:sp>
      <p:pic>
        <p:nvPicPr>
          <p:cNvPr id="8" name="Picture 7">
            <a:extLst>
              <a:ext uri="{FF2B5EF4-FFF2-40B4-BE49-F238E27FC236}">
                <a16:creationId xmlns:a16="http://schemas.microsoft.com/office/drawing/2014/main" id="{6C5A045A-ADC4-47BC-9B1C-61D3AA43E14A}"/>
              </a:ext>
            </a:extLst>
          </p:cNvPr>
          <p:cNvPicPr>
            <a:picLocks noChangeAspect="1"/>
          </p:cNvPicPr>
          <p:nvPr/>
        </p:nvPicPr>
        <p:blipFill rotWithShape="1">
          <a:blip r:embed="rId2"/>
          <a:srcRect l="8833" t="2977" r="39052" b="1230"/>
          <a:stretch/>
        </p:blipFill>
        <p:spPr>
          <a:xfrm>
            <a:off x="4095236" y="80020"/>
            <a:ext cx="7942884" cy="6569476"/>
          </a:xfrm>
          <a:prstGeom prst="rect">
            <a:avLst/>
          </a:prstGeom>
        </p:spPr>
      </p:pic>
    </p:spTree>
    <p:extLst>
      <p:ext uri="{BB962C8B-B14F-4D97-AF65-F5344CB8AC3E}">
        <p14:creationId xmlns:p14="http://schemas.microsoft.com/office/powerpoint/2010/main" val="3722252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D528F24-5070-4A52-BDCA-7C07FFE3F143}"/>
              </a:ext>
            </a:extLst>
          </p:cNvPr>
          <p:cNvSpPr txBox="1">
            <a:spLocks/>
          </p:cNvSpPr>
          <p:nvPr/>
        </p:nvSpPr>
        <p:spPr>
          <a:xfrm>
            <a:off x="1884697" y="2768600"/>
            <a:ext cx="8596668" cy="1320800"/>
          </a:xfrm>
          <a:prstGeom prst="rect">
            <a:avLst/>
          </a:prstGeom>
        </p:spPr>
        <p:txBody>
          <a:bodyP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3200" dirty="0">
                <a:solidFill>
                  <a:schemeClr val="accent1">
                    <a:lumMod val="50000"/>
                  </a:schemeClr>
                </a:solidFill>
                <a:latin typeface="Times New Roman" panose="02020603050405020304" pitchFamily="18" charset="0"/>
                <a:cs typeface="Times New Roman" panose="02020603050405020304" pitchFamily="18" charset="0"/>
              </a:rPr>
              <a:t>UML Diagram</a:t>
            </a:r>
          </a:p>
        </p:txBody>
      </p:sp>
    </p:spTree>
    <p:extLst>
      <p:ext uri="{BB962C8B-B14F-4D97-AF65-F5344CB8AC3E}">
        <p14:creationId xmlns:p14="http://schemas.microsoft.com/office/powerpoint/2010/main" val="26054020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D528F24-5070-4A52-BDCA-7C07FFE3F143}"/>
              </a:ext>
            </a:extLst>
          </p:cNvPr>
          <p:cNvSpPr txBox="1">
            <a:spLocks/>
          </p:cNvSpPr>
          <p:nvPr/>
        </p:nvSpPr>
        <p:spPr>
          <a:xfrm>
            <a:off x="1884697" y="2768600"/>
            <a:ext cx="8596668" cy="1320800"/>
          </a:xfrm>
          <a:prstGeom prst="rect">
            <a:avLst/>
          </a:prstGeom>
        </p:spPr>
        <p:txBody>
          <a:bodyP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3200" dirty="0">
                <a:solidFill>
                  <a:schemeClr val="accent1">
                    <a:lumMod val="50000"/>
                  </a:schemeClr>
                </a:solidFill>
                <a:latin typeface="Times New Roman" panose="02020603050405020304" pitchFamily="18" charset="0"/>
                <a:cs typeface="Times New Roman" panose="02020603050405020304" pitchFamily="18" charset="0"/>
              </a:rPr>
              <a:t>Use Case Diagram</a:t>
            </a:r>
          </a:p>
        </p:txBody>
      </p:sp>
    </p:spTree>
    <p:extLst>
      <p:ext uri="{BB962C8B-B14F-4D97-AF65-F5344CB8AC3E}">
        <p14:creationId xmlns:p14="http://schemas.microsoft.com/office/powerpoint/2010/main" val="41597660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2E57B24-90AD-4F31-A223-4691DFFC1770}"/>
              </a:ext>
            </a:extLst>
          </p:cNvPr>
          <p:cNvSpPr txBox="1"/>
          <p:nvPr/>
        </p:nvSpPr>
        <p:spPr>
          <a:xfrm>
            <a:off x="62145" y="115410"/>
            <a:ext cx="2450235" cy="861774"/>
          </a:xfrm>
          <a:prstGeom prst="rect">
            <a:avLst/>
          </a:prstGeom>
          <a:noFill/>
        </p:spPr>
        <p:txBody>
          <a:bodyPr wrap="square" rtlCol="0">
            <a:spAutoFit/>
          </a:bodyPr>
          <a:lstStyle/>
          <a:p>
            <a:pPr marL="285750" indent="-285750">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Sub Use-Case Diagram (User)</a:t>
            </a:r>
          </a:p>
          <a:p>
            <a:endParaRPr lang="en-IN" dirty="0"/>
          </a:p>
        </p:txBody>
      </p:sp>
      <p:pic>
        <p:nvPicPr>
          <p:cNvPr id="3" name="Picture 2">
            <a:extLst>
              <a:ext uri="{FF2B5EF4-FFF2-40B4-BE49-F238E27FC236}">
                <a16:creationId xmlns:a16="http://schemas.microsoft.com/office/drawing/2014/main" id="{3A3E4BEA-87CA-4D84-B929-A87F9E1CDE67}"/>
              </a:ext>
            </a:extLst>
          </p:cNvPr>
          <p:cNvPicPr>
            <a:picLocks noChangeAspect="1"/>
          </p:cNvPicPr>
          <p:nvPr/>
        </p:nvPicPr>
        <p:blipFill rotWithShape="1">
          <a:blip r:embed="rId2"/>
          <a:srcRect l="26359" t="19548" r="13495" b="9643"/>
          <a:stretch/>
        </p:blipFill>
        <p:spPr>
          <a:xfrm>
            <a:off x="-1" y="-53266"/>
            <a:ext cx="12163157" cy="6742590"/>
          </a:xfrm>
          <a:prstGeom prst="rect">
            <a:avLst/>
          </a:prstGeom>
        </p:spPr>
      </p:pic>
      <p:pic>
        <p:nvPicPr>
          <p:cNvPr id="8" name="Picture 7">
            <a:extLst>
              <a:ext uri="{FF2B5EF4-FFF2-40B4-BE49-F238E27FC236}">
                <a16:creationId xmlns:a16="http://schemas.microsoft.com/office/drawing/2014/main" id="{98289529-765B-4048-BDC2-01191D01FC1A}"/>
              </a:ext>
            </a:extLst>
          </p:cNvPr>
          <p:cNvPicPr>
            <a:picLocks noChangeAspect="1"/>
          </p:cNvPicPr>
          <p:nvPr/>
        </p:nvPicPr>
        <p:blipFill>
          <a:blip r:embed="rId3"/>
          <a:stretch>
            <a:fillRect/>
          </a:stretch>
        </p:blipFill>
        <p:spPr>
          <a:xfrm>
            <a:off x="0" y="0"/>
            <a:ext cx="12191999" cy="6858000"/>
          </a:xfrm>
          <a:prstGeom prst="rect">
            <a:avLst/>
          </a:prstGeom>
        </p:spPr>
      </p:pic>
      <p:sp>
        <p:nvSpPr>
          <p:cNvPr id="9" name="TextBox 8">
            <a:extLst>
              <a:ext uri="{FF2B5EF4-FFF2-40B4-BE49-F238E27FC236}">
                <a16:creationId xmlns:a16="http://schemas.microsoft.com/office/drawing/2014/main" id="{E6DEE762-3F79-46E9-AF2E-DB7B917108E7}"/>
              </a:ext>
            </a:extLst>
          </p:cNvPr>
          <p:cNvSpPr txBox="1"/>
          <p:nvPr/>
        </p:nvSpPr>
        <p:spPr>
          <a:xfrm>
            <a:off x="214545" y="267810"/>
            <a:ext cx="2450235" cy="861774"/>
          </a:xfrm>
          <a:prstGeom prst="rect">
            <a:avLst/>
          </a:prstGeom>
          <a:noFill/>
        </p:spPr>
        <p:txBody>
          <a:bodyPr wrap="square" rtlCol="0">
            <a:spAutoFit/>
          </a:bodyPr>
          <a:lstStyle/>
          <a:p>
            <a:pPr marL="285750" indent="-285750">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Sub Use-Case Diagram (User)</a:t>
            </a:r>
          </a:p>
          <a:p>
            <a:endParaRPr lang="en-IN" dirty="0"/>
          </a:p>
        </p:txBody>
      </p:sp>
    </p:spTree>
    <p:extLst>
      <p:ext uri="{BB962C8B-B14F-4D97-AF65-F5344CB8AC3E}">
        <p14:creationId xmlns:p14="http://schemas.microsoft.com/office/powerpoint/2010/main" val="26768548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CF33555A-E1B1-40CF-9F28-09D1262D20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pic>
        <p:nvPicPr>
          <p:cNvPr id="5" name="Picture 4">
            <a:extLst>
              <a:ext uri="{FF2B5EF4-FFF2-40B4-BE49-F238E27FC236}">
                <a16:creationId xmlns:a16="http://schemas.microsoft.com/office/drawing/2014/main" id="{6CA6B70D-5C4B-4669-92F1-303F7FE91696}"/>
              </a:ext>
            </a:extLst>
          </p:cNvPr>
          <p:cNvPicPr>
            <a:picLocks noChangeAspect="1"/>
          </p:cNvPicPr>
          <p:nvPr/>
        </p:nvPicPr>
        <p:blipFill>
          <a:blip r:embed="rId3"/>
          <a:stretch>
            <a:fillRect/>
          </a:stretch>
        </p:blipFill>
        <p:spPr>
          <a:xfrm>
            <a:off x="0" y="0"/>
            <a:ext cx="12191999" cy="6858000"/>
          </a:xfrm>
          <a:prstGeom prst="rect">
            <a:avLst/>
          </a:prstGeom>
        </p:spPr>
      </p:pic>
      <p:sp>
        <p:nvSpPr>
          <p:cNvPr id="6" name="TextBox 5">
            <a:extLst>
              <a:ext uri="{FF2B5EF4-FFF2-40B4-BE49-F238E27FC236}">
                <a16:creationId xmlns:a16="http://schemas.microsoft.com/office/drawing/2014/main" id="{18398CFE-68BF-4CF5-89DB-D2306496AE06}"/>
              </a:ext>
            </a:extLst>
          </p:cNvPr>
          <p:cNvSpPr txBox="1"/>
          <p:nvPr/>
        </p:nvSpPr>
        <p:spPr>
          <a:xfrm>
            <a:off x="1" y="62145"/>
            <a:ext cx="2192784" cy="861774"/>
          </a:xfrm>
          <a:prstGeom prst="rect">
            <a:avLst/>
          </a:prstGeom>
          <a:noFill/>
        </p:spPr>
        <p:txBody>
          <a:bodyPr wrap="square" rtlCol="0">
            <a:spAutoFit/>
          </a:bodyPr>
          <a:lstStyle/>
          <a:p>
            <a:pPr marL="285750" indent="-285750">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Sub Use-Case Diagram (Admin)</a:t>
            </a:r>
          </a:p>
          <a:p>
            <a:endParaRPr lang="en-IN" dirty="0"/>
          </a:p>
        </p:txBody>
      </p:sp>
    </p:spTree>
    <p:extLst>
      <p:ext uri="{BB962C8B-B14F-4D97-AF65-F5344CB8AC3E}">
        <p14:creationId xmlns:p14="http://schemas.microsoft.com/office/powerpoint/2010/main" val="13874587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D528F24-5070-4A52-BDCA-7C07FFE3F143}"/>
              </a:ext>
            </a:extLst>
          </p:cNvPr>
          <p:cNvSpPr txBox="1">
            <a:spLocks/>
          </p:cNvSpPr>
          <p:nvPr/>
        </p:nvSpPr>
        <p:spPr>
          <a:xfrm>
            <a:off x="1884697" y="2768600"/>
            <a:ext cx="8596668" cy="1320800"/>
          </a:xfrm>
          <a:prstGeom prst="rect">
            <a:avLst/>
          </a:prstGeom>
        </p:spPr>
        <p:txBody>
          <a:bodyP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3200" dirty="0">
                <a:solidFill>
                  <a:schemeClr val="accent1">
                    <a:lumMod val="50000"/>
                  </a:schemeClr>
                </a:solidFill>
                <a:latin typeface="Times New Roman" panose="02020603050405020304" pitchFamily="18" charset="0"/>
                <a:cs typeface="Times New Roman" panose="02020603050405020304" pitchFamily="18" charset="0"/>
              </a:rPr>
              <a:t>Activity Diagram</a:t>
            </a:r>
          </a:p>
        </p:txBody>
      </p:sp>
    </p:spTree>
    <p:extLst>
      <p:ext uri="{BB962C8B-B14F-4D97-AF65-F5344CB8AC3E}">
        <p14:creationId xmlns:p14="http://schemas.microsoft.com/office/powerpoint/2010/main" val="38497253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50EAE3C-93C6-462A-AA57-9662FDFECE3F}"/>
              </a:ext>
            </a:extLst>
          </p:cNvPr>
          <p:cNvPicPr>
            <a:picLocks noGrp="1" noChangeAspect="1"/>
          </p:cNvPicPr>
          <p:nvPr>
            <p:ph idx="1"/>
          </p:nvPr>
        </p:nvPicPr>
        <p:blipFill>
          <a:blip r:embed="rId2"/>
          <a:stretch>
            <a:fillRect/>
          </a:stretch>
        </p:blipFill>
        <p:spPr>
          <a:xfrm>
            <a:off x="0" y="88775"/>
            <a:ext cx="12191691" cy="6737977"/>
          </a:xfrm>
        </p:spPr>
      </p:pic>
      <p:sp>
        <p:nvSpPr>
          <p:cNvPr id="7" name="TextBox 6">
            <a:extLst>
              <a:ext uri="{FF2B5EF4-FFF2-40B4-BE49-F238E27FC236}">
                <a16:creationId xmlns:a16="http://schemas.microsoft.com/office/drawing/2014/main" id="{C8A1F7C6-EC2D-4C59-9C02-5DA038D90CD6}"/>
              </a:ext>
            </a:extLst>
          </p:cNvPr>
          <p:cNvSpPr txBox="1"/>
          <p:nvPr/>
        </p:nvSpPr>
        <p:spPr>
          <a:xfrm>
            <a:off x="0" y="208625"/>
            <a:ext cx="3409025" cy="646331"/>
          </a:xfrm>
          <a:prstGeom prst="rect">
            <a:avLst/>
          </a:prstGeom>
          <a:noFill/>
        </p:spPr>
        <p:txBody>
          <a:bodyPr wrap="square" rtlCol="0">
            <a:spAutoFit/>
          </a:bodyPr>
          <a:lstStyle/>
          <a:p>
            <a:pPr marL="285750" indent="-285750">
              <a:buFont typeface="Arial" panose="020B0604020202020204" pitchFamily="34" charset="0"/>
              <a:buChar char="•"/>
            </a:pPr>
            <a:r>
              <a:rPr lang="en-IN" sz="1800" b="1" dirty="0">
                <a:latin typeface="Times New Roman" panose="02020603050405020304" pitchFamily="18" charset="0"/>
                <a:cs typeface="Times New Roman" panose="02020603050405020304" pitchFamily="18" charset="0"/>
              </a:rPr>
              <a:t>Activity Diagram for user</a:t>
            </a:r>
          </a:p>
          <a:p>
            <a:endParaRPr lang="en-IN" dirty="0"/>
          </a:p>
        </p:txBody>
      </p:sp>
    </p:spTree>
    <p:extLst>
      <p:ext uri="{BB962C8B-B14F-4D97-AF65-F5344CB8AC3E}">
        <p14:creationId xmlns:p14="http://schemas.microsoft.com/office/powerpoint/2010/main" val="19457582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1925F0-4AF3-4C09-B921-600220571992}"/>
              </a:ext>
            </a:extLst>
          </p:cNvPr>
          <p:cNvSpPr>
            <a:spLocks noGrp="1"/>
          </p:cNvSpPr>
          <p:nvPr>
            <p:ph idx="1"/>
          </p:nvPr>
        </p:nvSpPr>
        <p:spPr>
          <a:xfrm>
            <a:off x="426128" y="284085"/>
            <a:ext cx="10927672" cy="5892878"/>
          </a:xfrm>
        </p:spPr>
        <p:txBody>
          <a:bodyPr>
            <a:normAutofit/>
          </a:bodyPr>
          <a:lstStyle/>
          <a:p>
            <a:endParaRPr lang="en-IN" sz="20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FCAA5BBB-4286-4815-A86F-6779CA615EBD}"/>
              </a:ext>
            </a:extLst>
          </p:cNvPr>
          <p:cNvPicPr>
            <a:picLocks noChangeAspect="1"/>
          </p:cNvPicPr>
          <p:nvPr/>
        </p:nvPicPr>
        <p:blipFill>
          <a:blip r:embed="rId2"/>
          <a:stretch>
            <a:fillRect/>
          </a:stretch>
        </p:blipFill>
        <p:spPr>
          <a:xfrm>
            <a:off x="0" y="0"/>
            <a:ext cx="12192000" cy="6858000"/>
          </a:xfrm>
          <a:prstGeom prst="rect">
            <a:avLst/>
          </a:prstGeom>
        </p:spPr>
      </p:pic>
      <p:sp>
        <p:nvSpPr>
          <p:cNvPr id="9" name="TextBox 8">
            <a:extLst>
              <a:ext uri="{FF2B5EF4-FFF2-40B4-BE49-F238E27FC236}">
                <a16:creationId xmlns:a16="http://schemas.microsoft.com/office/drawing/2014/main" id="{F8C4315C-0E80-45A5-8871-E685B08F9DB3}"/>
              </a:ext>
            </a:extLst>
          </p:cNvPr>
          <p:cNvSpPr txBox="1"/>
          <p:nvPr/>
        </p:nvSpPr>
        <p:spPr>
          <a:xfrm>
            <a:off x="0" y="52461"/>
            <a:ext cx="3471169" cy="646331"/>
          </a:xfrm>
          <a:prstGeom prst="rect">
            <a:avLst/>
          </a:prstGeom>
          <a:noFill/>
        </p:spPr>
        <p:txBody>
          <a:bodyPr wrap="square" rtlCol="0">
            <a:spAutoFit/>
          </a:bodyPr>
          <a:lstStyle/>
          <a:p>
            <a:pPr marL="285750" indent="-285750">
              <a:buFont typeface="Arial" panose="020B0604020202020204" pitchFamily="34" charset="0"/>
              <a:buChar char="•"/>
            </a:pPr>
            <a:r>
              <a:rPr lang="en-IN" sz="1800" b="1" dirty="0">
                <a:latin typeface="Times New Roman" panose="02020603050405020304" pitchFamily="18" charset="0"/>
                <a:cs typeface="Times New Roman" panose="02020603050405020304" pitchFamily="18" charset="0"/>
              </a:rPr>
              <a:t>Activity Diagram for Admin</a:t>
            </a:r>
          </a:p>
          <a:p>
            <a:endParaRPr lang="en-IN" dirty="0"/>
          </a:p>
        </p:txBody>
      </p:sp>
    </p:spTree>
    <p:extLst>
      <p:ext uri="{BB962C8B-B14F-4D97-AF65-F5344CB8AC3E}">
        <p14:creationId xmlns:p14="http://schemas.microsoft.com/office/powerpoint/2010/main" val="6560928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D528F24-5070-4A52-BDCA-7C07FFE3F143}"/>
              </a:ext>
            </a:extLst>
          </p:cNvPr>
          <p:cNvSpPr txBox="1">
            <a:spLocks/>
          </p:cNvSpPr>
          <p:nvPr/>
        </p:nvSpPr>
        <p:spPr>
          <a:xfrm>
            <a:off x="1884697" y="2768600"/>
            <a:ext cx="8596668" cy="1320800"/>
          </a:xfrm>
          <a:prstGeom prst="rect">
            <a:avLst/>
          </a:prstGeom>
        </p:spPr>
        <p:txBody>
          <a:bodyP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3200" dirty="0">
                <a:solidFill>
                  <a:schemeClr val="accent1">
                    <a:lumMod val="50000"/>
                  </a:schemeClr>
                </a:solidFill>
                <a:latin typeface="Times New Roman" panose="02020603050405020304" pitchFamily="18" charset="0"/>
                <a:cs typeface="Times New Roman" panose="02020603050405020304" pitchFamily="18" charset="0"/>
              </a:rPr>
              <a:t>Data Dictionary</a:t>
            </a:r>
          </a:p>
        </p:txBody>
      </p:sp>
    </p:spTree>
    <p:extLst>
      <p:ext uri="{BB962C8B-B14F-4D97-AF65-F5344CB8AC3E}">
        <p14:creationId xmlns:p14="http://schemas.microsoft.com/office/powerpoint/2010/main" val="2088736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B13E3-1A01-4E0B-B4DA-634E6B2BFAAF}"/>
              </a:ext>
            </a:extLst>
          </p:cNvPr>
          <p:cNvSpPr>
            <a:spLocks noGrp="1"/>
          </p:cNvSpPr>
          <p:nvPr>
            <p:ph type="title"/>
          </p:nvPr>
        </p:nvSpPr>
        <p:spPr>
          <a:xfrm>
            <a:off x="1828799" y="91295"/>
            <a:ext cx="8181661" cy="1450757"/>
          </a:xfrm>
        </p:spPr>
        <p:txBody>
          <a:bodyPr>
            <a:normAutofit/>
          </a:bodyPr>
          <a:lstStyle/>
          <a:p>
            <a:pPr algn="ctr"/>
            <a:r>
              <a:rPr lang="en-IN" sz="3200" dirty="0">
                <a:latin typeface="Times New Roman" panose="02020603050405020304" pitchFamily="18" charset="0"/>
                <a:cs typeface="Times New Roman" panose="02020603050405020304" pitchFamily="18" charset="0"/>
              </a:rPr>
              <a:t>Index</a:t>
            </a:r>
          </a:p>
        </p:txBody>
      </p:sp>
      <p:sp>
        <p:nvSpPr>
          <p:cNvPr id="3" name="Content Placeholder 2">
            <a:extLst>
              <a:ext uri="{FF2B5EF4-FFF2-40B4-BE49-F238E27FC236}">
                <a16:creationId xmlns:a16="http://schemas.microsoft.com/office/drawing/2014/main" id="{B5E7A521-DCED-4DE3-AD4D-B8ADBC74B7F5}"/>
              </a:ext>
            </a:extLst>
          </p:cNvPr>
          <p:cNvSpPr>
            <a:spLocks noGrp="1"/>
          </p:cNvSpPr>
          <p:nvPr>
            <p:ph idx="1"/>
          </p:nvPr>
        </p:nvSpPr>
        <p:spPr>
          <a:xfrm>
            <a:off x="1828799" y="2005533"/>
            <a:ext cx="4255955" cy="4023360"/>
          </a:xfrm>
        </p:spPr>
        <p:txBody>
          <a:bodyPr>
            <a:normAutofit/>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Introduction of the Application</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Application</a:t>
            </a:r>
            <a:r>
              <a:rPr lang="en-US" sz="2000" dirty="0">
                <a:latin typeface="Times New Roman" panose="02020603050405020304" pitchFamily="18" charset="0"/>
                <a:cs typeface="Times New Roman" panose="02020603050405020304" pitchFamily="18" charset="0"/>
              </a:rPr>
              <a:t> Profile</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Scope Of the System</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Modules &amp; Users</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Tools &amp; Technology</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Need for the System</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System Flow Diagrams</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UML Diagrams</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Data Dictionary</a:t>
            </a:r>
          </a:p>
          <a:p>
            <a:pPr marL="0" indent="0">
              <a:buNone/>
            </a:pPr>
            <a:endParaRPr lang="en-US" sz="2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0708093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2300A-25F4-4A39-80CF-ED6CD162F73C}"/>
              </a:ext>
            </a:extLst>
          </p:cNvPr>
          <p:cNvSpPr>
            <a:spLocks noGrp="1"/>
          </p:cNvSpPr>
          <p:nvPr>
            <p:ph type="title"/>
          </p:nvPr>
        </p:nvSpPr>
        <p:spPr/>
        <p:txBody>
          <a:bodyPr>
            <a:normAutofit/>
          </a:bodyPr>
          <a:lstStyle/>
          <a:p>
            <a:pPr algn="ctr"/>
            <a:r>
              <a:rPr lang="en-IN" sz="3200" dirty="0">
                <a:solidFill>
                  <a:schemeClr val="accent1">
                    <a:lumMod val="50000"/>
                  </a:schemeClr>
                </a:solidFill>
                <a:latin typeface="Times New Roman" panose="02020603050405020304" pitchFamily="18" charset="0"/>
                <a:cs typeface="Times New Roman" panose="02020603050405020304" pitchFamily="18" charset="0"/>
              </a:rPr>
              <a:t>List of Tables</a:t>
            </a:r>
          </a:p>
        </p:txBody>
      </p:sp>
      <p:sp>
        <p:nvSpPr>
          <p:cNvPr id="3" name="Content Placeholder 2">
            <a:extLst>
              <a:ext uri="{FF2B5EF4-FFF2-40B4-BE49-F238E27FC236}">
                <a16:creationId xmlns:a16="http://schemas.microsoft.com/office/drawing/2014/main" id="{9D26E171-FA97-4E3B-94AB-D8D46BA208D0}"/>
              </a:ext>
            </a:extLst>
          </p:cNvPr>
          <p:cNvSpPr>
            <a:spLocks noGrp="1"/>
          </p:cNvSpPr>
          <p:nvPr>
            <p:ph idx="1"/>
          </p:nvPr>
        </p:nvSpPr>
        <p:spPr>
          <a:xfrm>
            <a:off x="7063666" y="2038473"/>
            <a:ext cx="4444014" cy="4351338"/>
          </a:xfrm>
        </p:spPr>
        <p:txBody>
          <a:bodyPr>
            <a:normAutofit/>
          </a:bodyPr>
          <a:lstStyle/>
          <a:p>
            <a:r>
              <a:rPr lang="en-IN" sz="2400" u="sng" dirty="0">
                <a:latin typeface="Times New Roman" panose="02020603050405020304" pitchFamily="18" charset="0"/>
                <a:cs typeface="Times New Roman" panose="02020603050405020304" pitchFamily="18" charset="0"/>
              </a:rPr>
              <a:t>Transaction Table</a:t>
            </a:r>
          </a:p>
          <a:p>
            <a:r>
              <a:rPr lang="en-IN" sz="2400" dirty="0" err="1">
                <a:latin typeface="Times New Roman" panose="02020603050405020304" pitchFamily="18" charset="0"/>
                <a:cs typeface="Times New Roman" panose="02020603050405020304" pitchFamily="18" charset="0"/>
              </a:rPr>
              <a:t>NotesTable</a:t>
            </a:r>
            <a:endParaRPr lang="en-IN" sz="2400" dirty="0">
              <a:latin typeface="Times New Roman" panose="02020603050405020304" pitchFamily="18" charset="0"/>
              <a:cs typeface="Times New Roman" panose="02020603050405020304" pitchFamily="18" charset="0"/>
            </a:endParaRPr>
          </a:p>
          <a:p>
            <a:r>
              <a:rPr lang="en-IN" sz="2400" dirty="0" err="1">
                <a:latin typeface="Times New Roman" panose="02020603050405020304" pitchFamily="18" charset="0"/>
                <a:cs typeface="Times New Roman" panose="02020603050405020304" pitchFamily="18" charset="0"/>
              </a:rPr>
              <a:t>TodoList</a:t>
            </a:r>
            <a:r>
              <a:rPr lang="en-IN" sz="2400" dirty="0">
                <a:latin typeface="Times New Roman" panose="02020603050405020304" pitchFamily="18" charset="0"/>
                <a:cs typeface="Times New Roman" panose="02020603050405020304" pitchFamily="18" charset="0"/>
              </a:rPr>
              <a:t>     </a:t>
            </a: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          </a:t>
            </a:r>
          </a:p>
          <a:p>
            <a:pPr marL="0" indent="0">
              <a:buNone/>
            </a:pPr>
            <a:r>
              <a:rPr lang="en-IN" sz="2400" dirty="0">
                <a:latin typeface="Times New Roman" panose="02020603050405020304" pitchFamily="18" charset="0"/>
                <a:cs typeface="Times New Roman" panose="02020603050405020304" pitchFamily="18" charset="0"/>
              </a:rPr>
              <a:t>     </a:t>
            </a:r>
          </a:p>
          <a:p>
            <a:pPr marL="0" indent="0">
              <a:buNone/>
            </a:pPr>
            <a:r>
              <a:rPr lang="en-IN" sz="2400" dirty="0">
                <a:latin typeface="Times New Roman" panose="02020603050405020304" pitchFamily="18" charset="0"/>
                <a:cs typeface="Times New Roman" panose="02020603050405020304" pitchFamily="18" charset="0"/>
              </a:rPr>
              <a:t>      </a:t>
            </a:r>
          </a:p>
        </p:txBody>
      </p:sp>
      <p:sp>
        <p:nvSpPr>
          <p:cNvPr id="4" name="Content Placeholder 2">
            <a:extLst>
              <a:ext uri="{FF2B5EF4-FFF2-40B4-BE49-F238E27FC236}">
                <a16:creationId xmlns:a16="http://schemas.microsoft.com/office/drawing/2014/main" id="{DAFCE2AD-43F5-4E77-884F-31C61C069FAC}"/>
              </a:ext>
            </a:extLst>
          </p:cNvPr>
          <p:cNvSpPr txBox="1">
            <a:spLocks/>
          </p:cNvSpPr>
          <p:nvPr/>
        </p:nvSpPr>
        <p:spPr>
          <a:xfrm>
            <a:off x="1771835" y="2111190"/>
            <a:ext cx="444401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400" u="sng" dirty="0">
                <a:latin typeface="Times New Roman" panose="02020603050405020304" pitchFamily="18" charset="0"/>
                <a:cs typeface="Times New Roman" panose="02020603050405020304" pitchFamily="18" charset="0"/>
              </a:rPr>
              <a:t>Master Table</a:t>
            </a:r>
          </a:p>
          <a:p>
            <a:pPr marL="0" indent="0">
              <a:buFont typeface="Arial" panose="020B0604020202020204" pitchFamily="34" charset="0"/>
              <a:buNone/>
            </a:pPr>
            <a:r>
              <a:rPr lang="en-IN" sz="2400" dirty="0">
                <a:latin typeface="Times New Roman" panose="02020603050405020304" pitchFamily="18" charset="0"/>
                <a:cs typeface="Times New Roman" panose="02020603050405020304" pitchFamily="18" charset="0"/>
              </a:rPr>
              <a:t>     UserTable</a:t>
            </a:r>
          </a:p>
          <a:p>
            <a:pPr marL="0" indent="0">
              <a:buFont typeface="Arial" panose="020B0604020202020204" pitchFamily="34" charset="0"/>
              <a:buNone/>
            </a:pPr>
            <a:r>
              <a:rPr lang="en-IN" sz="2400" dirty="0">
                <a:latin typeface="Times New Roman" panose="02020603050405020304" pitchFamily="18" charset="0"/>
                <a:cs typeface="Times New Roman" panose="02020603050405020304" pitchFamily="18" charset="0"/>
              </a:rPr>
              <a:t>               </a:t>
            </a:r>
          </a:p>
          <a:p>
            <a:pPr marL="0" indent="0">
              <a:buFont typeface="Arial" panose="020B0604020202020204" pitchFamily="34" charset="0"/>
              <a:buNone/>
            </a:pPr>
            <a:r>
              <a:rPr lang="en-IN" sz="2400" dirty="0">
                <a:latin typeface="Times New Roman" panose="02020603050405020304" pitchFamily="18" charset="0"/>
                <a:cs typeface="Times New Roman" panose="02020603050405020304" pitchFamily="18" charset="0"/>
              </a:rPr>
              <a:t>     </a:t>
            </a:r>
          </a:p>
          <a:p>
            <a:pPr marL="0" indent="0">
              <a:buFont typeface="Arial" panose="020B0604020202020204" pitchFamily="34" charset="0"/>
              <a:buNone/>
            </a:pPr>
            <a:r>
              <a:rPr lang="en-IN"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5178659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4C47E-9DA7-462A-84AF-190FF0A27D53}"/>
              </a:ext>
            </a:extLst>
          </p:cNvPr>
          <p:cNvSpPr>
            <a:spLocks noGrp="1"/>
          </p:cNvSpPr>
          <p:nvPr>
            <p:ph type="title"/>
          </p:nvPr>
        </p:nvSpPr>
        <p:spPr>
          <a:xfrm>
            <a:off x="1097279" y="489157"/>
            <a:ext cx="10058400" cy="840715"/>
          </a:xfrm>
        </p:spPr>
        <p:txBody>
          <a:bodyPr>
            <a:normAutofit/>
          </a:bodyPr>
          <a:lstStyle/>
          <a:p>
            <a:pPr algn="ctr"/>
            <a:r>
              <a:rPr lang="en-IN" sz="3200" dirty="0">
                <a:solidFill>
                  <a:schemeClr val="accent1">
                    <a:lumMod val="50000"/>
                  </a:schemeClr>
                </a:solidFill>
                <a:latin typeface="Times New Roman" panose="02020603050405020304" pitchFamily="18" charset="0"/>
                <a:cs typeface="Times New Roman" panose="02020603050405020304" pitchFamily="18" charset="0"/>
              </a:rPr>
              <a:t>UserTable</a:t>
            </a:r>
          </a:p>
        </p:txBody>
      </p:sp>
      <p:graphicFrame>
        <p:nvGraphicFramePr>
          <p:cNvPr id="4" name="Content Placeholder 8">
            <a:extLst>
              <a:ext uri="{FF2B5EF4-FFF2-40B4-BE49-F238E27FC236}">
                <a16:creationId xmlns:a16="http://schemas.microsoft.com/office/drawing/2014/main" id="{9A1EE668-413B-4491-A076-3D328325B3BF}"/>
              </a:ext>
            </a:extLst>
          </p:cNvPr>
          <p:cNvGraphicFramePr>
            <a:graphicFrameLocks/>
          </p:cNvGraphicFramePr>
          <p:nvPr>
            <p:extLst>
              <p:ext uri="{D42A27DB-BD31-4B8C-83A1-F6EECF244321}">
                <p14:modId xmlns:p14="http://schemas.microsoft.com/office/powerpoint/2010/main" val="2302592980"/>
              </p:ext>
            </p:extLst>
          </p:nvPr>
        </p:nvGraphicFramePr>
        <p:xfrm>
          <a:off x="1491226" y="1737360"/>
          <a:ext cx="9270507" cy="2378059"/>
        </p:xfrm>
        <a:graphic>
          <a:graphicData uri="http://schemas.openxmlformats.org/drawingml/2006/table">
            <a:tbl>
              <a:tblPr>
                <a:tableStyleId>{5C22544A-7EE6-4342-B048-85BDC9FD1C3A}</a:tableStyleId>
              </a:tblPr>
              <a:tblGrid>
                <a:gridCol w="3492111">
                  <a:extLst>
                    <a:ext uri="{9D8B030D-6E8A-4147-A177-3AD203B41FA5}">
                      <a16:colId xmlns:a16="http://schemas.microsoft.com/office/drawing/2014/main" val="1845726532"/>
                    </a:ext>
                  </a:extLst>
                </a:gridCol>
                <a:gridCol w="2316134">
                  <a:extLst>
                    <a:ext uri="{9D8B030D-6E8A-4147-A177-3AD203B41FA5}">
                      <a16:colId xmlns:a16="http://schemas.microsoft.com/office/drawing/2014/main" val="2377807769"/>
                    </a:ext>
                  </a:extLst>
                </a:gridCol>
                <a:gridCol w="2316134">
                  <a:extLst>
                    <a:ext uri="{9D8B030D-6E8A-4147-A177-3AD203B41FA5}">
                      <a16:colId xmlns:a16="http://schemas.microsoft.com/office/drawing/2014/main" val="2255284342"/>
                    </a:ext>
                  </a:extLst>
                </a:gridCol>
                <a:gridCol w="1146128">
                  <a:extLst>
                    <a:ext uri="{9D8B030D-6E8A-4147-A177-3AD203B41FA5}">
                      <a16:colId xmlns:a16="http://schemas.microsoft.com/office/drawing/2014/main" val="3826985153"/>
                    </a:ext>
                  </a:extLst>
                </a:gridCol>
              </a:tblGrid>
              <a:tr h="494447">
                <a:tc>
                  <a:txBody>
                    <a:bodyPr/>
                    <a:lstStyle/>
                    <a:p>
                      <a:pPr algn="l" fontAlgn="ctr"/>
                      <a:r>
                        <a:rPr lang="en-US" sz="1600" b="1" u="none" strike="noStrike" dirty="0">
                          <a:effectLst/>
                        </a:rPr>
                        <a:t>Fields</a:t>
                      </a:r>
                      <a:endParaRPr lang="en-US" sz="16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1600" b="1" u="none" strike="noStrike" dirty="0">
                          <a:effectLst/>
                        </a:rPr>
                        <a:t>Datatype</a:t>
                      </a:r>
                      <a:endParaRPr lang="en-US" sz="16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1600" b="1" u="none" strike="noStrike" dirty="0">
                          <a:effectLst/>
                        </a:rPr>
                        <a:t>Constraints</a:t>
                      </a:r>
                      <a:endParaRPr lang="en-US" sz="16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1600" b="1" u="none" strike="noStrike">
                          <a:effectLst/>
                        </a:rPr>
                        <a:t>IsNull</a:t>
                      </a:r>
                      <a:endParaRPr lang="en-US" sz="1600" b="1"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976528647"/>
                  </a:ext>
                </a:extLst>
              </a:tr>
              <a:tr h="470903">
                <a:tc>
                  <a:txBody>
                    <a:bodyPr/>
                    <a:lstStyle/>
                    <a:p>
                      <a:pPr algn="l" fontAlgn="ctr"/>
                      <a:r>
                        <a:rPr lang="en-US" sz="1600" b="0" u="none" strike="noStrike" dirty="0" err="1">
                          <a:effectLst/>
                        </a:rPr>
                        <a:t>UserID</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1600" b="0" u="none" strike="noStrike" dirty="0">
                          <a:effectLst/>
                        </a:rPr>
                        <a:t>int</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1600" b="0" u="none" strike="noStrike" dirty="0">
                          <a:effectLst/>
                        </a:rPr>
                        <a:t>PK + IDENTITY</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1600" b="0" u="none" strike="noStrike">
                          <a:effectLst/>
                        </a:rPr>
                        <a:t>No</a:t>
                      </a:r>
                      <a:endParaRPr lang="en-US" sz="16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04305985"/>
                  </a:ext>
                </a:extLst>
              </a:tr>
              <a:tr h="470903">
                <a:tc>
                  <a:txBody>
                    <a:bodyPr/>
                    <a:lstStyle/>
                    <a:p>
                      <a:pPr algn="l" fontAlgn="ctr"/>
                      <a:r>
                        <a:rPr lang="en-US" sz="1600" b="0" i="0" u="none" strike="noStrike" dirty="0">
                          <a:solidFill>
                            <a:srgbClr val="000000"/>
                          </a:solidFill>
                          <a:effectLst/>
                          <a:latin typeface="Calibri" panose="020F0502020204030204" pitchFamily="34" charset="0"/>
                        </a:rPr>
                        <a:t>username</a:t>
                      </a:r>
                    </a:p>
                  </a:txBody>
                  <a:tcPr marL="9525" marR="9525" marT="9525" marB="0" anchor="ctr"/>
                </a:tc>
                <a:tc>
                  <a:txBody>
                    <a:bodyPr/>
                    <a:lstStyle/>
                    <a:p>
                      <a:pPr algn="l" fontAlgn="ctr"/>
                      <a:r>
                        <a:rPr lang="en-US" sz="1600" b="0" i="0" u="none" strike="noStrike" dirty="0">
                          <a:solidFill>
                            <a:srgbClr val="000000"/>
                          </a:solidFill>
                          <a:effectLst/>
                          <a:latin typeface="Calibri" panose="020F0502020204030204" pitchFamily="34" charset="0"/>
                        </a:rPr>
                        <a:t>Varchar(100)</a:t>
                      </a:r>
                    </a:p>
                  </a:txBody>
                  <a:tcPr marL="9525" marR="9525" marT="9525" marB="0" anchor="ctr"/>
                </a:tc>
                <a:tc>
                  <a:txBody>
                    <a:bodyPr/>
                    <a:lstStyle/>
                    <a:p>
                      <a:pPr algn="l" fontAlgn="ctr"/>
                      <a:r>
                        <a:rPr lang="en-US" sz="1600" b="0" i="0" u="none" strike="noStrike" dirty="0">
                          <a:solidFill>
                            <a:srgbClr val="000000"/>
                          </a:solidFill>
                          <a:effectLst/>
                          <a:latin typeface="Calibri" panose="020F0502020204030204" pitchFamily="34" charset="0"/>
                        </a:rPr>
                        <a:t>UNIQUE</a:t>
                      </a:r>
                    </a:p>
                  </a:txBody>
                  <a:tcPr marL="9525" marR="9525" marT="9525" marB="0" anchor="ctr"/>
                </a:tc>
                <a:tc>
                  <a:txBody>
                    <a:bodyPr/>
                    <a:lstStyle/>
                    <a:p>
                      <a:pPr algn="l" fontAlgn="ctr"/>
                      <a:r>
                        <a:rPr lang="en-US" sz="1600" b="0" i="0" u="none" strike="noStrike" dirty="0">
                          <a:solidFill>
                            <a:srgbClr val="000000"/>
                          </a:solidFill>
                          <a:effectLst/>
                          <a:latin typeface="Calibri" panose="020F0502020204030204" pitchFamily="34" charset="0"/>
                        </a:rPr>
                        <a:t>No</a:t>
                      </a:r>
                    </a:p>
                  </a:txBody>
                  <a:tcPr marL="9525" marR="9525" marT="9525" marB="0" anchor="ctr"/>
                </a:tc>
                <a:extLst>
                  <a:ext uri="{0D108BD9-81ED-4DB2-BD59-A6C34878D82A}">
                    <a16:rowId xmlns:a16="http://schemas.microsoft.com/office/drawing/2014/main" val="1733473229"/>
                  </a:ext>
                </a:extLst>
              </a:tr>
              <a:tr h="470903">
                <a:tc>
                  <a:txBody>
                    <a:bodyPr/>
                    <a:lstStyle/>
                    <a:p>
                      <a:pPr algn="l" fontAlgn="ctr"/>
                      <a:r>
                        <a:rPr lang="en-US" sz="1600" b="0" u="none" strike="noStrike" dirty="0">
                          <a:effectLst/>
                        </a:rPr>
                        <a:t>Email</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1600" b="0" u="none" strike="noStrike" dirty="0">
                          <a:effectLst/>
                        </a:rPr>
                        <a:t>varchar(150)</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1600" b="0" u="none" strike="noStrike" dirty="0">
                          <a:effectLst/>
                        </a:rPr>
                        <a:t> </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1600" b="0" u="none" strike="noStrike" dirty="0">
                          <a:effectLst/>
                        </a:rPr>
                        <a:t>No</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184503458"/>
                  </a:ext>
                </a:extLst>
              </a:tr>
              <a:tr h="470903">
                <a:tc>
                  <a:txBody>
                    <a:bodyPr/>
                    <a:lstStyle/>
                    <a:p>
                      <a:pPr algn="l" fontAlgn="ctr"/>
                      <a:r>
                        <a:rPr lang="en-US" sz="1600" b="0" u="none" strike="noStrike" dirty="0">
                          <a:effectLst/>
                        </a:rPr>
                        <a:t>Password</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1600" b="0" u="none" strike="noStrike" dirty="0">
                          <a:effectLst/>
                        </a:rPr>
                        <a:t>varchar(100)</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1600" b="0" u="none" strike="noStrike" dirty="0">
                          <a:effectLst/>
                        </a:rPr>
                        <a:t> </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1600" b="0" u="none" strike="noStrike" dirty="0">
                          <a:effectLst/>
                        </a:rPr>
                        <a:t>No</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949376716"/>
                  </a:ext>
                </a:extLst>
              </a:tr>
            </a:tbl>
          </a:graphicData>
        </a:graphic>
      </p:graphicFrame>
    </p:spTree>
    <p:extLst>
      <p:ext uri="{BB962C8B-B14F-4D97-AF65-F5344CB8AC3E}">
        <p14:creationId xmlns:p14="http://schemas.microsoft.com/office/powerpoint/2010/main" val="12930481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FE04B469-D54F-4C53-8263-5159D61D45DF}"/>
              </a:ext>
            </a:extLst>
          </p:cNvPr>
          <p:cNvGraphicFramePr>
            <a:graphicFrameLocks/>
          </p:cNvGraphicFramePr>
          <p:nvPr>
            <p:extLst>
              <p:ext uri="{D42A27DB-BD31-4B8C-83A1-F6EECF244321}">
                <p14:modId xmlns:p14="http://schemas.microsoft.com/office/powerpoint/2010/main" val="1918451314"/>
              </p:ext>
            </p:extLst>
          </p:nvPr>
        </p:nvGraphicFramePr>
        <p:xfrm>
          <a:off x="1740023" y="1737360"/>
          <a:ext cx="8967861" cy="3428293"/>
        </p:xfrm>
        <a:graphic>
          <a:graphicData uri="http://schemas.openxmlformats.org/drawingml/2006/table">
            <a:tbl>
              <a:tblPr>
                <a:tableStyleId>{5C22544A-7EE6-4342-B048-85BDC9FD1C3A}</a:tableStyleId>
              </a:tblPr>
              <a:tblGrid>
                <a:gridCol w="3378106">
                  <a:extLst>
                    <a:ext uri="{9D8B030D-6E8A-4147-A177-3AD203B41FA5}">
                      <a16:colId xmlns:a16="http://schemas.microsoft.com/office/drawing/2014/main" val="2929197373"/>
                    </a:ext>
                  </a:extLst>
                </a:gridCol>
                <a:gridCol w="2240522">
                  <a:extLst>
                    <a:ext uri="{9D8B030D-6E8A-4147-A177-3AD203B41FA5}">
                      <a16:colId xmlns:a16="http://schemas.microsoft.com/office/drawing/2014/main" val="2412673566"/>
                    </a:ext>
                  </a:extLst>
                </a:gridCol>
                <a:gridCol w="2240522">
                  <a:extLst>
                    <a:ext uri="{9D8B030D-6E8A-4147-A177-3AD203B41FA5}">
                      <a16:colId xmlns:a16="http://schemas.microsoft.com/office/drawing/2014/main" val="637712128"/>
                    </a:ext>
                  </a:extLst>
                </a:gridCol>
                <a:gridCol w="1108711">
                  <a:extLst>
                    <a:ext uri="{9D8B030D-6E8A-4147-A177-3AD203B41FA5}">
                      <a16:colId xmlns:a16="http://schemas.microsoft.com/office/drawing/2014/main" val="3845457287"/>
                    </a:ext>
                  </a:extLst>
                </a:gridCol>
              </a:tblGrid>
              <a:tr h="594993">
                <a:tc>
                  <a:txBody>
                    <a:bodyPr/>
                    <a:lstStyle/>
                    <a:p>
                      <a:pPr algn="l" fontAlgn="ctr"/>
                      <a:r>
                        <a:rPr lang="en-US" sz="1600" b="1" u="none" strike="noStrike" dirty="0">
                          <a:effectLst/>
                        </a:rPr>
                        <a:t>Fields</a:t>
                      </a:r>
                      <a:endParaRPr lang="en-US" sz="16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1600" b="1" u="none" strike="noStrike" dirty="0">
                          <a:effectLst/>
                        </a:rPr>
                        <a:t>Datatype</a:t>
                      </a:r>
                      <a:endParaRPr lang="en-US" sz="16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1600" b="1" u="none" strike="noStrike" dirty="0">
                          <a:effectLst/>
                        </a:rPr>
                        <a:t>Constraints</a:t>
                      </a:r>
                      <a:endParaRPr lang="en-US" sz="16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1600" b="1" u="none" strike="noStrike" dirty="0" err="1">
                          <a:effectLst/>
                        </a:rPr>
                        <a:t>IsNull</a:t>
                      </a:r>
                      <a:endParaRPr lang="en-US" sz="1600" b="1"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257171878"/>
                  </a:ext>
                </a:extLst>
              </a:tr>
              <a:tr h="566660">
                <a:tc>
                  <a:txBody>
                    <a:bodyPr/>
                    <a:lstStyle/>
                    <a:p>
                      <a:pPr algn="l" fontAlgn="ctr"/>
                      <a:r>
                        <a:rPr lang="en-US" sz="1600" u="none" strike="noStrike" dirty="0" err="1">
                          <a:effectLst/>
                        </a:rPr>
                        <a:t>UserID</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1600" u="none" strike="noStrike" dirty="0">
                          <a:effectLst/>
                        </a:rPr>
                        <a:t>int</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1600" b="0" u="none" strike="noStrike" dirty="0">
                          <a:effectLst/>
                        </a:rPr>
                        <a:t>FK(</a:t>
                      </a:r>
                      <a:r>
                        <a:rPr lang="en-IN" sz="1600" dirty="0" err="1">
                          <a:latin typeface="Times New Roman" panose="02020603050405020304" pitchFamily="18" charset="0"/>
                          <a:cs typeface="Times New Roman" panose="02020603050405020304" pitchFamily="18" charset="0"/>
                        </a:rPr>
                        <a:t>UserTable</a:t>
                      </a:r>
                      <a:r>
                        <a:rPr lang="en-US" sz="1600" b="0" u="none" strike="noStrike" dirty="0">
                          <a:effectLst/>
                        </a:rPr>
                        <a:t>)</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1600" u="none" strike="noStrike">
                          <a:effectLst/>
                        </a:rPr>
                        <a:t>No</a:t>
                      </a:r>
                      <a:endParaRPr lang="en-US" sz="16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768268078"/>
                  </a:ext>
                </a:extLst>
              </a:tr>
              <a:tr h="566660">
                <a:tc>
                  <a:txBody>
                    <a:bodyPr/>
                    <a:lstStyle/>
                    <a:p>
                      <a:pPr algn="l" fontAlgn="ctr"/>
                      <a:r>
                        <a:rPr lang="en-US" sz="1600" b="0" i="0" u="none" strike="noStrike" dirty="0" err="1">
                          <a:solidFill>
                            <a:srgbClr val="000000"/>
                          </a:solidFill>
                          <a:effectLst/>
                          <a:latin typeface="Calibri" panose="020F0502020204030204" pitchFamily="34" charset="0"/>
                        </a:rPr>
                        <a:t>Nid</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1600" u="none" strike="noStrike">
                          <a:effectLst/>
                        </a:rPr>
                        <a:t>varchar(150)</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600" u="none" strike="noStrike" dirty="0">
                          <a:effectLst/>
                        </a:rPr>
                        <a:t> PK</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1600" u="none" strike="noStrike" dirty="0">
                          <a:effectLst/>
                        </a:rPr>
                        <a:t>No</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757660178"/>
                  </a:ext>
                </a:extLst>
              </a:tr>
              <a:tr h="566660">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600" u="none" strike="noStrike" dirty="0" err="1">
                          <a:effectLst/>
                        </a:rPr>
                        <a:t>Ntitle</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1600" b="0" i="0" u="none" strike="noStrike" dirty="0">
                          <a:solidFill>
                            <a:srgbClr val="000000"/>
                          </a:solidFill>
                          <a:effectLst/>
                          <a:latin typeface="Calibri" panose="020F0502020204030204" pitchFamily="34" charset="0"/>
                        </a:rPr>
                        <a:t>Varchar(100)</a:t>
                      </a:r>
                    </a:p>
                  </a:txBody>
                  <a:tcPr marL="9525" marR="9525" marT="9525" marB="0" anchor="ctr"/>
                </a:tc>
                <a:tc>
                  <a:txBody>
                    <a:bodyPr/>
                    <a:lstStyle/>
                    <a:p>
                      <a:pPr algn="l" fontAlgn="ctr"/>
                      <a:r>
                        <a:rPr lang="en-US" sz="1600" b="0" i="0" u="none" strike="noStrike" dirty="0">
                          <a:solidFill>
                            <a:srgbClr val="000000"/>
                          </a:solidFill>
                          <a:effectLst/>
                          <a:latin typeface="Calibri" panose="020F0502020204030204" pitchFamily="34" charset="0"/>
                        </a:rPr>
                        <a:t>UNIQUE</a:t>
                      </a:r>
                    </a:p>
                  </a:txBody>
                  <a:tcPr marL="9525" marR="9525" marT="9525" marB="0" anchor="ctr"/>
                </a:tc>
                <a:tc>
                  <a:txBody>
                    <a:bodyPr/>
                    <a:lstStyle/>
                    <a:p>
                      <a:pPr algn="l" fontAlgn="ctr"/>
                      <a:r>
                        <a:rPr lang="en-US" sz="1600" b="0" i="0" u="none" strike="noStrike" dirty="0">
                          <a:solidFill>
                            <a:srgbClr val="000000"/>
                          </a:solidFill>
                          <a:effectLst/>
                          <a:latin typeface="Calibri" panose="020F0502020204030204" pitchFamily="34" charset="0"/>
                        </a:rPr>
                        <a:t>No</a:t>
                      </a:r>
                    </a:p>
                  </a:txBody>
                  <a:tcPr marL="9525" marR="9525" marT="9525" marB="0" anchor="ctr"/>
                </a:tc>
                <a:extLst>
                  <a:ext uri="{0D108BD9-81ED-4DB2-BD59-A6C34878D82A}">
                    <a16:rowId xmlns:a16="http://schemas.microsoft.com/office/drawing/2014/main" val="3682779376"/>
                  </a:ext>
                </a:extLst>
              </a:tr>
              <a:tr h="566660">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600" b="0" i="0" u="none" strike="noStrike" dirty="0" err="1">
                          <a:solidFill>
                            <a:srgbClr val="000000"/>
                          </a:solidFill>
                          <a:effectLst/>
                          <a:latin typeface="Calibri" panose="020F0502020204030204" pitchFamily="34" charset="0"/>
                        </a:rPr>
                        <a:t>Ncontent</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1600" b="0" i="0" u="none" strike="noStrike" dirty="0">
                          <a:solidFill>
                            <a:srgbClr val="000000"/>
                          </a:solidFill>
                          <a:effectLst/>
                          <a:latin typeface="Calibri" panose="020F0502020204030204" pitchFamily="34" charset="0"/>
                        </a:rPr>
                        <a:t>Varchar(255)</a:t>
                      </a:r>
                    </a:p>
                  </a:txBody>
                  <a:tcPr marL="9525" marR="9525" marT="9525" marB="0" anchor="ctr"/>
                </a:tc>
                <a:tc>
                  <a:txBody>
                    <a:bodyPr/>
                    <a:lstStyle/>
                    <a:p>
                      <a:pPr algn="l" fontAlgn="ct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1600" b="0" i="0" u="none" strike="noStrike" dirty="0">
                          <a:solidFill>
                            <a:srgbClr val="000000"/>
                          </a:solidFill>
                          <a:effectLst/>
                          <a:latin typeface="Calibri" panose="020F0502020204030204" pitchFamily="34" charset="0"/>
                        </a:rPr>
                        <a:t>no</a:t>
                      </a:r>
                    </a:p>
                  </a:txBody>
                  <a:tcPr marL="9525" marR="9525" marT="9525" marB="0" anchor="ctr"/>
                </a:tc>
                <a:extLst>
                  <a:ext uri="{0D108BD9-81ED-4DB2-BD59-A6C34878D82A}">
                    <a16:rowId xmlns:a16="http://schemas.microsoft.com/office/drawing/2014/main" val="1714920992"/>
                  </a:ext>
                </a:extLst>
              </a:tr>
              <a:tr h="566660">
                <a:tc>
                  <a:txBody>
                    <a:bodyPr/>
                    <a:lstStyle/>
                    <a:p>
                      <a:pPr algn="l" fontAlgn="ctr"/>
                      <a:r>
                        <a:rPr lang="en-US" sz="1600" u="none" strike="noStrike" dirty="0" err="1">
                          <a:effectLst/>
                        </a:rPr>
                        <a:t>created_at</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1600" u="none" strike="noStrike">
                          <a:effectLst/>
                        </a:rPr>
                        <a:t>DateTime</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600" u="none" strike="noStrike" dirty="0">
                          <a:effectLst/>
                        </a:rPr>
                        <a:t> </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1600" u="none" strike="noStrike" dirty="0">
                          <a:effectLst/>
                        </a:rPr>
                        <a:t>No</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617989258"/>
                  </a:ext>
                </a:extLst>
              </a:tr>
            </a:tbl>
          </a:graphicData>
        </a:graphic>
      </p:graphicFrame>
      <p:sp>
        <p:nvSpPr>
          <p:cNvPr id="5" name="Title 1">
            <a:extLst>
              <a:ext uri="{FF2B5EF4-FFF2-40B4-BE49-F238E27FC236}">
                <a16:creationId xmlns:a16="http://schemas.microsoft.com/office/drawing/2014/main" id="{2213E0A8-DBBD-48C6-9476-D89DD17F2436}"/>
              </a:ext>
            </a:extLst>
          </p:cNvPr>
          <p:cNvSpPr>
            <a:spLocks noGrp="1"/>
          </p:cNvSpPr>
          <p:nvPr>
            <p:ph type="title"/>
          </p:nvPr>
        </p:nvSpPr>
        <p:spPr>
          <a:xfrm>
            <a:off x="1091953" y="284085"/>
            <a:ext cx="10063727" cy="1453275"/>
          </a:xfrm>
        </p:spPr>
        <p:txBody>
          <a:bodyPr>
            <a:normAutofit/>
          </a:bodyPr>
          <a:lstStyle/>
          <a:p>
            <a:pPr algn="ctr"/>
            <a:r>
              <a:rPr lang="en-IN" sz="3200" dirty="0" err="1">
                <a:latin typeface="Times New Roman" panose="02020603050405020304" pitchFamily="18" charset="0"/>
                <a:cs typeface="Times New Roman" panose="02020603050405020304" pitchFamily="18" charset="0"/>
              </a:rPr>
              <a:t>NotesTable</a:t>
            </a:r>
            <a:br>
              <a:rPr lang="en-IN" sz="3200" dirty="0">
                <a:latin typeface="Times New Roman" panose="02020603050405020304" pitchFamily="18" charset="0"/>
                <a:cs typeface="Times New Roman" panose="02020603050405020304" pitchFamily="18" charset="0"/>
              </a:rPr>
            </a:br>
            <a:endParaRPr lang="en-IN" sz="3200" dirty="0"/>
          </a:p>
        </p:txBody>
      </p:sp>
    </p:spTree>
    <p:extLst>
      <p:ext uri="{BB962C8B-B14F-4D97-AF65-F5344CB8AC3E}">
        <p14:creationId xmlns:p14="http://schemas.microsoft.com/office/powerpoint/2010/main" val="30026441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6EFB4-3F5C-4402-9468-CAAA65565062}"/>
              </a:ext>
            </a:extLst>
          </p:cNvPr>
          <p:cNvSpPr>
            <a:spLocks noGrp="1"/>
          </p:cNvSpPr>
          <p:nvPr>
            <p:ph type="title"/>
          </p:nvPr>
        </p:nvSpPr>
        <p:spPr>
          <a:xfrm>
            <a:off x="1139302" y="631410"/>
            <a:ext cx="10058400" cy="1450757"/>
          </a:xfrm>
        </p:spPr>
        <p:txBody>
          <a:bodyPr/>
          <a:lstStyle/>
          <a:p>
            <a:pPr algn="ctr"/>
            <a:r>
              <a:rPr lang="en-IN" sz="3200" dirty="0" err="1">
                <a:latin typeface="Times New Roman" panose="02020603050405020304" pitchFamily="18" charset="0"/>
                <a:cs typeface="Times New Roman" panose="02020603050405020304" pitchFamily="18" charset="0"/>
              </a:rPr>
              <a:t>TodoTable</a:t>
            </a:r>
            <a:br>
              <a:rPr lang="en-IN" sz="4400" dirty="0">
                <a:latin typeface="Times New Roman" panose="02020603050405020304" pitchFamily="18" charset="0"/>
                <a:cs typeface="Times New Roman" panose="02020603050405020304" pitchFamily="18" charset="0"/>
              </a:rPr>
            </a:br>
            <a:endParaRPr lang="en-IN" dirty="0"/>
          </a:p>
        </p:txBody>
      </p:sp>
      <p:graphicFrame>
        <p:nvGraphicFramePr>
          <p:cNvPr id="4" name="Content Placeholder 8">
            <a:extLst>
              <a:ext uri="{FF2B5EF4-FFF2-40B4-BE49-F238E27FC236}">
                <a16:creationId xmlns:a16="http://schemas.microsoft.com/office/drawing/2014/main" id="{6DF581A1-E1BA-41E3-A30A-C7F604855563}"/>
              </a:ext>
            </a:extLst>
          </p:cNvPr>
          <p:cNvGraphicFramePr>
            <a:graphicFrameLocks/>
          </p:cNvGraphicFramePr>
          <p:nvPr>
            <p:extLst>
              <p:ext uri="{D42A27DB-BD31-4B8C-83A1-F6EECF244321}">
                <p14:modId xmlns:p14="http://schemas.microsoft.com/office/powerpoint/2010/main" val="3179388692"/>
              </p:ext>
            </p:extLst>
          </p:nvPr>
        </p:nvGraphicFramePr>
        <p:xfrm>
          <a:off x="1396014" y="1735939"/>
          <a:ext cx="9544976" cy="4159928"/>
        </p:xfrm>
        <a:graphic>
          <a:graphicData uri="http://schemas.openxmlformats.org/drawingml/2006/table">
            <a:tbl>
              <a:tblPr>
                <a:tableStyleId>{5C22544A-7EE6-4342-B048-85BDC9FD1C3A}</a:tableStyleId>
              </a:tblPr>
              <a:tblGrid>
                <a:gridCol w="3595500">
                  <a:extLst>
                    <a:ext uri="{9D8B030D-6E8A-4147-A177-3AD203B41FA5}">
                      <a16:colId xmlns:a16="http://schemas.microsoft.com/office/drawing/2014/main" val="1845726532"/>
                    </a:ext>
                  </a:extLst>
                </a:gridCol>
                <a:gridCol w="2384708">
                  <a:extLst>
                    <a:ext uri="{9D8B030D-6E8A-4147-A177-3AD203B41FA5}">
                      <a16:colId xmlns:a16="http://schemas.microsoft.com/office/drawing/2014/main" val="2377807769"/>
                    </a:ext>
                  </a:extLst>
                </a:gridCol>
                <a:gridCol w="2384708">
                  <a:extLst>
                    <a:ext uri="{9D8B030D-6E8A-4147-A177-3AD203B41FA5}">
                      <a16:colId xmlns:a16="http://schemas.microsoft.com/office/drawing/2014/main" val="2255284342"/>
                    </a:ext>
                  </a:extLst>
                </a:gridCol>
                <a:gridCol w="1180060">
                  <a:extLst>
                    <a:ext uri="{9D8B030D-6E8A-4147-A177-3AD203B41FA5}">
                      <a16:colId xmlns:a16="http://schemas.microsoft.com/office/drawing/2014/main" val="3826985153"/>
                    </a:ext>
                  </a:extLst>
                </a:gridCol>
              </a:tblGrid>
              <a:tr h="716052">
                <a:tc>
                  <a:txBody>
                    <a:bodyPr/>
                    <a:lstStyle/>
                    <a:p>
                      <a:pPr algn="l" fontAlgn="ctr"/>
                      <a:r>
                        <a:rPr lang="en-US" sz="1600" b="1" u="none" strike="noStrike" dirty="0">
                          <a:effectLst/>
                        </a:rPr>
                        <a:t>Fields</a:t>
                      </a:r>
                      <a:endParaRPr lang="en-US" sz="16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1600" b="1" u="none" strike="noStrike" dirty="0">
                          <a:effectLst/>
                        </a:rPr>
                        <a:t>Datatype</a:t>
                      </a:r>
                      <a:endParaRPr lang="en-US" sz="16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1600" b="1" u="none" strike="noStrike" dirty="0">
                          <a:effectLst/>
                        </a:rPr>
                        <a:t>Constraints</a:t>
                      </a:r>
                      <a:endParaRPr lang="en-US" sz="16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1600" b="1" u="none" strike="noStrike">
                          <a:effectLst/>
                        </a:rPr>
                        <a:t>IsNull</a:t>
                      </a:r>
                      <a:endParaRPr lang="en-US" sz="1600" b="1"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976528647"/>
                  </a:ext>
                </a:extLst>
              </a:tr>
              <a:tr h="716052">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600" u="none" strike="noStrike" dirty="0" err="1">
                          <a:effectLst/>
                        </a:rPr>
                        <a:t>UserID</a:t>
                      </a:r>
                      <a:endParaRPr lang="en-US" sz="1600" b="0" i="0" u="none" strike="noStrike" dirty="0">
                        <a:solidFill>
                          <a:srgbClr val="000000"/>
                        </a:solidFill>
                        <a:effectLst/>
                        <a:latin typeface="Calibri" panose="020F0502020204030204" pitchFamily="34" charset="0"/>
                      </a:endParaRPr>
                    </a:p>
                    <a:p>
                      <a:pPr algn="l" fontAlgn="ctr"/>
                      <a:endParaRPr lang="en-US" sz="1600" b="1" i="0" u="none" strike="noStrike" dirty="0">
                        <a:solidFill>
                          <a:srgbClr val="000000"/>
                        </a:solidFill>
                        <a:effectLst/>
                        <a:latin typeface="Calibri" panose="020F0502020204030204" pitchFamily="34" charset="0"/>
                      </a:endParaRPr>
                    </a:p>
                  </a:txBody>
                  <a:tcPr marL="9525" marR="9525" marT="9525" marB="0"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600" b="0" u="none" strike="noStrike" dirty="0">
                          <a:effectLst/>
                        </a:rPr>
                        <a:t>int</a:t>
                      </a:r>
                      <a:endParaRPr lang="en-US" sz="1600" b="0" i="0" u="none" strike="noStrike" dirty="0">
                        <a:solidFill>
                          <a:srgbClr val="000000"/>
                        </a:solidFill>
                        <a:effectLst/>
                        <a:latin typeface="Calibri" panose="020F0502020204030204" pitchFamily="34" charset="0"/>
                      </a:endParaRPr>
                    </a:p>
                    <a:p>
                      <a:pPr algn="l" fontAlgn="ctr"/>
                      <a:endParaRPr lang="en-US" sz="1600" b="1" i="0" u="none" strike="noStrike" dirty="0">
                        <a:solidFill>
                          <a:srgbClr val="000000"/>
                        </a:solidFill>
                        <a:effectLst/>
                        <a:latin typeface="Calibri" panose="020F0502020204030204" pitchFamily="34" charset="0"/>
                      </a:endParaRPr>
                    </a:p>
                  </a:txBody>
                  <a:tcPr marL="9525" marR="9525" marT="9525" marB="0"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600" b="0" u="none" strike="noStrike" dirty="0">
                          <a:effectLst/>
                        </a:rPr>
                        <a:t>FK(</a:t>
                      </a:r>
                      <a:r>
                        <a:rPr lang="en-IN" sz="1600" dirty="0" err="1">
                          <a:latin typeface="Times New Roman" panose="02020603050405020304" pitchFamily="18" charset="0"/>
                          <a:cs typeface="Times New Roman" panose="02020603050405020304" pitchFamily="18" charset="0"/>
                        </a:rPr>
                        <a:t>UserTable</a:t>
                      </a:r>
                      <a:r>
                        <a:rPr lang="en-US" sz="1600" b="0" u="none" strike="noStrike" dirty="0">
                          <a:effectLst/>
                        </a:rPr>
                        <a:t>)</a:t>
                      </a:r>
                      <a:endParaRPr lang="en-US" sz="1600" b="0" i="0" u="none" strike="noStrike" dirty="0">
                        <a:solidFill>
                          <a:srgbClr val="000000"/>
                        </a:solidFill>
                        <a:effectLst/>
                        <a:latin typeface="Calibri" panose="020F0502020204030204" pitchFamily="34" charset="0"/>
                      </a:endParaRPr>
                    </a:p>
                    <a:p>
                      <a:pPr algn="l" fontAlgn="ctr"/>
                      <a:endParaRPr lang="en-US" sz="16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endParaRPr lang="en-US" sz="1600" b="1"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83482432"/>
                  </a:ext>
                </a:extLst>
              </a:tr>
              <a:tr h="681956">
                <a:tc>
                  <a:txBody>
                    <a:bodyPr/>
                    <a:lstStyle/>
                    <a:p>
                      <a:pPr algn="l" fontAlgn="ctr"/>
                      <a:r>
                        <a:rPr lang="en-US" sz="1600" b="0" i="0" u="none" strike="noStrike" dirty="0" err="1">
                          <a:solidFill>
                            <a:srgbClr val="000000"/>
                          </a:solidFill>
                          <a:effectLst/>
                          <a:latin typeface="Calibri" panose="020F0502020204030204" pitchFamily="34" charset="0"/>
                        </a:rPr>
                        <a:t>TdID</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1600" b="0" u="none" strike="noStrike" dirty="0">
                          <a:effectLst/>
                        </a:rPr>
                        <a:t>int</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IN" sz="1600" b="0" u="none" strike="noStrike" dirty="0">
                          <a:effectLst/>
                        </a:rPr>
                        <a:t>PK</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1600" b="0" u="none" strike="noStrike">
                          <a:effectLst/>
                        </a:rPr>
                        <a:t>No</a:t>
                      </a:r>
                      <a:endParaRPr lang="en-US" sz="16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04305985"/>
                  </a:ext>
                </a:extLst>
              </a:tr>
              <a:tr h="681956">
                <a:tc>
                  <a:txBody>
                    <a:bodyPr/>
                    <a:lstStyle/>
                    <a:p>
                      <a:pPr algn="l" fontAlgn="ctr"/>
                      <a:r>
                        <a:rPr lang="en-US" sz="1600" b="0" i="0" u="none" strike="noStrike" dirty="0">
                          <a:solidFill>
                            <a:srgbClr val="000000"/>
                          </a:solidFill>
                          <a:effectLst/>
                          <a:latin typeface="Calibri" panose="020F0502020204030204" pitchFamily="34" charset="0"/>
                        </a:rPr>
                        <a:t>title</a:t>
                      </a:r>
                    </a:p>
                  </a:txBody>
                  <a:tcPr marL="9525" marR="9525" marT="9525" marB="0" anchor="ctr"/>
                </a:tc>
                <a:tc>
                  <a:txBody>
                    <a:bodyPr/>
                    <a:lstStyle/>
                    <a:p>
                      <a:pPr algn="l" fontAlgn="ctr"/>
                      <a:r>
                        <a:rPr lang="en-US" sz="1600" b="0" i="0" u="none" strike="noStrike" dirty="0" err="1">
                          <a:solidFill>
                            <a:srgbClr val="000000"/>
                          </a:solidFill>
                          <a:effectLst/>
                          <a:latin typeface="Calibri" panose="020F0502020204030204" pitchFamily="34" charset="0"/>
                        </a:rPr>
                        <a:t>boolean</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1600" b="0" i="0" u="none" strike="noStrike" dirty="0">
                          <a:solidFill>
                            <a:srgbClr val="000000"/>
                          </a:solidFill>
                          <a:effectLst/>
                          <a:latin typeface="Calibri" panose="020F0502020204030204" pitchFamily="34" charset="0"/>
                        </a:rPr>
                        <a:t>No</a:t>
                      </a:r>
                    </a:p>
                  </a:txBody>
                  <a:tcPr marL="9525" marR="9525" marT="9525" marB="0" anchor="ctr"/>
                </a:tc>
                <a:extLst>
                  <a:ext uri="{0D108BD9-81ED-4DB2-BD59-A6C34878D82A}">
                    <a16:rowId xmlns:a16="http://schemas.microsoft.com/office/drawing/2014/main" val="1733473229"/>
                  </a:ext>
                </a:extLst>
              </a:tr>
              <a:tr h="681956">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600" u="none" strike="noStrike" dirty="0" err="1">
                          <a:effectLst/>
                        </a:rPr>
                        <a:t>tcontent</a:t>
                      </a:r>
                      <a:endParaRPr lang="en-US" sz="1600" b="0" i="0" u="none" strike="noStrike" dirty="0">
                        <a:solidFill>
                          <a:srgbClr val="000000"/>
                        </a:solidFill>
                        <a:effectLst/>
                        <a:latin typeface="Calibri" panose="020F0502020204030204" pitchFamily="34" charset="0"/>
                      </a:endParaRPr>
                    </a:p>
                    <a:p>
                      <a:pPr algn="l" fontAlgn="ct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600" b="0" i="0" u="none" strike="noStrike" dirty="0">
                          <a:solidFill>
                            <a:srgbClr val="000000"/>
                          </a:solidFill>
                          <a:effectLst/>
                          <a:latin typeface="Calibri" panose="020F0502020204030204" pitchFamily="34" charset="0"/>
                        </a:rPr>
                        <a:t>Varchar(200)</a:t>
                      </a:r>
                    </a:p>
                    <a:p>
                      <a:pPr algn="l" fontAlgn="ct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1600" b="0" i="0" u="none" strike="noStrike" dirty="0">
                          <a:solidFill>
                            <a:srgbClr val="000000"/>
                          </a:solidFill>
                          <a:effectLst/>
                          <a:latin typeface="Calibri" panose="020F0502020204030204" pitchFamily="34" charset="0"/>
                        </a:rPr>
                        <a:t>No</a:t>
                      </a:r>
                    </a:p>
                  </a:txBody>
                  <a:tcPr marL="9525" marR="9525" marT="9525" marB="0" anchor="ctr"/>
                </a:tc>
                <a:extLst>
                  <a:ext uri="{0D108BD9-81ED-4DB2-BD59-A6C34878D82A}">
                    <a16:rowId xmlns:a16="http://schemas.microsoft.com/office/drawing/2014/main" val="1371700849"/>
                  </a:ext>
                </a:extLst>
              </a:tr>
              <a:tr h="681956">
                <a:tc>
                  <a:txBody>
                    <a:bodyPr/>
                    <a:lstStyle/>
                    <a:p>
                      <a:pPr algn="l" fontAlgn="ctr"/>
                      <a:r>
                        <a:rPr lang="en-US" sz="1600" b="0" i="0" u="none" strike="noStrike" dirty="0" err="1">
                          <a:solidFill>
                            <a:srgbClr val="000000"/>
                          </a:solidFill>
                          <a:effectLst/>
                          <a:latin typeface="Calibri" panose="020F0502020204030204" pitchFamily="34" charset="0"/>
                        </a:rPr>
                        <a:t>tcreatedat</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1600" b="0" i="0" u="none" strike="noStrike" dirty="0" err="1">
                          <a:solidFill>
                            <a:srgbClr val="000000"/>
                          </a:solidFill>
                          <a:effectLst/>
                          <a:latin typeface="Calibri" panose="020F0502020204030204" pitchFamily="34" charset="0"/>
                        </a:rPr>
                        <a:t>DateTime</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1600" b="0" i="0" u="none" strike="noStrike" dirty="0">
                          <a:solidFill>
                            <a:srgbClr val="000000"/>
                          </a:solidFill>
                          <a:effectLst/>
                          <a:latin typeface="Calibri" panose="020F0502020204030204" pitchFamily="34" charset="0"/>
                        </a:rPr>
                        <a:t>No</a:t>
                      </a:r>
                    </a:p>
                  </a:txBody>
                  <a:tcPr marL="9525" marR="9525" marT="9525" marB="0" anchor="ctr"/>
                </a:tc>
                <a:extLst>
                  <a:ext uri="{0D108BD9-81ED-4DB2-BD59-A6C34878D82A}">
                    <a16:rowId xmlns:a16="http://schemas.microsoft.com/office/drawing/2014/main" val="1646363726"/>
                  </a:ext>
                </a:extLst>
              </a:tr>
            </a:tbl>
          </a:graphicData>
        </a:graphic>
      </p:graphicFrame>
    </p:spTree>
    <p:extLst>
      <p:ext uri="{BB962C8B-B14F-4D97-AF65-F5344CB8AC3E}">
        <p14:creationId xmlns:p14="http://schemas.microsoft.com/office/powerpoint/2010/main" val="10750334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77A9A-8890-407B-B1ED-A4989B30078C}"/>
              </a:ext>
            </a:extLst>
          </p:cNvPr>
          <p:cNvSpPr>
            <a:spLocks noGrp="1"/>
          </p:cNvSpPr>
          <p:nvPr>
            <p:ph type="title"/>
          </p:nvPr>
        </p:nvSpPr>
        <p:spPr/>
        <p:txBody>
          <a:bodyPr/>
          <a:lstStyle/>
          <a:p>
            <a:r>
              <a:rPr lang="en-IN" dirty="0"/>
              <a:t>Project Screenshots</a:t>
            </a:r>
          </a:p>
        </p:txBody>
      </p:sp>
      <p:graphicFrame>
        <p:nvGraphicFramePr>
          <p:cNvPr id="4" name="Object 3">
            <a:extLst>
              <a:ext uri="{FF2B5EF4-FFF2-40B4-BE49-F238E27FC236}">
                <a16:creationId xmlns:a16="http://schemas.microsoft.com/office/drawing/2014/main" id="{B67015F2-302D-4F50-9742-56A571814327}"/>
              </a:ext>
            </a:extLst>
          </p:cNvPr>
          <p:cNvGraphicFramePr>
            <a:graphicFrameLocks noChangeAspect="1"/>
          </p:cNvGraphicFramePr>
          <p:nvPr>
            <p:extLst>
              <p:ext uri="{D42A27DB-BD31-4B8C-83A1-F6EECF244321}">
                <p14:modId xmlns:p14="http://schemas.microsoft.com/office/powerpoint/2010/main" val="3612204330"/>
              </p:ext>
            </p:extLst>
          </p:nvPr>
        </p:nvGraphicFramePr>
        <p:xfrm>
          <a:off x="7389813" y="6962775"/>
          <a:ext cx="11466512" cy="6837363"/>
        </p:xfrm>
        <a:graphic>
          <a:graphicData uri="http://schemas.openxmlformats.org/presentationml/2006/ole">
            <mc:AlternateContent xmlns:mc="http://schemas.openxmlformats.org/markup-compatibility/2006">
              <mc:Choice xmlns:v="urn:schemas-microsoft-com:vml" Requires="v">
                <p:oleObj spid="_x0000_s1040" name="Document" r:id="rId3" imgW="11467141" imgH="6837553" progId="Word.Document.8">
                  <p:embed/>
                </p:oleObj>
              </mc:Choice>
              <mc:Fallback>
                <p:oleObj name="Document" r:id="rId3" imgW="11467141" imgH="6837553" progId="Word.Document.8">
                  <p:embed/>
                  <p:pic>
                    <p:nvPicPr>
                      <p:cNvPr id="0" name=""/>
                      <p:cNvPicPr/>
                      <p:nvPr/>
                    </p:nvPicPr>
                    <p:blipFill>
                      <a:blip r:embed="rId4"/>
                      <a:stretch>
                        <a:fillRect/>
                      </a:stretch>
                    </p:blipFill>
                    <p:spPr>
                      <a:xfrm>
                        <a:off x="7389813" y="6962775"/>
                        <a:ext cx="11466512" cy="6837363"/>
                      </a:xfrm>
                      <a:prstGeom prst="rect">
                        <a:avLst/>
                      </a:prstGeom>
                    </p:spPr>
                  </p:pic>
                </p:oleObj>
              </mc:Fallback>
            </mc:AlternateContent>
          </a:graphicData>
        </a:graphic>
      </p:graphicFrame>
    </p:spTree>
    <p:extLst>
      <p:ext uri="{BB962C8B-B14F-4D97-AF65-F5344CB8AC3E}">
        <p14:creationId xmlns:p14="http://schemas.microsoft.com/office/powerpoint/2010/main" val="20980437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6A81725-09A1-4A3E-80BD-F54453AAD9B8}"/>
              </a:ext>
            </a:extLst>
          </p:cNvPr>
          <p:cNvSpPr>
            <a:spLocks noGrp="1"/>
          </p:cNvSpPr>
          <p:nvPr>
            <p:ph type="title"/>
          </p:nvPr>
        </p:nvSpPr>
        <p:spPr>
          <a:xfrm>
            <a:off x="218390" y="88778"/>
            <a:ext cx="3661152" cy="466848"/>
          </a:xfrm>
        </p:spPr>
        <p:txBody>
          <a:bodyPr>
            <a:normAutofit/>
          </a:bodyPr>
          <a:lstStyle/>
          <a:p>
            <a:r>
              <a:rPr lang="en-IN" sz="2000" b="1" dirty="0">
                <a:solidFill>
                  <a:schemeClr val="tx1"/>
                </a:solidFill>
              </a:rPr>
              <a:t>Register Page:</a:t>
            </a:r>
          </a:p>
        </p:txBody>
      </p:sp>
      <p:pic>
        <p:nvPicPr>
          <p:cNvPr id="3" name="Picture 2">
            <a:extLst>
              <a:ext uri="{FF2B5EF4-FFF2-40B4-BE49-F238E27FC236}">
                <a16:creationId xmlns:a16="http://schemas.microsoft.com/office/drawing/2014/main" id="{50D076A9-97D1-4D22-BF38-8913A5D0CE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476" y="656883"/>
            <a:ext cx="10458872" cy="5319317"/>
          </a:xfrm>
          <a:prstGeom prst="rect">
            <a:avLst/>
          </a:prstGeom>
        </p:spPr>
      </p:pic>
    </p:spTree>
    <p:extLst>
      <p:ext uri="{BB962C8B-B14F-4D97-AF65-F5344CB8AC3E}">
        <p14:creationId xmlns:p14="http://schemas.microsoft.com/office/powerpoint/2010/main" val="30961997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5">
            <a:extLst>
              <a:ext uri="{FF2B5EF4-FFF2-40B4-BE49-F238E27FC236}">
                <a16:creationId xmlns:a16="http://schemas.microsoft.com/office/drawing/2014/main" id="{9D4DC1CA-3A61-4264-88B7-4A2D2F7859FA}"/>
              </a:ext>
            </a:extLst>
          </p:cNvPr>
          <p:cNvSpPr txBox="1">
            <a:spLocks/>
          </p:cNvSpPr>
          <p:nvPr/>
        </p:nvSpPr>
        <p:spPr>
          <a:xfrm>
            <a:off x="218390" y="88778"/>
            <a:ext cx="3661152" cy="46684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IN" sz="2000" b="1" dirty="0">
                <a:solidFill>
                  <a:schemeClr val="tx1"/>
                </a:solidFill>
              </a:rPr>
              <a:t>Login Page:</a:t>
            </a:r>
          </a:p>
        </p:txBody>
      </p:sp>
      <p:pic>
        <p:nvPicPr>
          <p:cNvPr id="3" name="Picture 2">
            <a:extLst>
              <a:ext uri="{FF2B5EF4-FFF2-40B4-BE49-F238E27FC236}">
                <a16:creationId xmlns:a16="http://schemas.microsoft.com/office/drawing/2014/main" id="{9FC67DF8-5424-440F-86C4-8BC74AE1BB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979" y="676184"/>
            <a:ext cx="10798676" cy="5551195"/>
          </a:xfrm>
          <a:prstGeom prst="rect">
            <a:avLst/>
          </a:prstGeom>
        </p:spPr>
      </p:pic>
    </p:spTree>
    <p:extLst>
      <p:ext uri="{BB962C8B-B14F-4D97-AF65-F5344CB8AC3E}">
        <p14:creationId xmlns:p14="http://schemas.microsoft.com/office/powerpoint/2010/main" val="26877000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8775264-1D2B-4EFB-AA34-14D66C1FCD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30315"/>
            <a:ext cx="12192000" cy="6264797"/>
          </a:xfrm>
          <a:prstGeom prst="rect">
            <a:avLst/>
          </a:prstGeom>
        </p:spPr>
      </p:pic>
      <p:sp>
        <p:nvSpPr>
          <p:cNvPr id="5" name="Title 5">
            <a:extLst>
              <a:ext uri="{FF2B5EF4-FFF2-40B4-BE49-F238E27FC236}">
                <a16:creationId xmlns:a16="http://schemas.microsoft.com/office/drawing/2014/main" id="{AA215AD9-CBF2-4456-88FA-1CCFCA8BF8C7}"/>
              </a:ext>
            </a:extLst>
          </p:cNvPr>
          <p:cNvSpPr txBox="1">
            <a:spLocks/>
          </p:cNvSpPr>
          <p:nvPr/>
        </p:nvSpPr>
        <p:spPr>
          <a:xfrm>
            <a:off x="218390" y="88778"/>
            <a:ext cx="3661152" cy="46684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IN" sz="2000" b="1" dirty="0">
                <a:solidFill>
                  <a:schemeClr val="tx1"/>
                </a:solidFill>
              </a:rPr>
              <a:t>Home Page:</a:t>
            </a:r>
          </a:p>
        </p:txBody>
      </p:sp>
    </p:spTree>
    <p:extLst>
      <p:ext uri="{BB962C8B-B14F-4D97-AF65-F5344CB8AC3E}">
        <p14:creationId xmlns:p14="http://schemas.microsoft.com/office/powerpoint/2010/main" val="29658325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5">
            <a:extLst>
              <a:ext uri="{FF2B5EF4-FFF2-40B4-BE49-F238E27FC236}">
                <a16:creationId xmlns:a16="http://schemas.microsoft.com/office/drawing/2014/main" id="{BF0A7F26-66D7-42B2-A85B-5B1A5B5EF4AA}"/>
              </a:ext>
            </a:extLst>
          </p:cNvPr>
          <p:cNvSpPr txBox="1">
            <a:spLocks/>
          </p:cNvSpPr>
          <p:nvPr/>
        </p:nvSpPr>
        <p:spPr>
          <a:xfrm>
            <a:off x="218390" y="88778"/>
            <a:ext cx="3661152" cy="46684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IN" sz="2000" b="1" dirty="0">
                <a:solidFill>
                  <a:schemeClr val="tx1"/>
                </a:solidFill>
              </a:rPr>
              <a:t>Notes Page:</a:t>
            </a:r>
          </a:p>
        </p:txBody>
      </p:sp>
      <p:pic>
        <p:nvPicPr>
          <p:cNvPr id="3" name="Picture 2">
            <a:extLst>
              <a:ext uri="{FF2B5EF4-FFF2-40B4-BE49-F238E27FC236}">
                <a16:creationId xmlns:a16="http://schemas.microsoft.com/office/drawing/2014/main" id="{EFFB8B8B-C1E0-4531-A7A0-DBD578D4F8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7559" y="587036"/>
            <a:ext cx="11340117" cy="5640343"/>
          </a:xfrm>
          <a:prstGeom prst="rect">
            <a:avLst/>
          </a:prstGeom>
        </p:spPr>
      </p:pic>
    </p:spTree>
    <p:extLst>
      <p:ext uri="{BB962C8B-B14F-4D97-AF65-F5344CB8AC3E}">
        <p14:creationId xmlns:p14="http://schemas.microsoft.com/office/powerpoint/2010/main" val="17036854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7856B2D-DDB8-4C15-9CBE-7D9E9A8BC5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7048"/>
            <a:ext cx="12192000" cy="6280951"/>
          </a:xfrm>
          <a:prstGeom prst="rect">
            <a:avLst/>
          </a:prstGeom>
        </p:spPr>
      </p:pic>
      <p:sp>
        <p:nvSpPr>
          <p:cNvPr id="5" name="Title 5">
            <a:extLst>
              <a:ext uri="{FF2B5EF4-FFF2-40B4-BE49-F238E27FC236}">
                <a16:creationId xmlns:a16="http://schemas.microsoft.com/office/drawing/2014/main" id="{5E862EDC-BAB8-4594-9EC1-FE31A11D7E49}"/>
              </a:ext>
            </a:extLst>
          </p:cNvPr>
          <p:cNvSpPr txBox="1">
            <a:spLocks/>
          </p:cNvSpPr>
          <p:nvPr/>
        </p:nvSpPr>
        <p:spPr>
          <a:xfrm>
            <a:off x="218390" y="88778"/>
            <a:ext cx="3661152" cy="466848"/>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IN" sz="2000" b="1" dirty="0">
                <a:solidFill>
                  <a:schemeClr val="tx1"/>
                </a:solidFill>
              </a:rPr>
              <a:t>Adding a new note:</a:t>
            </a:r>
          </a:p>
        </p:txBody>
      </p:sp>
    </p:spTree>
    <p:extLst>
      <p:ext uri="{BB962C8B-B14F-4D97-AF65-F5344CB8AC3E}">
        <p14:creationId xmlns:p14="http://schemas.microsoft.com/office/powerpoint/2010/main" val="614128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2D623-1692-4685-816F-ACFA3C20D07E}"/>
              </a:ext>
            </a:extLst>
          </p:cNvPr>
          <p:cNvSpPr>
            <a:spLocks noGrp="1"/>
          </p:cNvSpPr>
          <p:nvPr>
            <p:ph type="title"/>
          </p:nvPr>
        </p:nvSpPr>
        <p:spPr/>
        <p:txBody>
          <a:bodyPr>
            <a:normAutofit/>
          </a:bodyPr>
          <a:lstStyle/>
          <a:p>
            <a:pPr algn="ctr"/>
            <a:r>
              <a:rPr lang="en-US" sz="3600" dirty="0">
                <a:solidFill>
                  <a:schemeClr val="accent1">
                    <a:lumMod val="50000"/>
                  </a:schemeClr>
                </a:solidFill>
                <a:latin typeface="Times New Roman" panose="02020603050405020304" pitchFamily="18" charset="0"/>
                <a:cs typeface="Times New Roman" panose="02020603050405020304" pitchFamily="18" charset="0"/>
              </a:rPr>
              <a:t>Introduction</a:t>
            </a:r>
            <a:endParaRPr lang="en-IN" sz="3600"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EC4ABB7-475A-4B04-AD64-A9D6798B29D7}"/>
              </a:ext>
            </a:extLst>
          </p:cNvPr>
          <p:cNvSpPr>
            <a:spLocks noGrp="1"/>
          </p:cNvSpPr>
          <p:nvPr>
            <p:ph idx="1"/>
          </p:nvPr>
        </p:nvSpPr>
        <p:spPr>
          <a:xfrm>
            <a:off x="838200" y="1825625"/>
            <a:ext cx="10515600" cy="4667250"/>
          </a:xfrm>
        </p:spPr>
        <p:txBody>
          <a:bodyPr>
            <a:normAutofit/>
          </a:bodyPr>
          <a:lstStyle/>
          <a:p>
            <a:r>
              <a:rPr lang="en-US" sz="2000" dirty="0">
                <a:latin typeface="Times New Roman" panose="02020603050405020304" pitchFamily="18" charset="0"/>
                <a:cs typeface="Times New Roman" panose="02020603050405020304" pitchFamily="18" charset="0"/>
              </a:rPr>
              <a:t>We know how important it is to take notes regularly. And you make an effort capture ideas everyday. You also spend time recording your thoughts. You’re a writer, you need a note taking app you can depend on. This way you can spend more time developing your ideas and less time waiting for inspiration to arrive. </a:t>
            </a:r>
          </a:p>
          <a:p>
            <a:r>
              <a:rPr lang="en-US" sz="2000" dirty="0">
                <a:latin typeface="Times New Roman" panose="02020603050405020304" pitchFamily="18" charset="0"/>
                <a:cs typeface="Times New Roman" panose="02020603050405020304" pitchFamily="18" charset="0"/>
              </a:rPr>
              <a:t>Don’t worry we've got your back with our newest alwaynotes application. which will help you out with all those problems you face normally without a finest note taking app. </a:t>
            </a:r>
          </a:p>
          <a:p>
            <a:r>
              <a:rPr lang="en-US" sz="2000" dirty="0">
                <a:latin typeface="Times New Roman" panose="02020603050405020304" pitchFamily="18" charset="0"/>
                <a:cs typeface="Times New Roman" panose="02020603050405020304" pitchFamily="18" charset="0"/>
              </a:rPr>
              <a:t> Our app covers all those useful modules which are currently rare to find in a single app. Which includes all those basic adding, modifying, deleting features. Along with search options, voice recognition, To-do list, Sketch mode, text file upload fir editing and merging.</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79921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5">
            <a:extLst>
              <a:ext uri="{FF2B5EF4-FFF2-40B4-BE49-F238E27FC236}">
                <a16:creationId xmlns:a16="http://schemas.microsoft.com/office/drawing/2014/main" id="{C5680C0A-5C01-4FDE-A695-71FCD509B07A}"/>
              </a:ext>
            </a:extLst>
          </p:cNvPr>
          <p:cNvSpPr txBox="1">
            <a:spLocks/>
          </p:cNvSpPr>
          <p:nvPr/>
        </p:nvSpPr>
        <p:spPr>
          <a:xfrm>
            <a:off x="218390" y="88778"/>
            <a:ext cx="3661152" cy="466848"/>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IN" sz="2000" b="1" dirty="0">
                <a:solidFill>
                  <a:schemeClr val="tx1"/>
                </a:solidFill>
              </a:rPr>
              <a:t>New Note Added:</a:t>
            </a:r>
          </a:p>
        </p:txBody>
      </p:sp>
      <p:pic>
        <p:nvPicPr>
          <p:cNvPr id="3" name="Picture 2">
            <a:extLst>
              <a:ext uri="{FF2B5EF4-FFF2-40B4-BE49-F238E27FC236}">
                <a16:creationId xmlns:a16="http://schemas.microsoft.com/office/drawing/2014/main" id="{3449EF41-3A96-40F2-BEDA-F80982D9BD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967" y="547933"/>
            <a:ext cx="10988564" cy="5704737"/>
          </a:xfrm>
          <a:prstGeom prst="rect">
            <a:avLst/>
          </a:prstGeom>
        </p:spPr>
      </p:pic>
    </p:spTree>
    <p:extLst>
      <p:ext uri="{BB962C8B-B14F-4D97-AF65-F5344CB8AC3E}">
        <p14:creationId xmlns:p14="http://schemas.microsoft.com/office/powerpoint/2010/main" val="7313765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5">
            <a:extLst>
              <a:ext uri="{FF2B5EF4-FFF2-40B4-BE49-F238E27FC236}">
                <a16:creationId xmlns:a16="http://schemas.microsoft.com/office/drawing/2014/main" id="{1477D567-6194-45A4-98C8-156611ADE5D2}"/>
              </a:ext>
            </a:extLst>
          </p:cNvPr>
          <p:cNvSpPr txBox="1">
            <a:spLocks/>
          </p:cNvSpPr>
          <p:nvPr/>
        </p:nvSpPr>
        <p:spPr>
          <a:xfrm>
            <a:off x="218390" y="88778"/>
            <a:ext cx="3661152" cy="466848"/>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IN" sz="2000" b="1" dirty="0">
                <a:solidFill>
                  <a:schemeClr val="tx1"/>
                </a:solidFill>
              </a:rPr>
              <a:t>Editing an existing note:</a:t>
            </a:r>
          </a:p>
        </p:txBody>
      </p:sp>
      <p:pic>
        <p:nvPicPr>
          <p:cNvPr id="3" name="Picture 2">
            <a:extLst>
              <a:ext uri="{FF2B5EF4-FFF2-40B4-BE49-F238E27FC236}">
                <a16:creationId xmlns:a16="http://schemas.microsoft.com/office/drawing/2014/main" id="{53F964B9-733C-4766-A0F9-C18A49264F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386" y="555626"/>
            <a:ext cx="10783613" cy="5568726"/>
          </a:xfrm>
          <a:prstGeom prst="rect">
            <a:avLst/>
          </a:prstGeom>
        </p:spPr>
      </p:pic>
    </p:spTree>
    <p:extLst>
      <p:ext uri="{BB962C8B-B14F-4D97-AF65-F5344CB8AC3E}">
        <p14:creationId xmlns:p14="http://schemas.microsoft.com/office/powerpoint/2010/main" val="26898750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5">
            <a:extLst>
              <a:ext uri="{FF2B5EF4-FFF2-40B4-BE49-F238E27FC236}">
                <a16:creationId xmlns:a16="http://schemas.microsoft.com/office/drawing/2014/main" id="{80AB7E84-F582-46BA-9DAC-11619CFF2F55}"/>
              </a:ext>
            </a:extLst>
          </p:cNvPr>
          <p:cNvSpPr txBox="1">
            <a:spLocks/>
          </p:cNvSpPr>
          <p:nvPr/>
        </p:nvSpPr>
        <p:spPr>
          <a:xfrm>
            <a:off x="218390" y="88778"/>
            <a:ext cx="3661152" cy="466848"/>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IN" sz="2000" b="1" dirty="0">
                <a:solidFill>
                  <a:schemeClr val="tx1"/>
                </a:solidFill>
              </a:rPr>
              <a:t>Using voice to edit the note:</a:t>
            </a:r>
          </a:p>
        </p:txBody>
      </p:sp>
      <p:pic>
        <p:nvPicPr>
          <p:cNvPr id="3" name="Picture 2">
            <a:extLst>
              <a:ext uri="{FF2B5EF4-FFF2-40B4-BE49-F238E27FC236}">
                <a16:creationId xmlns:a16="http://schemas.microsoft.com/office/drawing/2014/main" id="{C0E06B56-CFE7-40A4-B716-97C68A1D8F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 y="469868"/>
            <a:ext cx="11094719" cy="5729383"/>
          </a:xfrm>
          <a:prstGeom prst="rect">
            <a:avLst/>
          </a:prstGeom>
        </p:spPr>
      </p:pic>
    </p:spTree>
    <p:extLst>
      <p:ext uri="{BB962C8B-B14F-4D97-AF65-F5344CB8AC3E}">
        <p14:creationId xmlns:p14="http://schemas.microsoft.com/office/powerpoint/2010/main" val="7043999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5">
            <a:extLst>
              <a:ext uri="{FF2B5EF4-FFF2-40B4-BE49-F238E27FC236}">
                <a16:creationId xmlns:a16="http://schemas.microsoft.com/office/drawing/2014/main" id="{080B2446-7453-44F0-B93D-CE35BB267A88}"/>
              </a:ext>
            </a:extLst>
          </p:cNvPr>
          <p:cNvSpPr txBox="1">
            <a:spLocks/>
          </p:cNvSpPr>
          <p:nvPr/>
        </p:nvSpPr>
        <p:spPr>
          <a:xfrm>
            <a:off x="218390" y="88778"/>
            <a:ext cx="3661152" cy="466848"/>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IN" sz="2000" b="1" dirty="0">
                <a:solidFill>
                  <a:schemeClr val="tx1"/>
                </a:solidFill>
              </a:rPr>
              <a:t>Note updated:</a:t>
            </a:r>
          </a:p>
        </p:txBody>
      </p:sp>
      <p:pic>
        <p:nvPicPr>
          <p:cNvPr id="6" name="Picture 5">
            <a:extLst>
              <a:ext uri="{FF2B5EF4-FFF2-40B4-BE49-F238E27FC236}">
                <a16:creationId xmlns:a16="http://schemas.microsoft.com/office/drawing/2014/main" id="{A40865C7-BF73-4226-BE72-D737BB16C1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575" y="505498"/>
            <a:ext cx="11051956" cy="5737647"/>
          </a:xfrm>
          <a:prstGeom prst="rect">
            <a:avLst/>
          </a:prstGeom>
        </p:spPr>
      </p:pic>
    </p:spTree>
    <p:extLst>
      <p:ext uri="{BB962C8B-B14F-4D97-AF65-F5344CB8AC3E}">
        <p14:creationId xmlns:p14="http://schemas.microsoft.com/office/powerpoint/2010/main" val="14863008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1C1CA20-372D-42D0-B103-F4D504D214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47700"/>
            <a:ext cx="12192000" cy="6210300"/>
          </a:xfrm>
          <a:prstGeom prst="rect">
            <a:avLst/>
          </a:prstGeom>
        </p:spPr>
      </p:pic>
      <p:sp>
        <p:nvSpPr>
          <p:cNvPr id="5" name="Title 5">
            <a:extLst>
              <a:ext uri="{FF2B5EF4-FFF2-40B4-BE49-F238E27FC236}">
                <a16:creationId xmlns:a16="http://schemas.microsoft.com/office/drawing/2014/main" id="{55EE0DD6-A964-4FE0-8965-800308E3F15E}"/>
              </a:ext>
            </a:extLst>
          </p:cNvPr>
          <p:cNvSpPr txBox="1">
            <a:spLocks/>
          </p:cNvSpPr>
          <p:nvPr/>
        </p:nvSpPr>
        <p:spPr>
          <a:xfrm>
            <a:off x="218390" y="88778"/>
            <a:ext cx="3661152" cy="466848"/>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IN" sz="2000" b="1" dirty="0">
                <a:solidFill>
                  <a:schemeClr val="tx1"/>
                </a:solidFill>
              </a:rPr>
              <a:t>Deleting an existing note:</a:t>
            </a:r>
          </a:p>
        </p:txBody>
      </p:sp>
    </p:spTree>
    <p:extLst>
      <p:ext uri="{BB962C8B-B14F-4D97-AF65-F5344CB8AC3E}">
        <p14:creationId xmlns:p14="http://schemas.microsoft.com/office/powerpoint/2010/main" val="7335532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8BF87DE-CC5F-4747-8F9E-1DF6FCAB35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03250"/>
            <a:ext cx="12192000" cy="6254750"/>
          </a:xfrm>
          <a:prstGeom prst="rect">
            <a:avLst/>
          </a:prstGeom>
        </p:spPr>
      </p:pic>
      <p:sp>
        <p:nvSpPr>
          <p:cNvPr id="5" name="Title 5">
            <a:extLst>
              <a:ext uri="{FF2B5EF4-FFF2-40B4-BE49-F238E27FC236}">
                <a16:creationId xmlns:a16="http://schemas.microsoft.com/office/drawing/2014/main" id="{35DBE437-32BF-4B40-BA06-C08ED587EBBF}"/>
              </a:ext>
            </a:extLst>
          </p:cNvPr>
          <p:cNvSpPr txBox="1">
            <a:spLocks/>
          </p:cNvSpPr>
          <p:nvPr/>
        </p:nvSpPr>
        <p:spPr>
          <a:xfrm>
            <a:off x="218390" y="88778"/>
            <a:ext cx="3661152" cy="466848"/>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IN" sz="2000" b="1" dirty="0">
                <a:solidFill>
                  <a:schemeClr val="tx1"/>
                </a:solidFill>
              </a:rPr>
              <a:t>Note deleted:</a:t>
            </a:r>
          </a:p>
        </p:txBody>
      </p:sp>
    </p:spTree>
    <p:extLst>
      <p:ext uri="{BB962C8B-B14F-4D97-AF65-F5344CB8AC3E}">
        <p14:creationId xmlns:p14="http://schemas.microsoft.com/office/powerpoint/2010/main" val="28294396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8775264-1D2B-4EFB-AA34-14D66C1FCD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23783"/>
            <a:ext cx="12192000" cy="6371329"/>
          </a:xfrm>
          <a:prstGeom prst="rect">
            <a:avLst/>
          </a:prstGeom>
        </p:spPr>
      </p:pic>
      <p:sp>
        <p:nvSpPr>
          <p:cNvPr id="5" name="Title 5">
            <a:extLst>
              <a:ext uri="{FF2B5EF4-FFF2-40B4-BE49-F238E27FC236}">
                <a16:creationId xmlns:a16="http://schemas.microsoft.com/office/drawing/2014/main" id="{02BDA873-6461-422D-80D1-8E66630BCB71}"/>
              </a:ext>
            </a:extLst>
          </p:cNvPr>
          <p:cNvSpPr txBox="1">
            <a:spLocks/>
          </p:cNvSpPr>
          <p:nvPr/>
        </p:nvSpPr>
        <p:spPr>
          <a:xfrm>
            <a:off x="218390" y="88778"/>
            <a:ext cx="3661152" cy="466848"/>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IN" sz="2000" b="1" dirty="0">
                <a:solidFill>
                  <a:schemeClr val="tx1"/>
                </a:solidFill>
              </a:rPr>
              <a:t>Going for To-do page:</a:t>
            </a:r>
          </a:p>
        </p:txBody>
      </p:sp>
    </p:spTree>
    <p:extLst>
      <p:ext uri="{BB962C8B-B14F-4D97-AF65-F5344CB8AC3E}">
        <p14:creationId xmlns:p14="http://schemas.microsoft.com/office/powerpoint/2010/main" val="18409849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F50DC13-95BF-488B-9F8E-0AFE575690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96900"/>
            <a:ext cx="12192000" cy="6261100"/>
          </a:xfrm>
          <a:prstGeom prst="rect">
            <a:avLst/>
          </a:prstGeom>
        </p:spPr>
      </p:pic>
      <p:sp>
        <p:nvSpPr>
          <p:cNvPr id="5" name="Title 5">
            <a:extLst>
              <a:ext uri="{FF2B5EF4-FFF2-40B4-BE49-F238E27FC236}">
                <a16:creationId xmlns:a16="http://schemas.microsoft.com/office/drawing/2014/main" id="{094A6BA0-3A45-4821-97A8-4DE222A981E4}"/>
              </a:ext>
            </a:extLst>
          </p:cNvPr>
          <p:cNvSpPr txBox="1">
            <a:spLocks/>
          </p:cNvSpPr>
          <p:nvPr/>
        </p:nvSpPr>
        <p:spPr>
          <a:xfrm>
            <a:off x="218390" y="88778"/>
            <a:ext cx="3661152" cy="466848"/>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IN" sz="2000" b="1" dirty="0">
                <a:solidFill>
                  <a:schemeClr val="tx1"/>
                </a:solidFill>
              </a:rPr>
              <a:t>To-do Page:</a:t>
            </a:r>
          </a:p>
          <a:p>
            <a:endParaRPr lang="en-IN" sz="2000" b="1" dirty="0">
              <a:solidFill>
                <a:schemeClr val="tx1"/>
              </a:solidFill>
            </a:endParaRPr>
          </a:p>
        </p:txBody>
      </p:sp>
    </p:spTree>
    <p:extLst>
      <p:ext uri="{BB962C8B-B14F-4D97-AF65-F5344CB8AC3E}">
        <p14:creationId xmlns:p14="http://schemas.microsoft.com/office/powerpoint/2010/main" val="36135356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A7821C2-4D26-46FB-901C-FFB60C76D9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92458"/>
            <a:ext cx="12192000" cy="6165542"/>
          </a:xfrm>
          <a:prstGeom prst="rect">
            <a:avLst/>
          </a:prstGeom>
        </p:spPr>
      </p:pic>
      <p:sp>
        <p:nvSpPr>
          <p:cNvPr id="5" name="Title 5">
            <a:extLst>
              <a:ext uri="{FF2B5EF4-FFF2-40B4-BE49-F238E27FC236}">
                <a16:creationId xmlns:a16="http://schemas.microsoft.com/office/drawing/2014/main" id="{5D10CB20-3566-44C0-846D-3DD92504130F}"/>
              </a:ext>
            </a:extLst>
          </p:cNvPr>
          <p:cNvSpPr txBox="1">
            <a:spLocks/>
          </p:cNvSpPr>
          <p:nvPr/>
        </p:nvSpPr>
        <p:spPr>
          <a:xfrm>
            <a:off x="218390" y="88778"/>
            <a:ext cx="3661152" cy="466848"/>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IN" sz="2000" b="1" dirty="0">
                <a:solidFill>
                  <a:schemeClr val="tx1"/>
                </a:solidFill>
              </a:rPr>
              <a:t>Adding few new tasks:</a:t>
            </a:r>
          </a:p>
        </p:txBody>
      </p:sp>
    </p:spTree>
    <p:extLst>
      <p:ext uri="{BB962C8B-B14F-4D97-AF65-F5344CB8AC3E}">
        <p14:creationId xmlns:p14="http://schemas.microsoft.com/office/powerpoint/2010/main" val="37727764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4819165-734F-4C36-B6D4-56C5B53CB4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30314"/>
            <a:ext cx="12192000" cy="6227685"/>
          </a:xfrm>
          <a:prstGeom prst="rect">
            <a:avLst/>
          </a:prstGeom>
        </p:spPr>
      </p:pic>
      <p:sp>
        <p:nvSpPr>
          <p:cNvPr id="5" name="Title 5">
            <a:extLst>
              <a:ext uri="{FF2B5EF4-FFF2-40B4-BE49-F238E27FC236}">
                <a16:creationId xmlns:a16="http://schemas.microsoft.com/office/drawing/2014/main" id="{5E888D58-DF05-4F4A-8989-1C6B1492298E}"/>
              </a:ext>
            </a:extLst>
          </p:cNvPr>
          <p:cNvSpPr txBox="1">
            <a:spLocks/>
          </p:cNvSpPr>
          <p:nvPr/>
        </p:nvSpPr>
        <p:spPr>
          <a:xfrm>
            <a:off x="218390" y="88778"/>
            <a:ext cx="3661152" cy="466848"/>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IN" sz="2000" b="1" dirty="0">
                <a:solidFill>
                  <a:schemeClr val="tx1"/>
                </a:solidFill>
              </a:rPr>
              <a:t>Tasks added:</a:t>
            </a:r>
          </a:p>
        </p:txBody>
      </p:sp>
    </p:spTree>
    <p:extLst>
      <p:ext uri="{BB962C8B-B14F-4D97-AF65-F5344CB8AC3E}">
        <p14:creationId xmlns:p14="http://schemas.microsoft.com/office/powerpoint/2010/main" val="2659387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87B68-71D0-49E1-84FC-00ABB5D89131}"/>
              </a:ext>
            </a:extLst>
          </p:cNvPr>
          <p:cNvSpPr>
            <a:spLocks noGrp="1"/>
          </p:cNvSpPr>
          <p:nvPr>
            <p:ph type="title"/>
          </p:nvPr>
        </p:nvSpPr>
        <p:spPr>
          <a:xfrm>
            <a:off x="1673213" y="333791"/>
            <a:ext cx="8596668" cy="1320800"/>
          </a:xfrm>
        </p:spPr>
        <p:txBody>
          <a:bodyPr>
            <a:normAutofit/>
          </a:bodyPr>
          <a:lstStyle/>
          <a:p>
            <a:pPr algn="ctr" rtl="0">
              <a:spcBef>
                <a:spcPts val="0"/>
              </a:spcBef>
              <a:spcAft>
                <a:spcPts val="0"/>
              </a:spcAft>
            </a:pPr>
            <a:br>
              <a:rPr lang="en-IN" dirty="0"/>
            </a:br>
            <a:r>
              <a:rPr lang="en-IN" sz="3600" dirty="0">
                <a:latin typeface="Times New Roman" panose="02020603050405020304" pitchFamily="18" charset="0"/>
                <a:cs typeface="Times New Roman" panose="02020603050405020304" pitchFamily="18" charset="0"/>
              </a:rPr>
              <a:t>Application Profile</a:t>
            </a:r>
          </a:p>
        </p:txBody>
      </p:sp>
      <p:sp>
        <p:nvSpPr>
          <p:cNvPr id="3" name="Content Placeholder 2">
            <a:extLst>
              <a:ext uri="{FF2B5EF4-FFF2-40B4-BE49-F238E27FC236}">
                <a16:creationId xmlns:a16="http://schemas.microsoft.com/office/drawing/2014/main" id="{C541B7A6-035C-4911-9E9E-69B4199A1952}"/>
              </a:ext>
            </a:extLst>
          </p:cNvPr>
          <p:cNvSpPr>
            <a:spLocks noGrp="1"/>
          </p:cNvSpPr>
          <p:nvPr>
            <p:ph idx="1"/>
          </p:nvPr>
        </p:nvSpPr>
        <p:spPr>
          <a:xfrm>
            <a:off x="757232" y="1983036"/>
            <a:ext cx="10428631" cy="3880773"/>
          </a:xfrm>
        </p:spPr>
        <p:txBody>
          <a:bodyPr>
            <a:normAutofit/>
          </a:bodyPr>
          <a:lstStyle/>
          <a:p>
            <a:r>
              <a:rPr lang="en-US" sz="2000" dirty="0">
                <a:latin typeface="Times New Roman" panose="02020603050405020304" pitchFamily="18" charset="0"/>
                <a:cs typeface="Times New Roman" panose="02020603050405020304" pitchFamily="18" charset="0"/>
              </a:rPr>
              <a:t>The idea of making such a software came into life when we thought of creating something that can note whatever and whenever. </a:t>
            </a:r>
          </a:p>
          <a:p>
            <a:r>
              <a:rPr lang="en-US" sz="2000" dirty="0">
                <a:latin typeface="Times New Roman" panose="02020603050405020304" pitchFamily="18" charset="0"/>
                <a:cs typeface="Times New Roman" panose="02020603050405020304" pitchFamily="18" charset="0"/>
              </a:rPr>
              <a:t>That was followed by a thought of making it in such a way that it comprises from normal text files and also is a platform that supports various coding languages.</a:t>
            </a:r>
          </a:p>
          <a:p>
            <a:r>
              <a:rPr lang="en-US" sz="2000" dirty="0">
                <a:latin typeface="Times New Roman" panose="02020603050405020304" pitchFamily="18" charset="0"/>
                <a:cs typeface="Times New Roman" panose="02020603050405020304" pitchFamily="18" charset="0"/>
              </a:rPr>
              <a:t>The plan includes the software having the features that most of the note taking apps contain such as drawing, importing image etc. We also added the voice activation feature to create a new note as well as typing </a:t>
            </a:r>
            <a:r>
              <a:rPr lang="en-US" sz="2000" dirty="0" err="1">
                <a:latin typeface="Times New Roman" panose="02020603050405020304" pitchFamily="18" charset="0"/>
                <a:cs typeface="Times New Roman" panose="02020603050405020304" pitchFamily="18" charset="0"/>
              </a:rPr>
              <a:t>i.e</a:t>
            </a:r>
            <a:r>
              <a:rPr lang="en-US" sz="2000" dirty="0">
                <a:latin typeface="Times New Roman" panose="02020603050405020304" pitchFamily="18" charset="0"/>
                <a:cs typeface="Times New Roman" panose="02020603050405020304" pitchFamily="18" charset="0"/>
              </a:rPr>
              <a:t>, speech to text.</a:t>
            </a:r>
          </a:p>
        </p:txBody>
      </p:sp>
    </p:spTree>
    <p:extLst>
      <p:ext uri="{BB962C8B-B14F-4D97-AF65-F5344CB8AC3E}">
        <p14:creationId xmlns:p14="http://schemas.microsoft.com/office/powerpoint/2010/main" val="23726590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F901205-CDA7-44AC-8F13-593C8AE307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8800"/>
            <a:ext cx="12192000" cy="6299200"/>
          </a:xfrm>
          <a:prstGeom prst="rect">
            <a:avLst/>
          </a:prstGeom>
        </p:spPr>
      </p:pic>
      <p:sp>
        <p:nvSpPr>
          <p:cNvPr id="5" name="Title 5">
            <a:extLst>
              <a:ext uri="{FF2B5EF4-FFF2-40B4-BE49-F238E27FC236}">
                <a16:creationId xmlns:a16="http://schemas.microsoft.com/office/drawing/2014/main" id="{CC302002-8E20-4BB4-85E0-5D5BE1821A17}"/>
              </a:ext>
            </a:extLst>
          </p:cNvPr>
          <p:cNvSpPr txBox="1">
            <a:spLocks/>
          </p:cNvSpPr>
          <p:nvPr/>
        </p:nvSpPr>
        <p:spPr>
          <a:xfrm>
            <a:off x="218390" y="88778"/>
            <a:ext cx="3661152" cy="466848"/>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IN" sz="2000" b="1" dirty="0">
                <a:solidFill>
                  <a:schemeClr val="tx1"/>
                </a:solidFill>
              </a:rPr>
              <a:t>Updating an existing task:</a:t>
            </a:r>
          </a:p>
        </p:txBody>
      </p:sp>
    </p:spTree>
    <p:extLst>
      <p:ext uri="{BB962C8B-B14F-4D97-AF65-F5344CB8AC3E}">
        <p14:creationId xmlns:p14="http://schemas.microsoft.com/office/powerpoint/2010/main" val="21837394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71E94BE-2970-42BE-8639-81D717BA7E5F}"/>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0" y="641350"/>
            <a:ext cx="12192000" cy="6216650"/>
          </a:xfrm>
        </p:spPr>
      </p:pic>
      <p:sp>
        <p:nvSpPr>
          <p:cNvPr id="6" name="Title 5">
            <a:extLst>
              <a:ext uri="{FF2B5EF4-FFF2-40B4-BE49-F238E27FC236}">
                <a16:creationId xmlns:a16="http://schemas.microsoft.com/office/drawing/2014/main" id="{C3D85066-05C4-469F-873C-93587BCD569F}"/>
              </a:ext>
            </a:extLst>
          </p:cNvPr>
          <p:cNvSpPr txBox="1">
            <a:spLocks/>
          </p:cNvSpPr>
          <p:nvPr/>
        </p:nvSpPr>
        <p:spPr>
          <a:xfrm>
            <a:off x="218390" y="88778"/>
            <a:ext cx="3661152" cy="466848"/>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IN" sz="2000" b="1" dirty="0">
                <a:solidFill>
                  <a:schemeClr val="tx1"/>
                </a:solidFill>
              </a:rPr>
              <a:t>Task updated and completed:</a:t>
            </a:r>
          </a:p>
        </p:txBody>
      </p:sp>
    </p:spTree>
    <p:extLst>
      <p:ext uri="{BB962C8B-B14F-4D97-AF65-F5344CB8AC3E}">
        <p14:creationId xmlns:p14="http://schemas.microsoft.com/office/powerpoint/2010/main" val="38643858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2448EC9-9D55-461F-B2C3-79B54D9518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19090"/>
            <a:ext cx="12192000" cy="6138909"/>
          </a:xfrm>
          <a:prstGeom prst="rect">
            <a:avLst/>
          </a:prstGeom>
        </p:spPr>
      </p:pic>
      <p:sp>
        <p:nvSpPr>
          <p:cNvPr id="5" name="Title 5">
            <a:extLst>
              <a:ext uri="{FF2B5EF4-FFF2-40B4-BE49-F238E27FC236}">
                <a16:creationId xmlns:a16="http://schemas.microsoft.com/office/drawing/2014/main" id="{4AD1937A-9FA7-4168-B7A0-54FBFADC978E}"/>
              </a:ext>
            </a:extLst>
          </p:cNvPr>
          <p:cNvSpPr txBox="1">
            <a:spLocks/>
          </p:cNvSpPr>
          <p:nvPr/>
        </p:nvSpPr>
        <p:spPr>
          <a:xfrm>
            <a:off x="218390" y="88778"/>
            <a:ext cx="3661152" cy="466848"/>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IN" sz="2000" b="1" dirty="0">
                <a:solidFill>
                  <a:schemeClr val="tx1"/>
                </a:solidFill>
              </a:rPr>
              <a:t>Deleting an existing task:</a:t>
            </a:r>
          </a:p>
        </p:txBody>
      </p:sp>
    </p:spTree>
    <p:extLst>
      <p:ext uri="{BB962C8B-B14F-4D97-AF65-F5344CB8AC3E}">
        <p14:creationId xmlns:p14="http://schemas.microsoft.com/office/powerpoint/2010/main" val="37551046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C017250-F4A8-42CB-8953-4BB6C5EEEC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5193"/>
            <a:ext cx="12192000" cy="6369050"/>
          </a:xfrm>
          <a:prstGeom prst="rect">
            <a:avLst/>
          </a:prstGeom>
        </p:spPr>
      </p:pic>
      <p:sp>
        <p:nvSpPr>
          <p:cNvPr id="5" name="Title 5">
            <a:extLst>
              <a:ext uri="{FF2B5EF4-FFF2-40B4-BE49-F238E27FC236}">
                <a16:creationId xmlns:a16="http://schemas.microsoft.com/office/drawing/2014/main" id="{3CDA1E38-060C-4048-B864-A2E9E0130ADC}"/>
              </a:ext>
            </a:extLst>
          </p:cNvPr>
          <p:cNvSpPr txBox="1">
            <a:spLocks/>
          </p:cNvSpPr>
          <p:nvPr/>
        </p:nvSpPr>
        <p:spPr>
          <a:xfrm>
            <a:off x="218390" y="88778"/>
            <a:ext cx="3661152" cy="466848"/>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IN" sz="2000" b="1" dirty="0">
                <a:solidFill>
                  <a:schemeClr val="tx1"/>
                </a:solidFill>
              </a:rPr>
              <a:t>Task deleted:</a:t>
            </a:r>
          </a:p>
        </p:txBody>
      </p:sp>
    </p:spTree>
    <p:extLst>
      <p:ext uri="{BB962C8B-B14F-4D97-AF65-F5344CB8AC3E}">
        <p14:creationId xmlns:p14="http://schemas.microsoft.com/office/powerpoint/2010/main" val="23618025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FD2DAAA-E7B8-43FB-9070-8F297457C9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2450"/>
            <a:ext cx="12192000" cy="6305550"/>
          </a:xfrm>
          <a:prstGeom prst="rect">
            <a:avLst/>
          </a:prstGeom>
        </p:spPr>
      </p:pic>
      <p:sp>
        <p:nvSpPr>
          <p:cNvPr id="5" name="Title 5">
            <a:extLst>
              <a:ext uri="{FF2B5EF4-FFF2-40B4-BE49-F238E27FC236}">
                <a16:creationId xmlns:a16="http://schemas.microsoft.com/office/drawing/2014/main" id="{A2D37A34-1B68-4260-8545-93A636C8CAF4}"/>
              </a:ext>
            </a:extLst>
          </p:cNvPr>
          <p:cNvSpPr txBox="1">
            <a:spLocks/>
          </p:cNvSpPr>
          <p:nvPr/>
        </p:nvSpPr>
        <p:spPr>
          <a:xfrm>
            <a:off x="218390" y="88778"/>
            <a:ext cx="3661152" cy="466848"/>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IN" sz="2000" b="1" dirty="0">
                <a:solidFill>
                  <a:schemeClr val="tx1"/>
                </a:solidFill>
              </a:rPr>
              <a:t>At last after logging out:</a:t>
            </a:r>
          </a:p>
        </p:txBody>
      </p:sp>
    </p:spTree>
    <p:extLst>
      <p:ext uri="{BB962C8B-B14F-4D97-AF65-F5344CB8AC3E}">
        <p14:creationId xmlns:p14="http://schemas.microsoft.com/office/powerpoint/2010/main" val="29618358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6BE48-F00D-484E-ACE9-4951D32A22D0}"/>
              </a:ext>
            </a:extLst>
          </p:cNvPr>
          <p:cNvSpPr>
            <a:spLocks noGrp="1"/>
          </p:cNvSpPr>
          <p:nvPr>
            <p:ph type="title"/>
          </p:nvPr>
        </p:nvSpPr>
        <p:spPr>
          <a:xfrm>
            <a:off x="937482" y="668343"/>
            <a:ext cx="10058400" cy="1450757"/>
          </a:xfrm>
        </p:spPr>
        <p:txBody>
          <a:bodyPr>
            <a:normAutofit fontScale="90000"/>
          </a:bodyPr>
          <a:lstStyle/>
          <a:p>
            <a:pPr algn="ctr" rtl="0">
              <a:spcBef>
                <a:spcPts val="0"/>
              </a:spcBef>
              <a:spcAft>
                <a:spcPts val="0"/>
              </a:spcAft>
            </a:pPr>
            <a:br>
              <a:rPr lang="en-IN" sz="4900" b="0" i="0" u="none" strike="noStrike" dirty="0">
                <a:effectLst/>
              </a:rPr>
            </a:br>
            <a:br>
              <a:rPr lang="en-IN" sz="4900" b="0" i="0" u="none" strike="noStrike" dirty="0">
                <a:effectLst/>
              </a:rPr>
            </a:br>
            <a:r>
              <a:rPr lang="en-IN" sz="3600" dirty="0">
                <a:latin typeface="Times New Roman" panose="02020603050405020304" pitchFamily="18" charset="0"/>
                <a:cs typeface="Times New Roman" panose="02020603050405020304" pitchFamily="18" charset="0"/>
              </a:rPr>
              <a:t>Conclusion</a:t>
            </a:r>
            <a:br>
              <a:rPr lang="en-IN" dirty="0"/>
            </a:br>
            <a:endParaRPr lang="en-IN" dirty="0"/>
          </a:p>
        </p:txBody>
      </p:sp>
      <p:sp>
        <p:nvSpPr>
          <p:cNvPr id="3" name="Content Placeholder 2">
            <a:extLst>
              <a:ext uri="{FF2B5EF4-FFF2-40B4-BE49-F238E27FC236}">
                <a16:creationId xmlns:a16="http://schemas.microsoft.com/office/drawing/2014/main" id="{140D9091-A36C-43F0-9A6F-2E0A2D05C72B}"/>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This concludes  effective note taking of one's ideas is an important  thing for an individual  rather than noting it down  in a piece of paper. Also academically this helps you concentrate, stimulates your ability to recall, and helps you to be organized. You can also share your thoughts and ideas with people in just one click.</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89333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C8FF-238F-4450-A892-7883ECA90C09}"/>
              </a:ext>
            </a:extLst>
          </p:cNvPr>
          <p:cNvSpPr>
            <a:spLocks noGrp="1"/>
          </p:cNvSpPr>
          <p:nvPr>
            <p:ph type="title"/>
          </p:nvPr>
        </p:nvSpPr>
        <p:spPr>
          <a:xfrm>
            <a:off x="1066800" y="73539"/>
            <a:ext cx="10058400" cy="1450757"/>
          </a:xfrm>
        </p:spPr>
        <p:txBody>
          <a:bodyPr/>
          <a:lstStyle/>
          <a:p>
            <a:r>
              <a:rPr lang="en-IN" dirty="0"/>
              <a:t>				  </a:t>
            </a:r>
            <a:r>
              <a:rPr lang="en-IN" sz="3200" dirty="0">
                <a:latin typeface="Times New Roman" panose="02020603050405020304" pitchFamily="18" charset="0"/>
                <a:cs typeface="Times New Roman" panose="02020603050405020304" pitchFamily="18" charset="0"/>
              </a:rPr>
              <a:t>Bibliography</a:t>
            </a:r>
          </a:p>
        </p:txBody>
      </p:sp>
      <p:sp>
        <p:nvSpPr>
          <p:cNvPr id="3" name="Content Placeholder 2">
            <a:extLst>
              <a:ext uri="{FF2B5EF4-FFF2-40B4-BE49-F238E27FC236}">
                <a16:creationId xmlns:a16="http://schemas.microsoft.com/office/drawing/2014/main" id="{5F6F6863-B3E1-4055-9F61-876AB55A78FE}"/>
              </a:ext>
            </a:extLst>
          </p:cNvPr>
          <p:cNvSpPr>
            <a:spLocks noGrp="1"/>
          </p:cNvSpPr>
          <p:nvPr>
            <p:ph idx="1"/>
          </p:nvPr>
        </p:nvSpPr>
        <p:spPr/>
        <p:txBody>
          <a:bodyPr>
            <a:normAutofit/>
          </a:bodyPr>
          <a:lstStyle/>
          <a:p>
            <a:r>
              <a:rPr lang="en-IN" b="0" i="0" u="sng" dirty="0">
                <a:solidFill>
                  <a:srgbClr val="3367D6"/>
                </a:solidFill>
                <a:effectLst/>
                <a:latin typeface="Roboto"/>
                <a:hlinkClick r:id="rId2"/>
              </a:rPr>
              <a:t>https://learning.edx.org/course/course-v1:HarvardX+CS50W+Web/home</a:t>
            </a:r>
            <a:endParaRPr lang="en-IN" sz="2000" dirty="0">
              <a:latin typeface="Times New Roman" panose="02020603050405020304" pitchFamily="18" charset="0"/>
              <a:cs typeface="Times New Roman" panose="02020603050405020304" pitchFamily="18" charset="0"/>
              <a:hlinkClick r:id="rId3"/>
            </a:endParaRPr>
          </a:p>
          <a:p>
            <a:r>
              <a:rPr lang="en-IN" sz="2000" dirty="0">
                <a:latin typeface="Times New Roman" panose="02020603050405020304" pitchFamily="18" charset="0"/>
                <a:cs typeface="Times New Roman" panose="02020603050405020304" pitchFamily="18" charset="0"/>
                <a:hlinkClick r:id="rId3"/>
              </a:rPr>
              <a:t>Python Tutorial (w3schools.com)</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hlinkClick r:id="rId4"/>
              </a:rPr>
              <a:t>Python Tutorial – </a:t>
            </a:r>
            <a:r>
              <a:rPr lang="en-IN" sz="2000" dirty="0" err="1">
                <a:latin typeface="Times New Roman" panose="02020603050405020304" pitchFamily="18" charset="0"/>
                <a:cs typeface="Times New Roman" panose="02020603050405020304" pitchFamily="18" charset="0"/>
                <a:hlinkClick r:id="rId4"/>
              </a:rPr>
              <a:t>Tutorialspoint</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hlinkClick r:id="rId5"/>
              </a:rPr>
              <a:t>Python Courses &amp; Tutorials | </a:t>
            </a:r>
            <a:r>
              <a:rPr lang="en-IN" sz="2000" dirty="0" err="1">
                <a:latin typeface="Times New Roman" panose="02020603050405020304" pitchFamily="18" charset="0"/>
                <a:cs typeface="Times New Roman" panose="02020603050405020304" pitchFamily="18" charset="0"/>
                <a:hlinkClick r:id="rId5"/>
              </a:rPr>
              <a:t>Codecademy</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79538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FA0AD2-BF53-4294-B285-BE445B40B67B}"/>
              </a:ext>
            </a:extLst>
          </p:cNvPr>
          <p:cNvSpPr>
            <a:spLocks noGrp="1"/>
          </p:cNvSpPr>
          <p:nvPr>
            <p:ph idx="1"/>
          </p:nvPr>
        </p:nvSpPr>
        <p:spPr>
          <a:xfrm>
            <a:off x="1590815" y="204186"/>
            <a:ext cx="8733916" cy="1384916"/>
          </a:xfrm>
        </p:spPr>
        <p:txBody>
          <a:bodyPr>
            <a:normAutofit fontScale="62500" lnSpcReduction="20000"/>
          </a:bodyPr>
          <a:lstStyle/>
          <a:p>
            <a:pPr marL="0" indent="0" algn="ctr">
              <a:buNone/>
            </a:pPr>
            <a:endParaRPr lang="en-US" dirty="0"/>
          </a:p>
          <a:p>
            <a:pPr marL="0" indent="0" algn="ctr">
              <a:buNone/>
            </a:pPr>
            <a:endParaRPr lang="en-US" dirty="0"/>
          </a:p>
          <a:p>
            <a:pPr marL="0" indent="0" algn="ctr">
              <a:buNone/>
            </a:pPr>
            <a:endParaRPr lang="en-US" dirty="0"/>
          </a:p>
          <a:p>
            <a:pPr marL="0" indent="0" algn="ctr">
              <a:buNone/>
            </a:pPr>
            <a:r>
              <a:rPr lang="en-US" sz="4600" dirty="0">
                <a:latin typeface="Times New Roman" panose="02020603050405020304" pitchFamily="18" charset="0"/>
                <a:cs typeface="Times New Roman" panose="02020603050405020304" pitchFamily="18" charset="0"/>
              </a:rPr>
              <a:t>THE END</a:t>
            </a:r>
          </a:p>
        </p:txBody>
      </p:sp>
    </p:spTree>
    <p:extLst>
      <p:ext uri="{BB962C8B-B14F-4D97-AF65-F5344CB8AC3E}">
        <p14:creationId xmlns:p14="http://schemas.microsoft.com/office/powerpoint/2010/main" val="1560970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245BD-D61F-4480-AF53-E5C5E2DB20BB}"/>
              </a:ext>
            </a:extLst>
          </p:cNvPr>
          <p:cNvSpPr>
            <a:spLocks noGrp="1"/>
          </p:cNvSpPr>
          <p:nvPr>
            <p:ph type="title"/>
          </p:nvPr>
        </p:nvSpPr>
        <p:spPr/>
        <p:txBody>
          <a:bodyPr>
            <a:normAutofit/>
          </a:bodyPr>
          <a:lstStyle/>
          <a:p>
            <a:pPr algn="ctr"/>
            <a:r>
              <a:rPr lang="en-IN" sz="3200" dirty="0">
                <a:latin typeface="Times New Roman" panose="02020603050405020304" pitchFamily="18" charset="0"/>
                <a:cs typeface="Times New Roman" panose="02020603050405020304" pitchFamily="18" charset="0"/>
              </a:rPr>
              <a:t>Scope of the Project</a:t>
            </a:r>
          </a:p>
        </p:txBody>
      </p:sp>
      <p:sp>
        <p:nvSpPr>
          <p:cNvPr id="3" name="Content Placeholder 2">
            <a:extLst>
              <a:ext uri="{FF2B5EF4-FFF2-40B4-BE49-F238E27FC236}">
                <a16:creationId xmlns:a16="http://schemas.microsoft.com/office/drawing/2014/main" id="{54B1FC69-7E9D-46E2-9D92-85B16B928926}"/>
              </a:ext>
            </a:extLst>
          </p:cNvPr>
          <p:cNvSpPr>
            <a:spLocks noGrp="1"/>
          </p:cNvSpPr>
          <p:nvPr>
            <p:ph idx="1"/>
          </p:nvPr>
        </p:nvSpPr>
        <p:spPr/>
        <p:txBody>
          <a:body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main scope of the system is to create a note taking application and make one’s </a:t>
            </a:r>
            <a:r>
              <a:rPr lang="en-IN" dirty="0"/>
              <a:t>effortless as he/she can get creative in their respective disciplines’ as well as store data using this software rather than jumping from one to another.</a:t>
            </a: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U</a:t>
            </a:r>
            <a:r>
              <a:rPr lang="en-US" sz="2000" dirty="0">
                <a:latin typeface="Times New Roman" panose="02020603050405020304" pitchFamily="18" charset="0"/>
                <a:cs typeface="Times New Roman" panose="02020603050405020304" pitchFamily="18" charset="0"/>
              </a:rPr>
              <a:t>sers can easily create or access the note files. </a:t>
            </a:r>
            <a:r>
              <a:rPr lang="en-US" dirty="0">
                <a:latin typeface="Times New Roman" panose="02020603050405020304" pitchFamily="18" charset="0"/>
                <a:cs typeface="Times New Roman" panose="02020603050405020304" pitchFamily="18" charset="0"/>
              </a:rPr>
              <a:t>Can also maintain their profile time to time whenever they want to.</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Also speech recognition feature for flexibility of the application.</a:t>
            </a:r>
          </a:p>
          <a:p>
            <a:pPr>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426472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F4BF5-A0C9-4DB9-8363-20E1DB5CD97A}"/>
              </a:ext>
            </a:extLst>
          </p:cNvPr>
          <p:cNvSpPr>
            <a:spLocks noGrp="1"/>
          </p:cNvSpPr>
          <p:nvPr>
            <p:ph type="title"/>
          </p:nvPr>
        </p:nvSpPr>
        <p:spPr>
          <a:xfrm>
            <a:off x="1066800" y="506028"/>
            <a:ext cx="10058400" cy="1115923"/>
          </a:xfrm>
        </p:spPr>
        <p:txBody>
          <a:bodyPr>
            <a:normAutofit/>
          </a:bodyPr>
          <a:lstStyle/>
          <a:p>
            <a:pPr algn="ctr"/>
            <a:r>
              <a:rPr lang="en-IN" sz="3200" dirty="0">
                <a:solidFill>
                  <a:schemeClr val="accent1">
                    <a:lumMod val="50000"/>
                  </a:schemeClr>
                </a:solidFill>
                <a:latin typeface="Times New Roman" panose="02020603050405020304" pitchFamily="18" charset="0"/>
                <a:cs typeface="Times New Roman" panose="02020603050405020304" pitchFamily="18" charset="0"/>
              </a:rPr>
              <a:t>Tools and Technologies used</a:t>
            </a:r>
          </a:p>
        </p:txBody>
      </p:sp>
      <p:sp>
        <p:nvSpPr>
          <p:cNvPr id="3" name="Content Placeholder 2">
            <a:extLst>
              <a:ext uri="{FF2B5EF4-FFF2-40B4-BE49-F238E27FC236}">
                <a16:creationId xmlns:a16="http://schemas.microsoft.com/office/drawing/2014/main" id="{E3B7332F-4ADE-44D0-8719-40073EA56C43}"/>
              </a:ext>
            </a:extLst>
          </p:cNvPr>
          <p:cNvSpPr>
            <a:spLocks noGrp="1"/>
          </p:cNvSpPr>
          <p:nvPr>
            <p:ph idx="1"/>
          </p:nvPr>
        </p:nvSpPr>
        <p:spPr>
          <a:xfrm>
            <a:off x="1193860" y="1991864"/>
            <a:ext cx="9512610" cy="3947297"/>
          </a:xfrm>
        </p:spPr>
        <p:txBody>
          <a:bodyPr>
            <a:normAutofit/>
          </a:bodyPr>
          <a:lstStyle/>
          <a:p>
            <a:r>
              <a:rPr lang="en-IN" sz="2000" dirty="0">
                <a:latin typeface="Times New Roman" panose="02020603050405020304" pitchFamily="18" charset="0"/>
                <a:cs typeface="Times New Roman" panose="02020603050405020304" pitchFamily="18" charset="0"/>
              </a:rPr>
              <a:t>Tool:-</a:t>
            </a:r>
          </a:p>
          <a:p>
            <a:pPr marL="0" indent="0">
              <a:buNone/>
            </a:pPr>
            <a:r>
              <a:rPr lang="en-IN" sz="2000" dirty="0">
                <a:latin typeface="Times New Roman" panose="02020603050405020304" pitchFamily="18" charset="0"/>
                <a:cs typeface="Times New Roman" panose="02020603050405020304" pitchFamily="18" charset="0"/>
              </a:rPr>
              <a:t>	Backend user- Django</a:t>
            </a:r>
          </a:p>
          <a:p>
            <a:pPr marL="0" indent="0">
              <a:buNone/>
            </a:pPr>
            <a:r>
              <a:rPr lang="en-IN" sz="2000" dirty="0">
                <a:latin typeface="Times New Roman" panose="02020603050405020304" pitchFamily="18" charset="0"/>
                <a:cs typeface="Times New Roman" panose="02020603050405020304" pitchFamily="18" charset="0"/>
              </a:rPr>
              <a:t>	Frontend user- Django</a:t>
            </a:r>
          </a:p>
          <a:p>
            <a:pPr marL="0" indent="0">
              <a:buNone/>
            </a:pPr>
            <a:r>
              <a:rPr lang="en-IN" sz="2000" dirty="0">
                <a:latin typeface="Times New Roman" panose="02020603050405020304" pitchFamily="18" charset="0"/>
                <a:cs typeface="Times New Roman" panose="02020603050405020304" pitchFamily="18" charset="0"/>
              </a:rPr>
              <a:t>	Database- SQL</a:t>
            </a:r>
          </a:p>
          <a:p>
            <a:r>
              <a:rPr lang="en-IN" sz="2000" dirty="0">
                <a:latin typeface="Times New Roman" panose="02020603050405020304" pitchFamily="18" charset="0"/>
                <a:cs typeface="Times New Roman" panose="02020603050405020304" pitchFamily="18" charset="0"/>
              </a:rPr>
              <a:t>Technologies:-</a:t>
            </a:r>
          </a:p>
          <a:p>
            <a:pPr marL="0" indent="0">
              <a:buNone/>
            </a:pPr>
            <a:r>
              <a:rPr lang="en-IN" sz="2000" dirty="0">
                <a:latin typeface="Times New Roman" panose="02020603050405020304" pitchFamily="18" charset="0"/>
                <a:cs typeface="Times New Roman" panose="02020603050405020304" pitchFamily="18" charset="0"/>
              </a:rPr>
              <a:t>	Xampp Server</a:t>
            </a:r>
          </a:p>
          <a:p>
            <a:pPr marL="0" indent="0">
              <a:buNone/>
            </a:pPr>
            <a:r>
              <a:rPr lang="en-IN" sz="2000" dirty="0">
                <a:latin typeface="Times New Roman" panose="02020603050405020304" pitchFamily="18" charset="0"/>
                <a:cs typeface="Times New Roman" panose="02020603050405020304" pitchFamily="18" charset="0"/>
              </a:rPr>
              <a:t>	Visual studio</a:t>
            </a:r>
          </a:p>
        </p:txBody>
      </p:sp>
    </p:spTree>
    <p:extLst>
      <p:ext uri="{BB962C8B-B14F-4D97-AF65-F5344CB8AC3E}">
        <p14:creationId xmlns:p14="http://schemas.microsoft.com/office/powerpoint/2010/main" val="974531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D4411-8DA3-40A6-BD6C-EE33BFD42856}"/>
              </a:ext>
            </a:extLst>
          </p:cNvPr>
          <p:cNvSpPr>
            <a:spLocks noGrp="1"/>
          </p:cNvSpPr>
          <p:nvPr>
            <p:ph type="title"/>
          </p:nvPr>
        </p:nvSpPr>
        <p:spPr>
          <a:xfrm>
            <a:off x="1097280" y="596087"/>
            <a:ext cx="10058400" cy="972250"/>
          </a:xfrm>
        </p:spPr>
        <p:txBody>
          <a:bodyPr>
            <a:normAutofit/>
          </a:bodyPr>
          <a:lstStyle/>
          <a:p>
            <a:pPr algn="ctr"/>
            <a:r>
              <a:rPr lang="en-IN" sz="3200" dirty="0">
                <a:latin typeface="Times New Roman" panose="02020603050405020304" pitchFamily="18" charset="0"/>
                <a:cs typeface="Times New Roman" panose="02020603050405020304" pitchFamily="18" charset="0"/>
              </a:rPr>
              <a:t>Modules</a:t>
            </a:r>
          </a:p>
        </p:txBody>
      </p:sp>
      <p:sp>
        <p:nvSpPr>
          <p:cNvPr id="3" name="Content Placeholder 2">
            <a:extLst>
              <a:ext uri="{FF2B5EF4-FFF2-40B4-BE49-F238E27FC236}">
                <a16:creationId xmlns:a16="http://schemas.microsoft.com/office/drawing/2014/main" id="{A28DABF6-13FF-4FB4-A48F-C3F5E2614DEE}"/>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Those who can access:</a:t>
            </a:r>
          </a:p>
          <a:p>
            <a:pPr lvl="1"/>
            <a:r>
              <a:rPr lang="en-IN" sz="2000" dirty="0">
                <a:latin typeface="Times New Roman" panose="02020603050405020304" pitchFamily="18" charset="0"/>
                <a:cs typeface="Times New Roman" panose="02020603050405020304" pitchFamily="18" charset="0"/>
              </a:rPr>
              <a:t>Admin</a:t>
            </a:r>
          </a:p>
          <a:p>
            <a:pPr lvl="1"/>
            <a:r>
              <a:rPr lang="en-IN" sz="2000" dirty="0">
                <a:latin typeface="Times New Roman" panose="02020603050405020304" pitchFamily="18" charset="0"/>
                <a:cs typeface="Times New Roman" panose="02020603050405020304" pitchFamily="18" charset="0"/>
              </a:rPr>
              <a:t>User</a:t>
            </a:r>
          </a:p>
          <a:p>
            <a:pPr lvl="1"/>
            <a:endParaRPr lang="en-IN" dirty="0"/>
          </a:p>
        </p:txBody>
      </p:sp>
    </p:spTree>
    <p:extLst>
      <p:ext uri="{BB962C8B-B14F-4D97-AF65-F5344CB8AC3E}">
        <p14:creationId xmlns:p14="http://schemas.microsoft.com/office/powerpoint/2010/main" val="104618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EBE22-A751-4872-BDEE-8ADB1B4214C7}"/>
              </a:ext>
            </a:extLst>
          </p:cNvPr>
          <p:cNvSpPr>
            <a:spLocks noGrp="1"/>
          </p:cNvSpPr>
          <p:nvPr>
            <p:ph type="title"/>
          </p:nvPr>
        </p:nvSpPr>
        <p:spPr>
          <a:xfrm>
            <a:off x="1066800" y="263527"/>
            <a:ext cx="10058400" cy="1450757"/>
          </a:xfrm>
        </p:spPr>
        <p:txBody>
          <a:bodyPr>
            <a:normAutofit/>
          </a:bodyPr>
          <a:lstStyle/>
          <a:p>
            <a:pPr algn="ctr"/>
            <a:r>
              <a:rPr lang="en-IN" sz="3200" dirty="0">
                <a:latin typeface="Times New Roman" panose="02020603050405020304" pitchFamily="18" charset="0"/>
                <a:cs typeface="Times New Roman" panose="02020603050405020304" pitchFamily="18" charset="0"/>
              </a:rPr>
              <a:t>Admin</a:t>
            </a:r>
          </a:p>
        </p:txBody>
      </p:sp>
      <p:sp>
        <p:nvSpPr>
          <p:cNvPr id="3" name="Content Placeholder 2">
            <a:extLst>
              <a:ext uri="{FF2B5EF4-FFF2-40B4-BE49-F238E27FC236}">
                <a16:creationId xmlns:a16="http://schemas.microsoft.com/office/drawing/2014/main" id="{E0C9DB58-9BDD-44C3-B01D-0304B63EA36F}"/>
              </a:ext>
            </a:extLst>
          </p:cNvPr>
          <p:cNvSpPr>
            <a:spLocks noGrp="1"/>
          </p:cNvSpPr>
          <p:nvPr>
            <p:ph idx="1"/>
          </p:nvPr>
        </p:nvSpPr>
        <p:spPr/>
        <p:txBody>
          <a:body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Admin can manage users by adding, updating and deleting the users inside the application.</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a:t>
            </a:r>
            <a:r>
              <a:rPr lang="en-US" sz="2000" dirty="0">
                <a:latin typeface="Times New Roman" panose="02020603050405020304" pitchFamily="18" charset="0"/>
                <a:cs typeface="Times New Roman" panose="02020603050405020304" pitchFamily="18" charset="0"/>
              </a:rPr>
              <a:t>dmin can view the feedbacks left by the users for the betterment of the application.</a:t>
            </a:r>
          </a:p>
          <a:p>
            <a:endParaRPr lang="en-IN" dirty="0"/>
          </a:p>
        </p:txBody>
      </p:sp>
    </p:spTree>
    <p:extLst>
      <p:ext uri="{BB962C8B-B14F-4D97-AF65-F5344CB8AC3E}">
        <p14:creationId xmlns:p14="http://schemas.microsoft.com/office/powerpoint/2010/main" val="597825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3D0F1-DAB5-45C5-9088-BAF695F8A0E0}"/>
              </a:ext>
            </a:extLst>
          </p:cNvPr>
          <p:cNvSpPr>
            <a:spLocks noGrp="1"/>
          </p:cNvSpPr>
          <p:nvPr>
            <p:ph type="title"/>
          </p:nvPr>
        </p:nvSpPr>
        <p:spPr/>
        <p:txBody>
          <a:bodyPr>
            <a:normAutofit/>
          </a:bodyPr>
          <a:lstStyle/>
          <a:p>
            <a:pPr algn="ctr"/>
            <a:r>
              <a:rPr lang="en-IN" sz="3200" dirty="0">
                <a:latin typeface="Times New Roman" panose="02020603050405020304" pitchFamily="18" charset="0"/>
                <a:cs typeface="Times New Roman" panose="02020603050405020304" pitchFamily="18" charset="0"/>
              </a:rPr>
              <a:t>User</a:t>
            </a:r>
          </a:p>
        </p:txBody>
      </p:sp>
      <p:sp>
        <p:nvSpPr>
          <p:cNvPr id="3" name="Content Placeholder 2">
            <a:extLst>
              <a:ext uri="{FF2B5EF4-FFF2-40B4-BE49-F238E27FC236}">
                <a16:creationId xmlns:a16="http://schemas.microsoft.com/office/drawing/2014/main" id="{BDCD7B70-6B23-4EA0-8714-67CA82595339}"/>
              </a:ext>
            </a:extLst>
          </p:cNvPr>
          <p:cNvSpPr>
            <a:spLocks noGrp="1"/>
          </p:cNvSpPr>
          <p:nvPr>
            <p:ph idx="1"/>
          </p:nvPr>
        </p:nvSpPr>
        <p:spPr/>
        <p:txBody>
          <a:bodyPr/>
          <a:lstStyle/>
          <a:p>
            <a:pPr>
              <a:buFont typeface="Wingdings" panose="05000000000000000000" pitchFamily="2" charset="2"/>
              <a:buChar char="Ø"/>
            </a:pPr>
            <a:r>
              <a:rPr lang="en-IN" dirty="0"/>
              <a:t>Users can access the application by login in and logging out. And if someone is not already the user they can create a new account.</a:t>
            </a:r>
          </a:p>
          <a:p>
            <a:pPr>
              <a:buFont typeface="Wingdings" panose="05000000000000000000" pitchFamily="2" charset="2"/>
              <a:buChar char="Ø"/>
            </a:pPr>
            <a:r>
              <a:rPr lang="en-IN" dirty="0"/>
              <a:t> Users can create a new note whenever they want to. It can be done manually or by utilising the voice recognition feature by only saying, ”hey note”.</a:t>
            </a:r>
          </a:p>
          <a:p>
            <a:pPr>
              <a:buFont typeface="Wingdings" panose="05000000000000000000" pitchFamily="2" charset="2"/>
              <a:buChar char="Ø"/>
            </a:pPr>
            <a:r>
              <a:rPr lang="en-IN" dirty="0"/>
              <a:t>Users can view their existing files and later can also edit or delete.</a:t>
            </a:r>
          </a:p>
          <a:p>
            <a:pPr>
              <a:buFont typeface="Wingdings" panose="05000000000000000000" pitchFamily="2" charset="2"/>
              <a:buChar char="Ø"/>
            </a:pPr>
            <a:r>
              <a:rPr lang="en-IN" dirty="0"/>
              <a:t> Users can update their profiles by changing profile pictures or by changing password.</a:t>
            </a:r>
          </a:p>
          <a:p>
            <a:pPr>
              <a:buFont typeface="Wingdings" panose="05000000000000000000" pitchFamily="2" charset="2"/>
              <a:buChar char="Ø"/>
            </a:pPr>
            <a:r>
              <a:rPr lang="en-IN" dirty="0"/>
              <a:t>Users can also give feedbacks, as it promotes </a:t>
            </a:r>
            <a:r>
              <a:rPr lang="en-IN" b="0" i="0" dirty="0">
                <a:solidFill>
                  <a:srgbClr val="202124"/>
                </a:solidFill>
                <a:effectLst/>
                <a:latin typeface="Google Sans"/>
              </a:rPr>
              <a:t>sense of self-efficacy.</a:t>
            </a:r>
            <a:endParaRPr lang="en-IN" dirty="0"/>
          </a:p>
        </p:txBody>
      </p:sp>
    </p:spTree>
    <p:extLst>
      <p:ext uri="{BB962C8B-B14F-4D97-AF65-F5344CB8AC3E}">
        <p14:creationId xmlns:p14="http://schemas.microsoft.com/office/powerpoint/2010/main" val="64424012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24</TotalTime>
  <Words>981</Words>
  <Application>Microsoft Office PowerPoint</Application>
  <PresentationFormat>Widescreen</PresentationFormat>
  <Paragraphs>171</Paragraphs>
  <Slides>47</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47</vt:i4>
      </vt:variant>
    </vt:vector>
  </HeadingPairs>
  <TitlesOfParts>
    <vt:vector size="56" baseType="lpstr">
      <vt:lpstr>Arial</vt:lpstr>
      <vt:lpstr>Calibri</vt:lpstr>
      <vt:lpstr>Calibri Light</vt:lpstr>
      <vt:lpstr>Google Sans</vt:lpstr>
      <vt:lpstr>Roboto</vt:lpstr>
      <vt:lpstr>Times New Roman</vt:lpstr>
      <vt:lpstr>Wingdings</vt:lpstr>
      <vt:lpstr>Retrospect</vt:lpstr>
      <vt:lpstr>Document</vt:lpstr>
      <vt:lpstr>ALWAYNOTE WEB APPLICATION</vt:lpstr>
      <vt:lpstr>Index</vt:lpstr>
      <vt:lpstr>Introduction</vt:lpstr>
      <vt:lpstr> Application Profile</vt:lpstr>
      <vt:lpstr>Scope of the Project</vt:lpstr>
      <vt:lpstr>Tools and Technologies used</vt:lpstr>
      <vt:lpstr>Modules</vt:lpstr>
      <vt:lpstr>Admin</vt:lpstr>
      <vt:lpstr>User</vt:lpstr>
      <vt:lpstr>  Need for the Project</vt:lpstr>
      <vt:lpstr>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List of Tables</vt:lpstr>
      <vt:lpstr>UserTable</vt:lpstr>
      <vt:lpstr>NotesTable </vt:lpstr>
      <vt:lpstr>TodoTable </vt:lpstr>
      <vt:lpstr>Project Screenshots</vt:lpstr>
      <vt:lpstr>Register Page: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Conclusion </vt:lpstr>
      <vt:lpstr>      Bibliography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People’s Notes</dc:title>
  <dc:creator>shikha</dc:creator>
  <cp:lastModifiedBy>hp</cp:lastModifiedBy>
  <cp:revision>176</cp:revision>
  <dcterms:created xsi:type="dcterms:W3CDTF">2021-01-19T02:58:28Z</dcterms:created>
  <dcterms:modified xsi:type="dcterms:W3CDTF">2024-10-22T08:33:04Z</dcterms:modified>
</cp:coreProperties>
</file>