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8" r:id="rId10"/>
    <p:sldId id="269" r:id="rId11"/>
    <p:sldId id="264" r:id="rId12"/>
    <p:sldId id="265" r:id="rId13"/>
    <p:sldId id="266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990088F-AF17-40BF-831A-532484E86DD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9F56493-66BE-4630-ADCD-1BB641EBF0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088F-AF17-40BF-831A-532484E86DD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6493-66BE-4630-ADCD-1BB641EBF0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088F-AF17-40BF-831A-532484E86DD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6493-66BE-4630-ADCD-1BB641EBF0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088F-AF17-40BF-831A-532484E86DD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6493-66BE-4630-ADCD-1BB641EBF0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990088F-AF17-40BF-831A-532484E86DD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9F56493-66BE-4630-ADCD-1BB641EBF0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088F-AF17-40BF-831A-532484E86DD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6493-66BE-4630-ADCD-1BB641EBF0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088F-AF17-40BF-831A-532484E86DD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6493-66BE-4630-ADCD-1BB641EBF0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088F-AF17-40BF-831A-532484E86DD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6493-66BE-4630-ADCD-1BB641EBF0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088F-AF17-40BF-831A-532484E86DD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6493-66BE-4630-ADCD-1BB641EBF0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088F-AF17-40BF-831A-532484E86DD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6493-66BE-4630-ADCD-1BB641EBF0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088F-AF17-40BF-831A-532484E86DD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6493-66BE-4630-ADCD-1BB641EBF0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90088F-AF17-40BF-831A-532484E86DD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9F56493-66BE-4630-ADCD-1BB641EBF0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u="sng" dirty="0"/>
              <a:t>Linear Regression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267200" cy="1752600"/>
          </a:xfrm>
        </p:spPr>
        <p:txBody>
          <a:bodyPr/>
          <a:lstStyle/>
          <a:p>
            <a:pPr algn="r"/>
            <a:r>
              <a:rPr lang="en-US" b="1" i="1" dirty="0" smtClean="0"/>
              <a:t>- </a:t>
            </a:r>
            <a:r>
              <a:rPr lang="en-US" b="1" i="1" dirty="0" err="1" smtClean="0"/>
              <a:t>Shikha</a:t>
            </a:r>
            <a:r>
              <a:rPr lang="en-US" b="1" i="1" dirty="0" smtClean="0"/>
              <a:t> Singh</a:t>
            </a:r>
          </a:p>
          <a:p>
            <a:pPr algn="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04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INTRODUCTION TO MACHINE LEARNING</a:t>
            </a:r>
            <a:endParaRPr lang="en-US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sz="3200" b="1" i="1" dirty="0">
                <a:solidFill>
                  <a:srgbClr val="FF0000"/>
                </a:solidFill>
              </a:rPr>
              <a:t>Mean Squared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534400" cy="58674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400" b="1" i="1" dirty="0" smtClean="0"/>
              <a:t>Steps </a:t>
            </a:r>
            <a:r>
              <a:rPr lang="en-US" sz="2400" dirty="0" smtClean="0"/>
              <a:t>–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Find the difference between the actual y and predicted y value, for a given x.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Square this difference.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Find the mean of the squares for every value in X.</a:t>
            </a:r>
          </a:p>
          <a:p>
            <a:pPr marL="914400" lvl="1" indent="-514350">
              <a:buFont typeface="+mj-lt"/>
              <a:buAutoNum type="arabicPeriod"/>
            </a:pPr>
            <a:endParaRPr lang="en-US" sz="2400" dirty="0"/>
          </a:p>
          <a:p>
            <a:pPr marL="914400" lvl="1" indent="-514350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800" b="1" i="1" dirty="0" smtClean="0">
                <a:solidFill>
                  <a:srgbClr val="FF0000"/>
                </a:solidFill>
              </a:rPr>
              <a:t>Mean Absolute Error (MAE)</a:t>
            </a:r>
          </a:p>
          <a:p>
            <a:pPr>
              <a:buNone/>
            </a:pPr>
            <a:r>
              <a:rPr lang="en-US" sz="2400" dirty="0" smtClean="0"/>
              <a:t>      This is simply the average of the absolute difference between the target value and the value predicted by the model. </a:t>
            </a:r>
          </a:p>
          <a:p>
            <a:pPr>
              <a:buNone/>
            </a:pPr>
            <a:endParaRPr lang="en-US" sz="2400" dirty="0" smtClean="0"/>
          </a:p>
          <a:p>
            <a:pPr marL="914400" lvl="1" indent="-514350">
              <a:buNone/>
            </a:pPr>
            <a:endParaRPr lang="en-US" sz="2000" dirty="0" smtClean="0"/>
          </a:p>
          <a:p>
            <a:pPr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971800"/>
            <a:ext cx="3124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5334000"/>
            <a:ext cx="388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b="1" i="1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001000" cy="541020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This </a:t>
            </a:r>
            <a:r>
              <a:rPr lang="en-US" sz="2400" b="1" dirty="0" smtClean="0">
                <a:solidFill>
                  <a:srgbClr val="FF0000"/>
                </a:solidFill>
              </a:rPr>
              <a:t>coefficient </a:t>
            </a:r>
            <a:r>
              <a:rPr lang="en-US" sz="2400" b="1" smtClean="0">
                <a:solidFill>
                  <a:srgbClr val="FF0000"/>
                </a:solidFill>
              </a:rPr>
              <a:t>of </a:t>
            </a:r>
            <a:r>
              <a:rPr lang="en-US" sz="2400" b="1" smtClean="0">
                <a:solidFill>
                  <a:srgbClr val="FF0000"/>
                </a:solidFill>
              </a:rPr>
              <a:t>determination </a:t>
            </a:r>
            <a:r>
              <a:rPr lang="en-US" sz="2400" smtClean="0"/>
              <a:t>is </a:t>
            </a:r>
            <a:r>
              <a:rPr lang="en-US" sz="2400" dirty="0" smtClean="0"/>
              <a:t>commonly known as </a:t>
            </a:r>
            <a:r>
              <a:rPr lang="en-US" sz="2400" b="1" dirty="0" smtClean="0"/>
              <a:t>R</a:t>
            </a:r>
            <a:r>
              <a:rPr lang="en-US" sz="2400" dirty="0" smtClean="0"/>
              <a:t>-squared (or </a:t>
            </a:r>
            <a:r>
              <a:rPr lang="en-US" sz="2400" b="1" dirty="0" smtClean="0"/>
              <a:t>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), and is sometimes referred to as the "goodness of fit.“</a:t>
            </a:r>
          </a:p>
          <a:p>
            <a:r>
              <a:rPr lang="en-US" sz="2400" dirty="0" smtClean="0"/>
              <a:t> The </a:t>
            </a:r>
            <a:r>
              <a:rPr lang="en-US" sz="2400" dirty="0"/>
              <a:t>closer </a:t>
            </a:r>
            <a:r>
              <a:rPr lang="en-US" sz="2400" dirty="0" smtClean="0"/>
              <a:t>the  value tends </a:t>
            </a:r>
            <a:r>
              <a:rPr lang="en-US" sz="2400" dirty="0"/>
              <a:t>to 1, the better the model </a:t>
            </a:r>
            <a:r>
              <a:rPr lang="en-US" sz="2400" dirty="0" smtClean="0"/>
              <a:t>is!</a:t>
            </a:r>
          </a:p>
          <a:p>
            <a:r>
              <a:rPr lang="en-US" sz="2400" dirty="0"/>
              <a:t>The value of R</a:t>
            </a:r>
            <a:r>
              <a:rPr lang="en-US" sz="2400" baseline="30000" dirty="0"/>
              <a:t>2</a:t>
            </a:r>
            <a:r>
              <a:rPr lang="en-US" sz="2400" dirty="0"/>
              <a:t> ranges from 0 to 1, that it: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0 &lt; R</a:t>
            </a:r>
            <a:r>
              <a:rPr lang="en-US" sz="2400" baseline="30000" dirty="0"/>
              <a:t>2</a:t>
            </a:r>
            <a:r>
              <a:rPr lang="en-US" sz="2400" dirty="0"/>
              <a:t> &lt; 1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810000"/>
            <a:ext cx="56388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1066800"/>
          </a:xfrm>
        </p:spPr>
        <p:txBody>
          <a:bodyPr>
            <a:noAutofit/>
          </a:bodyPr>
          <a:lstStyle/>
          <a:p>
            <a:r>
              <a:rPr lang="en-US" sz="4800" b="1" i="1" dirty="0" smtClean="0">
                <a:solidFill>
                  <a:schemeClr val="tx1"/>
                </a:solidFill>
              </a:rPr>
              <a:t>Simple Linear Regression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686800" cy="510540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There r basically 2 types of errors </a:t>
            </a:r>
            <a:r>
              <a:rPr lang="en-US" sz="2400" b="1" dirty="0">
                <a:solidFill>
                  <a:srgbClr val="FF0000"/>
                </a:solidFill>
              </a:rPr>
              <a:t>stochastic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as well as </a:t>
            </a:r>
            <a:r>
              <a:rPr lang="en-US" sz="2400" b="1" dirty="0">
                <a:solidFill>
                  <a:srgbClr val="FF0000"/>
                </a:solidFill>
              </a:rPr>
              <a:t>deterministic errors</a:t>
            </a:r>
          </a:p>
          <a:p>
            <a:r>
              <a:rPr lang="en-US" sz="2400" dirty="0" smtClean="0"/>
              <a:t>Let’s consider this model below to understand these errors!!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743200"/>
            <a:ext cx="4876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2133600"/>
            <a:ext cx="480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000" b="1" dirty="0">
                <a:solidFill>
                  <a:srgbClr val="00B0F0"/>
                </a:solidFill>
              </a:rPr>
              <a:t>P1</a:t>
            </a:r>
            <a:r>
              <a:rPr lang="en-US" sz="2000" dirty="0"/>
              <a:t> </a:t>
            </a:r>
            <a:r>
              <a:rPr lang="en-US" sz="2000" dirty="0" smtClean="0"/>
              <a:t>–Actual y </a:t>
            </a:r>
            <a:r>
              <a:rPr lang="en-US" sz="2000" dirty="0"/>
              <a:t>data point for given </a:t>
            </a:r>
            <a:r>
              <a:rPr lang="en-US" sz="2000" dirty="0" smtClean="0"/>
              <a:t>x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B0F0"/>
                </a:solidFill>
              </a:rPr>
              <a:t>P2</a:t>
            </a:r>
            <a:r>
              <a:rPr lang="en-US" sz="2000" dirty="0"/>
              <a:t> </a:t>
            </a:r>
            <a:r>
              <a:rPr lang="en-US" sz="2000" dirty="0" smtClean="0"/>
              <a:t>-Predicted </a:t>
            </a:r>
            <a:r>
              <a:rPr lang="en-US" sz="2000" dirty="0"/>
              <a:t>y value for given </a:t>
            </a:r>
            <a:r>
              <a:rPr lang="en-US" sz="2000" dirty="0" smtClean="0"/>
              <a:t>x</a:t>
            </a:r>
          </a:p>
          <a:p>
            <a:endParaRPr lang="en-US" sz="2000" dirty="0"/>
          </a:p>
          <a:p>
            <a:r>
              <a:rPr lang="en-US" sz="2000" b="1" dirty="0" err="1" smtClean="0">
                <a:solidFill>
                  <a:srgbClr val="00B0F0"/>
                </a:solidFill>
              </a:rPr>
              <a:t>Ybar</a:t>
            </a:r>
            <a:r>
              <a:rPr lang="en-US" sz="2000" dirty="0" smtClean="0"/>
              <a:t>–Mean of </a:t>
            </a:r>
            <a:r>
              <a:rPr lang="en-US" sz="2000" dirty="0"/>
              <a:t>all Y values in data </a:t>
            </a:r>
            <a:r>
              <a:rPr lang="en-US" sz="2000" dirty="0" smtClean="0"/>
              <a:t>set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B0F0"/>
                </a:solidFill>
              </a:rPr>
              <a:t>SST</a:t>
            </a:r>
            <a:r>
              <a:rPr lang="en-US" sz="2000" b="1" dirty="0"/>
              <a:t> </a:t>
            </a:r>
            <a:r>
              <a:rPr lang="en-US" sz="2000" dirty="0"/>
              <a:t>–Sum of Square error Total </a:t>
            </a:r>
            <a:endParaRPr lang="en-US" sz="2000" dirty="0" smtClean="0"/>
          </a:p>
          <a:p>
            <a:r>
              <a:rPr lang="en-US" sz="2000" dirty="0" smtClean="0"/>
              <a:t>Variance </a:t>
            </a:r>
            <a:r>
              <a:rPr lang="en-US" sz="2000" dirty="0"/>
              <a:t>of P1 from </a:t>
            </a:r>
            <a:r>
              <a:rPr lang="en-US" sz="2000" dirty="0" err="1"/>
              <a:t>Ybar</a:t>
            </a:r>
            <a:r>
              <a:rPr lang="en-US" sz="2000" dirty="0"/>
              <a:t>(Y –</a:t>
            </a:r>
            <a:r>
              <a:rPr lang="en-US" sz="2000" dirty="0" err="1"/>
              <a:t>Ybar</a:t>
            </a:r>
            <a:r>
              <a:rPr lang="en-US" sz="2000" dirty="0"/>
              <a:t>)^</a:t>
            </a:r>
            <a:r>
              <a:rPr lang="en-US" sz="2000" dirty="0" smtClean="0"/>
              <a:t>2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B0F0"/>
                </a:solidFill>
              </a:rPr>
              <a:t>SSR </a:t>
            </a:r>
            <a:r>
              <a:rPr lang="en-US" sz="2000" dirty="0"/>
              <a:t>-Regression error (p2 –</a:t>
            </a:r>
            <a:r>
              <a:rPr lang="en-US" sz="2000" dirty="0" err="1"/>
              <a:t>ybar</a:t>
            </a:r>
            <a:r>
              <a:rPr lang="en-US" sz="2000" dirty="0"/>
              <a:t>)^2 </a:t>
            </a:r>
          </a:p>
          <a:p>
            <a:endParaRPr lang="en-US" sz="2000" dirty="0"/>
          </a:p>
          <a:p>
            <a:r>
              <a:rPr lang="es-ES" sz="2000" b="1" dirty="0">
                <a:solidFill>
                  <a:srgbClr val="00B0F0"/>
                </a:solidFill>
              </a:rPr>
              <a:t>SSE</a:t>
            </a:r>
            <a:r>
              <a:rPr lang="es-ES" sz="2000" dirty="0"/>
              <a:t> -Residual error (p1 –p2)^2</a:t>
            </a:r>
            <a:endParaRPr lang="es-ES" sz="2800" dirty="0"/>
          </a:p>
          <a:p>
            <a:pPr lvl="1"/>
            <a:endParaRPr lang="es-E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29400" y="5867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</a:t>
            </a:r>
            <a:r>
              <a:rPr lang="en-US" dirty="0" err="1" smtClean="0"/>
              <a:t>bar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10600" y="579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smtClean="0"/>
              <a:t>Simple Linear Regression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800" dirty="0"/>
          </a:p>
          <a:p>
            <a:r>
              <a:rPr lang="en-US" sz="2400" dirty="0"/>
              <a:t>That model is the most fit where every data point lies on the line. i.e. </a:t>
            </a:r>
            <a:r>
              <a:rPr lang="en-US" sz="2400" b="1" dirty="0">
                <a:solidFill>
                  <a:srgbClr val="FF0000"/>
                </a:solidFill>
              </a:rPr>
              <a:t>SSE = 0 </a:t>
            </a:r>
            <a:r>
              <a:rPr lang="en-US" sz="2400" dirty="0"/>
              <a:t>for all data </a:t>
            </a:r>
            <a:r>
              <a:rPr lang="en-US" sz="2400" dirty="0" smtClean="0"/>
              <a:t>points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 smtClean="0"/>
              <a:t>Hence </a:t>
            </a:r>
            <a:r>
              <a:rPr lang="en-US" sz="2400" dirty="0"/>
              <a:t>SSR should be equal to SST i.e. SSR/SST should be 1. 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r>
              <a:rPr lang="en-US" sz="2400" dirty="0" smtClean="0"/>
              <a:t>Poor </a:t>
            </a:r>
            <a:r>
              <a:rPr lang="en-US" sz="2400" dirty="0"/>
              <a:t>fit will mean large SSE. SSR/SST will be close to </a:t>
            </a:r>
            <a:r>
              <a:rPr lang="en-US" sz="2400" dirty="0" smtClean="0"/>
              <a:t>0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SSR </a:t>
            </a:r>
            <a:r>
              <a:rPr lang="en-US" sz="2400" b="1" dirty="0">
                <a:solidFill>
                  <a:srgbClr val="FF0000"/>
                </a:solidFill>
              </a:rPr>
              <a:t>/ SST </a:t>
            </a:r>
            <a:r>
              <a:rPr lang="en-US" sz="2400" dirty="0"/>
              <a:t>is called as</a:t>
            </a:r>
            <a:r>
              <a:rPr lang="en-US" sz="2400" b="1" dirty="0">
                <a:solidFill>
                  <a:srgbClr val="FF0000"/>
                </a:solidFill>
              </a:rPr>
              <a:t> r^2 (r square) or coefficient of determination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8194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 err="1" smtClean="0">
                <a:solidFill>
                  <a:srgbClr val="002060"/>
                </a:solidFill>
              </a:rPr>
              <a:t>Thankyou</a:t>
            </a:r>
            <a:r>
              <a:rPr lang="en-US" sz="6600" b="1" i="1" dirty="0" smtClean="0">
                <a:solidFill>
                  <a:srgbClr val="002060"/>
                </a:solidFill>
              </a:rPr>
              <a:t>!!</a:t>
            </a:r>
            <a:r>
              <a:rPr lang="en-US" sz="6600" b="1" i="1" dirty="0" smtClean="0">
                <a:solidFill>
                  <a:srgbClr val="002060"/>
                </a:solidFill>
                <a:sym typeface="Wingdings" pitchFamily="2" charset="2"/>
              </a:rPr>
              <a:t></a:t>
            </a:r>
            <a:endParaRPr lang="en-US" sz="66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smtClean="0"/>
              <a:t>Linear Regression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Linear Regression</a:t>
            </a:r>
            <a:r>
              <a:rPr lang="en-US" sz="2800" dirty="0"/>
              <a:t> is a machine learning algorithm based on </a:t>
            </a:r>
            <a:r>
              <a:rPr lang="en-US" sz="2800" b="1" dirty="0"/>
              <a:t>supervised learning</a:t>
            </a:r>
            <a:r>
              <a:rPr lang="en-US" sz="2800" dirty="0"/>
              <a:t>. 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statistics, linear regression is a linear approach to model the relationship between a dependent variable and one or more independent variables.</a:t>
            </a:r>
            <a:r>
              <a:rPr lang="en-US" sz="2800" b="1" dirty="0"/>
              <a:t> 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i="1" dirty="0" smtClean="0"/>
              <a:t>Linear Regression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382000" cy="4983163"/>
          </a:xfrm>
        </p:spPr>
        <p:txBody>
          <a:bodyPr/>
          <a:lstStyle/>
          <a:p>
            <a:pPr>
              <a:buNone/>
            </a:pPr>
            <a:r>
              <a:rPr lang="en-US" sz="2800" b="1" dirty="0"/>
              <a:t>X</a:t>
            </a:r>
            <a:r>
              <a:rPr lang="en-US" sz="2800" b="1" dirty="0" smtClean="0"/>
              <a:t>- </a:t>
            </a:r>
            <a:r>
              <a:rPr lang="en-US" sz="2800" b="1" dirty="0"/>
              <a:t>independent </a:t>
            </a:r>
            <a:r>
              <a:rPr lang="en-US" sz="2800" b="1" dirty="0" smtClean="0"/>
              <a:t>variable</a:t>
            </a:r>
          </a:p>
          <a:p>
            <a:pPr>
              <a:buNone/>
            </a:pPr>
            <a:r>
              <a:rPr lang="en-US" sz="2800" b="1" dirty="0"/>
              <a:t>Y</a:t>
            </a:r>
            <a:r>
              <a:rPr lang="en-US" sz="2800" b="1" dirty="0" smtClean="0"/>
              <a:t>- </a:t>
            </a:r>
            <a:r>
              <a:rPr lang="en-US" sz="2800" b="1" dirty="0"/>
              <a:t>dependent variable</a:t>
            </a:r>
            <a:endParaRPr lang="en-US" sz="2800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438400"/>
            <a:ext cx="419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0" y="1803737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regression technique finds out a linear relationship between x (input) and y(output).</a:t>
            </a:r>
            <a:endParaRPr lang="en-US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819400"/>
            <a:ext cx="3425228" cy="2702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b="1" i="1" dirty="0" smtClean="0"/>
              <a:t>Linear Regression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067800" cy="4937760"/>
          </a:xfrm>
        </p:spPr>
        <p:txBody>
          <a:bodyPr>
            <a:normAutofit/>
          </a:bodyPr>
          <a:lstStyle/>
          <a:p>
            <a:r>
              <a:rPr lang="en-US" sz="2800" dirty="0"/>
              <a:t>Regression techniques mostly differ based on the </a:t>
            </a:r>
            <a:r>
              <a:rPr lang="en-US" sz="2800" dirty="0" smtClean="0"/>
              <a:t>       </a:t>
            </a:r>
            <a:r>
              <a:rPr lang="en-US" sz="2800" b="1" dirty="0" smtClean="0">
                <a:solidFill>
                  <a:srgbClr val="FF0000"/>
                </a:solidFill>
              </a:rPr>
              <a:t>number </a:t>
            </a:r>
            <a:r>
              <a:rPr lang="en-US" sz="2800" b="1" dirty="0">
                <a:solidFill>
                  <a:srgbClr val="FF0000"/>
                </a:solidFill>
              </a:rPr>
              <a:t>of independent variables </a:t>
            </a:r>
            <a:r>
              <a:rPr lang="en-US" sz="2800" dirty="0"/>
              <a:t>and the </a:t>
            </a:r>
            <a:r>
              <a:rPr lang="en-US" sz="2800" b="1" dirty="0" smtClean="0">
                <a:solidFill>
                  <a:srgbClr val="C00000"/>
                </a:solidFill>
              </a:rPr>
              <a:t>type </a:t>
            </a:r>
            <a:r>
              <a:rPr lang="en-US" sz="2800" b="1" dirty="0">
                <a:solidFill>
                  <a:srgbClr val="C00000"/>
                </a:solidFill>
              </a:rPr>
              <a:t>of relationship</a:t>
            </a:r>
            <a:r>
              <a:rPr lang="en-US" sz="2800" dirty="0"/>
              <a:t> between the independent and dependent variables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i="1" dirty="0" smtClean="0"/>
              <a:t>Number of </a:t>
            </a:r>
            <a:r>
              <a:rPr lang="en-US" sz="2800" b="1" i="1" dirty="0" smtClean="0">
                <a:solidFill>
                  <a:srgbClr val="FF0000"/>
                </a:solidFill>
              </a:rPr>
              <a:t>independent variables</a:t>
            </a:r>
            <a:endParaRPr lang="en-US" sz="2800" i="1" dirty="0" smtClean="0"/>
          </a:p>
          <a:p>
            <a:pPr>
              <a:buNone/>
            </a:pPr>
            <a:r>
              <a:rPr lang="en-US" sz="2800" b="1" dirty="0" smtClean="0"/>
              <a:t>1. Simple regression       2.Multiple linear regression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382000" cy="4754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</a:rPr>
              <a:t>egree </a:t>
            </a:r>
            <a:r>
              <a:rPr lang="en-US" sz="2400" b="1" dirty="0">
                <a:solidFill>
                  <a:srgbClr val="FF0000"/>
                </a:solidFill>
              </a:rPr>
              <a:t>of relationship </a:t>
            </a:r>
            <a:r>
              <a:rPr lang="en-US" sz="2400" dirty="0"/>
              <a:t>between the attributes Y and X</a:t>
            </a:r>
          </a:p>
          <a:p>
            <a:r>
              <a:rPr lang="en-US" sz="2400" dirty="0" smtClean="0"/>
              <a:t>Mathematically </a:t>
            </a:r>
            <a:r>
              <a:rPr lang="en-US" sz="2400" dirty="0"/>
              <a:t>correlation between two variables indicates how closely their relationship follows a straight line.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We </a:t>
            </a:r>
            <a:r>
              <a:rPr lang="en-US" sz="2400" dirty="0"/>
              <a:t>use </a:t>
            </a:r>
            <a:r>
              <a:rPr lang="en-US" sz="2400" b="1" dirty="0">
                <a:solidFill>
                  <a:srgbClr val="FF0000"/>
                </a:solidFill>
              </a:rPr>
              <a:t>Pearson’s correlation </a:t>
            </a:r>
            <a:r>
              <a:rPr lang="en-US" sz="2400" dirty="0"/>
              <a:t>which ranges between -1 and +1.</a:t>
            </a:r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95600"/>
            <a:ext cx="75438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0772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Coefficient </a:t>
            </a:r>
            <a:r>
              <a:rPr lang="en-US" sz="2800" b="1" dirty="0">
                <a:solidFill>
                  <a:srgbClr val="FF0000"/>
                </a:solidFill>
              </a:rPr>
              <a:t>of </a:t>
            </a:r>
            <a:r>
              <a:rPr lang="en-US" sz="2800" b="1" dirty="0" smtClean="0">
                <a:solidFill>
                  <a:srgbClr val="FF0000"/>
                </a:solidFill>
              </a:rPr>
              <a:t>correlation  [Pearson’s coefficient]</a:t>
            </a:r>
          </a:p>
          <a:p>
            <a:pPr>
              <a:buNone/>
            </a:pPr>
            <a:r>
              <a:rPr lang="en-US" sz="2800" dirty="0" smtClean="0"/>
              <a:t>        p(</a:t>
            </a:r>
            <a:r>
              <a:rPr lang="en-US" sz="2800" dirty="0" err="1" smtClean="0"/>
              <a:t>x,y</a:t>
            </a:r>
            <a:r>
              <a:rPr lang="en-US" sz="2800" dirty="0"/>
              <a:t>) = </a:t>
            </a:r>
            <a:r>
              <a:rPr lang="en-US" sz="2800" dirty="0" err="1"/>
              <a:t>Cov</a:t>
            </a:r>
            <a:r>
              <a:rPr lang="en-US" sz="2800" dirty="0"/>
              <a:t>(</a:t>
            </a:r>
            <a:r>
              <a:rPr lang="en-US" sz="2800" dirty="0" err="1"/>
              <a:t>x,y</a:t>
            </a:r>
            <a:r>
              <a:rPr lang="en-US" sz="2800" dirty="0"/>
              <a:t>) / ( </a:t>
            </a:r>
            <a:r>
              <a:rPr lang="en-US" sz="2800" dirty="0" err="1"/>
              <a:t>stndDev</a:t>
            </a:r>
            <a:r>
              <a:rPr lang="en-US" sz="2800" dirty="0"/>
              <a:t> (x) X </a:t>
            </a:r>
            <a:r>
              <a:rPr lang="en-US" sz="2800" dirty="0" err="1"/>
              <a:t>stndDev</a:t>
            </a:r>
            <a:r>
              <a:rPr lang="en-US" sz="2800" dirty="0"/>
              <a:t> (y</a:t>
            </a:r>
            <a:r>
              <a:rPr lang="en-US" sz="2800" dirty="0" smtClean="0"/>
              <a:t>) 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667000"/>
            <a:ext cx="5638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305800" cy="52578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scatter plot below shows apparent correlation between X and </a:t>
            </a:r>
            <a:r>
              <a:rPr lang="en-US" sz="2400" dirty="0" smtClean="0"/>
              <a:t>Y.</a:t>
            </a:r>
          </a:p>
          <a:p>
            <a:r>
              <a:rPr lang="en-US" sz="2400" dirty="0"/>
              <a:t>But there are infinite number of lines that can fit in the scatter. Which one should we consider as the model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0"/>
            <a:ext cx="5105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362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use </a:t>
            </a:r>
            <a:r>
              <a:rPr lang="en-US" sz="2000" b="1" dirty="0" smtClean="0"/>
              <a:t>gradient descent method </a:t>
            </a:r>
            <a:r>
              <a:rPr lang="en-US" sz="2000" dirty="0" smtClean="0"/>
              <a:t>for finding the best model which uses  partial derivatives on the parameters </a:t>
            </a:r>
            <a:r>
              <a:rPr lang="en-US" sz="2000" b="1" dirty="0" smtClean="0"/>
              <a:t>(slope and intercept)</a:t>
            </a:r>
            <a:r>
              <a:rPr lang="en-US" sz="2000" dirty="0" smtClean="0"/>
              <a:t> to minimize sum of squared errors 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US" sz="3600" b="1" i="1" dirty="0" smtClean="0"/>
              <a:t>Linear Regression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1437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distance between a actual point and the predicted line (drop a line vertically (shown in yellow)) is the error in prediction.</a:t>
            </a:r>
          </a:p>
          <a:p>
            <a:r>
              <a:rPr lang="en-US" sz="2400" dirty="0" smtClean="0"/>
              <a:t>That line which gives </a:t>
            </a:r>
            <a:r>
              <a:rPr lang="en-US" sz="2400" b="1" dirty="0" smtClean="0">
                <a:solidFill>
                  <a:srgbClr val="FF0000"/>
                </a:solidFill>
              </a:rPr>
              <a:t>least sum of squared errors </a:t>
            </a:r>
            <a:r>
              <a:rPr lang="en-US" sz="2400" dirty="0" smtClean="0"/>
              <a:t>is considered as the best line         </a:t>
            </a:r>
          </a:p>
          <a:p>
            <a:endParaRPr lang="en-US" sz="20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895600"/>
            <a:ext cx="5410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0" y="45720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Error in prediction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b="1" i="1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</a:rPr>
              <a:t> Evaluation</a:t>
            </a:r>
            <a:r>
              <a:rPr lang="en-US" sz="2800" b="1" dirty="0">
                <a:solidFill>
                  <a:srgbClr val="FF0000"/>
                </a:solidFill>
              </a:rPr>
              <a:t> in </a:t>
            </a:r>
            <a:r>
              <a:rPr lang="en-US" sz="2800" b="1" dirty="0" smtClean="0">
                <a:solidFill>
                  <a:srgbClr val="FF0000"/>
                </a:solidFill>
              </a:rPr>
              <a:t>regression</a:t>
            </a:r>
          </a:p>
          <a:p>
            <a:r>
              <a:rPr lang="en-US" sz="2800" dirty="0"/>
              <a:t>Evaluation metrics are a measure of how good a model performs and how well it approximates the relationship. </a:t>
            </a:r>
            <a:endParaRPr lang="en-US" sz="2800" dirty="0" smtClean="0"/>
          </a:p>
          <a:p>
            <a:r>
              <a:rPr lang="en-US" sz="2800" dirty="0"/>
              <a:t>The most common metric for </a:t>
            </a:r>
            <a:r>
              <a:rPr lang="en-US" sz="2800" dirty="0" smtClean="0"/>
              <a:t>simple linear regression tasks are </a:t>
            </a:r>
            <a:r>
              <a:rPr lang="en-US" sz="2800" b="1" dirty="0" smtClean="0"/>
              <a:t>MSE, MAE, R-squared. 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787</TotalTime>
  <Words>483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   Linear Regression 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Mean Squared Error</vt:lpstr>
      <vt:lpstr>Linear Regression</vt:lpstr>
      <vt:lpstr>Simple Linear Regression</vt:lpstr>
      <vt:lpstr>Simple Linear Regression Models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81</cp:revision>
  <dcterms:created xsi:type="dcterms:W3CDTF">2021-04-19T07:21:06Z</dcterms:created>
  <dcterms:modified xsi:type="dcterms:W3CDTF">2021-04-21T04:16:47Z</dcterms:modified>
</cp:coreProperties>
</file>