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1"/>
  </p:notesMasterIdLst>
  <p:sldIdLst>
    <p:sldId id="256" r:id="rId2"/>
    <p:sldId id="257" r:id="rId3"/>
    <p:sldId id="268" r:id="rId4"/>
    <p:sldId id="287" r:id="rId5"/>
    <p:sldId id="277" r:id="rId6"/>
    <p:sldId id="258" r:id="rId7"/>
    <p:sldId id="269" r:id="rId8"/>
    <p:sldId id="259" r:id="rId9"/>
    <p:sldId id="266" r:id="rId10"/>
    <p:sldId id="260" r:id="rId11"/>
    <p:sldId id="267" r:id="rId12"/>
    <p:sldId id="270" r:id="rId13"/>
    <p:sldId id="272" r:id="rId14"/>
    <p:sldId id="264" r:id="rId15"/>
    <p:sldId id="263" r:id="rId16"/>
    <p:sldId id="265" r:id="rId17"/>
    <p:sldId id="261" r:id="rId18"/>
    <p:sldId id="273" r:id="rId19"/>
    <p:sldId id="274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978"/>
    <a:srgbClr val="E70998"/>
    <a:srgbClr val="E40C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B85B6-DC5E-47E7-925D-4C1E244971BB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E4EF4-4CA7-4F01-B34A-658EDD1BB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E4EF4-4CA7-4F01-B34A-658EDD1BB46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E4EF4-4CA7-4F01-B34A-658EDD1BB46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3DBE3-D232-49D3-A570-E002463E2EBA}" type="datetime1">
              <a:rPr lang="en-US" smtClean="0"/>
              <a:pPr/>
              <a:t>4/8/2020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28DAE4-767C-4202-A4F3-370FD1CFE1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29A736-CC8C-4F5F-92EA-4DD656DB4745}" type="datetime1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28DAE4-767C-4202-A4F3-370FD1CFE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686889-5937-4F26-93AF-3E496F36F982}" type="datetime1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28DAE4-767C-4202-A4F3-370FD1CFE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818475-4E14-4E29-80C3-A915DAD5D2A0}" type="datetime1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28DAE4-767C-4202-A4F3-370FD1CFE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C469A-6111-4A2C-A7F9-7D8E91F99DD9}" type="datetime1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28DAE4-767C-4202-A4F3-370FD1CFE1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DFFC9F-DF87-4262-A06C-8FC7595B1981}" type="datetime1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28DAE4-767C-4202-A4F3-370FD1CFE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86752F-2FC2-4CE4-9792-3DD3447B9465}" type="datetime1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28DAE4-767C-4202-A4F3-370FD1CFE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A8D11A-E3EC-4C5C-8A7C-8E76F242BE8C}" type="datetime1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28DAE4-767C-4202-A4F3-370FD1CFE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4FC59B-9FD5-449E-A69C-DC022D25EAA0}" type="datetime1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28DAE4-767C-4202-A4F3-370FD1CFE1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634372-0E51-46BD-AA31-30025E0AEFA0}" type="datetime1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28DAE4-767C-4202-A4F3-370FD1CFE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45AB1-3A57-4526-83C9-C5864E528F82}" type="datetime1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28DAE4-767C-4202-A4F3-370FD1CFE1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A70471-3361-47C3-BA74-05F345083617}" type="datetime1">
              <a:rPr lang="en-US" smtClean="0"/>
              <a:pPr/>
              <a:t>4/8/2020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128DAE4-767C-4202-A4F3-370FD1CFE1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5981700"/>
            <a:ext cx="7406640" cy="1752600"/>
          </a:xfrm>
        </p:spPr>
        <p:txBody>
          <a:bodyPr/>
          <a:lstStyle/>
          <a:p>
            <a:r>
              <a:rPr lang="en-US" dirty="0" err="1" smtClean="0"/>
              <a:t>Shikha</a:t>
            </a:r>
            <a:r>
              <a:rPr lang="en-US" dirty="0" smtClean="0"/>
              <a:t> Gupta, PhD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33400"/>
            <a:ext cx="6248400" cy="1371600"/>
          </a:xfrm>
        </p:spPr>
        <p:txBody>
          <a:bodyPr/>
          <a:lstStyle/>
          <a:p>
            <a:r>
              <a:rPr lang="en-US" dirty="0" smtClean="0">
                <a:solidFill>
                  <a:srgbClr val="E70978"/>
                </a:solidFill>
              </a:rPr>
              <a:t>EDA</a:t>
            </a:r>
            <a:r>
              <a:rPr lang="en-US" dirty="0" smtClean="0">
                <a:solidFill>
                  <a:srgbClr val="E40CB6"/>
                </a:solidFill>
              </a:rPr>
              <a:t> </a:t>
            </a:r>
            <a:endParaRPr lang="en-US" dirty="0">
              <a:solidFill>
                <a:srgbClr val="E40CB6"/>
              </a:solidFill>
            </a:endParaRPr>
          </a:p>
        </p:txBody>
      </p:sp>
      <p:pic>
        <p:nvPicPr>
          <p:cNvPr id="88068" name="Picture 4" descr="Breast Cancer Awareness Month - Joint Campaign by IFMSA and FAMSA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4572000" cy="3427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4953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5-year survival rate was highest (91%) in Young patients, followed by Older patients(74%) and lowest in Middle Aged population (68%)</a:t>
            </a:r>
            <a:endParaRPr lang="en-US" sz="2400" dirty="0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1395157"/>
            <a:ext cx="5634037" cy="368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6800" y="2286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5-year Survival Status of Young, Middle Age and Old Patients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2209800"/>
            <a:ext cx="7406640" cy="2133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Analysis Based </a:t>
            </a:r>
          </a:p>
          <a:p>
            <a:pPr algn="ctr"/>
            <a:r>
              <a:rPr lang="en-US" sz="3200" dirty="0" smtClean="0"/>
              <a:t>on </a:t>
            </a:r>
          </a:p>
          <a:p>
            <a:pPr algn="ctr"/>
            <a:r>
              <a:rPr lang="en-US" sz="3200" dirty="0" smtClean="0"/>
              <a:t>Years of Operation </a:t>
            </a:r>
            <a:endParaRPr lang="en-US" sz="3200" dirty="0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924800" y="152400"/>
            <a:ext cx="1219200" cy="457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E70978"/>
                </a:solidFill>
              </a:rPr>
              <a:t>EDA</a:t>
            </a:r>
            <a:r>
              <a:rPr lang="en-US" sz="2000" dirty="0" smtClean="0">
                <a:solidFill>
                  <a:srgbClr val="E40CB6"/>
                </a:solidFill>
              </a:rPr>
              <a:t> </a:t>
            </a:r>
            <a:endParaRPr lang="en-US" sz="2000" dirty="0">
              <a:solidFill>
                <a:srgbClr val="E40CB6"/>
              </a:solidFill>
            </a:endParaRPr>
          </a:p>
        </p:txBody>
      </p:sp>
      <p:pic>
        <p:nvPicPr>
          <p:cNvPr id="4" name="Picture 4" descr="Breast Cancer Awareness Month - Joint Campaign by IFMSA and FAMSA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33400"/>
            <a:ext cx="1676400" cy="1256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Distribution of Years of Operation in </a:t>
            </a:r>
            <a:br>
              <a:rPr lang="en-US" sz="3200" dirty="0" smtClean="0"/>
            </a:br>
            <a:r>
              <a:rPr lang="en-US" sz="3200" dirty="0" smtClean="0"/>
              <a:t>Breast Cancer Patients 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502920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Patients in this data set </a:t>
            </a:r>
            <a:r>
              <a:rPr lang="en-US" sz="2400" dirty="0"/>
              <a:t>were operated between 1958 to 1969. ~50% (140) operations were done before 1963 and the remaining(166) were done in or after 1963.</a:t>
            </a:r>
          </a:p>
          <a:p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143000"/>
            <a:ext cx="488107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5-year Survival Status based on </a:t>
            </a:r>
            <a:br>
              <a:rPr lang="en-US" sz="3200" dirty="0" smtClean="0"/>
            </a:br>
            <a:r>
              <a:rPr lang="en-US" sz="3200" dirty="0" smtClean="0"/>
              <a:t>Years of Operation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4778276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</a:t>
            </a:r>
            <a:r>
              <a:rPr lang="en-US" sz="2400" dirty="0"/>
              <a:t>is no visible difference in the 5-year </a:t>
            </a:r>
            <a:r>
              <a:rPr lang="en-US" sz="2400" dirty="0" smtClean="0"/>
              <a:t>survival rate </a:t>
            </a:r>
            <a:r>
              <a:rPr lang="en-US" sz="2400" dirty="0"/>
              <a:t>of patients in different groups based on Years of </a:t>
            </a:r>
            <a:r>
              <a:rPr lang="en-US" sz="2400" dirty="0" smtClean="0"/>
              <a:t>operation (1958-60, 1961-65, &gt;1965). </a:t>
            </a:r>
            <a:r>
              <a:rPr lang="en-US" sz="2400" dirty="0"/>
              <a:t>However, there is a </a:t>
            </a:r>
            <a:r>
              <a:rPr lang="en-US" sz="2400" dirty="0" smtClean="0"/>
              <a:t>6% </a:t>
            </a:r>
            <a:r>
              <a:rPr lang="en-US" sz="2400" dirty="0"/>
              <a:t>increase in survival </a:t>
            </a:r>
            <a:r>
              <a:rPr lang="en-US" sz="2400" dirty="0" smtClean="0"/>
              <a:t>rate of </a:t>
            </a:r>
            <a:r>
              <a:rPr lang="en-US" sz="2400" dirty="0"/>
              <a:t>patients who were operated after </a:t>
            </a:r>
            <a:r>
              <a:rPr lang="en-US" sz="2400" dirty="0" smtClean="0"/>
              <a:t>1965 (78%) as compared to the group operated in1958-1960 (72%).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6974" y="1445215"/>
            <a:ext cx="4924425" cy="346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7406640" cy="16764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Analysing</a:t>
            </a:r>
            <a:r>
              <a:rPr lang="en-US" sz="3200" dirty="0" smtClean="0"/>
              <a:t> the data for any </a:t>
            </a:r>
          </a:p>
          <a:p>
            <a:pPr algn="ctr"/>
            <a:r>
              <a:rPr lang="en-US" sz="3200" dirty="0" smtClean="0"/>
              <a:t>bias in different groups</a:t>
            </a:r>
            <a:endParaRPr lang="en-US" sz="3200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924800" y="152400"/>
            <a:ext cx="1219200" cy="457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E70978"/>
                </a:solidFill>
              </a:rPr>
              <a:t>EDA</a:t>
            </a:r>
            <a:r>
              <a:rPr lang="en-US" sz="2000" dirty="0" smtClean="0">
                <a:solidFill>
                  <a:srgbClr val="E40CB6"/>
                </a:solidFill>
              </a:rPr>
              <a:t> </a:t>
            </a:r>
            <a:endParaRPr lang="en-US" sz="2000" dirty="0">
              <a:solidFill>
                <a:srgbClr val="E40CB6"/>
              </a:solidFill>
            </a:endParaRPr>
          </a:p>
        </p:txBody>
      </p:sp>
      <p:pic>
        <p:nvPicPr>
          <p:cNvPr id="8" name="Picture 4" descr="Breast Cancer Awareness Month - Joint Campaign by IFMSA and FAMSA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33400"/>
            <a:ext cx="1676400" cy="1256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Age Distribution in Patients with 0, 1-5, &gt;5 Positive </a:t>
            </a:r>
            <a:r>
              <a:rPr lang="en-US" sz="3200" dirty="0" err="1" smtClean="0"/>
              <a:t>Axillary</a:t>
            </a:r>
            <a:r>
              <a:rPr lang="en-US" sz="3200" dirty="0" smtClean="0"/>
              <a:t> Nodes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218" y="1447800"/>
            <a:ext cx="8115782" cy="232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71600" y="4114800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Three different node groups had a similar % of old and young population, hence a higher 5-year survival rate in the patient group with ‘zero positive </a:t>
            </a:r>
            <a:r>
              <a:rPr lang="en-US" sz="2400" dirty="0" err="1" smtClean="0"/>
              <a:t>axillary</a:t>
            </a:r>
            <a:r>
              <a:rPr lang="en-US" sz="2400" dirty="0" smtClean="0"/>
              <a:t> nodes’ is not because of any bias in the distribution of younger population in this group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Positive </a:t>
            </a:r>
            <a:r>
              <a:rPr lang="en-US" sz="3200" dirty="0" err="1" smtClean="0"/>
              <a:t>Axillary</a:t>
            </a:r>
            <a:r>
              <a:rPr lang="en-US" sz="3200" dirty="0" smtClean="0"/>
              <a:t> Node Distribution </a:t>
            </a:r>
            <a:r>
              <a:rPr lang="en-US" sz="3200" dirty="0" smtClean="0"/>
              <a:t>in patients below and above 40 years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9624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 smtClean="0"/>
              <a:t>	Young group (30-40 years) had ~12% patients with &gt;10 positive </a:t>
            </a:r>
            <a:r>
              <a:rPr lang="en-US" sz="2400" dirty="0" err="1" smtClean="0"/>
              <a:t>axillary</a:t>
            </a:r>
            <a:r>
              <a:rPr lang="en-US" sz="2400" dirty="0" smtClean="0"/>
              <a:t> nodes, which was similar to the group of patients above 40 years (13%). Hence ~20% higher 5-year survival rate in the Young group of patients, was not because of any bias in the distribution of patients with &lt;10 positive </a:t>
            </a:r>
            <a:r>
              <a:rPr lang="en-US" sz="2400" dirty="0" err="1" smtClean="0"/>
              <a:t>axillary</a:t>
            </a:r>
            <a:r>
              <a:rPr lang="en-US" sz="2400" dirty="0" smtClean="0"/>
              <a:t> nodes in this group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7620000" cy="278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/>
              <a:t>	</a:t>
            </a:r>
            <a:r>
              <a:rPr lang="en-US" sz="2400" dirty="0" smtClean="0"/>
              <a:t>~6% lower 5-year survival rate in Middle Aged patients(41-55) as compared to Old patients (&gt;55years) is most likely due to a ~6% higher number of patients with &gt;10 positive </a:t>
            </a:r>
            <a:r>
              <a:rPr lang="en-US" sz="2400" dirty="0" err="1" smtClean="0"/>
              <a:t>axillary</a:t>
            </a:r>
            <a:r>
              <a:rPr lang="en-US" sz="2400" dirty="0" smtClean="0"/>
              <a:t> nodes in the Middle </a:t>
            </a:r>
            <a:r>
              <a:rPr lang="en-US" sz="2400" dirty="0"/>
              <a:t>A</a:t>
            </a:r>
            <a:r>
              <a:rPr lang="en-US" sz="2400" dirty="0" smtClean="0"/>
              <a:t>ged group (16%) as compared to the Old group (10%) of patients. 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447800"/>
            <a:ext cx="8077200" cy="23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Positive </a:t>
            </a:r>
            <a:r>
              <a:rPr lang="en-US" sz="3200" dirty="0" err="1" smtClean="0"/>
              <a:t>Axillary</a:t>
            </a:r>
            <a:r>
              <a:rPr lang="en-US" sz="3200" dirty="0" smtClean="0"/>
              <a:t> Node Distribution in Young, Middle Aged and Old patients  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2209800"/>
            <a:ext cx="7406640" cy="2133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Analysis Based </a:t>
            </a:r>
          </a:p>
          <a:p>
            <a:pPr algn="ctr"/>
            <a:r>
              <a:rPr lang="en-US" sz="3200" dirty="0" smtClean="0"/>
              <a:t>on </a:t>
            </a:r>
          </a:p>
          <a:p>
            <a:pPr algn="ctr"/>
            <a:r>
              <a:rPr lang="en-US" sz="3200" dirty="0" smtClean="0"/>
              <a:t>Pair Plot</a:t>
            </a:r>
            <a:endParaRPr lang="en-US" sz="3200" dirty="0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924800" y="152400"/>
            <a:ext cx="1219200" cy="457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E70978"/>
                </a:solidFill>
              </a:rPr>
              <a:t>EDA</a:t>
            </a:r>
            <a:r>
              <a:rPr lang="en-US" sz="2000" dirty="0" smtClean="0">
                <a:solidFill>
                  <a:srgbClr val="E40CB6"/>
                </a:solidFill>
              </a:rPr>
              <a:t> </a:t>
            </a:r>
            <a:endParaRPr lang="en-US" sz="2000" dirty="0">
              <a:solidFill>
                <a:srgbClr val="E40CB6"/>
              </a:solidFill>
            </a:endParaRPr>
          </a:p>
        </p:txBody>
      </p:sp>
      <p:pic>
        <p:nvPicPr>
          <p:cNvPr id="4" name="Picture 4" descr="Breast Cancer Awareness Month - Joint Campaign by IFMSA and FAMSA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33400"/>
            <a:ext cx="1676400" cy="1256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977870"/>
            <a:ext cx="6381750" cy="568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Pair Plot –Slide 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Data – Background and Description 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dataset contains cases from a study that was conducted between 1958 and 1970 at the University of Chicago's Billings Hospital on the survival of patients who had undergone surgery for breast cancer.</a:t>
            </a:r>
          </a:p>
          <a:p>
            <a:r>
              <a:rPr lang="en-US" sz="2200" dirty="0" smtClean="0"/>
              <a:t>The dataset comprises of 306 observations of 4 columns</a:t>
            </a:r>
          </a:p>
          <a:p>
            <a:endParaRPr lang="en-US" sz="2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581400"/>
            <a:ext cx="72485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2209800"/>
            <a:ext cx="7406640" cy="2133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Re-Analysis Based </a:t>
            </a:r>
          </a:p>
          <a:p>
            <a:pPr algn="ctr"/>
            <a:r>
              <a:rPr lang="en-US" sz="3200" dirty="0" smtClean="0"/>
              <a:t>on</a:t>
            </a:r>
          </a:p>
          <a:p>
            <a:pPr algn="ctr"/>
            <a:r>
              <a:rPr lang="en-US" sz="3200" dirty="0" smtClean="0"/>
              <a:t>Pair Plot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924800" y="152400"/>
            <a:ext cx="1219200" cy="457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E70978"/>
                </a:solidFill>
              </a:rPr>
              <a:t>EDA</a:t>
            </a:r>
            <a:r>
              <a:rPr lang="en-US" sz="2000" dirty="0" smtClean="0">
                <a:solidFill>
                  <a:srgbClr val="E40CB6"/>
                </a:solidFill>
              </a:rPr>
              <a:t> </a:t>
            </a:r>
            <a:endParaRPr lang="en-US" sz="2000" dirty="0">
              <a:solidFill>
                <a:srgbClr val="E40CB6"/>
              </a:solidFill>
            </a:endParaRPr>
          </a:p>
        </p:txBody>
      </p:sp>
      <p:pic>
        <p:nvPicPr>
          <p:cNvPr id="4" name="Picture 4" descr="Breast Cancer Awareness Month - Joint Campaign by IFMSA and FAMSA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33400"/>
            <a:ext cx="1676400" cy="1256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5-year Survival Status of Patients operated in 1958-1960, 1961-62, 1963-65, &gt;1965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1910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/>
              <a:t>	</a:t>
            </a:r>
            <a:r>
              <a:rPr lang="en-US" sz="2400" dirty="0" smtClean="0"/>
              <a:t>Patients who were operated between 1963-65 had 10-12% less  survival rate (68%) beyond 5 years as compared to the patients who were operated in 1961-62 (80%) and after 1965 (78%)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542" y="1600200"/>
            <a:ext cx="891645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7406640" cy="2743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Cause of Lower 5-year Survival Rate </a:t>
            </a:r>
          </a:p>
          <a:p>
            <a:pPr algn="ctr"/>
            <a:r>
              <a:rPr lang="en-US" sz="3200" dirty="0" smtClean="0"/>
              <a:t>in </a:t>
            </a:r>
          </a:p>
          <a:p>
            <a:pPr algn="ctr"/>
            <a:r>
              <a:rPr lang="en-US" sz="3200" dirty="0" smtClean="0"/>
              <a:t>Patients Operated </a:t>
            </a:r>
          </a:p>
          <a:p>
            <a:pPr algn="ctr"/>
            <a:r>
              <a:rPr lang="en-US" sz="3200" dirty="0" smtClean="0"/>
              <a:t>from </a:t>
            </a:r>
          </a:p>
          <a:p>
            <a:pPr algn="ctr"/>
            <a:r>
              <a:rPr lang="en-US" sz="3200" dirty="0" smtClean="0"/>
              <a:t>1963 to 1965</a:t>
            </a:r>
            <a:endParaRPr lang="en-US" sz="3200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924800" y="152400"/>
            <a:ext cx="1219200" cy="457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E70978"/>
                </a:solidFill>
              </a:rPr>
              <a:t>EDA</a:t>
            </a:r>
            <a:r>
              <a:rPr lang="en-US" sz="2000" dirty="0" smtClean="0">
                <a:solidFill>
                  <a:srgbClr val="E40CB6"/>
                </a:solidFill>
              </a:rPr>
              <a:t> </a:t>
            </a:r>
            <a:endParaRPr lang="en-US" sz="2000" dirty="0">
              <a:solidFill>
                <a:srgbClr val="E40CB6"/>
              </a:solidFill>
            </a:endParaRPr>
          </a:p>
        </p:txBody>
      </p:sp>
      <p:pic>
        <p:nvPicPr>
          <p:cNvPr id="8" name="Picture 4" descr="Breast Cancer Awareness Month - Joint Campaign by IFMSA and FAMSA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33400"/>
            <a:ext cx="1676400" cy="1256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Distribution of Positive </a:t>
            </a:r>
            <a:r>
              <a:rPr lang="en-US" sz="3200" dirty="0" err="1" smtClean="0"/>
              <a:t>Axillary</a:t>
            </a:r>
            <a:r>
              <a:rPr lang="en-US" sz="3200" dirty="0" smtClean="0"/>
              <a:t> Nodes in Patients Operated in 1958-60, 1961-62,1963-65 and &gt;1965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41148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patients operated between 1963-65 had a similar number of patients with  &gt;10 positive </a:t>
            </a:r>
            <a:r>
              <a:rPr lang="en-US" sz="2400" dirty="0" err="1" smtClean="0"/>
              <a:t>axillary</a:t>
            </a:r>
            <a:r>
              <a:rPr lang="en-US" sz="2400" dirty="0" smtClean="0"/>
              <a:t> nodes (13.5%) as compared to the patients operated between 1958-1960 (12%), 1961-62 (14%) or after 1965 (13%). Hence,  number of positive </a:t>
            </a:r>
            <a:r>
              <a:rPr lang="en-US" sz="2400" dirty="0" err="1" smtClean="0"/>
              <a:t>axillary</a:t>
            </a:r>
            <a:r>
              <a:rPr lang="en-US" sz="2400" dirty="0" smtClean="0"/>
              <a:t> nodes </a:t>
            </a:r>
            <a:r>
              <a:rPr lang="en-US" sz="2400" u="sng" dirty="0" smtClean="0"/>
              <a:t>does not explain</a:t>
            </a:r>
            <a:r>
              <a:rPr lang="en-US" sz="2400" dirty="0" smtClean="0"/>
              <a:t> higher 5-year death rate in this group of patients.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8458200" cy="176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Distribution of Age in Patients Operated in 1958-60, 1961-62,1963-65 and &gt;1965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3345875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200" dirty="0" smtClean="0"/>
              <a:t>The </a:t>
            </a:r>
            <a:r>
              <a:rPr lang="en-US" sz="2200" dirty="0"/>
              <a:t>patients operated between 1963-65 had a similar </a:t>
            </a:r>
            <a:r>
              <a:rPr lang="en-US" sz="2200" dirty="0" smtClean="0"/>
              <a:t>distribution </a:t>
            </a:r>
            <a:r>
              <a:rPr lang="en-US" sz="2200" dirty="0"/>
              <a:t>of </a:t>
            </a:r>
            <a:r>
              <a:rPr lang="en-US" sz="2200" dirty="0" smtClean="0"/>
              <a:t>young (12%) </a:t>
            </a:r>
            <a:r>
              <a:rPr lang="en-US" sz="2200" dirty="0"/>
              <a:t>and old </a:t>
            </a:r>
            <a:r>
              <a:rPr lang="en-US" sz="2200" dirty="0" smtClean="0"/>
              <a:t>patients  </a:t>
            </a:r>
            <a:r>
              <a:rPr lang="en-US" sz="2200" dirty="0"/>
              <a:t>as compared to the patients operated </a:t>
            </a:r>
            <a:r>
              <a:rPr lang="en-US" sz="2200" dirty="0" smtClean="0"/>
              <a:t>after1965 (12% young). </a:t>
            </a:r>
            <a:r>
              <a:rPr lang="en-US" sz="2200" dirty="0"/>
              <a:t>Hence </a:t>
            </a:r>
            <a:r>
              <a:rPr lang="en-US" sz="2200" u="sng" dirty="0"/>
              <a:t>age does not explain</a:t>
            </a:r>
            <a:r>
              <a:rPr lang="en-US" sz="2200" dirty="0"/>
              <a:t> a </a:t>
            </a:r>
            <a:r>
              <a:rPr lang="en-US" sz="2200" dirty="0" smtClean="0"/>
              <a:t>lower 5-year survival </a:t>
            </a:r>
            <a:r>
              <a:rPr lang="en-US" sz="2200" dirty="0"/>
              <a:t>rate </a:t>
            </a:r>
            <a:r>
              <a:rPr lang="en-US" sz="2200" dirty="0" smtClean="0"/>
              <a:t>in </a:t>
            </a:r>
            <a:r>
              <a:rPr lang="en-US" sz="2200" dirty="0"/>
              <a:t>this group of </a:t>
            </a:r>
            <a:r>
              <a:rPr lang="en-US" sz="2200" dirty="0" smtClean="0"/>
              <a:t>patients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Interestingly,  patients </a:t>
            </a:r>
            <a:r>
              <a:rPr lang="en-US" sz="2200" dirty="0"/>
              <a:t>operated between 1958-1960, had a higher % of </a:t>
            </a:r>
            <a:r>
              <a:rPr lang="en-US" sz="2200" dirty="0" smtClean="0"/>
              <a:t>young(30-40years) </a:t>
            </a:r>
            <a:r>
              <a:rPr lang="en-US" sz="2200" dirty="0"/>
              <a:t>population </a:t>
            </a:r>
            <a:r>
              <a:rPr lang="en-US" sz="2200" dirty="0" smtClean="0"/>
              <a:t>(22%) </a:t>
            </a:r>
            <a:r>
              <a:rPr lang="en-US" sz="2200" dirty="0"/>
              <a:t>and slightly less number of patients with &gt;10 positive </a:t>
            </a:r>
            <a:r>
              <a:rPr lang="en-US" sz="2200" dirty="0" err="1"/>
              <a:t>axillary</a:t>
            </a:r>
            <a:r>
              <a:rPr lang="en-US" sz="2200" dirty="0"/>
              <a:t> </a:t>
            </a:r>
            <a:r>
              <a:rPr lang="en-US" sz="2200" dirty="0" smtClean="0"/>
              <a:t>nodes (12%), </a:t>
            </a:r>
            <a:r>
              <a:rPr lang="en-US" sz="2200" dirty="0"/>
              <a:t>but still had a higher 5-year death rate (27%) as compared to the population that was operated upon in 1961-62 (20%) as well as those who were operated after 1965 (22%) </a:t>
            </a:r>
          </a:p>
          <a:p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638" y="1447801"/>
            <a:ext cx="819236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7406640" cy="19812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Conclusions </a:t>
            </a:r>
            <a:endParaRPr lang="en-US" sz="3200" b="1" dirty="0" smtClean="0"/>
          </a:p>
          <a:p>
            <a:pPr algn="ctr"/>
            <a:r>
              <a:rPr lang="en-US" sz="3200" dirty="0" smtClean="0"/>
              <a:t>and </a:t>
            </a:r>
          </a:p>
          <a:p>
            <a:pPr algn="ctr"/>
            <a:r>
              <a:rPr lang="en-US" sz="3200" dirty="0" smtClean="0"/>
              <a:t>Actionable Insights</a:t>
            </a:r>
            <a:endParaRPr lang="en-US" sz="3200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924800" y="152400"/>
            <a:ext cx="1219200" cy="457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E70978"/>
                </a:solidFill>
              </a:rPr>
              <a:t>EDA</a:t>
            </a:r>
            <a:r>
              <a:rPr lang="en-US" sz="2000" dirty="0" smtClean="0">
                <a:solidFill>
                  <a:srgbClr val="E40CB6"/>
                </a:solidFill>
              </a:rPr>
              <a:t> </a:t>
            </a:r>
            <a:endParaRPr lang="en-US" sz="2000" dirty="0">
              <a:solidFill>
                <a:srgbClr val="E40CB6"/>
              </a:solidFill>
            </a:endParaRPr>
          </a:p>
        </p:txBody>
      </p:sp>
      <p:pic>
        <p:nvPicPr>
          <p:cNvPr id="8" name="Picture 4" descr="Breast Cancer Awareness Month - Joint Campaign by IFMSA and FAMSA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33400"/>
            <a:ext cx="1676400" cy="1256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Conclusions:		   	        	         Slide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2675"/>
            <a:ext cx="8229600" cy="6324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Number of positive </a:t>
            </a:r>
            <a:r>
              <a:rPr lang="en-US" sz="2200" dirty="0" err="1" smtClean="0"/>
              <a:t>axillary</a:t>
            </a:r>
            <a:r>
              <a:rPr lang="en-US" sz="2200" dirty="0" smtClean="0"/>
              <a:t> nodes is the strongest factor that affect the 5-year survival of breast cancer </a:t>
            </a:r>
            <a:r>
              <a:rPr lang="en-US" sz="2200" dirty="0" smtClean="0"/>
              <a:t>patients (Pearson Co-efficient for </a:t>
            </a:r>
            <a:r>
              <a:rPr lang="en-US" sz="2200" dirty="0" smtClean="0"/>
              <a:t>c</a:t>
            </a:r>
            <a:r>
              <a:rPr lang="en-US" sz="2200" dirty="0" smtClean="0"/>
              <a:t>o</a:t>
            </a:r>
            <a:r>
              <a:rPr lang="en-US" sz="2200" dirty="0" smtClean="0"/>
              <a:t>rrelation = 0.3).  Age </a:t>
            </a:r>
            <a:r>
              <a:rPr lang="en-US" sz="2200" dirty="0" smtClean="0"/>
              <a:t>is the second most important factor that affect the 5-year survival of breast cancer </a:t>
            </a:r>
            <a:r>
              <a:rPr lang="en-US" sz="2200" dirty="0" smtClean="0"/>
              <a:t>patients </a:t>
            </a:r>
            <a:r>
              <a:rPr lang="en-US" sz="2200" dirty="0" smtClean="0"/>
              <a:t>(Pearson </a:t>
            </a:r>
            <a:r>
              <a:rPr lang="en-US" sz="2200" dirty="0" smtClean="0"/>
              <a:t>Co-efficient for correlation = </a:t>
            </a:r>
            <a:r>
              <a:rPr lang="en-US" sz="2200" dirty="0" smtClean="0"/>
              <a:t>0.07).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The higher 5-year survival rate (86%) in the patient group with zero positive </a:t>
            </a:r>
            <a:r>
              <a:rPr lang="en-US" sz="2200" dirty="0" err="1" smtClean="0"/>
              <a:t>axillary</a:t>
            </a:r>
            <a:r>
              <a:rPr lang="en-US" sz="2200" dirty="0" smtClean="0"/>
              <a:t> nodes was not because of a skewed distribution of younger patients in that group but most likely because of complete removal of cancer cells before the spread of the disease.</a:t>
            </a:r>
          </a:p>
          <a:p>
            <a:endParaRPr lang="en-US" sz="2200" dirty="0" smtClean="0"/>
          </a:p>
          <a:p>
            <a:r>
              <a:rPr lang="en-US" sz="2200" dirty="0" smtClean="0"/>
              <a:t>The higher 5-year survival rate in young group of patients (30-40) was not because of any skewed distribution of patients with </a:t>
            </a:r>
            <a:r>
              <a:rPr lang="en-US" sz="2200" dirty="0" smtClean="0"/>
              <a:t>&lt;10 </a:t>
            </a:r>
            <a:r>
              <a:rPr lang="en-US" sz="2200" dirty="0" smtClean="0"/>
              <a:t>positive </a:t>
            </a:r>
            <a:r>
              <a:rPr lang="en-US" sz="2200" dirty="0" err="1" smtClean="0"/>
              <a:t>axillary</a:t>
            </a:r>
            <a:r>
              <a:rPr lang="en-US" sz="2200" dirty="0" smtClean="0"/>
              <a:t> nodes in that group but was most likely due to a stronger and younger immune system and hence stronger ability to fight and kill cancer cells.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93625"/>
            <a:ext cx="8229600" cy="631075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There was an increase in the 5-year survival rate in the patients operated after 1960 as compared to the patients operated before 1960 with 1963-65 being an exception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This improvement was most likely due to advancement in medical technology and better surgical techniques.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2200" dirty="0" smtClean="0"/>
              <a:t>There was an increase in the 5-year death rate in the patients operated between 1963-65 - </a:t>
            </a:r>
            <a:r>
              <a:rPr lang="en-US" sz="2200" u="sng" dirty="0" smtClean="0"/>
              <a:t>cause not </a:t>
            </a:r>
            <a:r>
              <a:rPr lang="en-US" sz="2200" u="sng" dirty="0" smtClean="0"/>
              <a:t>determined in this analysis.</a:t>
            </a:r>
          </a:p>
          <a:p>
            <a:pPr>
              <a:buNone/>
            </a:pPr>
            <a:endParaRPr lang="en-US" sz="2200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Conclusions:		   	        	         Slide 2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47250"/>
            <a:ext cx="8229600" cy="6310750"/>
          </a:xfrm>
        </p:spPr>
        <p:txBody>
          <a:bodyPr>
            <a:noAutofit/>
          </a:bodyPr>
          <a:lstStyle/>
          <a:p>
            <a:r>
              <a:rPr lang="en-US" sz="2200" dirty="0" smtClean="0"/>
              <a:t>It is critical to detect breast cancer early - before it spreads to the lymph nodes to improve the 5-year survival rate in patients.</a:t>
            </a:r>
          </a:p>
          <a:p>
            <a:r>
              <a:rPr lang="en-US" sz="2200" dirty="0" smtClean="0"/>
              <a:t>There was no decrease in the percentage of patients with &gt;10 positive </a:t>
            </a:r>
            <a:r>
              <a:rPr lang="en-US" sz="2200" dirty="0" err="1" smtClean="0"/>
              <a:t>axillary</a:t>
            </a:r>
            <a:r>
              <a:rPr lang="en-US" sz="2200" dirty="0" smtClean="0"/>
              <a:t> nodes in the group operated in 1958-1960 versus the group operated upon after 1965, indicating no improvement in early detection from 1958 to 1969: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Increase in the frequency of screening as well as development of more sensitive screening methods to decrease the number of patients with &gt;10 positive </a:t>
            </a:r>
            <a:r>
              <a:rPr lang="en-US" sz="2200" dirty="0" err="1" smtClean="0"/>
              <a:t>axillary</a:t>
            </a:r>
            <a:r>
              <a:rPr lang="en-US" sz="2200" dirty="0" smtClean="0"/>
              <a:t> nodes is needed to gain an upper hand in this fight.</a:t>
            </a:r>
          </a:p>
          <a:p>
            <a:r>
              <a:rPr lang="en-US" sz="2200" dirty="0" smtClean="0"/>
              <a:t>It would be good to investigate the reasons for higher 5-year death rate in the patients operated in 1963-65, so that the same is not repeated in the future.</a:t>
            </a:r>
          </a:p>
          <a:p>
            <a:r>
              <a:rPr lang="en-US" sz="2200" dirty="0" smtClean="0"/>
              <a:t>It is also required to understand the improvement in 5-year survival rate from 1958 to1960 versus 5-year survival rate after 1965, to narrow down the surgical methods/techniques for technological advancements to help improve the survival rate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Actionable Insights:		   	        	        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2133600"/>
            <a:ext cx="7406640" cy="1981200"/>
          </a:xfrm>
        </p:spPr>
        <p:txBody>
          <a:bodyPr>
            <a:normAutofit/>
          </a:bodyPr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Thanks</a:t>
            </a:r>
            <a:endParaRPr lang="en-US" sz="3200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924800" y="152400"/>
            <a:ext cx="1219200" cy="457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E70978"/>
                </a:solidFill>
              </a:rPr>
              <a:t>EDA</a:t>
            </a:r>
            <a:r>
              <a:rPr lang="en-US" sz="2000" dirty="0" smtClean="0">
                <a:solidFill>
                  <a:srgbClr val="E40CB6"/>
                </a:solidFill>
              </a:rPr>
              <a:t> </a:t>
            </a:r>
            <a:endParaRPr lang="en-US" sz="2000" dirty="0">
              <a:solidFill>
                <a:srgbClr val="E40CB6"/>
              </a:solidFill>
            </a:endParaRPr>
          </a:p>
        </p:txBody>
      </p:sp>
      <p:pic>
        <p:nvPicPr>
          <p:cNvPr id="8" name="Picture 4" descr="Breast Cancer Awareness Month - Joint Campaign by IFMSA and FAMSA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33400"/>
            <a:ext cx="1676400" cy="1256912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248400" y="5981700"/>
            <a:ext cx="7406640" cy="17526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Shikha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Gupta, PhD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7406640" cy="2133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Analysis Based </a:t>
            </a:r>
          </a:p>
          <a:p>
            <a:pPr algn="ctr"/>
            <a:r>
              <a:rPr lang="en-US" sz="3200" dirty="0" smtClean="0"/>
              <a:t>on </a:t>
            </a:r>
          </a:p>
          <a:p>
            <a:pPr algn="ctr"/>
            <a:r>
              <a:rPr lang="en-US" sz="3200" dirty="0" smtClean="0"/>
              <a:t>Number of </a:t>
            </a:r>
          </a:p>
          <a:p>
            <a:pPr algn="ctr"/>
            <a:r>
              <a:rPr lang="en-US" sz="3200" dirty="0" smtClean="0"/>
              <a:t>Positive </a:t>
            </a:r>
            <a:r>
              <a:rPr lang="en-US" sz="3200" dirty="0" err="1" smtClean="0"/>
              <a:t>Axillary</a:t>
            </a:r>
            <a:r>
              <a:rPr lang="en-US" sz="3200" dirty="0" smtClean="0"/>
              <a:t> Nodes </a:t>
            </a:r>
            <a:endParaRPr lang="en-US" sz="3200" dirty="0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924800" y="152400"/>
            <a:ext cx="1219200" cy="457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E70978"/>
                </a:solidFill>
              </a:rPr>
              <a:t>EDA</a:t>
            </a:r>
            <a:r>
              <a:rPr lang="en-US" sz="2000" dirty="0" smtClean="0">
                <a:solidFill>
                  <a:srgbClr val="E40CB6"/>
                </a:solidFill>
              </a:rPr>
              <a:t> </a:t>
            </a:r>
            <a:endParaRPr lang="en-US" sz="2000" dirty="0">
              <a:solidFill>
                <a:srgbClr val="E40CB6"/>
              </a:solidFill>
            </a:endParaRPr>
          </a:p>
        </p:txBody>
      </p:sp>
      <p:pic>
        <p:nvPicPr>
          <p:cNvPr id="4" name="Picture 4" descr="Breast Cancer Awareness Month - Joint Campaign by IFMSA and FAMSA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33400"/>
            <a:ext cx="1676400" cy="1256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Distribution of Positive </a:t>
            </a:r>
            <a:r>
              <a:rPr lang="en-US" sz="3200" dirty="0" err="1" smtClean="0"/>
              <a:t>Axillary</a:t>
            </a:r>
            <a:r>
              <a:rPr lang="en-US" sz="3200" dirty="0" smtClean="0"/>
              <a:t> Nodes in Breast Cancer Patients </a:t>
            </a:r>
            <a:endParaRPr lang="en-US" sz="3200" dirty="0"/>
          </a:p>
        </p:txBody>
      </p:sp>
      <p:pic>
        <p:nvPicPr>
          <p:cNvPr id="3788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47800"/>
            <a:ext cx="5921916" cy="37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4864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136 out of 306 patients had zero positive </a:t>
            </a:r>
            <a:r>
              <a:rPr lang="en-US" sz="2400" dirty="0" err="1" smtClean="0"/>
              <a:t>axillary</a:t>
            </a:r>
            <a:r>
              <a:rPr lang="en-US" sz="2400" dirty="0" smtClean="0"/>
              <a:t> nodes, 94  patients had 1-5 and 76 patients had more than 5 positive </a:t>
            </a:r>
            <a:r>
              <a:rPr lang="en-US" sz="2400" dirty="0" err="1" smtClean="0"/>
              <a:t>axillary</a:t>
            </a:r>
            <a:r>
              <a:rPr lang="en-US" sz="2400" dirty="0" smtClean="0"/>
              <a:t> nodes .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5-year Survival Status of Patients with </a:t>
            </a:r>
            <a:br>
              <a:rPr lang="en-US" sz="3200" dirty="0" smtClean="0"/>
            </a:br>
            <a:r>
              <a:rPr lang="en-US" sz="3200" dirty="0" smtClean="0"/>
              <a:t>&lt;10 and &gt;10 Positive </a:t>
            </a:r>
            <a:r>
              <a:rPr lang="en-US" sz="3200" dirty="0" err="1" smtClean="0"/>
              <a:t>Axillary</a:t>
            </a:r>
            <a:r>
              <a:rPr lang="en-US" sz="3200" dirty="0" smtClean="0"/>
              <a:t> Nodes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6482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/>
              <a:t>	57% of the patients with more than 10 </a:t>
            </a:r>
            <a:r>
              <a:rPr lang="en-US" sz="2400" dirty="0" smtClean="0"/>
              <a:t>positive </a:t>
            </a:r>
            <a:r>
              <a:rPr lang="en-US" sz="2400" dirty="0" err="1" smtClean="0"/>
              <a:t>axillary</a:t>
            </a:r>
            <a:r>
              <a:rPr lang="en-US" sz="2400" dirty="0" smtClean="0"/>
              <a:t> nodes </a:t>
            </a:r>
            <a:r>
              <a:rPr lang="en-US" sz="2400" dirty="0"/>
              <a:t>did not survive beyond 5 years which </a:t>
            </a:r>
            <a:r>
              <a:rPr lang="en-US" sz="2400" dirty="0" smtClean="0"/>
              <a:t>is 2.5 times the death rate of patients with </a:t>
            </a:r>
            <a:r>
              <a:rPr lang="en-US" sz="2400" dirty="0"/>
              <a:t>less than 10 positive </a:t>
            </a:r>
            <a:r>
              <a:rPr lang="en-US" sz="2400" dirty="0" err="1"/>
              <a:t>axillary</a:t>
            </a:r>
            <a:r>
              <a:rPr lang="en-US" sz="2400" dirty="0"/>
              <a:t> nodes </a:t>
            </a:r>
            <a:r>
              <a:rPr lang="en-US" sz="2400" dirty="0" smtClean="0"/>
              <a:t>(22%)</a:t>
            </a:r>
            <a:endParaRPr lang="en-US" sz="2400" dirty="0"/>
          </a:p>
          <a:p>
            <a:pPr marL="457200" indent="-457200"/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71600"/>
            <a:ext cx="569466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5-year Survival Status of Patients with </a:t>
            </a:r>
            <a:br>
              <a:rPr lang="en-US" sz="3200" dirty="0" smtClean="0"/>
            </a:br>
            <a:r>
              <a:rPr lang="en-US" sz="3200" dirty="0" smtClean="0"/>
              <a:t>0, 1-5 or &gt;5 Positive </a:t>
            </a:r>
            <a:r>
              <a:rPr lang="en-US" sz="3200" dirty="0" err="1" smtClean="0"/>
              <a:t>Axillary</a:t>
            </a:r>
            <a:r>
              <a:rPr lang="en-US" sz="3200" dirty="0" smtClean="0"/>
              <a:t> Nodes 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48006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5-year survival rate was highest (86%) in patients with zero positive </a:t>
            </a:r>
            <a:r>
              <a:rPr lang="en-US" sz="2400" dirty="0" err="1" smtClean="0"/>
              <a:t>axillary</a:t>
            </a:r>
            <a:r>
              <a:rPr lang="en-US" sz="2400" dirty="0" smtClean="0"/>
              <a:t> nodes, followed by patients with 1-5 </a:t>
            </a:r>
            <a:r>
              <a:rPr lang="en-US" sz="2400" dirty="0" err="1" smtClean="0"/>
              <a:t>axillary</a:t>
            </a:r>
            <a:r>
              <a:rPr lang="en-US" sz="2400" dirty="0" smtClean="0"/>
              <a:t> nodes (73%) and lowest in patients with &gt;5 positive </a:t>
            </a:r>
            <a:r>
              <a:rPr lang="en-US" sz="2400" dirty="0" err="1" smtClean="0"/>
              <a:t>axillary</a:t>
            </a:r>
            <a:r>
              <a:rPr lang="en-US" sz="2400" dirty="0" smtClean="0"/>
              <a:t> nodes (50%)</a:t>
            </a:r>
            <a:endParaRPr lang="en-US" sz="2400" dirty="0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5029200" cy="32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7406640" cy="2133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Analysis Based </a:t>
            </a:r>
          </a:p>
          <a:p>
            <a:pPr algn="ctr"/>
            <a:r>
              <a:rPr lang="en-US" sz="3200" dirty="0" smtClean="0"/>
              <a:t>on </a:t>
            </a:r>
          </a:p>
          <a:p>
            <a:pPr algn="ctr"/>
            <a:r>
              <a:rPr lang="en-US" sz="3200" dirty="0" smtClean="0"/>
              <a:t>Age of Patients</a:t>
            </a:r>
            <a:endParaRPr lang="en-US" sz="3200" dirty="0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924800" y="152400"/>
            <a:ext cx="1219200" cy="457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E70978"/>
                </a:solidFill>
              </a:rPr>
              <a:t>EDA</a:t>
            </a:r>
            <a:r>
              <a:rPr lang="en-US" sz="2000" dirty="0" smtClean="0">
                <a:solidFill>
                  <a:srgbClr val="E40CB6"/>
                </a:solidFill>
              </a:rPr>
              <a:t> </a:t>
            </a:r>
            <a:endParaRPr lang="en-US" sz="2000" dirty="0">
              <a:solidFill>
                <a:srgbClr val="E40CB6"/>
              </a:solidFill>
            </a:endParaRPr>
          </a:p>
        </p:txBody>
      </p:sp>
      <p:pic>
        <p:nvPicPr>
          <p:cNvPr id="4" name="Picture 4" descr="Breast Cancer Awareness Month - Joint Campaign by IFMSA and FAMSA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33400"/>
            <a:ext cx="1676400" cy="1256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Distribution of Age in Breast Cancer Patients 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502920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43 out of 306 patients were 30-40 years old (Young). Out of the remaining 263 patients who were above 40 years, 147 patients were in the age group of 41-55 years (Middle Age) and 116 patients were &gt;55 years old (Old).</a:t>
            </a:r>
            <a:endParaRPr lang="en-US" sz="2400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447800"/>
            <a:ext cx="4660583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5-year Survival Status </a:t>
            </a:r>
            <a:r>
              <a:rPr lang="en-US" sz="3200" dirty="0" smtClean="0"/>
              <a:t>of Patients above and below 40 years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5410200"/>
            <a:ext cx="7924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49530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5-year </a:t>
            </a:r>
            <a:r>
              <a:rPr lang="en-US" sz="2400" dirty="0" smtClean="0"/>
              <a:t>survival rate </a:t>
            </a:r>
            <a:r>
              <a:rPr lang="en-US" sz="2400" dirty="0" smtClean="0"/>
              <a:t>in patients below 40 years </a:t>
            </a:r>
            <a:r>
              <a:rPr lang="en-US" sz="2400" dirty="0" smtClean="0"/>
              <a:t>(91%) was 20% higher than </a:t>
            </a:r>
            <a:r>
              <a:rPr lang="en-US" sz="2400" dirty="0" smtClean="0"/>
              <a:t>the Older </a:t>
            </a:r>
            <a:r>
              <a:rPr lang="en-US" sz="2400" dirty="0" smtClean="0"/>
              <a:t>patients (71%).</a:t>
            </a:r>
            <a:endParaRPr lang="en-US" sz="2400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5357812" cy="362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DAE4-767C-4202-A4F3-370FD1CFE13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687</TotalTime>
  <Words>1163</Words>
  <Application>Microsoft Office PowerPoint</Application>
  <PresentationFormat>On-screen Show (4:3)</PresentationFormat>
  <Paragraphs>112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EDA </vt:lpstr>
      <vt:lpstr>Data – Background and Description </vt:lpstr>
      <vt:lpstr>EDA </vt:lpstr>
      <vt:lpstr>Distribution of Positive Axillary Nodes in Breast Cancer Patients </vt:lpstr>
      <vt:lpstr>5-year Survival Status of Patients with  &lt;10 and &gt;10 Positive Axillary Nodes</vt:lpstr>
      <vt:lpstr>5-year Survival Status of Patients with  0, 1-5 or &gt;5 Positive Axillary Nodes </vt:lpstr>
      <vt:lpstr>EDA </vt:lpstr>
      <vt:lpstr>Distribution of Age in Breast Cancer Patients </vt:lpstr>
      <vt:lpstr>5-year Survival Status of Patients above and below 40 years</vt:lpstr>
      <vt:lpstr>Slide 10</vt:lpstr>
      <vt:lpstr>EDA </vt:lpstr>
      <vt:lpstr>Distribution of Years of Operation in  Breast Cancer Patients </vt:lpstr>
      <vt:lpstr>5-year Survival Status based on  Years of Operation</vt:lpstr>
      <vt:lpstr>EDA </vt:lpstr>
      <vt:lpstr>Age Distribution in Patients with 0, 1-5, &gt;5 Positive Axillary Nodes</vt:lpstr>
      <vt:lpstr>Positive Axillary Node Distribution in patients below and above 40 years</vt:lpstr>
      <vt:lpstr>Positive Axillary Node Distribution in Young, Middle Aged and Old patients   </vt:lpstr>
      <vt:lpstr>EDA </vt:lpstr>
      <vt:lpstr>Pair Plot –Slide 1</vt:lpstr>
      <vt:lpstr>EDA </vt:lpstr>
      <vt:lpstr>5-year Survival Status of Patients operated in 1958-1960, 1961-62, 1963-65, &gt;1965</vt:lpstr>
      <vt:lpstr>EDA </vt:lpstr>
      <vt:lpstr>Distribution of Positive Axillary Nodes in Patients Operated in 1958-60, 1961-62,1963-65 and &gt;1965</vt:lpstr>
      <vt:lpstr>Distribution of Age in Patients Operated in 1958-60, 1961-62,1963-65 and &gt;1965</vt:lpstr>
      <vt:lpstr>EDA </vt:lpstr>
      <vt:lpstr>Conclusions:                        Slide 1</vt:lpstr>
      <vt:lpstr>Conclusions:                        Slide 2</vt:lpstr>
      <vt:lpstr>Actionable Insights:                        </vt:lpstr>
      <vt:lpstr>EDA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for Breast Cancer</dc:title>
  <dc:creator>Shikha</dc:creator>
  <cp:lastModifiedBy>Shikha</cp:lastModifiedBy>
  <cp:revision>124</cp:revision>
  <dcterms:created xsi:type="dcterms:W3CDTF">2020-04-04T16:09:26Z</dcterms:created>
  <dcterms:modified xsi:type="dcterms:W3CDTF">2020-04-08T13:29:59Z</dcterms:modified>
</cp:coreProperties>
</file>