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1" r:id="rId6"/>
    <p:sldId id="260" r:id="rId7"/>
    <p:sldId id="263" r:id="rId8"/>
    <p:sldId id="262" r:id="rId9"/>
    <p:sldId id="264" r:id="rId10"/>
    <p:sldId id="265" r:id="rId11"/>
    <p:sldId id="266" r:id="rId12"/>
    <p:sldId id="26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1" autoAdjust="0"/>
    <p:restoredTop sz="94660"/>
  </p:normalViewPr>
  <p:slideViewPr>
    <p:cSldViewPr>
      <p:cViewPr>
        <p:scale>
          <a:sx n="80" d="100"/>
          <a:sy n="80" d="100"/>
        </p:scale>
        <p:origin x="-1092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Non Standardized Datasets</a:t>
            </a:r>
            <a:endParaRPr lang="en-US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Sheet1!$E$3:$E$4</c:f>
              <c:strCache>
                <c:ptCount val="1"/>
                <c:pt idx="0">
                  <c:v>RMSE Train</c:v>
                </c:pt>
              </c:strCache>
            </c:strRef>
          </c:tx>
          <c:dLbls>
            <c:txPr>
              <a:bodyPr/>
              <a:lstStyle/>
              <a:p>
                <a:pPr>
                  <a:defRPr sz="1400" baseline="0"/>
                </a:pPr>
                <a:endParaRPr lang="en-US"/>
              </a:p>
            </c:txPr>
            <c:showVal val="1"/>
          </c:dLbls>
          <c:cat>
            <c:strRef>
              <c:f>Sheet1!$D$5:$D$6</c:f>
              <c:strCache>
                <c:ptCount val="2"/>
                <c:pt idx="0">
                  <c:v>Model 1 </c:v>
                </c:pt>
                <c:pt idx="1">
                  <c:v>Model 3 </c:v>
                </c:pt>
              </c:strCache>
            </c:strRef>
          </c:cat>
          <c:val>
            <c:numRef>
              <c:f>Sheet1!$E$5:$E$6</c:f>
              <c:numCache>
                <c:formatCode>General</c:formatCode>
                <c:ptCount val="2"/>
                <c:pt idx="0">
                  <c:v>18995</c:v>
                </c:pt>
                <c:pt idx="1">
                  <c:v>23819</c:v>
                </c:pt>
              </c:numCache>
            </c:numRef>
          </c:val>
        </c:ser>
        <c:ser>
          <c:idx val="1"/>
          <c:order val="1"/>
          <c:tx>
            <c:strRef>
              <c:f>Sheet1!$F$3:$F$4</c:f>
              <c:strCache>
                <c:ptCount val="1"/>
                <c:pt idx="0">
                  <c:v>RMSE Test</c:v>
                </c:pt>
              </c:strCache>
            </c:strRef>
          </c:tx>
          <c:dLbls>
            <c:txPr>
              <a:bodyPr/>
              <a:lstStyle/>
              <a:p>
                <a:pPr>
                  <a:defRPr sz="1400" baseline="0"/>
                </a:pPr>
                <a:endParaRPr lang="en-US"/>
              </a:p>
            </c:txPr>
            <c:showVal val="1"/>
          </c:dLbls>
          <c:cat>
            <c:strRef>
              <c:f>Sheet1!$D$5:$D$6</c:f>
              <c:strCache>
                <c:ptCount val="2"/>
                <c:pt idx="0">
                  <c:v>Model 1 </c:v>
                </c:pt>
                <c:pt idx="1">
                  <c:v>Model 3 </c:v>
                </c:pt>
              </c:strCache>
            </c:strRef>
          </c:cat>
          <c:val>
            <c:numRef>
              <c:f>Sheet1!$F$5:$F$6</c:f>
              <c:numCache>
                <c:formatCode>General</c:formatCode>
                <c:ptCount val="2"/>
                <c:pt idx="0">
                  <c:v>20865</c:v>
                </c:pt>
                <c:pt idx="1">
                  <c:v>24825</c:v>
                </c:pt>
              </c:numCache>
            </c:numRef>
          </c:val>
        </c:ser>
        <c:dLbls>
          <c:showVal val="1"/>
        </c:dLbls>
        <c:gapWidth val="75"/>
        <c:axId val="103322368"/>
        <c:axId val="103323904"/>
      </c:barChart>
      <c:catAx>
        <c:axId val="103322368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sz="1400" baseline="0"/>
            </a:pPr>
            <a:endParaRPr lang="en-US"/>
          </a:p>
        </c:txPr>
        <c:crossAx val="103323904"/>
        <c:crosses val="autoZero"/>
        <c:auto val="1"/>
        <c:lblAlgn val="ctr"/>
        <c:lblOffset val="100"/>
      </c:catAx>
      <c:valAx>
        <c:axId val="103323904"/>
        <c:scaling>
          <c:orientation val="minMax"/>
        </c:scaling>
        <c:axPos val="l"/>
        <c:numFmt formatCode="General" sourceLinked="1"/>
        <c:majorTickMark val="none"/>
        <c:tickLblPos val="nextTo"/>
        <c:crossAx val="103322368"/>
        <c:crosses val="autoZero"/>
        <c:crossBetween val="between"/>
      </c:valAx>
    </c:plotArea>
    <c:legend>
      <c:legendPos val="b"/>
      <c:layout/>
      <c:txPr>
        <a:bodyPr/>
        <a:lstStyle/>
        <a:p>
          <a:pPr>
            <a:defRPr sz="1400" baseline="0"/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Standardized</a:t>
            </a:r>
            <a:r>
              <a:rPr lang="en-US" baseline="0" dirty="0" smtClean="0"/>
              <a:t> Datasets </a:t>
            </a:r>
            <a:endParaRPr lang="en-US" dirty="0"/>
          </a:p>
        </c:rich>
      </c:tx>
      <c:layout>
        <c:manualLayout>
          <c:xMode val="edge"/>
          <c:yMode val="edge"/>
          <c:x val="0.17936000187476572"/>
          <c:y val="0"/>
        </c:manualLayout>
      </c:layout>
      <c:overlay val="1"/>
    </c:title>
    <c:plotArea>
      <c:layout/>
      <c:barChart>
        <c:barDir val="col"/>
        <c:grouping val="clustered"/>
        <c:ser>
          <c:idx val="0"/>
          <c:order val="0"/>
          <c:tx>
            <c:strRef>
              <c:f>Sheet1!$H$3:$H$4</c:f>
              <c:strCache>
                <c:ptCount val="1"/>
                <c:pt idx="0">
                  <c:v>RMSE Train</c:v>
                </c:pt>
              </c:strCache>
            </c:strRef>
          </c:tx>
          <c:dLbls>
            <c:txPr>
              <a:bodyPr/>
              <a:lstStyle/>
              <a:p>
                <a:pPr>
                  <a:defRPr sz="1400" baseline="0"/>
                </a:pPr>
                <a:endParaRPr lang="en-US"/>
              </a:p>
            </c:txPr>
            <c:showVal val="1"/>
          </c:dLbls>
          <c:cat>
            <c:strRef>
              <c:f>Sheet1!$G$5:$G$6</c:f>
              <c:strCache>
                <c:ptCount val="2"/>
                <c:pt idx="0">
                  <c:v>Model 2 </c:v>
                </c:pt>
                <c:pt idx="1">
                  <c:v>Model 4</c:v>
                </c:pt>
              </c:strCache>
            </c:strRef>
          </c:cat>
          <c:val>
            <c:numRef>
              <c:f>Sheet1!$H$5:$H$6</c:f>
              <c:numCache>
                <c:formatCode>General</c:formatCode>
                <c:ptCount val="2"/>
                <c:pt idx="0">
                  <c:v>0.35300000000000004</c:v>
                </c:pt>
                <c:pt idx="1">
                  <c:v>0.43500000000000005</c:v>
                </c:pt>
              </c:numCache>
            </c:numRef>
          </c:val>
        </c:ser>
        <c:ser>
          <c:idx val="1"/>
          <c:order val="1"/>
          <c:tx>
            <c:strRef>
              <c:f>Sheet1!$I$3:$I$4</c:f>
              <c:strCache>
                <c:ptCount val="1"/>
                <c:pt idx="0">
                  <c:v>RMSE Test</c:v>
                </c:pt>
              </c:strCache>
            </c:strRef>
          </c:tx>
          <c:dLbls>
            <c:txPr>
              <a:bodyPr/>
              <a:lstStyle/>
              <a:p>
                <a:pPr>
                  <a:defRPr sz="1400" baseline="0"/>
                </a:pPr>
                <a:endParaRPr lang="en-US"/>
              </a:p>
            </c:txPr>
            <c:showVal val="1"/>
          </c:dLbls>
          <c:cat>
            <c:strRef>
              <c:f>Sheet1!$G$5:$G$6</c:f>
              <c:strCache>
                <c:ptCount val="2"/>
                <c:pt idx="0">
                  <c:v>Model 2 </c:v>
                </c:pt>
                <c:pt idx="1">
                  <c:v>Model 4</c:v>
                </c:pt>
              </c:strCache>
            </c:strRef>
          </c:cat>
          <c:val>
            <c:numRef>
              <c:f>Sheet1!$I$5:$I$6</c:f>
              <c:numCache>
                <c:formatCode>General</c:formatCode>
                <c:ptCount val="2"/>
                <c:pt idx="0">
                  <c:v>0.38800000000000007</c:v>
                </c:pt>
                <c:pt idx="1">
                  <c:v>0.48000000000000004</c:v>
                </c:pt>
              </c:numCache>
            </c:numRef>
          </c:val>
        </c:ser>
        <c:dLbls>
          <c:showVal val="1"/>
        </c:dLbls>
        <c:gapWidth val="75"/>
        <c:axId val="103341440"/>
        <c:axId val="103679104"/>
      </c:barChart>
      <c:catAx>
        <c:axId val="103341440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sz="1400" baseline="0"/>
            </a:pPr>
            <a:endParaRPr lang="en-US"/>
          </a:p>
        </c:txPr>
        <c:crossAx val="103679104"/>
        <c:crosses val="autoZero"/>
        <c:auto val="1"/>
        <c:lblAlgn val="ctr"/>
        <c:lblOffset val="100"/>
      </c:catAx>
      <c:valAx>
        <c:axId val="103679104"/>
        <c:scaling>
          <c:orientation val="minMax"/>
        </c:scaling>
        <c:axPos val="l"/>
        <c:numFmt formatCode="General" sourceLinked="1"/>
        <c:majorTickMark val="none"/>
        <c:tickLblPos val="nextTo"/>
        <c:crossAx val="103341440"/>
        <c:crosses val="autoZero"/>
        <c:crossBetween val="between"/>
      </c:valAx>
    </c:plotArea>
    <c:legend>
      <c:legendPos val="b"/>
      <c:layout/>
      <c:txPr>
        <a:bodyPr/>
        <a:lstStyle/>
        <a:p>
          <a:pPr>
            <a:defRPr sz="1400" baseline="0"/>
          </a:pPr>
          <a:endParaRPr lang="en-US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Standardized Datasets</a:t>
            </a:r>
            <a:endParaRPr lang="en-US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Sheet1!$H$3:$H$4</c:f>
              <c:strCache>
                <c:ptCount val="1"/>
                <c:pt idx="0">
                  <c:v>RMSE Train</c:v>
                </c:pt>
              </c:strCache>
            </c:strRef>
          </c:tx>
          <c:dLbls>
            <c:txPr>
              <a:bodyPr/>
              <a:lstStyle/>
              <a:p>
                <a:pPr>
                  <a:defRPr sz="1400" baseline="0"/>
                </a:pPr>
                <a:endParaRPr lang="en-US"/>
              </a:p>
            </c:txPr>
            <c:showVal val="1"/>
          </c:dLbls>
          <c:cat>
            <c:strRef>
              <c:f>Sheet1!$G$5:$G$8</c:f>
              <c:strCache>
                <c:ptCount val="4"/>
                <c:pt idx="0">
                  <c:v>Model 2 </c:v>
                </c:pt>
                <c:pt idx="1">
                  <c:v>Model 4</c:v>
                </c:pt>
                <c:pt idx="2">
                  <c:v>Model 5</c:v>
                </c:pt>
                <c:pt idx="3">
                  <c:v>Model 6</c:v>
                </c:pt>
              </c:strCache>
            </c:strRef>
          </c:cat>
          <c:val>
            <c:numRef>
              <c:f>Sheet1!$H$5:$H$8</c:f>
              <c:numCache>
                <c:formatCode>General</c:formatCode>
                <c:ptCount val="4"/>
                <c:pt idx="0">
                  <c:v>0.35300000000000004</c:v>
                </c:pt>
                <c:pt idx="1">
                  <c:v>0.43500000000000005</c:v>
                </c:pt>
                <c:pt idx="2">
                  <c:v>0.36900000000000011</c:v>
                </c:pt>
                <c:pt idx="3">
                  <c:v>0.37600000000000006</c:v>
                </c:pt>
              </c:numCache>
            </c:numRef>
          </c:val>
        </c:ser>
        <c:ser>
          <c:idx val="1"/>
          <c:order val="1"/>
          <c:tx>
            <c:strRef>
              <c:f>Sheet1!$I$3:$I$4</c:f>
              <c:strCache>
                <c:ptCount val="1"/>
                <c:pt idx="0">
                  <c:v>RMSE Test</c:v>
                </c:pt>
              </c:strCache>
            </c:strRef>
          </c:tx>
          <c:dLbls>
            <c:txPr>
              <a:bodyPr/>
              <a:lstStyle/>
              <a:p>
                <a:pPr>
                  <a:defRPr sz="1400" baseline="0"/>
                </a:pPr>
                <a:endParaRPr lang="en-US"/>
              </a:p>
            </c:txPr>
            <c:showVal val="1"/>
          </c:dLbls>
          <c:cat>
            <c:strRef>
              <c:f>Sheet1!$G$5:$G$8</c:f>
              <c:strCache>
                <c:ptCount val="4"/>
                <c:pt idx="0">
                  <c:v>Model 2 </c:v>
                </c:pt>
                <c:pt idx="1">
                  <c:v>Model 4</c:v>
                </c:pt>
                <c:pt idx="2">
                  <c:v>Model 5</c:v>
                </c:pt>
                <c:pt idx="3">
                  <c:v>Model 6</c:v>
                </c:pt>
              </c:strCache>
            </c:strRef>
          </c:cat>
          <c:val>
            <c:numRef>
              <c:f>Sheet1!$I$5:$I$8</c:f>
              <c:numCache>
                <c:formatCode>General</c:formatCode>
                <c:ptCount val="4"/>
                <c:pt idx="0">
                  <c:v>0.38800000000000007</c:v>
                </c:pt>
                <c:pt idx="1">
                  <c:v>0.48000000000000004</c:v>
                </c:pt>
                <c:pt idx="2">
                  <c:v>0.39200000000000007</c:v>
                </c:pt>
                <c:pt idx="3">
                  <c:v>0.39700000000000008</c:v>
                </c:pt>
              </c:numCache>
            </c:numRef>
          </c:val>
        </c:ser>
        <c:dLbls>
          <c:showVal val="1"/>
        </c:dLbls>
        <c:gapWidth val="75"/>
        <c:axId val="103713408"/>
        <c:axId val="103719296"/>
      </c:barChart>
      <c:catAx>
        <c:axId val="103713408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sz="1600" baseline="0"/>
            </a:pPr>
            <a:endParaRPr lang="en-US"/>
          </a:p>
        </c:txPr>
        <c:crossAx val="103719296"/>
        <c:crosses val="autoZero"/>
        <c:auto val="1"/>
        <c:lblAlgn val="ctr"/>
        <c:lblOffset val="100"/>
      </c:catAx>
      <c:valAx>
        <c:axId val="103719296"/>
        <c:scaling>
          <c:orientation val="minMax"/>
        </c:scaling>
        <c:axPos val="l"/>
        <c:numFmt formatCode="General" sourceLinked="1"/>
        <c:majorTickMark val="none"/>
        <c:tickLblPos val="nextTo"/>
        <c:txPr>
          <a:bodyPr/>
          <a:lstStyle/>
          <a:p>
            <a:pPr>
              <a:defRPr sz="1200" baseline="0"/>
            </a:pPr>
            <a:endParaRPr lang="en-US"/>
          </a:p>
        </c:txPr>
        <c:crossAx val="103713408"/>
        <c:crosses val="autoZero"/>
        <c:crossBetween val="between"/>
      </c:valAx>
    </c:plotArea>
    <c:legend>
      <c:legendPos val="b"/>
      <c:layout/>
      <c:txPr>
        <a:bodyPr/>
        <a:lstStyle/>
        <a:p>
          <a:pPr>
            <a:defRPr sz="1400" baseline="0"/>
          </a:pPr>
          <a:endParaRPr lang="en-US"/>
        </a:p>
      </c:txPr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EE0E9-B7CA-4687-B967-C1B35A8E36E0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C904D-9E2E-4AEB-9A4E-1E76108232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C904D-9E2E-4AEB-9A4E-1E76108232A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C904D-9E2E-4AEB-9A4E-1E76108232A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C904D-9E2E-4AEB-9A4E-1E76108232A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085999E-4D8B-4D40-9B9F-DFDD504D4530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480A5AB-2541-45B7-91F9-56537A25A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85999E-4D8B-4D40-9B9F-DFDD504D4530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80A5AB-2541-45B7-91F9-56537A25A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85999E-4D8B-4D40-9B9F-DFDD504D4530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80A5AB-2541-45B7-91F9-56537A25A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85999E-4D8B-4D40-9B9F-DFDD504D4530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80A5AB-2541-45B7-91F9-56537A25A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85999E-4D8B-4D40-9B9F-DFDD504D4530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80A5AB-2541-45B7-91F9-56537A25A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85999E-4D8B-4D40-9B9F-DFDD504D4530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80A5AB-2541-45B7-91F9-56537A25A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85999E-4D8B-4D40-9B9F-DFDD504D4530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80A5AB-2541-45B7-91F9-56537A25A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85999E-4D8B-4D40-9B9F-DFDD504D4530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80A5AB-2541-45B7-91F9-56537A25A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85999E-4D8B-4D40-9B9F-DFDD504D4530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80A5AB-2541-45B7-91F9-56537A25A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085999E-4D8B-4D40-9B9F-DFDD504D4530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80A5AB-2541-45B7-91F9-56537A25A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085999E-4D8B-4D40-9B9F-DFDD504D4530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80A5AB-2541-45B7-91F9-56537A25A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085999E-4D8B-4D40-9B9F-DFDD504D4530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480A5AB-2541-45B7-91F9-56537A25A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Machine Learning- Predicting House prices with Regression | by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800600" cy="360365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609600"/>
            <a:ext cx="7772400" cy="365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Machine </a:t>
            </a:r>
            <a:br>
              <a:rPr lang="en-US" dirty="0" smtClean="0"/>
            </a:br>
            <a:r>
              <a:rPr lang="en-US" dirty="0" smtClean="0"/>
              <a:t>Learning </a:t>
            </a:r>
            <a:br>
              <a:rPr lang="en-US" dirty="0" smtClean="0"/>
            </a:br>
            <a:r>
              <a:rPr lang="en-US" dirty="0" smtClean="0"/>
              <a:t>Foundation-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Predicting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House </a:t>
            </a:r>
            <a:r>
              <a:rPr lang="en-US" dirty="0" smtClean="0"/>
              <a:t>Prices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419600"/>
            <a:ext cx="7772400" cy="1199704"/>
          </a:xfrm>
        </p:spPr>
        <p:txBody>
          <a:bodyPr/>
          <a:lstStyle/>
          <a:p>
            <a:r>
              <a:rPr lang="en-US" dirty="0" err="1" smtClean="0"/>
              <a:t>Shikha</a:t>
            </a:r>
            <a:r>
              <a:rPr lang="en-US" dirty="0" smtClean="0"/>
              <a:t> Gupta, PhD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 anchor="ctr">
            <a:normAutofit/>
          </a:bodyPr>
          <a:lstStyle/>
          <a:p>
            <a:pPr marL="566928" indent="-457200"/>
            <a:r>
              <a:rPr lang="en-US" sz="2000" dirty="0" smtClean="0"/>
              <a:t>Because of a large number of features there was still </a:t>
            </a:r>
            <a:r>
              <a:rPr lang="en-US" sz="2000" dirty="0" err="1" smtClean="0"/>
              <a:t>multicolinearity</a:t>
            </a:r>
            <a:r>
              <a:rPr lang="en-US" sz="2000" dirty="0" smtClean="0"/>
              <a:t> in the dataset.</a:t>
            </a:r>
          </a:p>
          <a:p>
            <a:pPr marL="566928" indent="-457200"/>
            <a:endParaRPr lang="en-US" sz="2000" dirty="0" smtClean="0"/>
          </a:p>
          <a:p>
            <a:pPr marL="566928" indent="-457200"/>
            <a:r>
              <a:rPr lang="en-US" sz="2000" dirty="0" smtClean="0"/>
              <a:t>To reduce </a:t>
            </a:r>
            <a:r>
              <a:rPr lang="en-US" sz="2000" dirty="0" err="1" smtClean="0"/>
              <a:t>multicolinearity</a:t>
            </a:r>
            <a:r>
              <a:rPr lang="en-US" sz="2000" dirty="0" smtClean="0"/>
              <a:t>, </a:t>
            </a:r>
            <a:r>
              <a:rPr lang="en-US" sz="2000" dirty="0" smtClean="0"/>
              <a:t>removed 10 </a:t>
            </a:r>
            <a:r>
              <a:rPr lang="en-US" sz="2000" dirty="0" smtClean="0"/>
              <a:t>features from standardized dataset, where correlation co efficient was greater than 0.6 (Model </a:t>
            </a:r>
            <a:r>
              <a:rPr lang="en-US" sz="2000" dirty="0" smtClean="0"/>
              <a:t>5)</a:t>
            </a:r>
          </a:p>
          <a:p>
            <a:pPr marL="566928" indent="-457200"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Features reaming: 52 </a:t>
            </a:r>
            <a:endParaRPr lang="en-US" sz="2000" dirty="0" smtClean="0"/>
          </a:p>
          <a:p>
            <a:pPr marL="566928" indent="-457200"/>
            <a:endParaRPr lang="en-US" sz="2000" dirty="0" smtClean="0"/>
          </a:p>
          <a:p>
            <a:pPr marL="566928" indent="-457200"/>
            <a:r>
              <a:rPr lang="en-US" sz="2000" dirty="0" smtClean="0"/>
              <a:t>Also removed </a:t>
            </a:r>
            <a:r>
              <a:rPr lang="en-US" sz="2000" dirty="0" smtClean="0"/>
              <a:t> 14 features </a:t>
            </a:r>
            <a:r>
              <a:rPr lang="en-US" sz="2000" dirty="0" smtClean="0"/>
              <a:t>where correlation with Sale Price was low (</a:t>
            </a:r>
            <a:r>
              <a:rPr lang="en-US" sz="2000" dirty="0" err="1" smtClean="0"/>
              <a:t>Corr</a:t>
            </a:r>
            <a:r>
              <a:rPr lang="en-US" sz="2000" dirty="0" smtClean="0"/>
              <a:t> </a:t>
            </a:r>
            <a:r>
              <a:rPr lang="en-US" sz="2000" dirty="0" err="1" smtClean="0"/>
              <a:t>Coeff</a:t>
            </a:r>
            <a:r>
              <a:rPr lang="en-US" sz="2000" dirty="0" smtClean="0"/>
              <a:t> was less than 0.1) (Model 6</a:t>
            </a:r>
            <a:r>
              <a:rPr lang="en-US" sz="2000" dirty="0" smtClean="0"/>
              <a:t>)</a:t>
            </a:r>
          </a:p>
          <a:p>
            <a:pPr marL="566928" indent="-457200">
              <a:buNone/>
            </a:pPr>
            <a:r>
              <a:rPr lang="en-US" sz="2000" dirty="0" smtClean="0"/>
              <a:t>	Features remaining: 38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Improving Model 2 by Feature Selection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5609158"/>
            <a:ext cx="4419600" cy="1248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Model 2 is the Best Model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1676400" y="1295400"/>
          <a:ext cx="63246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" y="49530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	As shown in the above plot,  Model 2 had the lowest RMSE values and hence was the best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Heteroscedasticity</a:t>
            </a:r>
            <a:r>
              <a:rPr lang="en-US" dirty="0" smtClean="0"/>
              <a:t> in Model 2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24000"/>
            <a:ext cx="45529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1371600"/>
            <a:ext cx="4114800" cy="267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609600" y="4267200"/>
            <a:ext cx="7848600" cy="1981200"/>
          </a:xfrm>
        </p:spPr>
        <p:txBody>
          <a:bodyPr anchor="ctr">
            <a:normAutofit/>
          </a:bodyPr>
          <a:lstStyle/>
          <a:p>
            <a:pPr marL="566928" indent="-457200"/>
            <a:r>
              <a:rPr lang="en-US" sz="1800" dirty="0" smtClean="0"/>
              <a:t>As indicated by the above plots, Model 2 had a normal distribution of error, though there was still some variance. </a:t>
            </a:r>
          </a:p>
          <a:p>
            <a:pPr marL="566928" indent="-457200"/>
            <a:endParaRPr lang="en-US" sz="1800" dirty="0" smtClean="0"/>
          </a:p>
          <a:p>
            <a:pPr marL="566928" indent="-457200"/>
            <a:r>
              <a:rPr lang="en-US" sz="1800" dirty="0" smtClean="0"/>
              <a:t>All other models had similar levels of </a:t>
            </a:r>
            <a:r>
              <a:rPr lang="en-US" sz="1800" dirty="0" err="1" smtClean="0"/>
              <a:t>heteroscedasticity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9575" y="0"/>
            <a:ext cx="111442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361700"/>
            <a:ext cx="8458200" cy="5105400"/>
          </a:xfrm>
        </p:spPr>
        <p:txBody>
          <a:bodyPr>
            <a:noAutofit/>
          </a:bodyPr>
          <a:lstStyle/>
          <a:p>
            <a:r>
              <a:rPr lang="en-US" sz="1800" dirty="0" smtClean="0"/>
              <a:t>The best Model out of the 6 tested models was Model 2 (based on RMSE values)</a:t>
            </a:r>
          </a:p>
          <a:p>
            <a:r>
              <a:rPr lang="en-US" sz="1800" dirty="0" smtClean="0"/>
              <a:t>The Model takes into account 62 features instead of 81 (initial dataset)</a:t>
            </a:r>
          </a:p>
          <a:p>
            <a:r>
              <a:rPr lang="en-US" sz="1800" dirty="0" smtClean="0"/>
              <a:t>Feature Engineering tried here deteriorated the model and also increased the </a:t>
            </a:r>
            <a:r>
              <a:rPr lang="en-US" sz="1800" dirty="0" err="1" smtClean="0"/>
              <a:t>heteroscedasticity</a:t>
            </a:r>
            <a:r>
              <a:rPr lang="en-US" sz="1800" dirty="0" smtClean="0"/>
              <a:t> significantly (Model 3)</a:t>
            </a:r>
          </a:p>
          <a:p>
            <a:r>
              <a:rPr lang="en-US" sz="1800" dirty="0" err="1" smtClean="0"/>
              <a:t>Standardisation</a:t>
            </a:r>
            <a:r>
              <a:rPr lang="en-US" sz="1800" dirty="0" smtClean="0"/>
              <a:t> did not improve the model much (Model 4)</a:t>
            </a:r>
          </a:p>
          <a:p>
            <a:r>
              <a:rPr lang="en-US" sz="1800" dirty="0" smtClean="0"/>
              <a:t>Feature Selection (Removing correlated features and features having low correlation with Sale Price (</a:t>
            </a:r>
            <a:r>
              <a:rPr lang="en-US" sz="1800" dirty="0" err="1" smtClean="0"/>
              <a:t>Corr</a:t>
            </a:r>
            <a:r>
              <a:rPr lang="en-US" sz="1800" dirty="0" smtClean="0"/>
              <a:t> </a:t>
            </a:r>
            <a:r>
              <a:rPr lang="en-US" sz="1800" dirty="0" err="1" smtClean="0"/>
              <a:t>Coeff</a:t>
            </a:r>
            <a:r>
              <a:rPr lang="en-US" sz="1800" dirty="0" smtClean="0"/>
              <a:t> &lt; 0.1)) increased the RMSE values, though only slightly but did not increase the </a:t>
            </a:r>
            <a:r>
              <a:rPr lang="en-US" sz="1800" dirty="0" err="1" smtClean="0"/>
              <a:t>heteroscedasticity</a:t>
            </a:r>
            <a:r>
              <a:rPr lang="en-US" sz="1800" dirty="0" smtClean="0"/>
              <a:t> (Models 5 &amp; 6) </a:t>
            </a:r>
          </a:p>
          <a:p>
            <a:r>
              <a:rPr lang="en-US" sz="1800" dirty="0" smtClean="0"/>
              <a:t>There is room for improving the model by trying several things:</a:t>
            </a:r>
          </a:p>
          <a:p>
            <a:pPr lvl="1"/>
            <a:r>
              <a:rPr lang="en-US" sz="1800" dirty="0" smtClean="0"/>
              <a:t>Adding the Features that were removed in the beginning </a:t>
            </a:r>
          </a:p>
          <a:p>
            <a:pPr lvl="1"/>
            <a:r>
              <a:rPr lang="en-US" sz="1800" dirty="0" smtClean="0"/>
              <a:t>Trying other ways of Feature Engineering </a:t>
            </a:r>
            <a:r>
              <a:rPr lang="en-US" sz="1800" dirty="0" smtClean="0"/>
              <a:t>– </a:t>
            </a:r>
            <a:r>
              <a:rPr lang="en-US" sz="1800" dirty="0" err="1" smtClean="0"/>
              <a:t>Hyperparameter</a:t>
            </a:r>
            <a:r>
              <a:rPr lang="en-US" sz="1800" dirty="0" smtClean="0"/>
              <a:t> Tuning</a:t>
            </a:r>
            <a:endParaRPr lang="en-US" sz="1800" dirty="0" smtClean="0"/>
          </a:p>
          <a:p>
            <a:pPr lvl="1"/>
            <a:r>
              <a:rPr lang="en-US" sz="1800" dirty="0" smtClean="0"/>
              <a:t>Trying different combination of engineered features </a:t>
            </a:r>
          </a:p>
          <a:p>
            <a:pPr lvl="1"/>
            <a:r>
              <a:rPr lang="en-US" sz="1800" dirty="0" smtClean="0"/>
              <a:t>Remove </a:t>
            </a:r>
            <a:r>
              <a:rPr lang="en-US" sz="1800" dirty="0" err="1" smtClean="0"/>
              <a:t>Multicolinearlity</a:t>
            </a:r>
            <a:r>
              <a:rPr lang="en-US" sz="1800" dirty="0" smtClean="0"/>
              <a:t> using other methods like PCA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Conclusions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2400" dirty="0" smtClean="0"/>
              <a:t>To build a </a:t>
            </a:r>
            <a:r>
              <a:rPr lang="en-US" sz="2400" dirty="0" smtClean="0"/>
              <a:t>Machine learning model </a:t>
            </a:r>
            <a:r>
              <a:rPr lang="en-US" sz="2400" dirty="0" smtClean="0"/>
              <a:t>using the provided data to accurately predict house prices, based on the known features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Problem Statement</a:t>
            </a:r>
            <a:endParaRPr lang="en-US" sz="3200" dirty="0"/>
          </a:p>
        </p:txBody>
      </p:sp>
      <p:pic>
        <p:nvPicPr>
          <p:cNvPr id="4" name="Picture 2" descr="Machine Learning- Predicting House prices with Regression | by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59837" cy="1546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achine Learning- Predicting House prices with Regression | by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828800" cy="1372819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House prices dataset </a:t>
            </a:r>
            <a:r>
              <a:rPr lang="en-US" sz="2000" dirty="0" smtClean="0"/>
              <a:t>consisted </a:t>
            </a:r>
            <a:r>
              <a:rPr lang="en-US" sz="2000" dirty="0" smtClean="0"/>
              <a:t>of 81 variables related to houses with data for 1460 houses along with their Sale </a:t>
            </a:r>
            <a:r>
              <a:rPr lang="en-US" sz="2000" dirty="0" smtClean="0"/>
              <a:t>Prices</a:t>
            </a:r>
          </a:p>
          <a:p>
            <a:pPr>
              <a:buNone/>
            </a:pPr>
            <a:r>
              <a:rPr lang="en-US" sz="2000" dirty="0" smtClean="0"/>
              <a:t>	(</a:t>
            </a:r>
            <a:r>
              <a:rPr lang="en-US" sz="1800" dirty="0" smtClean="0"/>
              <a:t>38 numerical and </a:t>
            </a:r>
            <a:r>
              <a:rPr lang="en-US" sz="1800" dirty="0" smtClean="0"/>
              <a:t>43 </a:t>
            </a:r>
            <a:r>
              <a:rPr lang="en-US" sz="1800" dirty="0" smtClean="0"/>
              <a:t>categorical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However, 6,965 (5.9%) values </a:t>
            </a:r>
            <a:r>
              <a:rPr lang="en-US" sz="2000" dirty="0" smtClean="0"/>
              <a:t>were</a:t>
            </a:r>
            <a:r>
              <a:rPr lang="en-US" sz="2000" dirty="0" smtClean="0"/>
              <a:t> </a:t>
            </a:r>
            <a:r>
              <a:rPr lang="en-US" sz="2000" dirty="0" smtClean="0"/>
              <a:t>missing</a:t>
            </a:r>
          </a:p>
          <a:p>
            <a:endParaRPr lang="en-US" sz="2000" dirty="0" smtClean="0"/>
          </a:p>
          <a:p>
            <a:r>
              <a:rPr lang="en-US" sz="2000" dirty="0" smtClean="0"/>
              <a:t>Alley, </a:t>
            </a:r>
            <a:r>
              <a:rPr lang="en-US" sz="2000" dirty="0" err="1" smtClean="0"/>
              <a:t>MiscFeature</a:t>
            </a:r>
            <a:r>
              <a:rPr lang="en-US" sz="2000" dirty="0" smtClean="0"/>
              <a:t> and </a:t>
            </a:r>
            <a:r>
              <a:rPr lang="en-US" sz="2000" dirty="0" err="1" smtClean="0"/>
              <a:t>PoolQC</a:t>
            </a:r>
            <a:r>
              <a:rPr lang="en-US" sz="2000" dirty="0" smtClean="0"/>
              <a:t> </a:t>
            </a:r>
            <a:r>
              <a:rPr lang="en-US" sz="2000" dirty="0" smtClean="0"/>
              <a:t>had </a:t>
            </a:r>
            <a:r>
              <a:rPr lang="en-US" sz="2000" dirty="0" smtClean="0"/>
              <a:t>over 90% values missing and Fence </a:t>
            </a:r>
            <a:r>
              <a:rPr lang="en-US" sz="2000" dirty="0" smtClean="0"/>
              <a:t>had </a:t>
            </a:r>
            <a:r>
              <a:rPr lang="en-US" sz="2000" dirty="0" smtClean="0"/>
              <a:t>81% values missing</a:t>
            </a:r>
          </a:p>
          <a:p>
            <a:endParaRPr lang="en-US" sz="2000" dirty="0" smtClean="0"/>
          </a:p>
          <a:p>
            <a:r>
              <a:rPr lang="en-US" sz="2000" dirty="0" smtClean="0"/>
              <a:t>3SsnPorch, </a:t>
            </a:r>
            <a:r>
              <a:rPr lang="en-US" sz="2000" dirty="0" err="1" smtClean="0"/>
              <a:t>ScreenPorch</a:t>
            </a:r>
            <a:r>
              <a:rPr lang="en-US" sz="2000" dirty="0" smtClean="0"/>
              <a:t>, </a:t>
            </a:r>
            <a:r>
              <a:rPr lang="en-US" sz="2000" dirty="0" err="1" smtClean="0"/>
              <a:t>PoolArea,LowQualFinSF</a:t>
            </a:r>
            <a:r>
              <a:rPr lang="en-US" sz="2000" dirty="0" smtClean="0"/>
              <a:t> and </a:t>
            </a:r>
            <a:r>
              <a:rPr lang="en-US" sz="2000" dirty="0" err="1" smtClean="0"/>
              <a:t>MiscVal</a:t>
            </a:r>
            <a:r>
              <a:rPr lang="en-US" sz="2000" dirty="0" smtClean="0"/>
              <a:t> </a:t>
            </a:r>
            <a:r>
              <a:rPr lang="en-US" sz="2000" dirty="0" smtClean="0"/>
              <a:t>had over </a:t>
            </a:r>
            <a:r>
              <a:rPr lang="en-US" sz="2000" dirty="0" smtClean="0"/>
              <a:t>90% values as zeros and BsmtFinSF2 and Enclosed Porch </a:t>
            </a:r>
            <a:r>
              <a:rPr lang="en-US" sz="2000" dirty="0" smtClean="0"/>
              <a:t>had </a:t>
            </a:r>
            <a:r>
              <a:rPr lang="en-US" sz="2000" dirty="0" smtClean="0"/>
              <a:t>over 85% values as zero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Data  Description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Exploring Data via Correlation Analysis with Sale Price </a:t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64866"/>
            <a:ext cx="8839200" cy="3940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Feature Selection – </a:t>
            </a:r>
            <a:r>
              <a:rPr lang="en-US" dirty="0" smtClean="0"/>
              <a:t>Part1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667000"/>
            <a:ext cx="5181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51480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Based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the correlation analysis, there were 8 variables which had a low correlation with Sale Price – correlation coefficient of less than 0.2 – hence removed these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features</a:t>
            </a: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sz="2000" baseline="0" dirty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sz="2000" baseline="0" dirty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sz="2000" baseline="0" dirty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sz="2000" baseline="0" dirty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lang="en-US" sz="2000" dirty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lang="en-US" sz="200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000" dirty="0"/>
              <a:t>	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5609158"/>
            <a:ext cx="4419600" cy="1248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Since there were too many variables, to build a stable model, it was important to remove the features which were adding noise. Hence removed features with more than 80% missing values.  </a:t>
            </a:r>
          </a:p>
          <a:p>
            <a:endParaRPr lang="en-US" sz="2000" dirty="0" smtClean="0"/>
          </a:p>
          <a:p>
            <a:r>
              <a:rPr lang="en-US" sz="2000" dirty="0" smtClean="0"/>
              <a:t>Also removed columns where more than 80% values were zero, since most of the houses in the dataset do not have these features (hence they are zero for more than 80% observations)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Feature Selection – Part </a:t>
            </a:r>
            <a:r>
              <a:rPr lang="en-US" dirty="0" smtClean="0"/>
              <a:t>1(cont…)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5609158"/>
            <a:ext cx="4419600" cy="1248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9863" y="0"/>
            <a:ext cx="2624137" cy="1497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05800" cy="4843272"/>
          </a:xfrm>
        </p:spPr>
        <p:txBody>
          <a:bodyPr>
            <a:normAutofit/>
          </a:bodyPr>
          <a:lstStyle/>
          <a:p>
            <a:pPr lvl="0"/>
            <a:r>
              <a:rPr lang="en-US" sz="2000" dirty="0" smtClean="0"/>
              <a:t>After, Feature Selection, the dataset had 62 features (instead of 81</a:t>
            </a:r>
            <a:r>
              <a:rPr lang="en-US" sz="2000" dirty="0" smtClean="0"/>
              <a:t>) – 23 numerical and 39 categorical</a:t>
            </a:r>
            <a:endParaRPr lang="en-US" sz="2000" dirty="0" smtClean="0"/>
          </a:p>
          <a:p>
            <a:pPr lvl="0"/>
            <a:r>
              <a:rPr lang="en-US" sz="2000" dirty="0" smtClean="0"/>
              <a:t>The missing values were </a:t>
            </a:r>
            <a:r>
              <a:rPr lang="en-US" sz="2000" dirty="0" err="1" smtClean="0"/>
              <a:t>analysed</a:t>
            </a:r>
            <a:r>
              <a:rPr lang="en-US" sz="2000" dirty="0" smtClean="0"/>
              <a:t> and classified. Missing values were filled based on the their class:</a:t>
            </a:r>
          </a:p>
          <a:p>
            <a:pPr lvl="0"/>
            <a:endParaRPr lang="en-US" sz="2000" dirty="0" smtClean="0"/>
          </a:p>
          <a:p>
            <a:pPr lvl="1"/>
            <a:r>
              <a:rPr lang="en-US" sz="1800" dirty="0" smtClean="0"/>
              <a:t>If the values were missing ‘Not at Random’ then they were filled based on the information obtained from related columns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If the values were “</a:t>
            </a:r>
            <a:r>
              <a:rPr lang="en-US" sz="1800" dirty="0" smtClean="0"/>
              <a:t>Missing </a:t>
            </a:r>
            <a:r>
              <a:rPr lang="en-US" sz="1800" dirty="0" smtClean="0"/>
              <a:t>Completely At Random’, then they were imputed using KNN imputer</a:t>
            </a:r>
          </a:p>
          <a:p>
            <a:pPr lvl="1"/>
            <a:endParaRPr lang="en-US" sz="1600" dirty="0" smtClean="0"/>
          </a:p>
          <a:p>
            <a:r>
              <a:rPr lang="en-US" sz="2000" dirty="0" smtClean="0"/>
              <a:t>There were many columns which had outliers</a:t>
            </a:r>
          </a:p>
          <a:p>
            <a:pPr lvl="1"/>
            <a:r>
              <a:rPr lang="en-US" sz="1800" dirty="0" smtClean="0"/>
              <a:t>Both LOF and Isolation Forest were compared for removal of outliers and Isolation forest performed </a:t>
            </a:r>
            <a:r>
              <a:rPr lang="en-US" sz="1800" dirty="0" smtClean="0"/>
              <a:t>better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 smtClean="0"/>
              <a:t>Remaining Observations : 1206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Missing Value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Outlier </a:t>
            </a:r>
            <a:r>
              <a:rPr lang="en-US" dirty="0" smtClean="0"/>
              <a:t>Treatment</a:t>
            </a:r>
            <a:endParaRPr lang="en-US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905000" cy="1458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smtClean="0"/>
              <a:t>After, Feature Selection, missing value treatment and outlier removal, the dataset was used to build  various linear regression models to predict House prices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Model 1 : Cleaned data set with 62 features </a:t>
            </a:r>
            <a:r>
              <a:rPr lang="en-US" sz="2000" dirty="0" smtClean="0"/>
              <a:t>and 1206 </a:t>
            </a:r>
            <a:r>
              <a:rPr lang="en-US" sz="2000" dirty="0" err="1" smtClean="0"/>
              <a:t>Obs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Model 2 : Dataset (with 62 features) was standardized</a:t>
            </a:r>
          </a:p>
          <a:p>
            <a:pPr>
              <a:buNone/>
            </a:pPr>
            <a:r>
              <a:rPr lang="en-US" sz="2000" dirty="0" smtClean="0"/>
              <a:t>	Model 3 : Combined related </a:t>
            </a:r>
            <a:r>
              <a:rPr lang="en-US" sz="2000" dirty="0" smtClean="0"/>
              <a:t>features to remove 			         </a:t>
            </a:r>
            <a:r>
              <a:rPr lang="en-US" sz="2000" dirty="0" err="1" smtClean="0"/>
              <a:t>multicolinearity</a:t>
            </a:r>
            <a:r>
              <a:rPr lang="en-US" sz="2000" dirty="0" smtClean="0"/>
              <a:t> </a:t>
            </a:r>
            <a:r>
              <a:rPr lang="en-US" sz="2000" dirty="0" smtClean="0"/>
              <a:t>(Feature Engineering)</a:t>
            </a:r>
          </a:p>
          <a:p>
            <a:pPr>
              <a:buNone/>
            </a:pPr>
            <a:r>
              <a:rPr lang="en-US" sz="2000" dirty="0" smtClean="0"/>
              <a:t>	Model 4 : Standardized all Features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         </a:t>
            </a:r>
            <a:r>
              <a:rPr lang="en-US" sz="2000" dirty="0" smtClean="0"/>
              <a:t>including </a:t>
            </a:r>
            <a:r>
              <a:rPr lang="en-US" sz="2000" dirty="0" smtClean="0"/>
              <a:t>Engineered 	     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smtClean="0"/>
              <a:t>	</a:t>
            </a:r>
            <a:r>
              <a:rPr lang="en-US" sz="2000" dirty="0" smtClean="0"/>
              <a:t>Features 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Linear Regression Models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4050104"/>
            <a:ext cx="3505200" cy="2807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Model Evaluation</a:t>
            </a:r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457200" y="1447800"/>
          <a:ext cx="42672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4876800" y="1524000"/>
          <a:ext cx="4267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530</TotalTime>
  <Words>551</Words>
  <Application>Microsoft Office PowerPoint</Application>
  <PresentationFormat>On-screen Show (4:3)</PresentationFormat>
  <Paragraphs>90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Machine  Learning  Foundation- Predicting  House Prices</vt:lpstr>
      <vt:lpstr>Problem Statement</vt:lpstr>
      <vt:lpstr>Data  Description</vt:lpstr>
      <vt:lpstr>Exploring Data via Correlation Analysis with Sale Price  </vt:lpstr>
      <vt:lpstr>Feature Selection – Part1</vt:lpstr>
      <vt:lpstr>Feature Selection – Part 1(cont…)</vt:lpstr>
      <vt:lpstr>Missing Value and  Outlier Treatment</vt:lpstr>
      <vt:lpstr>Linear Regression Models</vt:lpstr>
      <vt:lpstr>Model Evaluation</vt:lpstr>
      <vt:lpstr>Improving Model 2 by Feature Selection</vt:lpstr>
      <vt:lpstr>Model 2 is the Best Model</vt:lpstr>
      <vt:lpstr>Heteroscedasticity in Model 2</vt:lpstr>
      <vt:lpstr>Final 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Foundation Predicting House Prices</dc:title>
  <dc:creator>Shikha</dc:creator>
  <cp:lastModifiedBy>Shikha</cp:lastModifiedBy>
  <cp:revision>72</cp:revision>
  <dcterms:created xsi:type="dcterms:W3CDTF">2020-08-11T16:34:38Z</dcterms:created>
  <dcterms:modified xsi:type="dcterms:W3CDTF">2020-08-12T17:33:10Z</dcterms:modified>
</cp:coreProperties>
</file>