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0955"/>
    <a:srgbClr val="FFF9D7"/>
    <a:srgbClr val="812D84"/>
    <a:srgbClr val="F3C5C5"/>
    <a:srgbClr val="A91079"/>
    <a:srgbClr val="4C3575"/>
    <a:srgbClr val="1A374D"/>
    <a:srgbClr val="406882"/>
    <a:srgbClr val="6998AB"/>
    <a:srgbClr val="B1D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3910" autoAdjust="0"/>
  </p:normalViewPr>
  <p:slideViewPr>
    <p:cSldViewPr snapToGrid="0">
      <p:cViewPr>
        <p:scale>
          <a:sx n="66" d="100"/>
          <a:sy n="66" d="100"/>
        </p:scale>
        <p:origin x="-6306" y="-780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5" d="100"/>
        <a:sy n="85"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A2B30-F427-4435-AA5F-A909F400C141}" type="datetimeFigureOut">
              <a:rPr lang="en-IN" smtClean="0"/>
              <a:t>30-07-2022</a:t>
            </a:fld>
            <a:endParaRPr lang="en-IN"/>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C29F9-8AA6-4D19-8E8A-8DC628FC9456}" type="slidenum">
              <a:rPr lang="en-IN" smtClean="0"/>
              <a:t>‹#›</a:t>
            </a:fld>
            <a:endParaRPr lang="en-IN"/>
          </a:p>
        </p:txBody>
      </p:sp>
    </p:spTree>
    <p:extLst>
      <p:ext uri="{BB962C8B-B14F-4D97-AF65-F5344CB8AC3E}">
        <p14:creationId xmlns:p14="http://schemas.microsoft.com/office/powerpoint/2010/main" val="1871439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5C29F9-8AA6-4D19-8E8A-8DC628FC9456}" type="slidenum">
              <a:rPr lang="en-IN" smtClean="0"/>
              <a:t>1</a:t>
            </a:fld>
            <a:endParaRPr lang="en-IN"/>
          </a:p>
        </p:txBody>
      </p:sp>
    </p:spTree>
    <p:extLst>
      <p:ext uri="{BB962C8B-B14F-4D97-AF65-F5344CB8AC3E}">
        <p14:creationId xmlns:p14="http://schemas.microsoft.com/office/powerpoint/2010/main" val="3710808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46B21-585E-4885-B7DB-78C2044CAA4F}"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75705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46B21-585E-4885-B7DB-78C2044CAA4F}"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3400093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46B21-585E-4885-B7DB-78C2044CAA4F}"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885672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46B21-585E-4885-B7DB-78C2044CAA4F}"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210939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46B21-585E-4885-B7DB-78C2044CAA4F}" type="datetimeFigureOut">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82560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F46B21-585E-4885-B7DB-78C2044CAA4F}" type="datetimeFigureOut">
              <a:rPr lang="en-IN" smtClean="0"/>
              <a:t>30-07-2022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80583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F46B21-585E-4885-B7DB-78C2044CAA4F}" type="datetimeFigureOut">
              <a:rPr lang="en-IN" smtClean="0"/>
              <a:t>30-07-2022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168237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F46B21-585E-4885-B7DB-78C2044CAA4F}" type="datetimeFigureOut">
              <a:rPr lang="en-IN" smtClean="0"/>
              <a:t>30-07-2022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106738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46B21-585E-4885-B7DB-78C2044CAA4F}" type="datetimeFigureOut">
              <a:rPr lang="en-IN" smtClean="0"/>
              <a:t>30-07-2022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317524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93F46B21-585E-4885-B7DB-78C2044CAA4F}" type="datetimeFigureOut">
              <a:rPr lang="en-IN" smtClean="0"/>
              <a:t>30-07-2022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116633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93F46B21-585E-4885-B7DB-78C2044CAA4F}" type="datetimeFigureOut">
              <a:rPr lang="en-IN" smtClean="0"/>
              <a:t>30-07-2022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135178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93F46B21-585E-4885-B7DB-78C2044CAA4F}" type="datetimeFigureOut">
              <a:rPr lang="en-IN" smtClean="0"/>
              <a:t>30-07-2022</a:t>
            </a:fld>
            <a:endParaRPr lang="en-IN"/>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6315362A-7DEE-4D50-A263-84F081D2997E}" type="slidenum">
              <a:rPr lang="en-IN" smtClean="0"/>
              <a:t>‹#›</a:t>
            </a:fld>
            <a:endParaRPr lang="en-IN"/>
          </a:p>
        </p:txBody>
      </p:sp>
    </p:spTree>
    <p:extLst>
      <p:ext uri="{BB962C8B-B14F-4D97-AF65-F5344CB8AC3E}">
        <p14:creationId xmlns:p14="http://schemas.microsoft.com/office/powerpoint/2010/main" val="1760352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nap.stanford.edu/biodata/datasets/10023/10023-CC-Neuron.html" TargetMode="External"/><Relationship Id="rId13" Type="http://schemas.openxmlformats.org/officeDocument/2006/relationships/image" Target="../media/image7.png"/><Relationship Id="rId18" Type="http://schemas.openxmlformats.org/officeDocument/2006/relationships/image" Target="../media/image12.svg"/><Relationship Id="rId26" Type="http://schemas.openxmlformats.org/officeDocument/2006/relationships/image" Target="../media/image20.svg"/><Relationship Id="rId3" Type="http://schemas.openxmlformats.org/officeDocument/2006/relationships/hyperlink" Target="mailto:shikhasaini7206@gmail.com" TargetMode="External"/><Relationship Id="rId21" Type="http://schemas.openxmlformats.org/officeDocument/2006/relationships/image" Target="../media/image15.png"/><Relationship Id="rId7" Type="http://schemas.openxmlformats.org/officeDocument/2006/relationships/hyperlink" Target="http://snap.stanford.edu/biodata/datasets/10017/10017-ChChSe-Decagon.html" TargetMode="External"/><Relationship Id="rId12" Type="http://schemas.openxmlformats.org/officeDocument/2006/relationships/image" Target="../media/image6.svg"/><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0.svg"/><Relationship Id="rId20" Type="http://schemas.openxmlformats.org/officeDocument/2006/relationships/image" Target="../media/image14.svg"/><Relationship Id="rId29"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hyperlink" Target="https://arxiv.org/abs/2011.12635" TargetMode="External"/><Relationship Id="rId11" Type="http://schemas.openxmlformats.org/officeDocument/2006/relationships/image" Target="../media/image5.png"/><Relationship Id="rId24" Type="http://schemas.openxmlformats.org/officeDocument/2006/relationships/image" Target="../media/image18.png"/><Relationship Id="rId5" Type="http://schemas.openxmlformats.org/officeDocument/2006/relationships/image" Target="../media/image2.png"/><Relationship Id="rId15" Type="http://schemas.openxmlformats.org/officeDocument/2006/relationships/image" Target="../media/image9.png"/><Relationship Id="rId23" Type="http://schemas.openxmlformats.org/officeDocument/2006/relationships/image" Target="../media/image17.svg"/><Relationship Id="rId28" Type="http://schemas.openxmlformats.org/officeDocument/2006/relationships/image" Target="../media/image22.svg"/><Relationship Id="rId10" Type="http://schemas.openxmlformats.org/officeDocument/2006/relationships/image" Target="../media/image4.svg"/><Relationship Id="rId19" Type="http://schemas.openxmlformats.org/officeDocument/2006/relationships/image" Target="../media/image13.png"/><Relationship Id="rId31" Type="http://schemas.openxmlformats.org/officeDocument/2006/relationships/image" Target="../media/image25.png"/><Relationship Id="rId4" Type="http://schemas.openxmlformats.org/officeDocument/2006/relationships/image" Target="../media/image1.png"/><Relationship Id="rId9" Type="http://schemas.openxmlformats.org/officeDocument/2006/relationships/image" Target="../media/image3.png"/><Relationship Id="rId14" Type="http://schemas.openxmlformats.org/officeDocument/2006/relationships/image" Target="../media/image8.svg"/><Relationship Id="rId22" Type="http://schemas.openxmlformats.org/officeDocument/2006/relationships/image" Target="../media/image16.png"/><Relationship Id="rId27" Type="http://schemas.openxmlformats.org/officeDocument/2006/relationships/image" Target="../media/image21.png"/><Relationship Id="rId30"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Rounded Corners 146">
            <a:extLst>
              <a:ext uri="{FF2B5EF4-FFF2-40B4-BE49-F238E27FC236}">
                <a16:creationId xmlns:a16="http://schemas.microsoft.com/office/drawing/2014/main" id="{EE5975E4-4F2C-CC91-CADF-16D4937A90F8}"/>
              </a:ext>
            </a:extLst>
          </p:cNvPr>
          <p:cNvSpPr/>
          <p:nvPr/>
        </p:nvSpPr>
        <p:spPr>
          <a:xfrm>
            <a:off x="17310418" y="5757375"/>
            <a:ext cx="13843679" cy="10176319"/>
          </a:xfrm>
          <a:prstGeom prst="roundRect">
            <a:avLst>
              <a:gd name="adj" fmla="val 13767"/>
            </a:avLst>
          </a:prstGeom>
          <a:solidFill>
            <a:srgbClr val="FFF9D7"/>
          </a:solidFill>
          <a:ln>
            <a:solidFill>
              <a:srgbClr val="81095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0" name="Rectangle: Rounded Corners 69">
            <a:extLst>
              <a:ext uri="{FF2B5EF4-FFF2-40B4-BE49-F238E27FC236}">
                <a16:creationId xmlns:a16="http://schemas.microsoft.com/office/drawing/2014/main" id="{86AE05B6-01A6-E0B3-B2D4-C3A6518ED31A}"/>
              </a:ext>
            </a:extLst>
          </p:cNvPr>
          <p:cNvSpPr/>
          <p:nvPr/>
        </p:nvSpPr>
        <p:spPr>
          <a:xfrm>
            <a:off x="17344012" y="37085314"/>
            <a:ext cx="7240977" cy="1211858"/>
          </a:xfrm>
          <a:prstGeom prst="roundRect">
            <a:avLst>
              <a:gd name="adj" fmla="val 50000"/>
            </a:avLst>
          </a:prstGeom>
          <a:solidFill>
            <a:srgbClr val="810955"/>
          </a:solidFill>
          <a:ln>
            <a:solidFill>
              <a:srgbClr val="810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6" name="Rectangle: Rounded Corners 65">
            <a:extLst>
              <a:ext uri="{FF2B5EF4-FFF2-40B4-BE49-F238E27FC236}">
                <a16:creationId xmlns:a16="http://schemas.microsoft.com/office/drawing/2014/main" id="{8223B05C-2F0F-0C2A-A69E-49EAF2B002CC}"/>
              </a:ext>
            </a:extLst>
          </p:cNvPr>
          <p:cNvSpPr/>
          <p:nvPr/>
        </p:nvSpPr>
        <p:spPr>
          <a:xfrm>
            <a:off x="17275631" y="31753372"/>
            <a:ext cx="7240977" cy="1211858"/>
          </a:xfrm>
          <a:prstGeom prst="roundRect">
            <a:avLst>
              <a:gd name="adj" fmla="val 50000"/>
            </a:avLst>
          </a:prstGeom>
          <a:solidFill>
            <a:srgbClr val="810955"/>
          </a:solidFill>
          <a:ln>
            <a:solidFill>
              <a:srgbClr val="810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Rectangle: Rounded Corners 60">
            <a:extLst>
              <a:ext uri="{FF2B5EF4-FFF2-40B4-BE49-F238E27FC236}">
                <a16:creationId xmlns:a16="http://schemas.microsoft.com/office/drawing/2014/main" id="{45468624-ECDE-1B1F-214E-7A6E5FB13A2E}"/>
              </a:ext>
            </a:extLst>
          </p:cNvPr>
          <p:cNvSpPr/>
          <p:nvPr/>
        </p:nvSpPr>
        <p:spPr>
          <a:xfrm>
            <a:off x="8405175" y="5183322"/>
            <a:ext cx="7240977" cy="1211858"/>
          </a:xfrm>
          <a:prstGeom prst="roundRect">
            <a:avLst>
              <a:gd name="adj" fmla="val 50000"/>
            </a:avLst>
          </a:prstGeom>
          <a:solidFill>
            <a:srgbClr val="810955"/>
          </a:solidFill>
          <a:ln>
            <a:solidFill>
              <a:srgbClr val="810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Rectangle: Rounded Corners 59">
            <a:extLst>
              <a:ext uri="{FF2B5EF4-FFF2-40B4-BE49-F238E27FC236}">
                <a16:creationId xmlns:a16="http://schemas.microsoft.com/office/drawing/2014/main" id="{89AACB20-8FCB-ED71-83C6-29494BDEAE08}"/>
              </a:ext>
            </a:extLst>
          </p:cNvPr>
          <p:cNvSpPr/>
          <p:nvPr/>
        </p:nvSpPr>
        <p:spPr>
          <a:xfrm>
            <a:off x="8401793" y="14191112"/>
            <a:ext cx="7240977" cy="1211858"/>
          </a:xfrm>
          <a:prstGeom prst="roundRect">
            <a:avLst>
              <a:gd name="adj" fmla="val 50000"/>
            </a:avLst>
          </a:prstGeom>
          <a:solidFill>
            <a:srgbClr val="810955"/>
          </a:solidFill>
          <a:ln>
            <a:solidFill>
              <a:srgbClr val="810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Rectangle: Rounded Corners 38">
            <a:extLst>
              <a:ext uri="{FF2B5EF4-FFF2-40B4-BE49-F238E27FC236}">
                <a16:creationId xmlns:a16="http://schemas.microsoft.com/office/drawing/2014/main" id="{F5042DC2-76CB-0A8A-7202-5EAD646F2723}"/>
              </a:ext>
            </a:extLst>
          </p:cNvPr>
          <p:cNvSpPr/>
          <p:nvPr/>
        </p:nvSpPr>
        <p:spPr>
          <a:xfrm>
            <a:off x="1730615" y="15572054"/>
            <a:ext cx="13843681" cy="2313581"/>
          </a:xfrm>
          <a:prstGeom prst="roundRect">
            <a:avLst>
              <a:gd name="adj" fmla="val 31488"/>
            </a:avLst>
          </a:prstGeom>
          <a:solidFill>
            <a:srgbClr val="FFF9D7"/>
          </a:solidFill>
          <a:ln>
            <a:solidFill>
              <a:srgbClr val="81095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8" name="Rectangle: Rounded Corners 37">
            <a:extLst>
              <a:ext uri="{FF2B5EF4-FFF2-40B4-BE49-F238E27FC236}">
                <a16:creationId xmlns:a16="http://schemas.microsoft.com/office/drawing/2014/main" id="{E44EA8D9-4490-BC41-4806-B820E7544F37}"/>
              </a:ext>
            </a:extLst>
          </p:cNvPr>
          <p:cNvSpPr/>
          <p:nvPr/>
        </p:nvSpPr>
        <p:spPr>
          <a:xfrm>
            <a:off x="1730615" y="6679396"/>
            <a:ext cx="13843681" cy="6717010"/>
          </a:xfrm>
          <a:prstGeom prst="roundRect">
            <a:avLst/>
          </a:prstGeom>
          <a:solidFill>
            <a:srgbClr val="FFF9D7"/>
          </a:solidFill>
          <a:ln>
            <a:solidFill>
              <a:srgbClr val="81095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2A9DBFAC-142B-6BFA-193D-716C274C6C48}"/>
              </a:ext>
            </a:extLst>
          </p:cNvPr>
          <p:cNvSpPr/>
          <p:nvPr/>
        </p:nvSpPr>
        <p:spPr>
          <a:xfrm>
            <a:off x="8401793" y="301422"/>
            <a:ext cx="15999623" cy="2028447"/>
          </a:xfrm>
          <a:prstGeom prst="roundRect">
            <a:avLst/>
          </a:prstGeom>
          <a:solidFill>
            <a:schemeClr val="accent2">
              <a:lumMod val="20000"/>
              <a:lumOff val="80000"/>
            </a:schemeClr>
          </a:solidFill>
          <a:ln>
            <a:solidFill>
              <a:srgbClr val="81095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B7700FEC-6493-A33B-87E0-5C4F4AF83A4B}"/>
              </a:ext>
            </a:extLst>
          </p:cNvPr>
          <p:cNvSpPr>
            <a:spLocks noGrp="1"/>
          </p:cNvSpPr>
          <p:nvPr>
            <p:ph type="ctrTitle"/>
          </p:nvPr>
        </p:nvSpPr>
        <p:spPr>
          <a:xfrm>
            <a:off x="7700545" y="2358452"/>
            <a:ext cx="17517291" cy="1071086"/>
          </a:xfrm>
        </p:spPr>
        <p:txBody>
          <a:bodyPr>
            <a:normAutofit fontScale="90000"/>
          </a:bodyPr>
          <a:lstStyle/>
          <a:p>
            <a:r>
              <a:rPr lang="en-IN" sz="3600" dirty="0">
                <a:latin typeface="Arial Rounded MT Bold" panose="020F0704030504030204" pitchFamily="34" charset="0"/>
                <a:cs typeface="Arial" panose="020B0604020202020204" pitchFamily="34" charset="0"/>
              </a:rPr>
              <a:t>Name- Shikha Saini </a:t>
            </a:r>
            <a:r>
              <a:rPr lang="en-IN" sz="3100" dirty="0">
                <a:latin typeface="Arial Rounded MT Bold" panose="020F0704030504030204" pitchFamily="34" charset="0"/>
                <a:cs typeface="Arial" panose="020B0604020202020204" pitchFamily="34" charset="0"/>
              </a:rPr>
              <a:t>Contact- </a:t>
            </a:r>
            <a:r>
              <a:rPr lang="en-IN" sz="3100" dirty="0">
                <a:latin typeface="Arial Rounded MT Bold" panose="020F0704030504030204" pitchFamily="34" charset="0"/>
                <a:cs typeface="Arial" panose="020B0604020202020204" pitchFamily="34" charset="0"/>
                <a:hlinkClick r:id="rId3"/>
              </a:rPr>
              <a:t>shikhasaini7206@gmail.com</a:t>
            </a:r>
            <a:r>
              <a:rPr lang="en-IN" sz="3100" dirty="0">
                <a:latin typeface="Arial Rounded MT Bold" panose="020F0704030504030204" pitchFamily="34" charset="0"/>
                <a:cs typeface="Arial" panose="020B0604020202020204" pitchFamily="34" charset="0"/>
              </a:rPr>
              <a:t> </a:t>
            </a:r>
            <a:br>
              <a:rPr lang="en-IN" sz="3600" dirty="0">
                <a:latin typeface="Arial Rounded MT Bold" panose="020F0704030504030204" pitchFamily="34" charset="0"/>
                <a:cs typeface="Arial" panose="020B0604020202020204" pitchFamily="34" charset="0"/>
              </a:rPr>
            </a:br>
            <a:r>
              <a:rPr lang="en-IN" sz="3600" dirty="0">
                <a:latin typeface="Arial Rounded MT Bold" panose="020F0704030504030204" pitchFamily="34" charset="0"/>
                <a:cs typeface="Arial" panose="020B0604020202020204" pitchFamily="34" charset="0"/>
              </a:rPr>
              <a:t>College- G B Pant Institute of Engineering &amp; Technology, Pauri-Garhwal</a:t>
            </a:r>
          </a:p>
        </p:txBody>
      </p:sp>
      <p:sp>
        <p:nvSpPr>
          <p:cNvPr id="3" name="Subtitle 2">
            <a:extLst>
              <a:ext uri="{FF2B5EF4-FFF2-40B4-BE49-F238E27FC236}">
                <a16:creationId xmlns:a16="http://schemas.microsoft.com/office/drawing/2014/main" id="{1B3E5993-2E0D-70C3-4485-AECE2EB60099}"/>
              </a:ext>
            </a:extLst>
          </p:cNvPr>
          <p:cNvSpPr>
            <a:spLocks noGrp="1"/>
          </p:cNvSpPr>
          <p:nvPr>
            <p:ph type="subTitle" idx="1"/>
          </p:nvPr>
        </p:nvSpPr>
        <p:spPr>
          <a:xfrm>
            <a:off x="8844201" y="1114791"/>
            <a:ext cx="15114806" cy="961211"/>
          </a:xfrm>
        </p:spPr>
        <p:txBody>
          <a:bodyPr>
            <a:noAutofit/>
          </a:bodyPr>
          <a:lstStyle/>
          <a:p>
            <a:r>
              <a:rPr lang="en-IN" sz="6600" dirty="0">
                <a:solidFill>
                  <a:srgbClr val="810955"/>
                </a:solidFill>
                <a:latin typeface="Berlin Sans FB Demi" panose="020E0802020502020306" pitchFamily="34" charset="0"/>
                <a:cs typeface="Arial" panose="020B0604020202020204" pitchFamily="34" charset="0"/>
              </a:rPr>
              <a:t>Incremental Computation of Safe Walk</a:t>
            </a:r>
          </a:p>
        </p:txBody>
      </p:sp>
      <p:sp>
        <p:nvSpPr>
          <p:cNvPr id="4" name="Title 1">
            <a:extLst>
              <a:ext uri="{FF2B5EF4-FFF2-40B4-BE49-F238E27FC236}">
                <a16:creationId xmlns:a16="http://schemas.microsoft.com/office/drawing/2014/main" id="{9DF7E21A-31FC-814F-A01E-9D1024BA6697}"/>
              </a:ext>
            </a:extLst>
          </p:cNvPr>
          <p:cNvSpPr txBox="1">
            <a:spLocks/>
          </p:cNvSpPr>
          <p:nvPr/>
        </p:nvSpPr>
        <p:spPr>
          <a:xfrm>
            <a:off x="5568791" y="3050515"/>
            <a:ext cx="21079571" cy="887438"/>
          </a:xfrm>
          <a:prstGeom prst="rect">
            <a:avLst/>
          </a:prstGeom>
        </p:spPr>
        <p:txBody>
          <a:bodyPr vert="horz" lIns="91440" tIns="45720" rIns="91440" bIns="45720" rtlCol="0" anchor="b">
            <a:normAutofit/>
          </a:bodyPr>
          <a:lstStyle>
            <a:lvl1pPr algn="ctr" defTabSz="3291840" rtl="0" eaLnBrk="1" latinLnBrk="0" hangingPunct="1">
              <a:lnSpc>
                <a:spcPct val="90000"/>
              </a:lnSpc>
              <a:spcBef>
                <a:spcPct val="0"/>
              </a:spcBef>
              <a:buNone/>
              <a:defRPr sz="21600" kern="1200">
                <a:solidFill>
                  <a:schemeClr val="tx1"/>
                </a:solidFill>
                <a:latin typeface="+mj-lt"/>
                <a:ea typeface="+mj-ea"/>
                <a:cs typeface="+mj-cs"/>
              </a:defRPr>
            </a:lvl1pPr>
          </a:lstStyle>
          <a:p>
            <a:r>
              <a:rPr lang="en-IN" sz="3200" u="sng" dirty="0">
                <a:latin typeface="Arial Rounded MT Bold" panose="020F0704030504030204" pitchFamily="34" charset="0"/>
                <a:cs typeface="Arial" panose="020B0604020202020204" pitchFamily="34" charset="0"/>
              </a:rPr>
              <a:t>Under the supervision of</a:t>
            </a:r>
            <a:r>
              <a:rPr lang="en-IN" sz="3200" dirty="0">
                <a:latin typeface="Arial Rounded MT Bold" panose="020F0704030504030204" pitchFamily="34" charset="0"/>
                <a:cs typeface="Arial" panose="020B0604020202020204" pitchFamily="34" charset="0"/>
              </a:rPr>
              <a:t>: Dr. Shahbaz Khan, Computer Science &amp; Engineering Department, IIT Roorkee</a:t>
            </a:r>
          </a:p>
        </p:txBody>
      </p:sp>
      <p:sp>
        <p:nvSpPr>
          <p:cNvPr id="5" name="TextBox 4">
            <a:extLst>
              <a:ext uri="{FF2B5EF4-FFF2-40B4-BE49-F238E27FC236}">
                <a16:creationId xmlns:a16="http://schemas.microsoft.com/office/drawing/2014/main" id="{269A0578-9B3A-0014-1366-663F5396A0A4}"/>
              </a:ext>
            </a:extLst>
          </p:cNvPr>
          <p:cNvSpPr txBox="1"/>
          <p:nvPr/>
        </p:nvSpPr>
        <p:spPr>
          <a:xfrm>
            <a:off x="15103920" y="387062"/>
            <a:ext cx="2710544" cy="769441"/>
          </a:xfrm>
          <a:prstGeom prst="rect">
            <a:avLst/>
          </a:prstGeom>
          <a:noFill/>
        </p:spPr>
        <p:txBody>
          <a:bodyPr wrap="square" rtlCol="0">
            <a:spAutoFit/>
          </a:bodyPr>
          <a:lstStyle/>
          <a:p>
            <a:pPr algn="ctr"/>
            <a:r>
              <a:rPr lang="en-IN" sz="4400" dirty="0">
                <a:solidFill>
                  <a:srgbClr val="810955"/>
                </a:solidFill>
                <a:latin typeface="Arial Black" panose="020B0A04020102020204" pitchFamily="34" charset="0"/>
              </a:rPr>
              <a:t>D15</a:t>
            </a:r>
            <a:r>
              <a:rPr lang="en-IN" sz="4400" dirty="0">
                <a:latin typeface="Arial Black" panose="020B0A04020102020204" pitchFamily="34" charset="0"/>
              </a:rPr>
              <a:t> </a:t>
            </a:r>
          </a:p>
        </p:txBody>
      </p:sp>
      <p:pic>
        <p:nvPicPr>
          <p:cNvPr id="7" name="Picture 6">
            <a:extLst>
              <a:ext uri="{FF2B5EF4-FFF2-40B4-BE49-F238E27FC236}">
                <a16:creationId xmlns:a16="http://schemas.microsoft.com/office/drawing/2014/main" id="{DED9D721-57AE-E072-8E5B-44CAFC9CD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65" y="327357"/>
            <a:ext cx="4503164" cy="3536822"/>
          </a:xfrm>
          <a:prstGeom prst="rect">
            <a:avLst/>
          </a:prstGeom>
        </p:spPr>
      </p:pic>
      <p:sp>
        <p:nvSpPr>
          <p:cNvPr id="8" name="Rectangle: Rounded Corners 7">
            <a:extLst>
              <a:ext uri="{FF2B5EF4-FFF2-40B4-BE49-F238E27FC236}">
                <a16:creationId xmlns:a16="http://schemas.microsoft.com/office/drawing/2014/main" id="{7E98A892-7C8B-BC89-0E4B-FE1EE684D117}"/>
              </a:ext>
            </a:extLst>
          </p:cNvPr>
          <p:cNvSpPr/>
          <p:nvPr/>
        </p:nvSpPr>
        <p:spPr>
          <a:xfrm>
            <a:off x="591965" y="4180654"/>
            <a:ext cx="31734470" cy="38256396"/>
          </a:xfrm>
          <a:prstGeom prst="roundRect">
            <a:avLst>
              <a:gd name="adj" fmla="val 10715"/>
            </a:avLst>
          </a:prstGeom>
          <a:noFill/>
          <a:ln>
            <a:solidFill>
              <a:srgbClr val="810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
            <a:extLst>
              <a:ext uri="{FF2B5EF4-FFF2-40B4-BE49-F238E27FC236}">
                <a16:creationId xmlns:a16="http://schemas.microsoft.com/office/drawing/2014/main" id="{616F2588-41F7-ACFB-1E27-027C138E7348}"/>
              </a:ext>
            </a:extLst>
          </p:cNvPr>
          <p:cNvSpPr txBox="1">
            <a:spLocks/>
          </p:cNvSpPr>
          <p:nvPr/>
        </p:nvSpPr>
        <p:spPr>
          <a:xfrm>
            <a:off x="6884125" y="43001949"/>
            <a:ext cx="17517291" cy="587830"/>
          </a:xfrm>
          <a:prstGeom prst="rect">
            <a:avLst/>
          </a:prstGeom>
        </p:spPr>
        <p:txBody>
          <a:bodyPr vert="horz" lIns="91440" tIns="45720" rIns="91440" bIns="45720" rtlCol="0" anchor="b">
            <a:noAutofit/>
          </a:bodyPr>
          <a:lstStyle>
            <a:lvl1pPr algn="ctr" defTabSz="3291840" rtl="0" eaLnBrk="1" latinLnBrk="0" hangingPunct="1">
              <a:lnSpc>
                <a:spcPct val="90000"/>
              </a:lnSpc>
              <a:spcBef>
                <a:spcPct val="0"/>
              </a:spcBef>
              <a:buNone/>
              <a:defRPr sz="21600" kern="1200">
                <a:solidFill>
                  <a:schemeClr val="tx1"/>
                </a:solidFill>
                <a:latin typeface="+mj-lt"/>
                <a:ea typeface="+mj-ea"/>
                <a:cs typeface="+mj-cs"/>
              </a:defRPr>
            </a:lvl1pPr>
          </a:lstStyle>
          <a:p>
            <a:r>
              <a:rPr lang="en-IN" sz="4800" dirty="0">
                <a:solidFill>
                  <a:srgbClr val="0000CC"/>
                </a:solidFill>
                <a:latin typeface="Arial" panose="020B0604020202020204" pitchFamily="34" charset="0"/>
                <a:cs typeface="Arial" panose="020B0604020202020204" pitchFamily="34" charset="0"/>
              </a:rPr>
              <a:t>SPARK 2022:Summer Internship Program, IIT Roorkee</a:t>
            </a:r>
          </a:p>
        </p:txBody>
      </p:sp>
      <p:pic>
        <p:nvPicPr>
          <p:cNvPr id="12" name="Picture 11">
            <a:extLst>
              <a:ext uri="{FF2B5EF4-FFF2-40B4-BE49-F238E27FC236}">
                <a16:creationId xmlns:a16="http://schemas.microsoft.com/office/drawing/2014/main" id="{B7191DE3-1FD8-9EE5-3ECE-B6B410052A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16608" y="433894"/>
            <a:ext cx="8401792" cy="3323749"/>
          </a:xfrm>
          <a:prstGeom prst="rect">
            <a:avLst/>
          </a:prstGeom>
        </p:spPr>
      </p:pic>
      <p:sp>
        <p:nvSpPr>
          <p:cNvPr id="13" name="TextBox 12">
            <a:extLst>
              <a:ext uri="{FF2B5EF4-FFF2-40B4-BE49-F238E27FC236}">
                <a16:creationId xmlns:a16="http://schemas.microsoft.com/office/drawing/2014/main" id="{77E368B5-C5D3-951E-2219-AC523BFDE94A}"/>
              </a:ext>
            </a:extLst>
          </p:cNvPr>
          <p:cNvSpPr txBox="1"/>
          <p:nvPr/>
        </p:nvSpPr>
        <p:spPr>
          <a:xfrm>
            <a:off x="10697164" y="5477055"/>
            <a:ext cx="3806655" cy="769441"/>
          </a:xfrm>
          <a:prstGeom prst="rect">
            <a:avLst/>
          </a:prstGeom>
          <a:noFill/>
        </p:spPr>
        <p:txBody>
          <a:bodyPr wrap="square" rtlCol="0">
            <a:spAutoFit/>
          </a:bodyPr>
          <a:lstStyle/>
          <a:p>
            <a:pPr algn="ctr"/>
            <a:r>
              <a:rPr lang="en-IN" sz="4400" dirty="0">
                <a:solidFill>
                  <a:schemeClr val="bg1"/>
                </a:solidFill>
                <a:latin typeface="Bahnschrift" panose="020B0502040204020203" pitchFamily="34" charset="0"/>
              </a:rPr>
              <a:t>Introduction</a:t>
            </a:r>
          </a:p>
        </p:txBody>
      </p:sp>
      <p:sp>
        <p:nvSpPr>
          <p:cNvPr id="15" name="TextBox 14">
            <a:extLst>
              <a:ext uri="{FF2B5EF4-FFF2-40B4-BE49-F238E27FC236}">
                <a16:creationId xmlns:a16="http://schemas.microsoft.com/office/drawing/2014/main" id="{E9AE371A-FEEB-138F-92D8-618DC4888F17}"/>
              </a:ext>
            </a:extLst>
          </p:cNvPr>
          <p:cNvSpPr txBox="1"/>
          <p:nvPr/>
        </p:nvSpPr>
        <p:spPr>
          <a:xfrm>
            <a:off x="2410096" y="7294589"/>
            <a:ext cx="12693824" cy="5793124"/>
          </a:xfrm>
          <a:prstGeom prst="rect">
            <a:avLst/>
          </a:prstGeom>
          <a:noFill/>
        </p:spPr>
        <p:txBody>
          <a:bodyPr wrap="square" rtlCol="0">
            <a:spAutoFit/>
          </a:bodyPr>
          <a:lstStyle/>
          <a:p>
            <a:pPr>
              <a:lnSpc>
                <a:spcPct val="107000"/>
              </a:lnSpc>
              <a:spcAft>
                <a:spcPts val="800"/>
              </a:spcAft>
            </a:pPr>
            <a:r>
              <a:rPr lang="en-IN" sz="2800" i="1" dirty="0">
                <a:effectLst/>
                <a:latin typeface="Arial Rounded MT Bold" panose="020F0704030504030204" pitchFamily="34" charset="0"/>
                <a:ea typeface="Calibri" panose="020F0502020204030204" pitchFamily="34" charset="0"/>
                <a:cs typeface="Mangal" panose="02040503050203030202" pitchFamily="18" charset="0"/>
              </a:rPr>
              <a:t>Bioinformatics</a:t>
            </a:r>
            <a:r>
              <a:rPr lang="en-IN" sz="2800" dirty="0">
                <a:effectLst/>
                <a:latin typeface="Arial Rounded MT Bold" panose="020F0704030504030204" pitchFamily="34" charset="0"/>
                <a:ea typeface="Calibri" panose="020F0502020204030204" pitchFamily="34" charset="0"/>
                <a:cs typeface="Mangal" panose="02040503050203030202" pitchFamily="18" charset="0"/>
              </a:rPr>
              <a:t>- As the name suggests- ‘Biology’ and ‘Information Technology’, it is an interdisciplinary field that uses software tools and computer programming for interpretation and analysis of biological information.</a:t>
            </a:r>
          </a:p>
          <a:p>
            <a:pPr>
              <a:lnSpc>
                <a:spcPct val="107000"/>
              </a:lnSpc>
              <a:spcAft>
                <a:spcPts val="800"/>
              </a:spcAft>
            </a:pPr>
            <a:r>
              <a:rPr lang="en-IN" sz="2800" i="1" dirty="0">
                <a:effectLst/>
                <a:latin typeface="Arial Rounded MT Bold" panose="020F0704030504030204" pitchFamily="34" charset="0"/>
                <a:ea typeface="Calibri" panose="020F0502020204030204" pitchFamily="34" charset="0"/>
                <a:cs typeface="Mangal" panose="02040503050203030202" pitchFamily="18" charset="0"/>
              </a:rPr>
              <a:t>Genome Assembly </a:t>
            </a:r>
            <a:r>
              <a:rPr lang="en-IN" sz="2800" dirty="0">
                <a:effectLst/>
                <a:latin typeface="Arial Rounded MT Bold" panose="020F0704030504030204" pitchFamily="34" charset="0"/>
                <a:ea typeface="Calibri" panose="020F0502020204030204" pitchFamily="34" charset="0"/>
                <a:cs typeface="Mangal" panose="02040503050203030202" pitchFamily="18" charset="0"/>
              </a:rPr>
              <a:t>comes under this field. In this process, many small fragments of DNA sequences are combined together to form original chromosomes and all these biological information are represented in the form of graphs. </a:t>
            </a:r>
          </a:p>
          <a:p>
            <a:pPr>
              <a:lnSpc>
                <a:spcPct val="107000"/>
              </a:lnSpc>
              <a:spcAft>
                <a:spcPts val="800"/>
              </a:spcAft>
            </a:pPr>
            <a:r>
              <a:rPr lang="en-IN" sz="2800" i="1" dirty="0">
                <a:effectLst/>
                <a:latin typeface="Arial Rounded MT Bold" panose="020F0704030504030204" pitchFamily="34" charset="0"/>
                <a:ea typeface="Calibri" panose="020F0502020204030204" pitchFamily="34" charset="0"/>
                <a:cs typeface="Mangal" panose="02040503050203030202" pitchFamily="18" charset="0"/>
              </a:rPr>
              <a:t>Safe Solutions-</a:t>
            </a:r>
            <a:r>
              <a:rPr lang="en-IN" sz="2800" dirty="0">
                <a:effectLst/>
                <a:latin typeface="Arial Rounded MT Bold" panose="020F0704030504030204" pitchFamily="34" charset="0"/>
                <a:ea typeface="Calibri" panose="020F0502020204030204" pitchFamily="34" charset="0"/>
                <a:cs typeface="Mangal" panose="02040503050203030202" pitchFamily="18" charset="0"/>
              </a:rPr>
              <a:t> In this process, a problem is to find out parts that definitely needed to be present in the solution, called safe. This problem of computing all safe part was solved in 2016 [1] and many works were done in the same direction for further optimisation and field extension.</a:t>
            </a:r>
          </a:p>
        </p:txBody>
      </p:sp>
      <p:sp>
        <p:nvSpPr>
          <p:cNvPr id="16" name="Rectangle: Rounded Corners 15">
            <a:extLst>
              <a:ext uri="{FF2B5EF4-FFF2-40B4-BE49-F238E27FC236}">
                <a16:creationId xmlns:a16="http://schemas.microsoft.com/office/drawing/2014/main" id="{1D51597F-EE39-9749-378D-B3CDC4B4C7DD}"/>
              </a:ext>
            </a:extLst>
          </p:cNvPr>
          <p:cNvSpPr/>
          <p:nvPr/>
        </p:nvSpPr>
        <p:spPr>
          <a:xfrm>
            <a:off x="8401793" y="18688943"/>
            <a:ext cx="7212122" cy="1211858"/>
          </a:xfrm>
          <a:prstGeom prst="roundRect">
            <a:avLst>
              <a:gd name="adj" fmla="val 50000"/>
            </a:avLst>
          </a:prstGeom>
          <a:solidFill>
            <a:srgbClr val="810955"/>
          </a:solidFill>
          <a:ln>
            <a:solidFill>
              <a:srgbClr val="810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58179E57-4285-9E27-48D0-90B2E200F350}"/>
              </a:ext>
            </a:extLst>
          </p:cNvPr>
          <p:cNvSpPr txBox="1"/>
          <p:nvPr/>
        </p:nvSpPr>
        <p:spPr>
          <a:xfrm>
            <a:off x="10571801" y="18910152"/>
            <a:ext cx="3780375" cy="769441"/>
          </a:xfrm>
          <a:prstGeom prst="rect">
            <a:avLst/>
          </a:prstGeom>
          <a:noFill/>
        </p:spPr>
        <p:txBody>
          <a:bodyPr wrap="square" rtlCol="0">
            <a:spAutoFit/>
          </a:bodyPr>
          <a:lstStyle/>
          <a:p>
            <a:pPr algn="r"/>
            <a:r>
              <a:rPr lang="en-IN" sz="4400" dirty="0">
                <a:solidFill>
                  <a:schemeClr val="bg1"/>
                </a:solidFill>
                <a:latin typeface="Bahnschrift" panose="020B0502040204020203" pitchFamily="34" charset="0"/>
              </a:rPr>
              <a:t>Methodology</a:t>
            </a:r>
          </a:p>
        </p:txBody>
      </p:sp>
      <p:sp>
        <p:nvSpPr>
          <p:cNvPr id="30" name="Rectangle: Rounded Corners 29">
            <a:extLst>
              <a:ext uri="{FF2B5EF4-FFF2-40B4-BE49-F238E27FC236}">
                <a16:creationId xmlns:a16="http://schemas.microsoft.com/office/drawing/2014/main" id="{E5B26244-CAF8-65FF-18A6-6B11B24026A3}"/>
              </a:ext>
            </a:extLst>
          </p:cNvPr>
          <p:cNvSpPr/>
          <p:nvPr/>
        </p:nvSpPr>
        <p:spPr>
          <a:xfrm>
            <a:off x="17275631" y="38441947"/>
            <a:ext cx="13878466" cy="3090801"/>
          </a:xfrm>
          <a:prstGeom prst="roundRect">
            <a:avLst/>
          </a:prstGeom>
          <a:solidFill>
            <a:srgbClr val="FFF9D7"/>
          </a:solidFill>
          <a:ln>
            <a:solidFill>
              <a:srgbClr val="81095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1" name="TextBox 30">
            <a:extLst>
              <a:ext uri="{FF2B5EF4-FFF2-40B4-BE49-F238E27FC236}">
                <a16:creationId xmlns:a16="http://schemas.microsoft.com/office/drawing/2014/main" id="{0A63FF15-7F76-857F-DB2F-CEA468AEB9FB}"/>
              </a:ext>
            </a:extLst>
          </p:cNvPr>
          <p:cNvSpPr txBox="1"/>
          <p:nvPr/>
        </p:nvSpPr>
        <p:spPr>
          <a:xfrm>
            <a:off x="17842218" y="38781433"/>
            <a:ext cx="12588385" cy="2554545"/>
          </a:xfrm>
          <a:prstGeom prst="rect">
            <a:avLst/>
          </a:prstGeom>
          <a:noFill/>
        </p:spPr>
        <p:txBody>
          <a:bodyPr wrap="square" rtlCol="0">
            <a:spAutoFit/>
          </a:bodyPr>
          <a:lstStyle/>
          <a:p>
            <a:r>
              <a:rPr lang="en-IN" sz="3200" dirty="0">
                <a:latin typeface="Arial Rounded MT Bold" panose="020F0704030504030204" pitchFamily="34" charset="0"/>
                <a:ea typeface="Calibri" panose="020F0502020204030204" pitchFamily="34" charset="0"/>
                <a:cs typeface="Mangal" panose="02040503050203030202" pitchFamily="18" charset="0"/>
              </a:rPr>
              <a:t>[1] </a:t>
            </a:r>
            <a:r>
              <a:rPr lang="en-IN" sz="3200" u="sng" dirty="0">
                <a:solidFill>
                  <a:srgbClr val="0563C1"/>
                </a:solidFill>
                <a:effectLst/>
                <a:latin typeface="Arial Rounded MT Bold" panose="020F0704030504030204" pitchFamily="34" charset="0"/>
                <a:ea typeface="Calibri" panose="020F0502020204030204" pitchFamily="34" charset="0"/>
                <a:cs typeface="Mangal" panose="02040503050203030202" pitchFamily="18" charset="0"/>
                <a:hlinkClick r:id="rId6"/>
              </a:rPr>
              <a:t>https://arxiv.org/abs/2011.12635#</a:t>
            </a:r>
            <a:r>
              <a:rPr lang="en-IN" sz="3200" u="sng" dirty="0">
                <a:solidFill>
                  <a:srgbClr val="0563C1"/>
                </a:solidFill>
                <a:latin typeface="Arial Rounded MT Bold" panose="020F0704030504030204" pitchFamily="34" charset="0"/>
                <a:ea typeface="Calibri" panose="020F0502020204030204" pitchFamily="34" charset="0"/>
                <a:cs typeface="Mangal" panose="02040503050203030202" pitchFamily="18" charset="0"/>
              </a:rPr>
              <a:t> </a:t>
            </a:r>
          </a:p>
          <a:p>
            <a:r>
              <a:rPr lang="en-IN" sz="3200" dirty="0">
                <a:effectLst/>
                <a:latin typeface="Arial Rounded MT Bold" panose="020F0704030504030204" pitchFamily="34" charset="0"/>
                <a:ea typeface="Calibri" panose="020F0502020204030204" pitchFamily="34" charset="0"/>
                <a:cs typeface="Mangal" panose="02040503050203030202" pitchFamily="18" charset="0"/>
              </a:rPr>
              <a:t>[2] </a:t>
            </a:r>
            <a:r>
              <a:rPr lang="en-IN" sz="3200" dirty="0">
                <a:effectLst/>
                <a:latin typeface="Arial Rounded MT Bold" panose="020F0704030504030204" pitchFamily="34" charset="0"/>
                <a:ea typeface="Calibri" panose="020F0502020204030204" pitchFamily="34" charset="0"/>
                <a:cs typeface="Mangal" panose="02040503050203030202" pitchFamily="18" charset="0"/>
                <a:hlinkClick r:id="rId7"/>
              </a:rPr>
              <a:t>http://snap.stanford.edu/biodata/datasets/10017/10017-ChChSe-Decagon.html</a:t>
            </a:r>
            <a:r>
              <a:rPr lang="en-IN" sz="3200" dirty="0">
                <a:effectLst/>
                <a:latin typeface="Arial Rounded MT Bold" panose="020F0704030504030204" pitchFamily="34" charset="0"/>
                <a:ea typeface="Calibri" panose="020F0502020204030204" pitchFamily="34" charset="0"/>
                <a:cs typeface="Mangal" panose="02040503050203030202" pitchFamily="18" charset="0"/>
              </a:rPr>
              <a:t>   </a:t>
            </a:r>
          </a:p>
          <a:p>
            <a:r>
              <a:rPr lang="en-IN" sz="3200" dirty="0">
                <a:latin typeface="Arial Rounded MT Bold" panose="020F0704030504030204" pitchFamily="34" charset="0"/>
                <a:ea typeface="Calibri" panose="020F0502020204030204" pitchFamily="34" charset="0"/>
                <a:cs typeface="Mangal" panose="02040503050203030202" pitchFamily="18" charset="0"/>
              </a:rPr>
              <a:t>[3] </a:t>
            </a:r>
            <a:r>
              <a:rPr lang="en-IN" sz="3200" dirty="0">
                <a:latin typeface="Arial Rounded MT Bold" panose="020F0704030504030204" pitchFamily="34" charset="0"/>
                <a:ea typeface="Calibri" panose="020F0502020204030204" pitchFamily="34" charset="0"/>
                <a:cs typeface="Mangal" panose="02040503050203030202" pitchFamily="18" charset="0"/>
                <a:hlinkClick r:id="rId8"/>
              </a:rPr>
              <a:t>http://snap.stanford.edu/biodata/datasets/10023/10023-CC-Neuron.html</a:t>
            </a:r>
            <a:r>
              <a:rPr lang="en-IN" sz="3200" dirty="0">
                <a:latin typeface="Arial Rounded MT Bold" panose="020F0704030504030204" pitchFamily="34" charset="0"/>
                <a:ea typeface="Calibri" panose="020F0502020204030204" pitchFamily="34" charset="0"/>
                <a:cs typeface="Mangal" panose="02040503050203030202" pitchFamily="18" charset="0"/>
              </a:rPr>
              <a:t>  </a:t>
            </a:r>
            <a:endParaRPr lang="en-IN" sz="3200" dirty="0">
              <a:effectLst/>
              <a:latin typeface="Arial Rounded MT Bold" panose="020F0704030504030204" pitchFamily="34" charset="0"/>
              <a:ea typeface="Calibri" panose="020F0502020204030204" pitchFamily="34" charset="0"/>
              <a:cs typeface="Mangal" panose="02040503050203030202" pitchFamily="18" charset="0"/>
            </a:endParaRPr>
          </a:p>
        </p:txBody>
      </p:sp>
      <p:sp>
        <p:nvSpPr>
          <p:cNvPr id="32" name="Rectangle: Rounded Corners 31">
            <a:extLst>
              <a:ext uri="{FF2B5EF4-FFF2-40B4-BE49-F238E27FC236}">
                <a16:creationId xmlns:a16="http://schemas.microsoft.com/office/drawing/2014/main" id="{9718329F-4153-C605-01FD-54C5F8A8685F}"/>
              </a:ext>
            </a:extLst>
          </p:cNvPr>
          <p:cNvSpPr/>
          <p:nvPr/>
        </p:nvSpPr>
        <p:spPr>
          <a:xfrm>
            <a:off x="17275631" y="33185952"/>
            <a:ext cx="13878466" cy="3632615"/>
          </a:xfrm>
          <a:prstGeom prst="roundRect">
            <a:avLst/>
          </a:prstGeom>
          <a:solidFill>
            <a:srgbClr val="FFF9D7"/>
          </a:solidFill>
          <a:ln>
            <a:solidFill>
              <a:srgbClr val="81095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3" name="Rectangle: Rounded Corners 32">
            <a:extLst>
              <a:ext uri="{FF2B5EF4-FFF2-40B4-BE49-F238E27FC236}">
                <a16:creationId xmlns:a16="http://schemas.microsoft.com/office/drawing/2014/main" id="{BD5F16AB-16A1-663D-9FF7-DF554F161B25}"/>
              </a:ext>
            </a:extLst>
          </p:cNvPr>
          <p:cNvSpPr/>
          <p:nvPr/>
        </p:nvSpPr>
        <p:spPr>
          <a:xfrm>
            <a:off x="1695829" y="20069887"/>
            <a:ext cx="13878467" cy="21462861"/>
          </a:xfrm>
          <a:prstGeom prst="roundRect">
            <a:avLst>
              <a:gd name="adj" fmla="val 7227"/>
            </a:avLst>
          </a:prstGeom>
          <a:solidFill>
            <a:srgbClr val="FFF9D7"/>
          </a:solidFill>
          <a:ln>
            <a:solidFill>
              <a:srgbClr val="81095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4" name="TextBox 33">
            <a:extLst>
              <a:ext uri="{FF2B5EF4-FFF2-40B4-BE49-F238E27FC236}">
                <a16:creationId xmlns:a16="http://schemas.microsoft.com/office/drawing/2014/main" id="{8C37C94B-1D55-952B-32CF-B9DC7851DC83}"/>
              </a:ext>
            </a:extLst>
          </p:cNvPr>
          <p:cNvSpPr txBox="1"/>
          <p:nvPr/>
        </p:nvSpPr>
        <p:spPr>
          <a:xfrm>
            <a:off x="17942741" y="33614626"/>
            <a:ext cx="13141186" cy="3046988"/>
          </a:xfrm>
          <a:prstGeom prst="rect">
            <a:avLst/>
          </a:prstGeom>
          <a:noFill/>
        </p:spPr>
        <p:txBody>
          <a:bodyPr wrap="square" rtlCol="0">
            <a:spAutoFit/>
          </a:bodyPr>
          <a:lstStyle/>
          <a:p>
            <a:r>
              <a:rPr lang="en-IN" sz="3200" dirty="0">
                <a:effectLst/>
                <a:latin typeface="Arial Rounded MT Bold" panose="020F0704030504030204" pitchFamily="34" charset="0"/>
                <a:ea typeface="Calibri" panose="020F0502020204030204" pitchFamily="34" charset="0"/>
                <a:cs typeface="Mangal" panose="02040503050203030202" pitchFamily="18" charset="0"/>
              </a:rPr>
              <a:t>We are experimentally verifying the performance of above mentioned dynamic algorithm as compared to that of trivial algorithm.</a:t>
            </a:r>
          </a:p>
          <a:p>
            <a:endParaRPr lang="en-IN" sz="3200" dirty="0">
              <a:effectLst/>
              <a:latin typeface="Arial Rounded MT Bold" panose="020F0704030504030204" pitchFamily="34" charset="0"/>
              <a:ea typeface="Calibri" panose="020F0502020204030204" pitchFamily="34" charset="0"/>
              <a:cs typeface="Mangal" panose="02040503050203030202" pitchFamily="18" charset="0"/>
            </a:endParaRPr>
          </a:p>
          <a:p>
            <a:r>
              <a:rPr lang="en-IN" sz="3200" dirty="0">
                <a:effectLst/>
                <a:latin typeface="Arial Rounded MT Bold" panose="020F0704030504030204" pitchFamily="34" charset="0"/>
                <a:ea typeface="Calibri" panose="020F0502020204030204" pitchFamily="34" charset="0"/>
                <a:cs typeface="Mangal" panose="02040503050203030202" pitchFamily="18" charset="0"/>
              </a:rPr>
              <a:t>We are looking to </a:t>
            </a:r>
            <a:r>
              <a:rPr lang="en-IN" sz="3200" dirty="0">
                <a:latin typeface="Arial Rounded MT Bold" panose="020F0704030504030204" pitchFamily="34" charset="0"/>
                <a:ea typeface="Calibri" panose="020F0502020204030204" pitchFamily="34" charset="0"/>
                <a:cs typeface="Mangal" panose="02040503050203030202" pitchFamily="18" charset="0"/>
              </a:rPr>
              <a:t>improve the trivial dynamic algorithm asymptotically.</a:t>
            </a:r>
            <a:endParaRPr lang="en-IN" sz="3200" dirty="0">
              <a:effectLst/>
              <a:latin typeface="Arial Rounded MT Bold" panose="020F0704030504030204" pitchFamily="34" charset="0"/>
              <a:ea typeface="Calibri" panose="020F0502020204030204" pitchFamily="34" charset="0"/>
              <a:cs typeface="Mangal" panose="02040503050203030202" pitchFamily="18" charset="0"/>
            </a:endParaRPr>
          </a:p>
        </p:txBody>
      </p:sp>
      <p:sp>
        <p:nvSpPr>
          <p:cNvPr id="35" name="Rectangle: Rounded Corners 34">
            <a:extLst>
              <a:ext uri="{FF2B5EF4-FFF2-40B4-BE49-F238E27FC236}">
                <a16:creationId xmlns:a16="http://schemas.microsoft.com/office/drawing/2014/main" id="{447497A2-3553-2CBB-F332-D1ED760D512C}"/>
              </a:ext>
            </a:extLst>
          </p:cNvPr>
          <p:cNvSpPr/>
          <p:nvPr/>
        </p:nvSpPr>
        <p:spPr>
          <a:xfrm>
            <a:off x="17347573" y="18074278"/>
            <a:ext cx="13843679" cy="13502172"/>
          </a:xfrm>
          <a:prstGeom prst="roundRect">
            <a:avLst>
              <a:gd name="adj" fmla="val 14465"/>
            </a:avLst>
          </a:prstGeom>
          <a:solidFill>
            <a:srgbClr val="FFF9D7"/>
          </a:solidFill>
          <a:ln>
            <a:solidFill>
              <a:srgbClr val="81095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7" name="TextBox 36">
            <a:extLst>
              <a:ext uri="{FF2B5EF4-FFF2-40B4-BE49-F238E27FC236}">
                <a16:creationId xmlns:a16="http://schemas.microsoft.com/office/drawing/2014/main" id="{A6683F70-1A9F-67EA-5E01-6BD850005C54}"/>
              </a:ext>
            </a:extLst>
          </p:cNvPr>
          <p:cNvSpPr txBox="1"/>
          <p:nvPr/>
        </p:nvSpPr>
        <p:spPr>
          <a:xfrm>
            <a:off x="2502622" y="16254988"/>
            <a:ext cx="12693824" cy="954107"/>
          </a:xfrm>
          <a:prstGeom prst="rect">
            <a:avLst/>
          </a:prstGeom>
          <a:noFill/>
        </p:spPr>
        <p:txBody>
          <a:bodyPr wrap="square" rtlCol="0">
            <a:spAutoFit/>
          </a:bodyPr>
          <a:lstStyle/>
          <a:p>
            <a:r>
              <a:rPr lang="en-IN" sz="2800" dirty="0">
                <a:effectLst/>
                <a:latin typeface="Arial Rounded MT Bold" panose="020F0704030504030204" pitchFamily="34" charset="0"/>
                <a:ea typeface="Calibri" panose="020F0502020204030204" pitchFamily="34" charset="0"/>
              </a:rPr>
              <a:t>Our problem is to dynamically verify the safety of a given walk in a strongly connected graph under edge insertions.</a:t>
            </a:r>
            <a:endParaRPr lang="en-IN" sz="2800" dirty="0"/>
          </a:p>
        </p:txBody>
      </p:sp>
      <p:sp>
        <p:nvSpPr>
          <p:cNvPr id="44" name="TextBox 43">
            <a:extLst>
              <a:ext uri="{FF2B5EF4-FFF2-40B4-BE49-F238E27FC236}">
                <a16:creationId xmlns:a16="http://schemas.microsoft.com/office/drawing/2014/main" id="{261438CF-9FA7-C2A8-E524-783C01A96CB1}"/>
              </a:ext>
            </a:extLst>
          </p:cNvPr>
          <p:cNvSpPr txBox="1"/>
          <p:nvPr/>
        </p:nvSpPr>
        <p:spPr>
          <a:xfrm>
            <a:off x="8949798" y="14482282"/>
            <a:ext cx="5691817" cy="769441"/>
          </a:xfrm>
          <a:prstGeom prst="rect">
            <a:avLst/>
          </a:prstGeom>
          <a:noFill/>
        </p:spPr>
        <p:txBody>
          <a:bodyPr wrap="square" rtlCol="0">
            <a:spAutoFit/>
          </a:bodyPr>
          <a:lstStyle/>
          <a:p>
            <a:pPr algn="ctr"/>
            <a:r>
              <a:rPr lang="en-IN" sz="4400" dirty="0">
                <a:solidFill>
                  <a:schemeClr val="bg1"/>
                </a:solidFill>
                <a:latin typeface="Bahnschrift" panose="020B0502040204020203" pitchFamily="34" charset="0"/>
              </a:rPr>
              <a:t>Problem</a:t>
            </a:r>
            <a:r>
              <a:rPr lang="en-IN" sz="4400" dirty="0">
                <a:latin typeface="Bahnschrift" panose="020B0502040204020203" pitchFamily="34" charset="0"/>
              </a:rPr>
              <a:t> </a:t>
            </a:r>
            <a:r>
              <a:rPr lang="en-IN" sz="4400" dirty="0">
                <a:solidFill>
                  <a:schemeClr val="bg1"/>
                </a:solidFill>
                <a:latin typeface="Bahnschrift" panose="020B0502040204020203" pitchFamily="34" charset="0"/>
              </a:rPr>
              <a:t>Statement</a:t>
            </a:r>
          </a:p>
        </p:txBody>
      </p:sp>
      <p:sp>
        <p:nvSpPr>
          <p:cNvPr id="46" name="TextBox 45">
            <a:extLst>
              <a:ext uri="{FF2B5EF4-FFF2-40B4-BE49-F238E27FC236}">
                <a16:creationId xmlns:a16="http://schemas.microsoft.com/office/drawing/2014/main" id="{BF7F4625-CA85-01AA-1783-F5818C430EF3}"/>
              </a:ext>
            </a:extLst>
          </p:cNvPr>
          <p:cNvSpPr txBox="1"/>
          <p:nvPr/>
        </p:nvSpPr>
        <p:spPr>
          <a:xfrm>
            <a:off x="18381486" y="37362707"/>
            <a:ext cx="4017297" cy="769441"/>
          </a:xfrm>
          <a:prstGeom prst="rect">
            <a:avLst/>
          </a:prstGeom>
          <a:noFill/>
        </p:spPr>
        <p:txBody>
          <a:bodyPr wrap="square" rtlCol="0">
            <a:spAutoFit/>
          </a:bodyPr>
          <a:lstStyle/>
          <a:p>
            <a:pPr algn="ctr"/>
            <a:r>
              <a:rPr lang="en-IN" sz="4400" dirty="0">
                <a:solidFill>
                  <a:schemeClr val="bg1"/>
                </a:solidFill>
                <a:latin typeface="Bahnschrift" panose="020B0502040204020203" pitchFamily="34" charset="0"/>
              </a:rPr>
              <a:t>References</a:t>
            </a:r>
          </a:p>
        </p:txBody>
      </p:sp>
      <p:sp>
        <p:nvSpPr>
          <p:cNvPr id="48" name="TextBox 47">
            <a:extLst>
              <a:ext uri="{FF2B5EF4-FFF2-40B4-BE49-F238E27FC236}">
                <a16:creationId xmlns:a16="http://schemas.microsoft.com/office/drawing/2014/main" id="{63849270-23DD-3808-413B-71845E0C1706}"/>
              </a:ext>
            </a:extLst>
          </p:cNvPr>
          <p:cNvSpPr txBox="1"/>
          <p:nvPr/>
        </p:nvSpPr>
        <p:spPr>
          <a:xfrm>
            <a:off x="18424466" y="32018867"/>
            <a:ext cx="4551986" cy="769441"/>
          </a:xfrm>
          <a:prstGeom prst="rect">
            <a:avLst/>
          </a:prstGeom>
          <a:noFill/>
        </p:spPr>
        <p:txBody>
          <a:bodyPr wrap="square" rtlCol="0">
            <a:spAutoFit/>
          </a:bodyPr>
          <a:lstStyle/>
          <a:p>
            <a:pPr algn="ctr"/>
            <a:r>
              <a:rPr lang="en-IN" sz="4400" dirty="0">
                <a:solidFill>
                  <a:schemeClr val="bg1"/>
                </a:solidFill>
                <a:latin typeface="Bahnschrift" panose="020B0502040204020203" pitchFamily="34" charset="0"/>
              </a:rPr>
              <a:t>Future Outlook</a:t>
            </a:r>
          </a:p>
        </p:txBody>
      </p:sp>
      <p:pic>
        <p:nvPicPr>
          <p:cNvPr id="63" name="Graphic 62" descr="Arrow Rotate left">
            <a:extLst>
              <a:ext uri="{FF2B5EF4-FFF2-40B4-BE49-F238E27FC236}">
                <a16:creationId xmlns:a16="http://schemas.microsoft.com/office/drawing/2014/main" id="{C941A267-64C6-EDE2-427E-210260A5398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flipV="1">
            <a:off x="15987248" y="14352043"/>
            <a:ext cx="914400" cy="914400"/>
          </a:xfrm>
          <a:prstGeom prst="rect">
            <a:avLst/>
          </a:prstGeom>
        </p:spPr>
      </p:pic>
      <p:pic>
        <p:nvPicPr>
          <p:cNvPr id="74" name="Graphic 73" descr="Drawing compass">
            <a:extLst>
              <a:ext uri="{FF2B5EF4-FFF2-40B4-BE49-F238E27FC236}">
                <a16:creationId xmlns:a16="http://schemas.microsoft.com/office/drawing/2014/main" id="{F196E5EB-6AAA-CA3E-2C07-1F678F9F76A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382310" y="18861570"/>
            <a:ext cx="914400" cy="914400"/>
          </a:xfrm>
          <a:prstGeom prst="rect">
            <a:avLst/>
          </a:prstGeom>
        </p:spPr>
      </p:pic>
      <p:pic>
        <p:nvPicPr>
          <p:cNvPr id="76" name="Graphic 75" descr="Target Audience">
            <a:extLst>
              <a:ext uri="{FF2B5EF4-FFF2-40B4-BE49-F238E27FC236}">
                <a16:creationId xmlns:a16="http://schemas.microsoft.com/office/drawing/2014/main" id="{913C941D-45C9-542B-8CAC-F6F2A299E84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7660594" y="31980237"/>
            <a:ext cx="903719" cy="903719"/>
          </a:xfrm>
          <a:prstGeom prst="rect">
            <a:avLst/>
          </a:prstGeom>
        </p:spPr>
      </p:pic>
      <p:pic>
        <p:nvPicPr>
          <p:cNvPr id="80" name="Graphic 79" descr="Link">
            <a:extLst>
              <a:ext uri="{FF2B5EF4-FFF2-40B4-BE49-F238E27FC236}">
                <a16:creationId xmlns:a16="http://schemas.microsoft.com/office/drawing/2014/main" id="{30C89A9D-1975-D9B3-C8B1-763DA9D4F1D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7814464" y="37240274"/>
            <a:ext cx="914400" cy="914400"/>
          </a:xfrm>
          <a:prstGeom prst="rect">
            <a:avLst/>
          </a:prstGeom>
        </p:spPr>
      </p:pic>
      <p:pic>
        <p:nvPicPr>
          <p:cNvPr id="82" name="Graphic 81" descr="Classroom">
            <a:extLst>
              <a:ext uri="{FF2B5EF4-FFF2-40B4-BE49-F238E27FC236}">
                <a16:creationId xmlns:a16="http://schemas.microsoft.com/office/drawing/2014/main" id="{B1A8990E-1DBD-8B0A-9A8C-9C4C76A7D79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382310" y="5404575"/>
            <a:ext cx="914400" cy="914400"/>
          </a:xfrm>
          <a:prstGeom prst="rect">
            <a:avLst/>
          </a:prstGeom>
        </p:spPr>
      </p:pic>
      <p:pic>
        <p:nvPicPr>
          <p:cNvPr id="88" name="Graphic 87" descr="Head with gears">
            <a:extLst>
              <a:ext uri="{FF2B5EF4-FFF2-40B4-BE49-F238E27FC236}">
                <a16:creationId xmlns:a16="http://schemas.microsoft.com/office/drawing/2014/main" id="{549F1367-26DD-EA30-A01D-D1C14BC2602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4384046" y="14375205"/>
            <a:ext cx="914400" cy="914400"/>
          </a:xfrm>
          <a:prstGeom prst="rect">
            <a:avLst/>
          </a:prstGeom>
        </p:spPr>
      </p:pic>
      <p:cxnSp>
        <p:nvCxnSpPr>
          <p:cNvPr id="92" name="Straight Connector 91">
            <a:extLst>
              <a:ext uri="{FF2B5EF4-FFF2-40B4-BE49-F238E27FC236}">
                <a16:creationId xmlns:a16="http://schemas.microsoft.com/office/drawing/2014/main" id="{F8F3F3E7-4E29-ED08-266C-B0CB15644629}"/>
              </a:ext>
            </a:extLst>
          </p:cNvPr>
          <p:cNvCxnSpPr>
            <a:cxnSpLocks/>
          </p:cNvCxnSpPr>
          <p:nvPr/>
        </p:nvCxnSpPr>
        <p:spPr>
          <a:xfrm>
            <a:off x="16310981" y="5789251"/>
            <a:ext cx="148209" cy="8888462"/>
          </a:xfrm>
          <a:prstGeom prst="line">
            <a:avLst/>
          </a:prstGeom>
          <a:ln w="101600" cap="rnd">
            <a:solidFill>
              <a:srgbClr val="810955"/>
            </a:solidFill>
            <a:prstDash val="sysDot"/>
            <a:round/>
            <a:headEnd type="oval" w="med" len="med"/>
            <a:tailEnd type="oval" w="med" len="med"/>
          </a:ln>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A2B0FDD8-90B9-AEDF-30F5-863B1515E6A8}"/>
              </a:ext>
            </a:extLst>
          </p:cNvPr>
          <p:cNvCxnSpPr>
            <a:cxnSpLocks/>
          </p:cNvCxnSpPr>
          <p:nvPr/>
        </p:nvCxnSpPr>
        <p:spPr>
          <a:xfrm>
            <a:off x="16464598" y="14725589"/>
            <a:ext cx="32292" cy="4617159"/>
          </a:xfrm>
          <a:prstGeom prst="line">
            <a:avLst/>
          </a:prstGeom>
          <a:ln w="101600" cap="rnd">
            <a:solidFill>
              <a:srgbClr val="810955"/>
            </a:solidFill>
            <a:prstDash val="sysDot"/>
            <a:round/>
            <a:headEnd type="oval" w="med" len="med"/>
            <a:tailEnd type="oval" w="med" len="med"/>
          </a:ln>
        </p:spPr>
        <p:style>
          <a:lnRef idx="2">
            <a:schemeClr val="dk1"/>
          </a:lnRef>
          <a:fillRef idx="0">
            <a:schemeClr val="dk1"/>
          </a:fillRef>
          <a:effectRef idx="1">
            <a:schemeClr val="dk1"/>
          </a:effectRef>
          <a:fontRef idx="minor">
            <a:schemeClr val="tx1"/>
          </a:fontRef>
        </p:style>
      </p:cxnSp>
      <p:cxnSp>
        <p:nvCxnSpPr>
          <p:cNvPr id="106" name="Straight Connector 105">
            <a:extLst>
              <a:ext uri="{FF2B5EF4-FFF2-40B4-BE49-F238E27FC236}">
                <a16:creationId xmlns:a16="http://schemas.microsoft.com/office/drawing/2014/main" id="{5C7A5B30-6DD3-D0AF-7115-9CC66D0798B9}"/>
              </a:ext>
            </a:extLst>
          </p:cNvPr>
          <p:cNvCxnSpPr>
            <a:cxnSpLocks/>
          </p:cNvCxnSpPr>
          <p:nvPr/>
        </p:nvCxnSpPr>
        <p:spPr>
          <a:xfrm>
            <a:off x="16459190" y="19342748"/>
            <a:ext cx="118452" cy="13016553"/>
          </a:xfrm>
          <a:prstGeom prst="line">
            <a:avLst/>
          </a:prstGeom>
          <a:ln w="101600" cap="rnd">
            <a:solidFill>
              <a:srgbClr val="810955"/>
            </a:solidFill>
            <a:prstDash val="sysDot"/>
            <a:round/>
            <a:headEnd type="oval" w="med" len="med"/>
            <a:tailEnd type="oval" w="med" len="med"/>
          </a:ln>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86F595BC-04DD-E6C1-01C1-E57553553D05}"/>
              </a:ext>
            </a:extLst>
          </p:cNvPr>
          <p:cNvCxnSpPr>
            <a:cxnSpLocks/>
          </p:cNvCxnSpPr>
          <p:nvPr/>
        </p:nvCxnSpPr>
        <p:spPr>
          <a:xfrm flipH="1">
            <a:off x="16557888" y="32359301"/>
            <a:ext cx="32675" cy="5140912"/>
          </a:xfrm>
          <a:prstGeom prst="line">
            <a:avLst/>
          </a:prstGeom>
          <a:ln w="101600" cap="rnd">
            <a:solidFill>
              <a:srgbClr val="810955"/>
            </a:solidFill>
            <a:prstDash val="sysDot"/>
            <a:round/>
            <a:headEnd type="oval" w="med" len="med"/>
            <a:tailEnd type="oval" w="med" len="med"/>
          </a:ln>
        </p:spPr>
        <p:style>
          <a:lnRef idx="2">
            <a:schemeClr val="dk1"/>
          </a:lnRef>
          <a:fillRef idx="0">
            <a:schemeClr val="dk1"/>
          </a:fillRef>
          <a:effectRef idx="1">
            <a:schemeClr val="dk1"/>
          </a:effectRef>
          <a:fontRef idx="minor">
            <a:schemeClr val="tx1"/>
          </a:fontRef>
        </p:style>
      </p:cxnSp>
      <p:pic>
        <p:nvPicPr>
          <p:cNvPr id="121" name="Graphic 120" descr="Arrow Rotate left">
            <a:extLst>
              <a:ext uri="{FF2B5EF4-FFF2-40B4-BE49-F238E27FC236}">
                <a16:creationId xmlns:a16="http://schemas.microsoft.com/office/drawing/2014/main" id="{5A0BB65B-A520-B835-08C1-A809596A68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flipV="1">
            <a:off x="16018698" y="19019323"/>
            <a:ext cx="914400" cy="914400"/>
          </a:xfrm>
          <a:prstGeom prst="rect">
            <a:avLst/>
          </a:prstGeom>
        </p:spPr>
      </p:pic>
      <p:pic>
        <p:nvPicPr>
          <p:cNvPr id="123" name="Graphic 122" descr="Arrow Rotate left">
            <a:extLst>
              <a:ext uri="{FF2B5EF4-FFF2-40B4-BE49-F238E27FC236}">
                <a16:creationId xmlns:a16="http://schemas.microsoft.com/office/drawing/2014/main" id="{41B34040-C6FB-A019-0BD1-D719BE859C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flipH="1" flipV="1">
            <a:off x="16061216" y="32050830"/>
            <a:ext cx="914400" cy="914400"/>
          </a:xfrm>
          <a:prstGeom prst="rect">
            <a:avLst/>
          </a:prstGeom>
        </p:spPr>
      </p:pic>
      <p:pic>
        <p:nvPicPr>
          <p:cNvPr id="124" name="Graphic 123" descr="Arrow Rotate left">
            <a:extLst>
              <a:ext uri="{FF2B5EF4-FFF2-40B4-BE49-F238E27FC236}">
                <a16:creationId xmlns:a16="http://schemas.microsoft.com/office/drawing/2014/main" id="{EADC736A-8DDA-611E-AB84-BFD719B5B4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flipH="1" flipV="1">
            <a:off x="16133363" y="37212601"/>
            <a:ext cx="914400" cy="914400"/>
          </a:xfrm>
          <a:prstGeom prst="rect">
            <a:avLst/>
          </a:prstGeom>
        </p:spPr>
      </p:pic>
      <p:cxnSp>
        <p:nvCxnSpPr>
          <p:cNvPr id="133" name="Straight Connector 132">
            <a:extLst>
              <a:ext uri="{FF2B5EF4-FFF2-40B4-BE49-F238E27FC236}">
                <a16:creationId xmlns:a16="http://schemas.microsoft.com/office/drawing/2014/main" id="{EBE96DA1-D789-6086-4E77-6FB2566B02BF}"/>
              </a:ext>
            </a:extLst>
          </p:cNvPr>
          <p:cNvCxnSpPr>
            <a:cxnSpLocks/>
          </p:cNvCxnSpPr>
          <p:nvPr/>
        </p:nvCxnSpPr>
        <p:spPr>
          <a:xfrm>
            <a:off x="16464655" y="14677713"/>
            <a:ext cx="57529" cy="2758093"/>
          </a:xfrm>
          <a:prstGeom prst="line">
            <a:avLst/>
          </a:prstGeom>
          <a:ln w="101600" cap="rnd">
            <a:solidFill>
              <a:srgbClr val="810955"/>
            </a:solidFill>
            <a:prstDash val="sysDot"/>
            <a:round/>
            <a:headEnd type="oval" w="med" len="med"/>
            <a:tailEnd type="oval" w="med" len="med"/>
          </a:ln>
        </p:spPr>
        <p:style>
          <a:lnRef idx="2">
            <a:schemeClr val="dk1"/>
          </a:lnRef>
          <a:fillRef idx="0">
            <a:schemeClr val="dk1"/>
          </a:fillRef>
          <a:effectRef idx="1">
            <a:schemeClr val="dk1"/>
          </a:effectRef>
          <a:fontRef idx="minor">
            <a:schemeClr val="tx1"/>
          </a:fontRef>
        </p:style>
      </p:cxnSp>
      <p:pic>
        <p:nvPicPr>
          <p:cNvPr id="134" name="Graphic 133" descr="Arrow Rotate left">
            <a:extLst>
              <a:ext uri="{FF2B5EF4-FFF2-40B4-BE49-F238E27FC236}">
                <a16:creationId xmlns:a16="http://schemas.microsoft.com/office/drawing/2014/main" id="{539F590A-2733-102B-E08A-8CB9C8E502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flipV="1">
            <a:off x="15881408" y="5527919"/>
            <a:ext cx="914400" cy="914400"/>
          </a:xfrm>
          <a:prstGeom prst="rect">
            <a:avLst/>
          </a:prstGeom>
        </p:spPr>
      </p:pic>
      <p:graphicFrame>
        <p:nvGraphicFramePr>
          <p:cNvPr id="139" name="Table 139">
            <a:extLst>
              <a:ext uri="{FF2B5EF4-FFF2-40B4-BE49-F238E27FC236}">
                <a16:creationId xmlns:a16="http://schemas.microsoft.com/office/drawing/2014/main" id="{2DA0DF1B-CBE1-07C2-9E7A-8D433087C172}"/>
              </a:ext>
            </a:extLst>
          </p:cNvPr>
          <p:cNvGraphicFramePr>
            <a:graphicFrameLocks noGrp="1"/>
          </p:cNvGraphicFramePr>
          <p:nvPr>
            <p:extLst>
              <p:ext uri="{D42A27DB-BD31-4B8C-83A1-F6EECF244321}">
                <p14:modId xmlns:p14="http://schemas.microsoft.com/office/powerpoint/2010/main" val="3773931157"/>
              </p:ext>
            </p:extLst>
          </p:nvPr>
        </p:nvGraphicFramePr>
        <p:xfrm>
          <a:off x="18799263" y="20375821"/>
          <a:ext cx="10362305" cy="5359225"/>
        </p:xfrm>
        <a:graphic>
          <a:graphicData uri="http://schemas.openxmlformats.org/drawingml/2006/table">
            <a:tbl>
              <a:tblPr firstRow="1" bandRow="1">
                <a:tableStyleId>{5C22544A-7EE6-4342-B048-85BDC9FD1C3A}</a:tableStyleId>
              </a:tblPr>
              <a:tblGrid>
                <a:gridCol w="2072461">
                  <a:extLst>
                    <a:ext uri="{9D8B030D-6E8A-4147-A177-3AD203B41FA5}">
                      <a16:colId xmlns:a16="http://schemas.microsoft.com/office/drawing/2014/main" val="2581341851"/>
                    </a:ext>
                  </a:extLst>
                </a:gridCol>
                <a:gridCol w="2072461">
                  <a:extLst>
                    <a:ext uri="{9D8B030D-6E8A-4147-A177-3AD203B41FA5}">
                      <a16:colId xmlns:a16="http://schemas.microsoft.com/office/drawing/2014/main" val="4080176837"/>
                    </a:ext>
                  </a:extLst>
                </a:gridCol>
                <a:gridCol w="2072461">
                  <a:extLst>
                    <a:ext uri="{9D8B030D-6E8A-4147-A177-3AD203B41FA5}">
                      <a16:colId xmlns:a16="http://schemas.microsoft.com/office/drawing/2014/main" val="2161720058"/>
                    </a:ext>
                  </a:extLst>
                </a:gridCol>
                <a:gridCol w="2072461">
                  <a:extLst>
                    <a:ext uri="{9D8B030D-6E8A-4147-A177-3AD203B41FA5}">
                      <a16:colId xmlns:a16="http://schemas.microsoft.com/office/drawing/2014/main" val="2917444829"/>
                    </a:ext>
                  </a:extLst>
                </a:gridCol>
                <a:gridCol w="2072461">
                  <a:extLst>
                    <a:ext uri="{9D8B030D-6E8A-4147-A177-3AD203B41FA5}">
                      <a16:colId xmlns:a16="http://schemas.microsoft.com/office/drawing/2014/main" val="2357931120"/>
                    </a:ext>
                  </a:extLst>
                </a:gridCol>
              </a:tblGrid>
              <a:tr h="1071845">
                <a:tc>
                  <a:txBody>
                    <a:bodyPr/>
                    <a:lstStyle/>
                    <a:p>
                      <a:pPr algn="ctr">
                        <a:lnSpc>
                          <a:spcPct val="100000"/>
                        </a:lnSpc>
                      </a:pPr>
                      <a:r>
                        <a:rPr lang="en-IN" sz="2800" dirty="0">
                          <a:latin typeface="Arial Rounded MT Bold" panose="020F0704030504030204" pitchFamily="34" charset="0"/>
                        </a:rPr>
                        <a:t>Safe / unsafe</a:t>
                      </a:r>
                    </a:p>
                  </a:txBody>
                  <a:tcPr>
                    <a:solidFill>
                      <a:srgbClr val="810955"/>
                    </a:solidFill>
                  </a:tcPr>
                </a:tc>
                <a:tc>
                  <a:txBody>
                    <a:bodyPr/>
                    <a:lstStyle/>
                    <a:p>
                      <a:pPr algn="ctr">
                        <a:lnSpc>
                          <a:spcPct val="200000"/>
                        </a:lnSpc>
                      </a:pPr>
                      <a:r>
                        <a:rPr lang="en-IN" sz="2800" dirty="0">
                          <a:solidFill>
                            <a:schemeClr val="bg1"/>
                          </a:solidFill>
                          <a:latin typeface="Arial Rounded MT Bold" panose="020F0704030504030204" pitchFamily="34" charset="0"/>
                        </a:rPr>
                        <a:t>Sea</a:t>
                      </a:r>
                    </a:p>
                  </a:txBody>
                  <a:tcPr>
                    <a:solidFill>
                      <a:srgbClr val="810955"/>
                    </a:solidFill>
                  </a:tcPr>
                </a:tc>
                <a:tc>
                  <a:txBody>
                    <a:bodyPr/>
                    <a:lstStyle/>
                    <a:p>
                      <a:pPr algn="ctr">
                        <a:lnSpc>
                          <a:spcPct val="200000"/>
                        </a:lnSpc>
                      </a:pPr>
                      <a:r>
                        <a:rPr lang="en-IN" sz="2800" dirty="0">
                          <a:solidFill>
                            <a:schemeClr val="bg1"/>
                          </a:solidFill>
                          <a:latin typeface="Arial Rounded MT Bold" panose="020F0704030504030204" pitchFamily="34" charset="0"/>
                        </a:rPr>
                        <a:t>Cloud</a:t>
                      </a:r>
                    </a:p>
                  </a:txBody>
                  <a:tcPr>
                    <a:solidFill>
                      <a:srgbClr val="810955"/>
                    </a:solidFill>
                  </a:tcPr>
                </a:tc>
                <a:tc>
                  <a:txBody>
                    <a:bodyPr/>
                    <a:lstStyle/>
                    <a:p>
                      <a:pPr algn="ctr">
                        <a:lnSpc>
                          <a:spcPct val="200000"/>
                        </a:lnSpc>
                      </a:pPr>
                      <a:r>
                        <a:rPr lang="en-IN" sz="2800" dirty="0">
                          <a:solidFill>
                            <a:schemeClr val="bg1"/>
                          </a:solidFill>
                          <a:latin typeface="Arial Rounded MT Bold" panose="020F0704030504030204" pitchFamily="34" charset="0"/>
                        </a:rPr>
                        <a:t>Vapor</a:t>
                      </a:r>
                    </a:p>
                  </a:txBody>
                  <a:tcPr>
                    <a:solidFill>
                      <a:srgbClr val="810955"/>
                    </a:solidFill>
                  </a:tcPr>
                </a:tc>
                <a:tc>
                  <a:txBody>
                    <a:bodyPr/>
                    <a:lstStyle/>
                    <a:p>
                      <a:pPr algn="ctr">
                        <a:lnSpc>
                          <a:spcPct val="200000"/>
                        </a:lnSpc>
                      </a:pPr>
                      <a:r>
                        <a:rPr lang="en-IN" sz="2800" dirty="0">
                          <a:latin typeface="Arial Rounded MT Bold" panose="020F0704030504030204" pitchFamily="34" charset="0"/>
                        </a:rPr>
                        <a:t>River</a:t>
                      </a:r>
                    </a:p>
                  </a:txBody>
                  <a:tcPr>
                    <a:solidFill>
                      <a:srgbClr val="810955"/>
                    </a:solidFill>
                  </a:tcPr>
                </a:tc>
                <a:extLst>
                  <a:ext uri="{0D108BD9-81ED-4DB2-BD59-A6C34878D82A}">
                    <a16:rowId xmlns:a16="http://schemas.microsoft.com/office/drawing/2014/main" val="303658985"/>
                  </a:ext>
                </a:extLst>
              </a:tr>
              <a:tr h="1071845">
                <a:tc>
                  <a:txBody>
                    <a:bodyPr/>
                    <a:lstStyle/>
                    <a:p>
                      <a:pPr algn="ctr">
                        <a:lnSpc>
                          <a:spcPct val="200000"/>
                        </a:lnSpc>
                      </a:pPr>
                      <a:r>
                        <a:rPr lang="en-IN" sz="2800" b="1" dirty="0">
                          <a:solidFill>
                            <a:schemeClr val="bg1"/>
                          </a:solidFill>
                          <a:latin typeface="Arial Rounded MT Bold" panose="020F0704030504030204" pitchFamily="34" charset="0"/>
                        </a:rPr>
                        <a:t>Sea</a:t>
                      </a:r>
                    </a:p>
                  </a:txBody>
                  <a:tcPr>
                    <a:solidFill>
                      <a:srgbClr val="810955"/>
                    </a:solidFill>
                  </a:tcPr>
                </a:tc>
                <a:tc>
                  <a:txBody>
                    <a:bodyPr/>
                    <a:lstStyle/>
                    <a:p>
                      <a:pPr algn="ctr">
                        <a:lnSpc>
                          <a:spcPct val="200000"/>
                        </a:lnSpc>
                      </a:pPr>
                      <a:endParaRPr lang="en-IN" sz="2400" dirty="0">
                        <a:solidFill>
                          <a:schemeClr val="tx1"/>
                        </a:solidFill>
                        <a:latin typeface="Arial Rounded MT Bold" panose="020F0704030504030204" pitchFamily="34" charset="0"/>
                      </a:endParaRPr>
                    </a:p>
                  </a:txBody>
                  <a:tcPr>
                    <a:solidFill>
                      <a:srgbClr val="F3C5C5"/>
                    </a:solidFill>
                  </a:tcPr>
                </a:tc>
                <a:tc>
                  <a:txBody>
                    <a:bodyPr/>
                    <a:lstStyle/>
                    <a:p>
                      <a:pPr algn="ctr">
                        <a:lnSpc>
                          <a:spcPct val="200000"/>
                        </a:lnSpc>
                      </a:pPr>
                      <a:endParaRPr lang="en-IN" sz="2400" dirty="0">
                        <a:solidFill>
                          <a:schemeClr val="tx1"/>
                        </a:solidFill>
                        <a:latin typeface="Arial Rounded MT Bold" panose="020F0704030504030204" pitchFamily="34" charset="0"/>
                      </a:endParaRPr>
                    </a:p>
                  </a:txBody>
                  <a:tcPr>
                    <a:solidFill>
                      <a:srgbClr val="F3C5C5"/>
                    </a:solidFill>
                  </a:tcPr>
                </a:tc>
                <a:tc>
                  <a:txBody>
                    <a:bodyPr/>
                    <a:lstStyle/>
                    <a:p>
                      <a:pPr algn="ctr">
                        <a:lnSpc>
                          <a:spcPct val="200000"/>
                        </a:lnSpc>
                      </a:pPr>
                      <a:endParaRPr lang="en-IN" sz="2400">
                        <a:solidFill>
                          <a:schemeClr val="tx1"/>
                        </a:solidFill>
                        <a:latin typeface="Arial Rounded MT Bold" panose="020F0704030504030204" pitchFamily="34" charset="0"/>
                      </a:endParaRPr>
                    </a:p>
                  </a:txBody>
                  <a:tcPr>
                    <a:solidFill>
                      <a:srgbClr val="F3C5C5"/>
                    </a:solidFill>
                  </a:tcPr>
                </a:tc>
                <a:tc>
                  <a:txBody>
                    <a:bodyPr/>
                    <a:lstStyle/>
                    <a:p>
                      <a:pPr algn="ctr">
                        <a:lnSpc>
                          <a:spcPct val="200000"/>
                        </a:lnSpc>
                      </a:pPr>
                      <a:r>
                        <a:rPr lang="en-IN" sz="2400" dirty="0">
                          <a:solidFill>
                            <a:srgbClr val="810955"/>
                          </a:solidFill>
                          <a:latin typeface="Arial Rounded MT Bold" panose="020F0704030504030204" pitchFamily="34" charset="0"/>
                        </a:rPr>
                        <a:t>*</a:t>
                      </a:r>
                    </a:p>
                  </a:txBody>
                  <a:tcPr>
                    <a:solidFill>
                      <a:srgbClr val="F3C5C5"/>
                    </a:solidFill>
                  </a:tcPr>
                </a:tc>
                <a:extLst>
                  <a:ext uri="{0D108BD9-81ED-4DB2-BD59-A6C34878D82A}">
                    <a16:rowId xmlns:a16="http://schemas.microsoft.com/office/drawing/2014/main" val="431377514"/>
                  </a:ext>
                </a:extLst>
              </a:tr>
              <a:tr h="1071845">
                <a:tc>
                  <a:txBody>
                    <a:bodyPr/>
                    <a:lstStyle/>
                    <a:p>
                      <a:pPr algn="ctr">
                        <a:lnSpc>
                          <a:spcPct val="200000"/>
                        </a:lnSpc>
                      </a:pPr>
                      <a:r>
                        <a:rPr lang="en-IN" sz="2800" b="1" dirty="0">
                          <a:solidFill>
                            <a:schemeClr val="bg1"/>
                          </a:solidFill>
                          <a:latin typeface="Arial Rounded MT Bold" panose="020F0704030504030204" pitchFamily="34" charset="0"/>
                        </a:rPr>
                        <a:t>Cloud</a:t>
                      </a:r>
                    </a:p>
                  </a:txBody>
                  <a:tcPr>
                    <a:solidFill>
                      <a:srgbClr val="810955"/>
                    </a:solidFill>
                  </a:tcPr>
                </a:tc>
                <a:tc>
                  <a:txBody>
                    <a:bodyPr/>
                    <a:lstStyle/>
                    <a:p>
                      <a:pPr algn="ctr">
                        <a:lnSpc>
                          <a:spcPct val="200000"/>
                        </a:lnSpc>
                      </a:pPr>
                      <a:endParaRPr lang="en-IN" sz="2400" dirty="0">
                        <a:solidFill>
                          <a:schemeClr val="tx1"/>
                        </a:solidFill>
                        <a:latin typeface="Arial Rounded MT Bold" panose="020F0704030504030204" pitchFamily="34" charset="0"/>
                      </a:endParaRPr>
                    </a:p>
                  </a:txBody>
                  <a:tcPr>
                    <a:solidFill>
                      <a:srgbClr val="F3C5C5"/>
                    </a:solidFill>
                  </a:tcPr>
                </a:tc>
                <a:tc>
                  <a:txBody>
                    <a:bodyPr/>
                    <a:lstStyle/>
                    <a:p>
                      <a:pPr algn="ctr">
                        <a:lnSpc>
                          <a:spcPct val="200000"/>
                        </a:lnSpc>
                      </a:pPr>
                      <a:endParaRPr lang="en-IN" sz="2400" dirty="0">
                        <a:solidFill>
                          <a:schemeClr val="tx1"/>
                        </a:solidFill>
                        <a:latin typeface="Arial Rounded MT Bold" panose="020F0704030504030204" pitchFamily="34" charset="0"/>
                      </a:endParaRPr>
                    </a:p>
                  </a:txBody>
                  <a:tcPr>
                    <a:solidFill>
                      <a:srgbClr val="F3C5C5"/>
                    </a:solidFill>
                  </a:tcPr>
                </a:tc>
                <a:tc>
                  <a:txBody>
                    <a:bodyPr/>
                    <a:lstStyle/>
                    <a:p>
                      <a:pPr algn="ctr">
                        <a:lnSpc>
                          <a:spcPct val="200000"/>
                        </a:lnSpc>
                      </a:pPr>
                      <a:endParaRPr lang="en-IN" sz="2400">
                        <a:solidFill>
                          <a:schemeClr val="tx1"/>
                        </a:solidFill>
                        <a:latin typeface="Arial Rounded MT Bold" panose="020F0704030504030204" pitchFamily="34" charset="0"/>
                      </a:endParaRPr>
                    </a:p>
                  </a:txBody>
                  <a:tcPr>
                    <a:solidFill>
                      <a:srgbClr val="F3C5C5"/>
                    </a:solidFill>
                  </a:tcPr>
                </a:tc>
                <a:tc>
                  <a:txBody>
                    <a:bodyPr/>
                    <a:lstStyle/>
                    <a:p>
                      <a:pPr algn="ctr">
                        <a:lnSpc>
                          <a:spcPct val="200000"/>
                        </a:lnSpc>
                      </a:pPr>
                      <a:endParaRPr lang="en-IN" sz="2400" dirty="0">
                        <a:solidFill>
                          <a:schemeClr val="tx1"/>
                        </a:solidFill>
                        <a:latin typeface="Arial Rounded MT Bold" panose="020F0704030504030204" pitchFamily="34" charset="0"/>
                      </a:endParaRPr>
                    </a:p>
                  </a:txBody>
                  <a:tcPr>
                    <a:solidFill>
                      <a:srgbClr val="F3C5C5"/>
                    </a:solidFill>
                  </a:tcPr>
                </a:tc>
                <a:extLst>
                  <a:ext uri="{0D108BD9-81ED-4DB2-BD59-A6C34878D82A}">
                    <a16:rowId xmlns:a16="http://schemas.microsoft.com/office/drawing/2014/main" val="4194126152"/>
                  </a:ext>
                </a:extLst>
              </a:tr>
              <a:tr h="1071845">
                <a:tc>
                  <a:txBody>
                    <a:bodyPr/>
                    <a:lstStyle/>
                    <a:p>
                      <a:pPr algn="ctr">
                        <a:lnSpc>
                          <a:spcPct val="200000"/>
                        </a:lnSpc>
                      </a:pPr>
                      <a:r>
                        <a:rPr lang="en-IN" sz="2800" b="1" dirty="0">
                          <a:solidFill>
                            <a:schemeClr val="bg1"/>
                          </a:solidFill>
                          <a:latin typeface="Arial Rounded MT Bold" panose="020F0704030504030204" pitchFamily="34" charset="0"/>
                        </a:rPr>
                        <a:t>Vapor</a:t>
                      </a:r>
                    </a:p>
                  </a:txBody>
                  <a:tcPr>
                    <a:solidFill>
                      <a:srgbClr val="810955"/>
                    </a:solidFill>
                  </a:tcPr>
                </a:tc>
                <a:tc>
                  <a:txBody>
                    <a:bodyPr/>
                    <a:lstStyle/>
                    <a:p>
                      <a:pPr algn="ctr">
                        <a:lnSpc>
                          <a:spcPct val="200000"/>
                        </a:lnSpc>
                      </a:pPr>
                      <a:endParaRPr lang="en-IN" sz="2400">
                        <a:solidFill>
                          <a:schemeClr val="tx1"/>
                        </a:solidFill>
                        <a:latin typeface="Arial Rounded MT Bold" panose="020F0704030504030204" pitchFamily="34" charset="0"/>
                      </a:endParaRPr>
                    </a:p>
                  </a:txBody>
                  <a:tcPr>
                    <a:solidFill>
                      <a:srgbClr val="F3C5C5"/>
                    </a:solidFill>
                  </a:tcPr>
                </a:tc>
                <a:tc>
                  <a:txBody>
                    <a:bodyPr/>
                    <a:lstStyle/>
                    <a:p>
                      <a:pPr algn="ctr">
                        <a:lnSpc>
                          <a:spcPct val="200000"/>
                        </a:lnSpc>
                      </a:pPr>
                      <a:endParaRPr lang="en-IN" sz="2400" dirty="0">
                        <a:solidFill>
                          <a:schemeClr val="tx1"/>
                        </a:solidFill>
                        <a:latin typeface="Arial Rounded MT Bold" panose="020F0704030504030204" pitchFamily="34" charset="0"/>
                      </a:endParaRPr>
                    </a:p>
                  </a:txBody>
                  <a:tcPr>
                    <a:solidFill>
                      <a:srgbClr val="F3C5C5"/>
                    </a:solidFill>
                  </a:tcPr>
                </a:tc>
                <a:tc>
                  <a:txBody>
                    <a:bodyPr/>
                    <a:lstStyle/>
                    <a:p>
                      <a:pPr algn="ctr">
                        <a:lnSpc>
                          <a:spcPct val="200000"/>
                        </a:lnSpc>
                      </a:pPr>
                      <a:endParaRPr lang="en-IN" sz="2400" dirty="0">
                        <a:solidFill>
                          <a:schemeClr val="tx1"/>
                        </a:solidFill>
                        <a:latin typeface="Arial Rounded MT Bold" panose="020F0704030504030204" pitchFamily="34" charset="0"/>
                      </a:endParaRPr>
                    </a:p>
                  </a:txBody>
                  <a:tcPr>
                    <a:solidFill>
                      <a:srgbClr val="F3C5C5"/>
                    </a:solidFill>
                  </a:tcPr>
                </a:tc>
                <a:tc>
                  <a:txBody>
                    <a:bodyPr/>
                    <a:lstStyle/>
                    <a:p>
                      <a:pPr algn="ctr">
                        <a:lnSpc>
                          <a:spcPct val="200000"/>
                        </a:lnSpc>
                      </a:pPr>
                      <a:r>
                        <a:rPr lang="en-IN" sz="2400" dirty="0">
                          <a:solidFill>
                            <a:srgbClr val="810955"/>
                          </a:solidFill>
                          <a:latin typeface="Arial Rounded MT Bold" panose="020F0704030504030204" pitchFamily="34" charset="0"/>
                        </a:rPr>
                        <a:t>*</a:t>
                      </a:r>
                    </a:p>
                  </a:txBody>
                  <a:tcPr>
                    <a:solidFill>
                      <a:srgbClr val="F3C5C5"/>
                    </a:solidFill>
                  </a:tcPr>
                </a:tc>
                <a:extLst>
                  <a:ext uri="{0D108BD9-81ED-4DB2-BD59-A6C34878D82A}">
                    <a16:rowId xmlns:a16="http://schemas.microsoft.com/office/drawing/2014/main" val="579577133"/>
                  </a:ext>
                </a:extLst>
              </a:tr>
              <a:tr h="1071845">
                <a:tc>
                  <a:txBody>
                    <a:bodyPr/>
                    <a:lstStyle/>
                    <a:p>
                      <a:pPr algn="ctr">
                        <a:lnSpc>
                          <a:spcPct val="200000"/>
                        </a:lnSpc>
                      </a:pPr>
                      <a:r>
                        <a:rPr lang="en-IN" sz="2800" b="1" dirty="0">
                          <a:solidFill>
                            <a:schemeClr val="bg1"/>
                          </a:solidFill>
                          <a:latin typeface="Arial Rounded MT Bold" panose="020F0704030504030204" pitchFamily="34" charset="0"/>
                        </a:rPr>
                        <a:t>River</a:t>
                      </a:r>
                    </a:p>
                  </a:txBody>
                  <a:tcPr>
                    <a:solidFill>
                      <a:srgbClr val="810955"/>
                    </a:solidFill>
                  </a:tcPr>
                </a:tc>
                <a:tc>
                  <a:txBody>
                    <a:bodyPr/>
                    <a:lstStyle/>
                    <a:p>
                      <a:pPr algn="ctr">
                        <a:lnSpc>
                          <a:spcPct val="200000"/>
                        </a:lnSpc>
                      </a:pPr>
                      <a:endParaRPr lang="en-IN" sz="2400" dirty="0">
                        <a:solidFill>
                          <a:schemeClr val="tx1"/>
                        </a:solidFill>
                        <a:latin typeface="Arial Rounded MT Bold" panose="020F0704030504030204" pitchFamily="34" charset="0"/>
                      </a:endParaRPr>
                    </a:p>
                  </a:txBody>
                  <a:tcPr>
                    <a:solidFill>
                      <a:srgbClr val="F3C5C5"/>
                    </a:solidFill>
                  </a:tcPr>
                </a:tc>
                <a:tc>
                  <a:txBody>
                    <a:bodyPr/>
                    <a:lstStyle/>
                    <a:p>
                      <a:pPr algn="ctr">
                        <a:lnSpc>
                          <a:spcPct val="200000"/>
                        </a:lnSpc>
                      </a:pPr>
                      <a:r>
                        <a:rPr lang="en-IN" sz="2400" dirty="0">
                          <a:solidFill>
                            <a:srgbClr val="810955"/>
                          </a:solidFill>
                          <a:latin typeface="Arial Rounded MT Bold" panose="020F0704030504030204" pitchFamily="34" charset="0"/>
                        </a:rPr>
                        <a:t>*</a:t>
                      </a:r>
                    </a:p>
                  </a:txBody>
                  <a:tcPr>
                    <a:solidFill>
                      <a:srgbClr val="F3C5C5"/>
                    </a:solidFill>
                  </a:tcPr>
                </a:tc>
                <a:tc>
                  <a:txBody>
                    <a:bodyPr/>
                    <a:lstStyle/>
                    <a:p>
                      <a:pPr algn="ctr">
                        <a:lnSpc>
                          <a:spcPct val="200000"/>
                        </a:lnSpc>
                      </a:pPr>
                      <a:r>
                        <a:rPr lang="en-IN" sz="2400" dirty="0">
                          <a:solidFill>
                            <a:srgbClr val="810955"/>
                          </a:solidFill>
                          <a:latin typeface="Arial Rounded MT Bold" panose="020F0704030504030204" pitchFamily="34" charset="0"/>
                        </a:rPr>
                        <a:t>*</a:t>
                      </a:r>
                    </a:p>
                  </a:txBody>
                  <a:tcPr>
                    <a:solidFill>
                      <a:srgbClr val="F3C5C5"/>
                    </a:solidFill>
                  </a:tcPr>
                </a:tc>
                <a:tc>
                  <a:txBody>
                    <a:bodyPr/>
                    <a:lstStyle/>
                    <a:p>
                      <a:pPr algn="ctr">
                        <a:lnSpc>
                          <a:spcPct val="200000"/>
                        </a:lnSpc>
                      </a:pPr>
                      <a:endParaRPr lang="en-IN" sz="2400" dirty="0">
                        <a:solidFill>
                          <a:schemeClr val="tx1"/>
                        </a:solidFill>
                        <a:latin typeface="Arial Rounded MT Bold" panose="020F0704030504030204" pitchFamily="34" charset="0"/>
                      </a:endParaRPr>
                    </a:p>
                  </a:txBody>
                  <a:tcPr>
                    <a:solidFill>
                      <a:srgbClr val="F3C5C5"/>
                    </a:solidFill>
                  </a:tcPr>
                </a:tc>
                <a:extLst>
                  <a:ext uri="{0D108BD9-81ED-4DB2-BD59-A6C34878D82A}">
                    <a16:rowId xmlns:a16="http://schemas.microsoft.com/office/drawing/2014/main" val="4242444655"/>
                  </a:ext>
                </a:extLst>
              </a:tr>
            </a:tbl>
          </a:graphicData>
        </a:graphic>
      </p:graphicFrame>
      <p:sp>
        <p:nvSpPr>
          <p:cNvPr id="140" name="TextBox 139">
            <a:extLst>
              <a:ext uri="{FF2B5EF4-FFF2-40B4-BE49-F238E27FC236}">
                <a16:creationId xmlns:a16="http://schemas.microsoft.com/office/drawing/2014/main" id="{4AB68401-5394-F54E-883C-9127CC619FFF}"/>
              </a:ext>
            </a:extLst>
          </p:cNvPr>
          <p:cNvSpPr txBox="1"/>
          <p:nvPr/>
        </p:nvSpPr>
        <p:spPr>
          <a:xfrm>
            <a:off x="18194279" y="18633254"/>
            <a:ext cx="12434766" cy="1384995"/>
          </a:xfrm>
          <a:prstGeom prst="rect">
            <a:avLst/>
          </a:prstGeom>
          <a:noFill/>
        </p:spPr>
        <p:txBody>
          <a:bodyPr wrap="square" rtlCol="0">
            <a:spAutoFit/>
          </a:bodyPr>
          <a:lstStyle/>
          <a:p>
            <a:r>
              <a:rPr lang="en-US" sz="2800" dirty="0">
                <a:latin typeface="Arial Rounded MT Bold" panose="020F0704030504030204" pitchFamily="34" charset="0"/>
              </a:rPr>
              <a:t>For a graph ‘G’, having ‘n’ number of nodes and ‘m’ number of edges. Given the walk ‘W’, we have verified the safety of walk ‘W’ in each case and outcome recorded are mentioned below:</a:t>
            </a:r>
            <a:endParaRPr lang="en-IN" sz="2800" dirty="0">
              <a:latin typeface="Arial Rounded MT Bold" panose="020F0704030504030204" pitchFamily="34" charset="0"/>
            </a:endParaRPr>
          </a:p>
        </p:txBody>
      </p:sp>
      <p:sp>
        <p:nvSpPr>
          <p:cNvPr id="141" name="TextBox 140">
            <a:extLst>
              <a:ext uri="{FF2B5EF4-FFF2-40B4-BE49-F238E27FC236}">
                <a16:creationId xmlns:a16="http://schemas.microsoft.com/office/drawing/2014/main" id="{CF891398-D7C3-77AF-F984-3CB7B41C3735}"/>
              </a:ext>
            </a:extLst>
          </p:cNvPr>
          <p:cNvSpPr txBox="1"/>
          <p:nvPr/>
        </p:nvSpPr>
        <p:spPr>
          <a:xfrm>
            <a:off x="2365445" y="20693197"/>
            <a:ext cx="12693824" cy="21163999"/>
          </a:xfrm>
          <a:prstGeom prst="rect">
            <a:avLst/>
          </a:prstGeom>
          <a:noFill/>
        </p:spPr>
        <p:txBody>
          <a:bodyPr wrap="square" rtlCol="0">
            <a:spAutoFit/>
          </a:bodyPr>
          <a:lstStyle/>
          <a:p>
            <a:pPr>
              <a:lnSpc>
                <a:spcPct val="107000"/>
              </a:lnSpc>
              <a:spcAft>
                <a:spcPts val="800"/>
              </a:spcAft>
            </a:pPr>
            <a:r>
              <a:rPr lang="en-IN" sz="2800" dirty="0">
                <a:effectLst/>
                <a:latin typeface="Arial Rounded MT Bold" panose="020F0704030504030204" pitchFamily="34" charset="0"/>
                <a:ea typeface="Calibri" panose="020F0502020204030204" pitchFamily="34" charset="0"/>
                <a:cs typeface="Mangal" panose="02040503050203030202" pitchFamily="18" charset="0"/>
              </a:rPr>
              <a:t>For incremental verification of safe walks in genome assembly- we have used the reachability properties of “the hydrostructure” model- “a universal framework for safe and complete algorithms for genome assembly”[1]. </a:t>
            </a:r>
          </a:p>
          <a:p>
            <a:pPr>
              <a:lnSpc>
                <a:spcPct val="107000"/>
              </a:lnSpc>
              <a:spcAft>
                <a:spcPts val="800"/>
              </a:spcAft>
            </a:pPr>
            <a:endParaRPr lang="en-IN" sz="2800" dirty="0">
              <a:effectLst/>
              <a:latin typeface="Arial Rounded MT Bold" panose="020F07040305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800" dirty="0">
                <a:effectLst/>
                <a:latin typeface="Arial Rounded MT Bold" panose="020F0704030504030204" pitchFamily="34" charset="0"/>
                <a:ea typeface="Calibri" panose="020F0502020204030204" pitchFamily="34" charset="0"/>
                <a:cs typeface="Mangal" panose="02040503050203030202" pitchFamily="18" charset="0"/>
              </a:rPr>
              <a:t>Given a walk ‘W’ of strongly connected graph, hydrostructure model classifies it into four categories- sea, cloud, vapor and river; walk ‘W’ being part of the vapor. </a:t>
            </a:r>
          </a:p>
          <a:p>
            <a:pPr>
              <a:lnSpc>
                <a:spcPct val="107000"/>
              </a:lnSpc>
              <a:spcAft>
                <a:spcPts val="800"/>
              </a:spcAft>
            </a:pPr>
            <a:endParaRPr lang="en-IN" sz="2800" dirty="0">
              <a:effectLst/>
              <a:latin typeface="Arial Rounded MT Bold" panose="020F07040305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2800" dirty="0">
              <a:latin typeface="Arial Rounded MT Bold" panose="020F07040305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2800" dirty="0">
              <a:effectLst/>
              <a:latin typeface="Arial Rounded MT Bold" panose="020F07040305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2800" dirty="0">
              <a:latin typeface="Arial Rounded MT Bold" panose="020F07040305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2800" dirty="0">
              <a:effectLst/>
              <a:latin typeface="Arial Rounded MT Bold" panose="020F07040305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2800" dirty="0">
              <a:latin typeface="Arial Rounded MT Bold" panose="020F07040305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2800" dirty="0">
              <a:effectLst/>
              <a:latin typeface="Arial Rounded MT Bold" panose="020F07040305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2800" dirty="0">
              <a:latin typeface="Arial Rounded MT Bold" panose="020F07040305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2800" dirty="0">
              <a:effectLst/>
              <a:latin typeface="Arial Rounded MT Bold" panose="020F07040305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2800" dirty="0">
              <a:effectLst/>
              <a:latin typeface="Arial Rounded MT Bold" panose="020F07040305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800" dirty="0">
                <a:solidFill>
                  <a:schemeClr val="bg1"/>
                </a:solidFill>
                <a:effectLst/>
                <a:highlight>
                  <a:srgbClr val="810955"/>
                </a:highlight>
                <a:latin typeface="Arial Rounded MT Bold" panose="020F0704030504030204" pitchFamily="34" charset="0"/>
                <a:ea typeface="Calibri" panose="020F0502020204030204" pitchFamily="34" charset="0"/>
                <a:cs typeface="Mangal" panose="02040503050203030202" pitchFamily="18" charset="0"/>
              </a:rPr>
              <a:t>INFERENCE</a:t>
            </a:r>
          </a:p>
          <a:p>
            <a:pPr lvl="1">
              <a:lnSpc>
                <a:spcPct val="107000"/>
              </a:lnSpc>
              <a:spcAft>
                <a:spcPts val="800"/>
              </a:spcAft>
            </a:pPr>
            <a:r>
              <a:rPr lang="en-IN" sz="2800" dirty="0">
                <a:effectLst/>
                <a:latin typeface="Arial Rounded MT Bold" panose="020F0704030504030204" pitchFamily="34" charset="0"/>
                <a:ea typeface="Calibri" panose="020F0502020204030204" pitchFamily="34" charset="0"/>
                <a:cs typeface="Mangal" panose="02040503050203030202" pitchFamily="18" charset="0"/>
              </a:rPr>
              <a:t>If this is a </a:t>
            </a:r>
            <a:r>
              <a:rPr lang="en-IN" sz="2800" u="sng" dirty="0">
                <a:effectLst/>
                <a:latin typeface="Arial Rounded MT Bold" panose="020F0704030504030204" pitchFamily="34" charset="0"/>
                <a:ea typeface="Calibri" panose="020F0502020204030204" pitchFamily="34" charset="0"/>
                <a:cs typeface="Mangal" panose="02040503050203030202" pitchFamily="18" charset="0"/>
              </a:rPr>
              <a:t>bridge-like case</a:t>
            </a:r>
            <a:r>
              <a:rPr lang="en-IN" sz="2800" dirty="0">
                <a:effectLst/>
                <a:latin typeface="Arial Rounded MT Bold" panose="020F0704030504030204" pitchFamily="34" charset="0"/>
                <a:ea typeface="Calibri" panose="020F0502020204030204" pitchFamily="34" charset="0"/>
                <a:cs typeface="Mangal" panose="02040503050203030202" pitchFamily="18" charset="0"/>
              </a:rPr>
              <a:t> (it is mandatory to traverse ‘W’ i.e., vapor to reach cloud from sea and there is no other way), walk ‘W’ is safe. </a:t>
            </a:r>
          </a:p>
          <a:p>
            <a:pPr lvl="1">
              <a:lnSpc>
                <a:spcPct val="107000"/>
              </a:lnSpc>
              <a:spcAft>
                <a:spcPts val="800"/>
              </a:spcAft>
            </a:pPr>
            <a:r>
              <a:rPr lang="en-IN" sz="2800" dirty="0">
                <a:effectLst/>
                <a:latin typeface="Arial Rounded MT Bold" panose="020F0704030504030204" pitchFamily="34" charset="0"/>
                <a:ea typeface="Calibri" panose="020F0502020204030204" pitchFamily="34" charset="0"/>
                <a:cs typeface="Mangal" panose="02040503050203030202" pitchFamily="18" charset="0"/>
              </a:rPr>
              <a:t>Otherwise, in avertible case, walk is unsafe. </a:t>
            </a:r>
          </a:p>
          <a:p>
            <a:pPr lvl="1">
              <a:lnSpc>
                <a:spcPct val="107000"/>
              </a:lnSpc>
              <a:spcAft>
                <a:spcPts val="800"/>
              </a:spcAft>
            </a:pPr>
            <a:r>
              <a:rPr lang="en-US" sz="2800" u="sng" dirty="0">
                <a:effectLst/>
                <a:latin typeface="Arial Rounded MT Bold" panose="020F0704030504030204" pitchFamily="34" charset="0"/>
                <a:ea typeface="Calibri" panose="020F0502020204030204" pitchFamily="34" charset="0"/>
                <a:cs typeface="Mangal" panose="02040503050203030202" pitchFamily="18" charset="0"/>
              </a:rPr>
              <a:t>Avertible case</a:t>
            </a:r>
            <a:r>
              <a:rPr lang="en-US" sz="2800" dirty="0">
                <a:effectLst/>
                <a:latin typeface="Arial Rounded MT Bold" panose="020F0704030504030204" pitchFamily="34" charset="0"/>
                <a:ea typeface="Calibri" panose="020F0502020204030204" pitchFamily="34" charset="0"/>
                <a:cs typeface="Mangal" panose="02040503050203030202" pitchFamily="18" charset="0"/>
              </a:rPr>
              <a:t>- when Vapor(W) is ‘G’ i.e., contains whole graph and River(W) being empty.</a:t>
            </a:r>
          </a:p>
          <a:p>
            <a:pPr>
              <a:lnSpc>
                <a:spcPct val="107000"/>
              </a:lnSpc>
              <a:spcAft>
                <a:spcPts val="800"/>
              </a:spcAft>
            </a:pPr>
            <a:endParaRPr lang="en-US" sz="2800" dirty="0">
              <a:latin typeface="Arial Rounded MT Bold" panose="020F07040305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800" dirty="0">
                <a:solidFill>
                  <a:schemeClr val="bg1"/>
                </a:solidFill>
                <a:effectLst/>
                <a:highlight>
                  <a:srgbClr val="810955"/>
                </a:highlight>
                <a:latin typeface="Arial Rounded MT Bold" panose="020F0704030504030204" pitchFamily="34" charset="0"/>
                <a:ea typeface="Calibri" panose="020F0502020204030204" pitchFamily="34" charset="0"/>
                <a:cs typeface="Mangal" panose="02040503050203030202" pitchFamily="18" charset="0"/>
              </a:rPr>
              <a:t>STATIC ALGORITHM</a:t>
            </a:r>
          </a:p>
          <a:p>
            <a:pPr lvl="1">
              <a:lnSpc>
                <a:spcPct val="107000"/>
              </a:lnSpc>
              <a:spcAft>
                <a:spcPts val="800"/>
              </a:spcAft>
            </a:pPr>
            <a:r>
              <a:rPr lang="en-US" sz="2800" dirty="0">
                <a:effectLst/>
                <a:latin typeface="Arial Rounded MT Bold" panose="020F0704030504030204" pitchFamily="34" charset="0"/>
                <a:ea typeface="Calibri" panose="020F0502020204030204" pitchFamily="34" charset="0"/>
                <a:cs typeface="Mangal" panose="02040503050203030202" pitchFamily="18" charset="0"/>
              </a:rPr>
              <a:t>We have computed hydrostructure model for a given walk ‘W’ </a:t>
            </a:r>
            <a:r>
              <a:rPr lang="en-US" sz="2800" dirty="0">
                <a:latin typeface="Arial Rounded MT Bold" panose="020F0704030504030204" pitchFamily="34" charset="0"/>
                <a:ea typeface="Calibri" panose="020F0502020204030204" pitchFamily="34" charset="0"/>
                <a:cs typeface="Mangal" panose="02040503050203030202" pitchFamily="18" charset="0"/>
              </a:rPr>
              <a:t>using definitions of the cloud, sea, vapor &amp; river which </a:t>
            </a:r>
            <a:r>
              <a:rPr lang="en-US" sz="2800" dirty="0">
                <a:effectLst/>
                <a:latin typeface="Arial Rounded MT Bold" panose="020F0704030504030204" pitchFamily="34" charset="0"/>
                <a:ea typeface="Calibri" panose="020F0502020204030204" pitchFamily="34" charset="0"/>
                <a:cs typeface="Mangal" panose="02040503050203030202" pitchFamily="18" charset="0"/>
              </a:rPr>
              <a:t>takes O(m) time.</a:t>
            </a:r>
          </a:p>
          <a:p>
            <a:pPr>
              <a:lnSpc>
                <a:spcPct val="107000"/>
              </a:lnSpc>
              <a:spcAft>
                <a:spcPts val="800"/>
              </a:spcAft>
            </a:pPr>
            <a:endParaRPr lang="en-IN" sz="2800" dirty="0">
              <a:latin typeface="Arial Rounded MT Bold" panose="020F07040305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800" dirty="0">
                <a:solidFill>
                  <a:schemeClr val="bg1"/>
                </a:solidFill>
                <a:highlight>
                  <a:srgbClr val="810955"/>
                </a:highlight>
                <a:latin typeface="Arial Rounded MT Bold" panose="020F0704030504030204" pitchFamily="34" charset="0"/>
                <a:ea typeface="Calibri" panose="020F0502020204030204" pitchFamily="34" charset="0"/>
                <a:cs typeface="Mangal" panose="02040503050203030202" pitchFamily="18" charset="0"/>
              </a:rPr>
              <a:t>TRIVIAL DYNAMIC </a:t>
            </a:r>
            <a:r>
              <a:rPr lang="en-IN" sz="2800" dirty="0">
                <a:solidFill>
                  <a:schemeClr val="bg1"/>
                </a:solidFill>
                <a:effectLst/>
                <a:highlight>
                  <a:srgbClr val="810955"/>
                </a:highlight>
                <a:latin typeface="Arial Rounded MT Bold" panose="020F0704030504030204" pitchFamily="34" charset="0"/>
                <a:ea typeface="Calibri" panose="020F0502020204030204" pitchFamily="34" charset="0"/>
                <a:cs typeface="Mangal" panose="02040503050203030202" pitchFamily="18" charset="0"/>
              </a:rPr>
              <a:t>ALGORITHM</a:t>
            </a:r>
            <a:endParaRPr lang="en-IN" sz="2800" dirty="0">
              <a:latin typeface="Arial Rounded MT Bold" panose="020F0704030504030204" pitchFamily="34" charset="0"/>
              <a:ea typeface="Calibri" panose="020F0502020204030204" pitchFamily="34" charset="0"/>
              <a:cs typeface="Mangal" panose="02040503050203030202" pitchFamily="18" charset="0"/>
            </a:endParaRPr>
          </a:p>
          <a:p>
            <a:pPr lvl="1">
              <a:lnSpc>
                <a:spcPct val="107000"/>
              </a:lnSpc>
              <a:spcAft>
                <a:spcPts val="800"/>
              </a:spcAft>
            </a:pPr>
            <a:r>
              <a:rPr lang="en-IN" sz="2800" dirty="0">
                <a:latin typeface="Arial Rounded MT Bold" panose="020F0704030504030204" pitchFamily="34" charset="0"/>
                <a:ea typeface="Calibri" panose="020F0502020204030204" pitchFamily="34" charset="0"/>
                <a:cs typeface="Mangal" panose="02040503050203030202" pitchFamily="18" charset="0"/>
              </a:rPr>
              <a:t>Trivially, for the incremental verification of a given walk ‘W’, hydrostructure model is computed at every insertion of a new edge from scratch (taking O(m) time) and then checked whether it is bridge-like case or avertible case for being safe (in O(n) time).  </a:t>
            </a:r>
          </a:p>
          <a:p>
            <a:pPr lvl="1">
              <a:lnSpc>
                <a:spcPct val="107000"/>
              </a:lnSpc>
              <a:spcAft>
                <a:spcPts val="800"/>
              </a:spcAft>
            </a:pPr>
            <a:endParaRPr lang="en-IN" sz="2800" dirty="0">
              <a:latin typeface="Arial Rounded MT Bold" panose="020F0704030504030204" pitchFamily="34" charset="0"/>
              <a:ea typeface="Calibri" panose="020F0502020204030204" pitchFamily="34" charset="0"/>
              <a:cs typeface="Mangal" panose="02040503050203030202" pitchFamily="18" charset="0"/>
            </a:endParaRPr>
          </a:p>
          <a:p>
            <a:pPr lvl="1">
              <a:lnSpc>
                <a:spcPct val="107000"/>
              </a:lnSpc>
              <a:spcAft>
                <a:spcPts val="800"/>
              </a:spcAft>
            </a:pPr>
            <a:r>
              <a:rPr lang="en-IN" sz="2800" dirty="0">
                <a:latin typeface="Arial Rounded MT Bold" panose="020F0704030504030204" pitchFamily="34" charset="0"/>
                <a:ea typeface="Calibri" panose="020F0502020204030204" pitchFamily="34" charset="0"/>
                <a:cs typeface="Mangal" panose="02040503050203030202" pitchFamily="18" charset="0"/>
              </a:rPr>
              <a:t>Time Complexity: </a:t>
            </a:r>
          </a:p>
          <a:p>
            <a:pPr lvl="1">
              <a:lnSpc>
                <a:spcPct val="107000"/>
              </a:lnSpc>
              <a:spcAft>
                <a:spcPts val="800"/>
              </a:spcAft>
            </a:pPr>
            <a:r>
              <a:rPr lang="en-IN" sz="2800" dirty="0">
                <a:latin typeface="Arial Rounded MT Bold" panose="020F0704030504030204" pitchFamily="34" charset="0"/>
                <a:ea typeface="Calibri" panose="020F0502020204030204" pitchFamily="34" charset="0"/>
                <a:cs typeface="Mangal" panose="02040503050203030202" pitchFamily="18" charset="0"/>
              </a:rPr>
              <a:t>O(t(</a:t>
            </a:r>
            <a:r>
              <a:rPr lang="en-IN" sz="2800" dirty="0" err="1">
                <a:latin typeface="Arial Rounded MT Bold" panose="020F0704030504030204" pitchFamily="34" charset="0"/>
                <a:ea typeface="Calibri" panose="020F0502020204030204" pitchFamily="34" charset="0"/>
                <a:cs typeface="Mangal" panose="02040503050203030202" pitchFamily="18" charset="0"/>
              </a:rPr>
              <a:t>m+n</a:t>
            </a:r>
            <a:r>
              <a:rPr lang="en-IN" sz="2800" dirty="0">
                <a:latin typeface="Arial Rounded MT Bold" panose="020F0704030504030204" pitchFamily="34" charset="0"/>
                <a:ea typeface="Calibri" panose="020F0502020204030204" pitchFamily="34" charset="0"/>
                <a:cs typeface="Mangal" panose="02040503050203030202" pitchFamily="18" charset="0"/>
              </a:rPr>
              <a:t>)) where, ‘m’ stands for number of edges , ‘n’ stands for number of nodes and ‘t’ stands for number of new edges being inserted dynamically.</a:t>
            </a:r>
            <a:endParaRPr lang="en-US" sz="2800" dirty="0">
              <a:effectLst/>
              <a:latin typeface="Arial Rounded MT Bold" panose="020F0704030504030204" pitchFamily="34" charset="0"/>
              <a:ea typeface="Calibri" panose="020F0502020204030204" pitchFamily="34" charset="0"/>
              <a:cs typeface="Mangal" panose="02040503050203030202" pitchFamily="18" charset="0"/>
            </a:endParaRPr>
          </a:p>
        </p:txBody>
      </p:sp>
      <p:pic>
        <p:nvPicPr>
          <p:cNvPr id="142" name="Graphic 141" descr="Arrow Rotate left">
            <a:extLst>
              <a:ext uri="{FF2B5EF4-FFF2-40B4-BE49-F238E27FC236}">
                <a16:creationId xmlns:a16="http://schemas.microsoft.com/office/drawing/2014/main" id="{69667374-DE13-E88B-7C1A-EC713DF23D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flipH="1" flipV="1">
            <a:off x="1834473" y="33788559"/>
            <a:ext cx="573899" cy="573899"/>
          </a:xfrm>
          <a:prstGeom prst="rect">
            <a:avLst/>
          </a:prstGeom>
        </p:spPr>
      </p:pic>
      <p:pic>
        <p:nvPicPr>
          <p:cNvPr id="145" name="Graphic 144" descr="Arrow Rotate left">
            <a:extLst>
              <a:ext uri="{FF2B5EF4-FFF2-40B4-BE49-F238E27FC236}">
                <a16:creationId xmlns:a16="http://schemas.microsoft.com/office/drawing/2014/main" id="{6BB4FA09-06C8-9984-9132-FAEC8B308C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flipH="1" flipV="1">
            <a:off x="17738883" y="6679396"/>
            <a:ext cx="573899" cy="573899"/>
          </a:xfrm>
          <a:prstGeom prst="rect">
            <a:avLst/>
          </a:prstGeom>
        </p:spPr>
      </p:pic>
      <p:sp>
        <p:nvSpPr>
          <p:cNvPr id="166" name="Rectangle: Rounded Corners 165">
            <a:extLst>
              <a:ext uri="{FF2B5EF4-FFF2-40B4-BE49-F238E27FC236}">
                <a16:creationId xmlns:a16="http://schemas.microsoft.com/office/drawing/2014/main" id="{336E088F-0606-9F2A-0379-C33C2E200135}"/>
              </a:ext>
            </a:extLst>
          </p:cNvPr>
          <p:cNvSpPr/>
          <p:nvPr/>
        </p:nvSpPr>
        <p:spPr>
          <a:xfrm>
            <a:off x="17426426" y="16777718"/>
            <a:ext cx="7240977" cy="1211858"/>
          </a:xfrm>
          <a:prstGeom prst="roundRect">
            <a:avLst>
              <a:gd name="adj" fmla="val 50000"/>
            </a:avLst>
          </a:prstGeom>
          <a:solidFill>
            <a:srgbClr val="810955"/>
          </a:solidFill>
          <a:ln>
            <a:solidFill>
              <a:srgbClr val="810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7" name="TextBox 166">
            <a:extLst>
              <a:ext uri="{FF2B5EF4-FFF2-40B4-BE49-F238E27FC236}">
                <a16:creationId xmlns:a16="http://schemas.microsoft.com/office/drawing/2014/main" id="{36850A2A-D39C-360C-7B8E-2A6B12A8BD0F}"/>
              </a:ext>
            </a:extLst>
          </p:cNvPr>
          <p:cNvSpPr txBox="1"/>
          <p:nvPr/>
        </p:nvSpPr>
        <p:spPr>
          <a:xfrm>
            <a:off x="18297709" y="17008877"/>
            <a:ext cx="3362634" cy="769441"/>
          </a:xfrm>
          <a:prstGeom prst="rect">
            <a:avLst/>
          </a:prstGeom>
          <a:noFill/>
        </p:spPr>
        <p:txBody>
          <a:bodyPr wrap="square" rtlCol="0">
            <a:spAutoFit/>
          </a:bodyPr>
          <a:lstStyle/>
          <a:p>
            <a:pPr algn="ctr"/>
            <a:r>
              <a:rPr lang="en-IN" sz="4400" dirty="0">
                <a:solidFill>
                  <a:srgbClr val="FFF9D7"/>
                </a:solidFill>
                <a:latin typeface="Bahnschrift" panose="020B0502040204020203" pitchFamily="34" charset="0"/>
              </a:rPr>
              <a:t>Outcome</a:t>
            </a:r>
          </a:p>
        </p:txBody>
      </p:sp>
      <p:pic>
        <p:nvPicPr>
          <p:cNvPr id="10" name="Picture 9">
            <a:extLst>
              <a:ext uri="{FF2B5EF4-FFF2-40B4-BE49-F238E27FC236}">
                <a16:creationId xmlns:a16="http://schemas.microsoft.com/office/drawing/2014/main" id="{9C226A90-4D94-26F4-4F1E-9C9183FEE5DF}"/>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2203034" y="24954842"/>
            <a:ext cx="7858183" cy="4621512"/>
          </a:xfrm>
          <a:prstGeom prst="rect">
            <a:avLst/>
          </a:prstGeom>
        </p:spPr>
      </p:pic>
      <p:pic>
        <p:nvPicPr>
          <p:cNvPr id="168" name="Graphic 167" descr="Bullseye">
            <a:extLst>
              <a:ext uri="{FF2B5EF4-FFF2-40B4-BE49-F238E27FC236}">
                <a16:creationId xmlns:a16="http://schemas.microsoft.com/office/drawing/2014/main" id="{DBE82761-8F82-F759-BA4D-0EB55A6428C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7738883" y="16926447"/>
            <a:ext cx="914400" cy="914400"/>
          </a:xfrm>
          <a:prstGeom prst="rect">
            <a:avLst/>
          </a:prstGeom>
        </p:spPr>
      </p:pic>
      <p:pic>
        <p:nvPicPr>
          <p:cNvPr id="174" name="Graphic 173" descr="Arrow Rotate left">
            <a:extLst>
              <a:ext uri="{FF2B5EF4-FFF2-40B4-BE49-F238E27FC236}">
                <a16:creationId xmlns:a16="http://schemas.microsoft.com/office/drawing/2014/main" id="{3DDB94C1-940C-9B90-5970-2D14CA07578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flipH="1" flipV="1">
            <a:off x="16100688" y="17142883"/>
            <a:ext cx="914400" cy="914400"/>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ADBEF24-22A7-8B0B-144C-D2B17B11D153}"/>
                  </a:ext>
                </a:extLst>
              </p:cNvPr>
              <p:cNvSpPr txBox="1"/>
              <p:nvPr/>
            </p:nvSpPr>
            <p:spPr>
              <a:xfrm>
                <a:off x="18398288" y="6828619"/>
                <a:ext cx="12236640" cy="8528810"/>
              </a:xfrm>
              <a:prstGeom prst="rect">
                <a:avLst/>
              </a:prstGeom>
              <a:noFill/>
            </p:spPr>
            <p:txBody>
              <a:bodyPr wrap="square" rtlCol="0">
                <a:spAutoFit/>
              </a:bodyPr>
              <a:lstStyle/>
              <a:p>
                <a:pPr>
                  <a:lnSpc>
                    <a:spcPct val="107000"/>
                  </a:lnSpc>
                  <a:spcAft>
                    <a:spcPts val="800"/>
                  </a:spcAft>
                </a:pPr>
                <a:r>
                  <a:rPr lang="en-IN" sz="2800" dirty="0">
                    <a:solidFill>
                      <a:schemeClr val="bg1"/>
                    </a:solidFill>
                    <a:highlight>
                      <a:srgbClr val="810955"/>
                    </a:highlight>
                    <a:latin typeface="Arial Rounded MT Bold" panose="020F0704030504030204" pitchFamily="34" charset="0"/>
                    <a:ea typeface="Calibri" panose="020F0502020204030204" pitchFamily="34" charset="0"/>
                    <a:cs typeface="Mangal" panose="02040503050203030202" pitchFamily="18" charset="0"/>
                  </a:rPr>
                  <a:t>DYNAMIC </a:t>
                </a:r>
                <a:r>
                  <a:rPr lang="en-IN" sz="2800" dirty="0">
                    <a:solidFill>
                      <a:schemeClr val="bg1"/>
                    </a:solidFill>
                    <a:effectLst/>
                    <a:highlight>
                      <a:srgbClr val="810955"/>
                    </a:highlight>
                    <a:latin typeface="Arial Rounded MT Bold" panose="020F0704030504030204" pitchFamily="34" charset="0"/>
                    <a:ea typeface="Calibri" panose="020F0502020204030204" pitchFamily="34" charset="0"/>
                    <a:cs typeface="Mangal" panose="02040503050203030202" pitchFamily="18" charset="0"/>
                  </a:rPr>
                  <a:t>ALGORITHM</a:t>
                </a:r>
              </a:p>
              <a:p>
                <a:pPr lvl="1">
                  <a:lnSpc>
                    <a:spcPct val="107000"/>
                  </a:lnSpc>
                  <a:spcAft>
                    <a:spcPts val="800"/>
                  </a:spcAft>
                </a:pPr>
                <a:r>
                  <a:rPr lang="en-US" sz="2800" dirty="0">
                    <a:effectLst/>
                    <a:latin typeface="Arial Rounded MT Bold" panose="020F0704030504030204" pitchFamily="34" charset="0"/>
                    <a:ea typeface="Calibri" panose="020F0502020204030204" pitchFamily="34" charset="0"/>
                    <a:cs typeface="Mangal" panose="02040503050203030202" pitchFamily="18" charset="0"/>
                  </a:rPr>
                  <a:t>Here, we are incrementally verifying the safety of the specified walk and updating the same in hydrostructure.</a:t>
                </a:r>
              </a:p>
              <a:p>
                <a:pPr lvl="1">
                  <a:lnSpc>
                    <a:spcPct val="107000"/>
                  </a:lnSpc>
                  <a:spcAft>
                    <a:spcPts val="800"/>
                  </a:spcAft>
                </a:pPr>
                <a:endParaRPr lang="en-US" sz="2800" dirty="0">
                  <a:effectLst/>
                  <a:latin typeface="Arial Rounded MT Bold" panose="020F07040305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800" dirty="0">
                    <a:effectLst/>
                    <a:latin typeface="Arial Rounded MT Bold" panose="020F0704030504030204" pitchFamily="34" charset="0"/>
                    <a:ea typeface="Calibri" panose="020F0502020204030204" pitchFamily="34" charset="0"/>
                    <a:cs typeface="Mangal" panose="02040503050203030202" pitchFamily="18" charset="0"/>
                  </a:rPr>
                  <a:t>Time Complexity- </a:t>
                </a:r>
              </a:p>
              <a:p>
                <a:pPr lvl="1">
                  <a:lnSpc>
                    <a:spcPct val="107000"/>
                  </a:lnSpc>
                  <a:spcAft>
                    <a:spcPts val="800"/>
                  </a:spcAft>
                </a:pPr>
                <a:r>
                  <a:rPr lang="en-US" sz="2800" dirty="0">
                    <a:effectLst/>
                    <a:latin typeface="Arial Rounded MT Bold" panose="020F0704030504030204" pitchFamily="34" charset="0"/>
                    <a:ea typeface="Calibri" panose="020F0502020204030204" pitchFamily="34" charset="0"/>
                    <a:cs typeface="Mangal" panose="02040503050203030202" pitchFamily="18" charset="0"/>
                  </a:rPr>
                  <a:t>O(m) where, ‘n’ stands for number of nodes in river and ‘m’ stands for number of edges to be inserted dynamically in the graph.</a:t>
                </a:r>
              </a:p>
              <a:p>
                <a:pPr>
                  <a:lnSpc>
                    <a:spcPct val="107000"/>
                  </a:lnSpc>
                  <a:spcAft>
                    <a:spcPts val="800"/>
                  </a:spcAft>
                </a:pPr>
                <a:endParaRPr lang="en-US" sz="2800" dirty="0">
                  <a:effectLst/>
                  <a:latin typeface="Arial Rounded MT Bold" panose="020F07040305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800" dirty="0">
                    <a:latin typeface="Arial Rounded MT Bold" panose="020F0704030504030204" pitchFamily="34" charset="0"/>
                    <a:ea typeface="Calibri" panose="020F0502020204030204" pitchFamily="34" charset="0"/>
                    <a:cs typeface="Mangal" panose="02040503050203030202" pitchFamily="18" charset="0"/>
                  </a:rPr>
                  <a:t>Approach- </a:t>
                </a:r>
              </a:p>
              <a:p>
                <a:pPr marL="914400" lvl="1" indent="-457200">
                  <a:lnSpc>
                    <a:spcPct val="107000"/>
                  </a:lnSpc>
                  <a:spcAft>
                    <a:spcPts val="800"/>
                  </a:spcAft>
                  <a:buFont typeface="Wingdings" panose="05000000000000000000" pitchFamily="2" charset="2"/>
                  <a:buChar char="v"/>
                </a:pPr>
                <a:r>
                  <a:rPr lang="en-US" sz="2800" dirty="0">
                    <a:effectLst/>
                    <a:latin typeface="Arial Rounded MT Bold" panose="020F0704030504030204" pitchFamily="34" charset="0"/>
                    <a:ea typeface="Calibri" panose="020F0502020204030204" pitchFamily="34" charset="0"/>
                    <a:cs typeface="Mangal" panose="02040503050203030202" pitchFamily="18" charset="0"/>
                  </a:rPr>
                  <a:t>Given a walk hydrostructure is computed in O(m) time</a:t>
                </a:r>
              </a:p>
              <a:p>
                <a:pPr marL="914400" lvl="1" indent="-457200">
                  <a:lnSpc>
                    <a:spcPct val="107000"/>
                  </a:lnSpc>
                  <a:spcAft>
                    <a:spcPts val="800"/>
                  </a:spcAft>
                  <a:buFont typeface="Wingdings" panose="05000000000000000000" pitchFamily="2" charset="2"/>
                  <a:buChar char="v"/>
                </a:pPr>
                <a:r>
                  <a:rPr lang="en-US" sz="2800" dirty="0">
                    <a:effectLst/>
                    <a:latin typeface="Arial Rounded MT Bold" panose="020F0704030504030204" pitchFamily="34" charset="0"/>
                    <a:ea typeface="Calibri" panose="020F0502020204030204" pitchFamily="34" charset="0"/>
                    <a:cs typeface="Mangal" panose="02040503050203030202" pitchFamily="18" charset="0"/>
                  </a:rPr>
                  <a:t>Now, there exist </a:t>
                </a:r>
                <a14:m>
                  <m:oMath xmlns:m="http://schemas.openxmlformats.org/officeDocument/2006/math">
                    <m:sSubSup>
                      <m:sSubSupPr>
                        <m:ctrlPr>
                          <a:rPr lang="en-US" sz="3200" i="1" smtClean="0">
                            <a:effectLst/>
                            <a:latin typeface="Cambria Math" panose="02040503050406030204" pitchFamily="18" charset="0"/>
                            <a:cs typeface="Mangal" panose="02040503050203030202" pitchFamily="18" charset="0"/>
                          </a:rPr>
                        </m:ctrlPr>
                      </m:sSubSupPr>
                      <m:e>
                        <m:sPre>
                          <m:sPrePr>
                            <m:ctrlPr>
                              <a:rPr lang="en-US" sz="3200" i="1" smtClean="0">
                                <a:effectLst/>
                                <a:latin typeface="Cambria Math" panose="02040503050406030204" pitchFamily="18" charset="0"/>
                                <a:cs typeface="Mangal" panose="02040503050203030202" pitchFamily="18" charset="0"/>
                              </a:rPr>
                            </m:ctrlPr>
                          </m:sPrePr>
                          <m:sub>
                            <m:r>
                              <a:rPr lang="en-IN" sz="3200" b="0" i="1" smtClean="0">
                                <a:effectLst/>
                                <a:latin typeface="Cambria Math" panose="02040503050406030204" pitchFamily="18" charset="0"/>
                                <a:cs typeface="Mangal" panose="02040503050203030202" pitchFamily="18" charset="0"/>
                              </a:rPr>
                              <m:t>2</m:t>
                            </m:r>
                          </m:sub>
                          <m:sup>
                            <m:r>
                              <a:rPr lang="en-IN" sz="3200" b="0" i="1" smtClean="0">
                                <a:effectLst/>
                                <a:latin typeface="Cambria Math" panose="02040503050406030204" pitchFamily="18" charset="0"/>
                                <a:cs typeface="Mangal" panose="02040503050203030202" pitchFamily="18" charset="0"/>
                              </a:rPr>
                              <m:t>4</m:t>
                            </m:r>
                          </m:sup>
                          <m:e>
                            <m:r>
                              <a:rPr lang="en-IN" sz="3200" b="0" i="1" smtClean="0">
                                <a:effectLst/>
                                <a:latin typeface="Cambria Math" panose="02040503050406030204" pitchFamily="18" charset="0"/>
                                <a:cs typeface="Mangal" panose="02040503050203030202" pitchFamily="18" charset="0"/>
                              </a:rPr>
                              <m:t>𝑃</m:t>
                            </m:r>
                          </m:e>
                        </m:sPre>
                      </m:e>
                      <m:sub>
                        <m:r>
                          <a:rPr lang="en-IN" sz="3200" b="0" i="1" smtClean="0">
                            <a:effectLst/>
                            <a:latin typeface="Cambria Math" panose="02040503050406030204" pitchFamily="18" charset="0"/>
                            <a:cs typeface="Mangal" panose="02040503050203030202" pitchFamily="18" charset="0"/>
                          </a:rPr>
                          <m:t>  </m:t>
                        </m:r>
                      </m:sub>
                      <m:sup>
                        <m:r>
                          <a:rPr lang="en-IN" sz="3200" b="0" i="1" smtClean="0">
                            <a:effectLst/>
                            <a:latin typeface="Cambria Math" panose="02040503050406030204" pitchFamily="18" charset="0"/>
                            <a:cs typeface="Mangal" panose="02040503050203030202" pitchFamily="18" charset="0"/>
                          </a:rPr>
                          <m:t> </m:t>
                        </m:r>
                      </m:sup>
                    </m:sSubSup>
                  </m:oMath>
                </a14:m>
                <a:r>
                  <a:rPr lang="en-US" sz="2800" dirty="0">
                    <a:effectLst/>
                    <a:latin typeface="Arial Rounded MT Bold" panose="020F0704030504030204" pitchFamily="34" charset="0"/>
                    <a:ea typeface="Calibri" panose="020F0502020204030204" pitchFamily="34" charset="0"/>
                    <a:cs typeface="Mangal" panose="02040503050203030202" pitchFamily="18" charset="0"/>
                  </a:rPr>
                  <a:t>ways in which a new edge can be inserted in hydrostructure model. Reporting safety of the walk after edge insertions based on these ‘16’ cases.</a:t>
                </a:r>
              </a:p>
              <a:p>
                <a:pPr marL="914400" lvl="1" indent="-457200">
                  <a:lnSpc>
                    <a:spcPct val="107000"/>
                  </a:lnSpc>
                  <a:spcAft>
                    <a:spcPts val="800"/>
                  </a:spcAft>
                  <a:buFont typeface="Wingdings" panose="05000000000000000000" pitchFamily="2" charset="2"/>
                  <a:buChar char="v"/>
                </a:pPr>
                <a:r>
                  <a:rPr lang="en-US" sz="2800" dirty="0">
                    <a:latin typeface="Arial Rounded MT Bold" panose="020F0704030504030204" pitchFamily="34" charset="0"/>
                    <a:ea typeface="Calibri" panose="020F0502020204030204" pitchFamily="34" charset="0"/>
                    <a:cs typeface="Mangal" panose="02040503050203030202" pitchFamily="18" charset="0"/>
                  </a:rPr>
                  <a:t>Update the segments of the hydrostructure based on the inserted edge (if required) using incremental reachability.</a:t>
                </a:r>
              </a:p>
              <a:p>
                <a:pPr marL="914400" lvl="1" indent="-457200">
                  <a:lnSpc>
                    <a:spcPct val="107000"/>
                  </a:lnSpc>
                  <a:spcAft>
                    <a:spcPts val="800"/>
                  </a:spcAft>
                  <a:buFont typeface="Wingdings" panose="05000000000000000000" pitchFamily="2" charset="2"/>
                  <a:buChar char="v"/>
                </a:pPr>
                <a:r>
                  <a:rPr lang="en-US" sz="2800" dirty="0">
                    <a:effectLst/>
                    <a:latin typeface="Arial Rounded MT Bold" panose="020F0704030504030204" pitchFamily="34" charset="0"/>
                    <a:ea typeface="Calibri" panose="020F0502020204030204" pitchFamily="34" charset="0"/>
                    <a:cs typeface="Mangal" panose="02040503050203030202" pitchFamily="18" charset="0"/>
                  </a:rPr>
                  <a:t>If an edge insertion is unsafe, program ends after notifying.</a:t>
                </a:r>
              </a:p>
            </p:txBody>
          </p:sp>
        </mc:Choice>
        <mc:Fallback xmlns="">
          <p:sp>
            <p:nvSpPr>
              <p:cNvPr id="14" name="TextBox 13">
                <a:extLst>
                  <a:ext uri="{FF2B5EF4-FFF2-40B4-BE49-F238E27FC236}">
                    <a16:creationId xmlns:a16="http://schemas.microsoft.com/office/drawing/2014/main" id="{6ADBEF24-22A7-8B0B-144C-D2B17B11D153}"/>
                  </a:ext>
                </a:extLst>
              </p:cNvPr>
              <p:cNvSpPr txBox="1">
                <a:spLocks noRot="1" noChangeAspect="1" noMove="1" noResize="1" noEditPoints="1" noAdjustHandles="1" noChangeArrowheads="1" noChangeShapeType="1" noTextEdit="1"/>
              </p:cNvSpPr>
              <p:nvPr/>
            </p:nvSpPr>
            <p:spPr>
              <a:xfrm>
                <a:off x="18398288" y="6828619"/>
                <a:ext cx="12236640" cy="8528810"/>
              </a:xfrm>
              <a:prstGeom prst="rect">
                <a:avLst/>
              </a:prstGeom>
              <a:blipFill>
                <a:blip r:embed="rId24"/>
                <a:stretch>
                  <a:fillRect l="-997" t="-786" r="-349" b="-1072"/>
                </a:stretch>
              </a:blipFill>
            </p:spPr>
            <p:txBody>
              <a:bodyPr/>
              <a:lstStyle/>
              <a:p>
                <a:r>
                  <a:rPr lang="en-IN">
                    <a:noFill/>
                  </a:rPr>
                  <a:t> </a:t>
                </a:r>
              </a:p>
            </p:txBody>
          </p:sp>
        </mc:Fallback>
      </mc:AlternateContent>
      <p:pic>
        <p:nvPicPr>
          <p:cNvPr id="67" name="Graphic 66" descr="Arrow Rotate left">
            <a:extLst>
              <a:ext uri="{FF2B5EF4-FFF2-40B4-BE49-F238E27FC236}">
                <a16:creationId xmlns:a16="http://schemas.microsoft.com/office/drawing/2014/main" id="{12DBB4F8-65FB-3F60-591E-396D21CB01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flipH="1" flipV="1">
            <a:off x="1834473" y="35882222"/>
            <a:ext cx="573899" cy="573899"/>
          </a:xfrm>
          <a:prstGeom prst="rect">
            <a:avLst/>
          </a:prstGeom>
        </p:spPr>
      </p:pic>
      <p:pic>
        <p:nvPicPr>
          <p:cNvPr id="73" name="Graphic 72" descr="Checkmark">
            <a:extLst>
              <a:ext uri="{FF2B5EF4-FFF2-40B4-BE49-F238E27FC236}">
                <a16:creationId xmlns:a16="http://schemas.microsoft.com/office/drawing/2014/main" id="{2A9A2C52-1B6F-7B30-D905-1C9B7FA5910E}"/>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7856766" y="24926924"/>
            <a:ext cx="627617" cy="627617"/>
          </a:xfrm>
          <a:prstGeom prst="rect">
            <a:avLst/>
          </a:prstGeom>
        </p:spPr>
      </p:pic>
      <p:pic>
        <p:nvPicPr>
          <p:cNvPr id="75" name="Graphic 74" descr="Checkmark">
            <a:extLst>
              <a:ext uri="{FF2B5EF4-FFF2-40B4-BE49-F238E27FC236}">
                <a16:creationId xmlns:a16="http://schemas.microsoft.com/office/drawing/2014/main" id="{F0764199-F181-07B0-2229-E4A02A6E941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7856766" y="22749824"/>
            <a:ext cx="627617" cy="627617"/>
          </a:xfrm>
          <a:prstGeom prst="rect">
            <a:avLst/>
          </a:prstGeom>
        </p:spPr>
      </p:pic>
      <p:pic>
        <p:nvPicPr>
          <p:cNvPr id="77" name="Graphic 76" descr="Checkmark">
            <a:extLst>
              <a:ext uri="{FF2B5EF4-FFF2-40B4-BE49-F238E27FC236}">
                <a16:creationId xmlns:a16="http://schemas.microsoft.com/office/drawing/2014/main" id="{B8363F25-E1BB-5685-1570-56F08B1D050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455849" y="22737456"/>
            <a:ext cx="627617" cy="627617"/>
          </a:xfrm>
          <a:prstGeom prst="rect">
            <a:avLst/>
          </a:prstGeom>
        </p:spPr>
      </p:pic>
      <p:pic>
        <p:nvPicPr>
          <p:cNvPr id="79" name="Graphic 78" descr="Checkmark">
            <a:extLst>
              <a:ext uri="{FF2B5EF4-FFF2-40B4-BE49-F238E27FC236}">
                <a16:creationId xmlns:a16="http://schemas.microsoft.com/office/drawing/2014/main" id="{22C3B69B-6D74-C105-A04B-F07E82B29B0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455849" y="23717473"/>
            <a:ext cx="627617" cy="627617"/>
          </a:xfrm>
          <a:prstGeom prst="rect">
            <a:avLst/>
          </a:prstGeom>
        </p:spPr>
      </p:pic>
      <p:pic>
        <p:nvPicPr>
          <p:cNvPr id="83" name="Graphic 82" descr="Checkmark">
            <a:extLst>
              <a:ext uri="{FF2B5EF4-FFF2-40B4-BE49-F238E27FC236}">
                <a16:creationId xmlns:a16="http://schemas.microsoft.com/office/drawing/2014/main" id="{335AA4DB-3BFC-D7AE-8623-B02762111902}"/>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456622" y="24829556"/>
            <a:ext cx="627617" cy="627617"/>
          </a:xfrm>
          <a:prstGeom prst="rect">
            <a:avLst/>
          </a:prstGeom>
        </p:spPr>
      </p:pic>
      <p:pic>
        <p:nvPicPr>
          <p:cNvPr id="86" name="Graphic 85" descr="Close">
            <a:extLst>
              <a:ext uri="{FF2B5EF4-FFF2-40B4-BE49-F238E27FC236}">
                <a16:creationId xmlns:a16="http://schemas.microsoft.com/office/drawing/2014/main" id="{98AF6E36-34CE-02A6-9E9D-148F78A59F9B}"/>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3816588" y="21787574"/>
            <a:ext cx="478324" cy="478324"/>
          </a:xfrm>
          <a:prstGeom prst="rect">
            <a:avLst/>
          </a:prstGeom>
        </p:spPr>
      </p:pic>
      <p:pic>
        <p:nvPicPr>
          <p:cNvPr id="89" name="Graphic 88" descr="Arrow Rotate left">
            <a:extLst>
              <a:ext uri="{FF2B5EF4-FFF2-40B4-BE49-F238E27FC236}">
                <a16:creationId xmlns:a16="http://schemas.microsoft.com/office/drawing/2014/main" id="{1C5EDCE8-9CAB-ED35-7070-698925A2DD7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flipH="1" flipV="1">
            <a:off x="1836197" y="30120148"/>
            <a:ext cx="573899" cy="573899"/>
          </a:xfrm>
          <a:prstGeom prst="rect">
            <a:avLst/>
          </a:prstGeom>
        </p:spPr>
      </p:pic>
      <p:pic>
        <p:nvPicPr>
          <p:cNvPr id="90" name="Graphic 89" descr="Arrow Rotate left">
            <a:extLst>
              <a:ext uri="{FF2B5EF4-FFF2-40B4-BE49-F238E27FC236}">
                <a16:creationId xmlns:a16="http://schemas.microsoft.com/office/drawing/2014/main" id="{8DE90568-13C0-38E4-4BFD-2D65831612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flipH="1" flipV="1">
            <a:off x="1807776" y="23100228"/>
            <a:ext cx="573899" cy="573899"/>
          </a:xfrm>
          <a:prstGeom prst="rect">
            <a:avLst/>
          </a:prstGeom>
        </p:spPr>
      </p:pic>
      <p:pic>
        <p:nvPicPr>
          <p:cNvPr id="91" name="Graphic 90" descr="Arrow Rotate left">
            <a:extLst>
              <a:ext uri="{FF2B5EF4-FFF2-40B4-BE49-F238E27FC236}">
                <a16:creationId xmlns:a16="http://schemas.microsoft.com/office/drawing/2014/main" id="{DFBCB09D-3E24-99D3-343D-32270BAB99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flipH="1" flipV="1">
            <a:off x="1836197" y="20608985"/>
            <a:ext cx="573899" cy="573899"/>
          </a:xfrm>
          <a:prstGeom prst="rect">
            <a:avLst/>
          </a:prstGeom>
        </p:spPr>
      </p:pic>
      <p:sp>
        <p:nvSpPr>
          <p:cNvPr id="151" name="TextBox 150">
            <a:extLst>
              <a:ext uri="{FF2B5EF4-FFF2-40B4-BE49-F238E27FC236}">
                <a16:creationId xmlns:a16="http://schemas.microsoft.com/office/drawing/2014/main" id="{A1A2C7D4-F131-370D-70E7-D9FFB9B7751F}"/>
              </a:ext>
            </a:extLst>
          </p:cNvPr>
          <p:cNvSpPr txBox="1"/>
          <p:nvPr/>
        </p:nvSpPr>
        <p:spPr>
          <a:xfrm>
            <a:off x="9990155" y="24904029"/>
            <a:ext cx="4849355" cy="5262979"/>
          </a:xfrm>
          <a:prstGeom prst="rect">
            <a:avLst/>
          </a:prstGeom>
          <a:noFill/>
        </p:spPr>
        <p:txBody>
          <a:bodyPr wrap="square" rtlCol="0">
            <a:spAutoFit/>
          </a:bodyPr>
          <a:lstStyle/>
          <a:p>
            <a:r>
              <a:rPr lang="en-IN" sz="2800" b="1" dirty="0">
                <a:latin typeface="Arial Rounded MT Bold" panose="020F0704030504030204" pitchFamily="34" charset="0"/>
                <a:cs typeface="Times New Roman" panose="02020603050405020304" pitchFamily="18" charset="0"/>
              </a:rPr>
              <a:t>Sea</a:t>
            </a:r>
            <a:r>
              <a:rPr lang="en-IN" sz="2800" dirty="0">
                <a:latin typeface="Arial Rounded MT Bold" panose="020F0704030504030204" pitchFamily="34" charset="0"/>
                <a:cs typeface="Times New Roman" panose="02020603050405020304" pitchFamily="18" charset="0"/>
              </a:rPr>
              <a:t>- all nodes reachable from start(W) without using end(W)</a:t>
            </a:r>
          </a:p>
          <a:p>
            <a:r>
              <a:rPr lang="en-IN" sz="2800" b="1" dirty="0">
                <a:latin typeface="Arial Rounded MT Bold" panose="020F0704030504030204" pitchFamily="34" charset="0"/>
                <a:cs typeface="Times New Roman" panose="02020603050405020304" pitchFamily="18" charset="0"/>
              </a:rPr>
              <a:t>Cloud</a:t>
            </a:r>
            <a:r>
              <a:rPr lang="en-IN" sz="2800" dirty="0">
                <a:latin typeface="Arial Rounded MT Bold" panose="020F0704030504030204" pitchFamily="34" charset="0"/>
                <a:cs typeface="Times New Roman" panose="02020603050405020304" pitchFamily="18" charset="0"/>
              </a:rPr>
              <a:t>- all nodes reaching end(W) without using start(W)</a:t>
            </a:r>
          </a:p>
          <a:p>
            <a:r>
              <a:rPr lang="en-IN" sz="2800" b="1" dirty="0">
                <a:latin typeface="Arial Rounded MT Bold" panose="020F0704030504030204" pitchFamily="34" charset="0"/>
                <a:cs typeface="Times New Roman" panose="02020603050405020304" pitchFamily="18" charset="0"/>
              </a:rPr>
              <a:t>Vapor</a:t>
            </a:r>
            <a:r>
              <a:rPr lang="en-IN" sz="2800" dirty="0">
                <a:latin typeface="Arial Rounded MT Bold" panose="020F0704030504030204" pitchFamily="34" charset="0"/>
                <a:cs typeface="Times New Roman" panose="02020603050405020304" pitchFamily="18" charset="0"/>
              </a:rPr>
              <a:t>- nodes common to both sea and cloud</a:t>
            </a:r>
          </a:p>
          <a:p>
            <a:r>
              <a:rPr lang="en-IN" sz="2800" b="1" dirty="0">
                <a:latin typeface="Arial Rounded MT Bold" panose="020F0704030504030204" pitchFamily="34" charset="0"/>
                <a:cs typeface="Times New Roman" panose="02020603050405020304" pitchFamily="18" charset="0"/>
              </a:rPr>
              <a:t>River</a:t>
            </a:r>
            <a:r>
              <a:rPr lang="en-IN" sz="2800" dirty="0">
                <a:latin typeface="Arial Rounded MT Bold" panose="020F0704030504030204" pitchFamily="34" charset="0"/>
                <a:cs typeface="Times New Roman" panose="02020603050405020304" pitchFamily="18" charset="0"/>
              </a:rPr>
              <a:t>- Remaining nodes of the graph, forming an alternative path to reach sea.</a:t>
            </a:r>
          </a:p>
        </p:txBody>
      </p:sp>
      <p:pic>
        <p:nvPicPr>
          <p:cNvPr id="98" name="Graphic 97" descr="Close">
            <a:extLst>
              <a:ext uri="{FF2B5EF4-FFF2-40B4-BE49-F238E27FC236}">
                <a16:creationId xmlns:a16="http://schemas.microsoft.com/office/drawing/2014/main" id="{3C54CE74-F621-758C-B41D-5249A241352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5951969" y="21786228"/>
            <a:ext cx="478324" cy="478324"/>
          </a:xfrm>
          <a:prstGeom prst="rect">
            <a:avLst/>
          </a:prstGeom>
        </p:spPr>
      </p:pic>
      <p:sp>
        <p:nvSpPr>
          <p:cNvPr id="99" name="TextBox 98">
            <a:extLst>
              <a:ext uri="{FF2B5EF4-FFF2-40B4-BE49-F238E27FC236}">
                <a16:creationId xmlns:a16="http://schemas.microsoft.com/office/drawing/2014/main" id="{C83EB5DA-A42D-24F8-C19C-B3AD6DFC3FA4}"/>
              </a:ext>
            </a:extLst>
          </p:cNvPr>
          <p:cNvSpPr txBox="1"/>
          <p:nvPr/>
        </p:nvSpPr>
        <p:spPr>
          <a:xfrm>
            <a:off x="18014874" y="27039847"/>
            <a:ext cx="12434766" cy="3970318"/>
          </a:xfrm>
          <a:prstGeom prst="rect">
            <a:avLst/>
          </a:prstGeom>
          <a:noFill/>
        </p:spPr>
        <p:txBody>
          <a:bodyPr wrap="square" rtlCol="0">
            <a:spAutoFit/>
          </a:bodyPr>
          <a:lstStyle/>
          <a:p>
            <a:r>
              <a:rPr lang="en-US" sz="2800" dirty="0">
                <a:solidFill>
                  <a:schemeClr val="bg1"/>
                </a:solidFill>
                <a:highlight>
                  <a:srgbClr val="810955"/>
                </a:highlight>
                <a:latin typeface="Arial Rounded MT Bold" panose="020F0704030504030204" pitchFamily="34" charset="0"/>
              </a:rPr>
              <a:t>Conditions-</a:t>
            </a:r>
            <a:r>
              <a:rPr lang="en-US" sz="2800" dirty="0">
                <a:solidFill>
                  <a:schemeClr val="bg1"/>
                </a:solidFill>
                <a:latin typeface="Arial Rounded MT Bold" panose="020F0704030504030204" pitchFamily="34" charset="0"/>
              </a:rPr>
              <a:t>  </a:t>
            </a:r>
          </a:p>
          <a:p>
            <a:r>
              <a:rPr lang="en-US" sz="2800" dirty="0">
                <a:latin typeface="Arial Rounded MT Bold" panose="020F0704030504030204" pitchFamily="34" charset="0"/>
              </a:rPr>
              <a:t>River-&gt;Cloud: Walk is safe if node ‘u’ has no incoming edge from river and now it can be part of the cloud, otherwise it is unsafe. New reachable nodes added to cloud.  </a:t>
            </a:r>
          </a:p>
          <a:p>
            <a:r>
              <a:rPr lang="en-US" sz="2800" dirty="0">
                <a:latin typeface="Arial Rounded MT Bold" panose="020F0704030504030204" pitchFamily="34" charset="0"/>
              </a:rPr>
              <a:t>Sea-&gt;River: Walk  is safe if node ‘v’ has no outgoing edges to river and now it can be part of the sea, otherwise it is unsafe. New reachable nodes added to sea.</a:t>
            </a:r>
          </a:p>
          <a:p>
            <a:r>
              <a:rPr lang="en-US" sz="2800" dirty="0">
                <a:latin typeface="Arial Rounded MT Bold" panose="020F0704030504030204" pitchFamily="34" charset="0"/>
              </a:rPr>
              <a:t>Vapor-&gt;River: New Reachable elements added to sea from river </a:t>
            </a:r>
          </a:p>
          <a:p>
            <a:r>
              <a:rPr lang="en-US" sz="2800" dirty="0">
                <a:latin typeface="Arial Rounded MT Bold" panose="020F0704030504030204" pitchFamily="34" charset="0"/>
              </a:rPr>
              <a:t>River-&gt;Vapor: New Reachable elements added to cloud from river.</a:t>
            </a:r>
            <a:endParaRPr lang="en-IN" sz="2800" dirty="0">
              <a:latin typeface="Arial Rounded MT Bold" panose="020F0704030504030204" pitchFamily="34" charset="0"/>
            </a:endParaRPr>
          </a:p>
        </p:txBody>
      </p:sp>
      <p:pic>
        <p:nvPicPr>
          <p:cNvPr id="81" name="Graphic 80" descr="Checkmark">
            <a:extLst>
              <a:ext uri="{FF2B5EF4-FFF2-40B4-BE49-F238E27FC236}">
                <a16:creationId xmlns:a16="http://schemas.microsoft.com/office/drawing/2014/main" id="{C7B42E57-5639-3ABD-EF76-1236101B7C0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7856766" y="23843647"/>
            <a:ext cx="627617" cy="627617"/>
          </a:xfrm>
          <a:prstGeom prst="rect">
            <a:avLst/>
          </a:prstGeom>
        </p:spPr>
      </p:pic>
      <p:pic>
        <p:nvPicPr>
          <p:cNvPr id="85" name="Graphic 84" descr="Checkmark">
            <a:extLst>
              <a:ext uri="{FF2B5EF4-FFF2-40B4-BE49-F238E27FC236}">
                <a16:creationId xmlns:a16="http://schemas.microsoft.com/office/drawing/2014/main" id="{93753E8B-4AEF-1571-15D2-B873D793667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5802676" y="24926925"/>
            <a:ext cx="627617" cy="627617"/>
          </a:xfrm>
          <a:prstGeom prst="rect">
            <a:avLst/>
          </a:prstGeom>
        </p:spPr>
      </p:pic>
      <p:pic>
        <p:nvPicPr>
          <p:cNvPr id="87" name="Graphic 86" descr="Checkmark">
            <a:extLst>
              <a:ext uri="{FF2B5EF4-FFF2-40B4-BE49-F238E27FC236}">
                <a16:creationId xmlns:a16="http://schemas.microsoft.com/office/drawing/2014/main" id="{E4B70473-C6CC-6225-4099-4D38FE77417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3741942" y="24921583"/>
            <a:ext cx="627617" cy="627617"/>
          </a:xfrm>
          <a:prstGeom prst="rect">
            <a:avLst/>
          </a:prstGeom>
        </p:spPr>
      </p:pic>
      <p:pic>
        <p:nvPicPr>
          <p:cNvPr id="100" name="Graphic 99" descr="Checkmark">
            <a:extLst>
              <a:ext uri="{FF2B5EF4-FFF2-40B4-BE49-F238E27FC236}">
                <a16:creationId xmlns:a16="http://schemas.microsoft.com/office/drawing/2014/main" id="{78B79443-529A-32D7-4815-25997CE5717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7856766" y="21768116"/>
            <a:ext cx="627617" cy="627617"/>
          </a:xfrm>
          <a:prstGeom prst="rect">
            <a:avLst/>
          </a:prstGeom>
        </p:spPr>
      </p:pic>
      <p:pic>
        <p:nvPicPr>
          <p:cNvPr id="102" name="Graphic 101" descr="Checkmark">
            <a:extLst>
              <a:ext uri="{FF2B5EF4-FFF2-40B4-BE49-F238E27FC236}">
                <a16:creationId xmlns:a16="http://schemas.microsoft.com/office/drawing/2014/main" id="{DD504C4B-7D51-AA79-6D30-484AEAD00DB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455849" y="21641645"/>
            <a:ext cx="627617" cy="627617"/>
          </a:xfrm>
          <a:prstGeom prst="rect">
            <a:avLst/>
          </a:prstGeom>
        </p:spPr>
      </p:pic>
      <p:pic>
        <p:nvPicPr>
          <p:cNvPr id="114" name="Graphic 113" descr="Checkmark">
            <a:extLst>
              <a:ext uri="{FF2B5EF4-FFF2-40B4-BE49-F238E27FC236}">
                <a16:creationId xmlns:a16="http://schemas.microsoft.com/office/drawing/2014/main" id="{E57B6D32-A8FD-771A-AACF-3036E0F90785}"/>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3771811" y="22688909"/>
            <a:ext cx="627617" cy="627617"/>
          </a:xfrm>
          <a:prstGeom prst="rect">
            <a:avLst/>
          </a:prstGeom>
        </p:spPr>
      </p:pic>
      <p:pic>
        <p:nvPicPr>
          <p:cNvPr id="115" name="Graphic 114" descr="Checkmark">
            <a:extLst>
              <a:ext uri="{FF2B5EF4-FFF2-40B4-BE49-F238E27FC236}">
                <a16:creationId xmlns:a16="http://schemas.microsoft.com/office/drawing/2014/main" id="{C55B7FC0-8D37-6BE7-CD5D-404C0297DEA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5854680" y="22680622"/>
            <a:ext cx="627617" cy="627617"/>
          </a:xfrm>
          <a:prstGeom prst="rect">
            <a:avLst/>
          </a:prstGeom>
        </p:spPr>
      </p:pic>
      <p:pic>
        <p:nvPicPr>
          <p:cNvPr id="24" name="Picture 23">
            <a:extLst>
              <a:ext uri="{FF2B5EF4-FFF2-40B4-BE49-F238E27FC236}">
                <a16:creationId xmlns:a16="http://schemas.microsoft.com/office/drawing/2014/main" id="{63C06555-D86E-6F4D-52DF-E8A9A7A3F8B7}"/>
              </a:ext>
            </a:extLst>
          </p:cNvPr>
          <p:cNvPicPr>
            <a:picLocks noChangeAspect="1"/>
          </p:cNvPicPr>
          <p:nvPr/>
        </p:nvPicPr>
        <p:blipFill>
          <a:blip r:embed="rId29"/>
          <a:stretch>
            <a:fillRect/>
          </a:stretch>
        </p:blipFill>
        <p:spPr>
          <a:xfrm>
            <a:off x="21515280" y="26051521"/>
            <a:ext cx="829930" cy="611526"/>
          </a:xfrm>
          <a:prstGeom prst="rect">
            <a:avLst/>
          </a:prstGeom>
        </p:spPr>
      </p:pic>
      <p:pic>
        <p:nvPicPr>
          <p:cNvPr id="26" name="Picture 25">
            <a:extLst>
              <a:ext uri="{FF2B5EF4-FFF2-40B4-BE49-F238E27FC236}">
                <a16:creationId xmlns:a16="http://schemas.microsoft.com/office/drawing/2014/main" id="{E8DD7D0A-D1B8-DEEF-B0FA-E47C41DC1531}"/>
              </a:ext>
            </a:extLst>
          </p:cNvPr>
          <p:cNvPicPr>
            <a:picLocks noChangeAspect="1"/>
          </p:cNvPicPr>
          <p:nvPr/>
        </p:nvPicPr>
        <p:blipFill>
          <a:blip r:embed="rId30"/>
          <a:stretch>
            <a:fillRect/>
          </a:stretch>
        </p:blipFill>
        <p:spPr>
          <a:xfrm>
            <a:off x="27011457" y="26047821"/>
            <a:ext cx="635989" cy="611526"/>
          </a:xfrm>
          <a:prstGeom prst="rect">
            <a:avLst/>
          </a:prstGeom>
        </p:spPr>
      </p:pic>
      <p:pic>
        <p:nvPicPr>
          <p:cNvPr id="28" name="Picture 27">
            <a:extLst>
              <a:ext uri="{FF2B5EF4-FFF2-40B4-BE49-F238E27FC236}">
                <a16:creationId xmlns:a16="http://schemas.microsoft.com/office/drawing/2014/main" id="{4169F302-F2EE-E6A1-7DCE-4F7080690868}"/>
              </a:ext>
            </a:extLst>
          </p:cNvPr>
          <p:cNvPicPr>
            <a:picLocks noChangeAspect="1"/>
          </p:cNvPicPr>
          <p:nvPr/>
        </p:nvPicPr>
        <p:blipFill>
          <a:blip r:embed="rId31"/>
          <a:stretch>
            <a:fillRect/>
          </a:stretch>
        </p:blipFill>
        <p:spPr>
          <a:xfrm>
            <a:off x="19204397" y="26108372"/>
            <a:ext cx="789290" cy="550112"/>
          </a:xfrm>
          <a:prstGeom prst="rect">
            <a:avLst/>
          </a:prstGeom>
        </p:spPr>
      </p:pic>
      <p:sp>
        <p:nvSpPr>
          <p:cNvPr id="29" name="TextBox 28">
            <a:extLst>
              <a:ext uri="{FF2B5EF4-FFF2-40B4-BE49-F238E27FC236}">
                <a16:creationId xmlns:a16="http://schemas.microsoft.com/office/drawing/2014/main" id="{2C740D10-DC2A-A1C0-D1B6-6B7D67060433}"/>
              </a:ext>
            </a:extLst>
          </p:cNvPr>
          <p:cNvSpPr txBox="1"/>
          <p:nvPr/>
        </p:nvSpPr>
        <p:spPr>
          <a:xfrm>
            <a:off x="20121448" y="26135264"/>
            <a:ext cx="1228130" cy="523220"/>
          </a:xfrm>
          <a:prstGeom prst="rect">
            <a:avLst/>
          </a:prstGeom>
          <a:noFill/>
        </p:spPr>
        <p:txBody>
          <a:bodyPr wrap="square" rtlCol="0">
            <a:spAutoFit/>
          </a:bodyPr>
          <a:lstStyle/>
          <a:p>
            <a:r>
              <a:rPr lang="en-IN" sz="2800" dirty="0">
                <a:latin typeface="Arial Rounded MT Bold" panose="020F0704030504030204" pitchFamily="34" charset="0"/>
              </a:rPr>
              <a:t>Safe</a:t>
            </a:r>
          </a:p>
        </p:txBody>
      </p:sp>
      <p:sp>
        <p:nvSpPr>
          <p:cNvPr id="116" name="TextBox 115">
            <a:extLst>
              <a:ext uri="{FF2B5EF4-FFF2-40B4-BE49-F238E27FC236}">
                <a16:creationId xmlns:a16="http://schemas.microsoft.com/office/drawing/2014/main" id="{90B34834-F741-E233-EC41-BB91BF461AD3}"/>
              </a:ext>
            </a:extLst>
          </p:cNvPr>
          <p:cNvSpPr txBox="1"/>
          <p:nvPr/>
        </p:nvSpPr>
        <p:spPr>
          <a:xfrm>
            <a:off x="27647446" y="26077665"/>
            <a:ext cx="1637044" cy="523220"/>
          </a:xfrm>
          <a:prstGeom prst="rect">
            <a:avLst/>
          </a:prstGeom>
          <a:noFill/>
        </p:spPr>
        <p:txBody>
          <a:bodyPr wrap="square" rtlCol="0">
            <a:spAutoFit/>
          </a:bodyPr>
          <a:lstStyle/>
          <a:p>
            <a:r>
              <a:rPr lang="en-IN" sz="2800" dirty="0">
                <a:latin typeface="Arial Rounded MT Bold" panose="020F0704030504030204" pitchFamily="34" charset="0"/>
              </a:rPr>
              <a:t>Unsafe</a:t>
            </a:r>
          </a:p>
        </p:txBody>
      </p:sp>
      <p:sp>
        <p:nvSpPr>
          <p:cNvPr id="118" name="TextBox 117">
            <a:extLst>
              <a:ext uri="{FF2B5EF4-FFF2-40B4-BE49-F238E27FC236}">
                <a16:creationId xmlns:a16="http://schemas.microsoft.com/office/drawing/2014/main" id="{369EEDE7-8A29-F261-0B6F-E956F4AC81E2}"/>
              </a:ext>
            </a:extLst>
          </p:cNvPr>
          <p:cNvSpPr txBox="1"/>
          <p:nvPr/>
        </p:nvSpPr>
        <p:spPr>
          <a:xfrm>
            <a:off x="22539874" y="26111846"/>
            <a:ext cx="4365960" cy="523220"/>
          </a:xfrm>
          <a:prstGeom prst="rect">
            <a:avLst/>
          </a:prstGeom>
          <a:noFill/>
        </p:spPr>
        <p:txBody>
          <a:bodyPr wrap="square" rtlCol="0">
            <a:spAutoFit/>
          </a:bodyPr>
          <a:lstStyle/>
          <a:p>
            <a:r>
              <a:rPr lang="en-IN" sz="2800" dirty="0">
                <a:latin typeface="Arial Rounded MT Bold" panose="020F0704030504030204" pitchFamily="34" charset="0"/>
              </a:rPr>
              <a:t>Safe (new nodes added)</a:t>
            </a:r>
          </a:p>
        </p:txBody>
      </p:sp>
      <p:pic>
        <p:nvPicPr>
          <p:cNvPr id="94" name="Graphic 93" descr="Close">
            <a:extLst>
              <a:ext uri="{FF2B5EF4-FFF2-40B4-BE49-F238E27FC236}">
                <a16:creationId xmlns:a16="http://schemas.microsoft.com/office/drawing/2014/main" id="{CFD6D366-AE2A-7678-07DE-97021DE1886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5951969" y="23932943"/>
            <a:ext cx="478324" cy="478324"/>
          </a:xfrm>
          <a:prstGeom prst="rect">
            <a:avLst/>
          </a:prstGeom>
        </p:spPr>
      </p:pic>
      <p:pic>
        <p:nvPicPr>
          <p:cNvPr id="95" name="Graphic 94" descr="Close">
            <a:extLst>
              <a:ext uri="{FF2B5EF4-FFF2-40B4-BE49-F238E27FC236}">
                <a16:creationId xmlns:a16="http://schemas.microsoft.com/office/drawing/2014/main" id="{F23BF70C-F9A1-EF8C-2CE7-47BC907CA3D7}"/>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3816588" y="23928158"/>
            <a:ext cx="478324" cy="478324"/>
          </a:xfrm>
          <a:prstGeom prst="rect">
            <a:avLst/>
          </a:prstGeom>
        </p:spPr>
      </p:pic>
    </p:spTree>
    <p:extLst>
      <p:ext uri="{BB962C8B-B14F-4D97-AF65-F5344CB8AC3E}">
        <p14:creationId xmlns:p14="http://schemas.microsoft.com/office/powerpoint/2010/main" val="32171211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709</TotalTime>
  <Words>935</Words>
  <Application>Microsoft Office PowerPoint</Application>
  <PresentationFormat>Custom</PresentationFormat>
  <Paragraphs>85</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Arial Black</vt:lpstr>
      <vt:lpstr>Arial Rounded MT Bold</vt:lpstr>
      <vt:lpstr>Bahnschrift</vt:lpstr>
      <vt:lpstr>Berlin Sans FB Demi</vt:lpstr>
      <vt:lpstr>Calibri</vt:lpstr>
      <vt:lpstr>Calibri Light</vt:lpstr>
      <vt:lpstr>Cambria Math</vt:lpstr>
      <vt:lpstr>Wingdings</vt:lpstr>
      <vt:lpstr>Office Theme</vt:lpstr>
      <vt:lpstr>Name- Shikha Saini Contact- shikhasaini7206@gmail.com  College- G B Pant Institute of Engineering &amp; Technology, Pauri-Garhwal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Student</dc:title>
  <dc:creator>Shikha Saini</dc:creator>
  <cp:lastModifiedBy>Shikha Saini</cp:lastModifiedBy>
  <cp:revision>29</cp:revision>
  <dcterms:created xsi:type="dcterms:W3CDTF">2022-07-06T06:37:02Z</dcterms:created>
  <dcterms:modified xsi:type="dcterms:W3CDTF">2022-07-30T05:33:26Z</dcterms:modified>
</cp:coreProperties>
</file>