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235"/>
              </a:lnSpc>
            </a:pPr>
            <a:r>
              <a:rPr dirty="0" spc="-5"/>
              <a:t>By</a:t>
            </a:r>
            <a:r>
              <a:rPr dirty="0" spc="-85"/>
              <a:t> </a:t>
            </a:r>
            <a:r>
              <a:rPr dirty="0" spc="-20"/>
              <a:t>Tahani</a:t>
            </a:r>
            <a:r>
              <a:rPr dirty="0" spc="-70"/>
              <a:t> </a:t>
            </a:r>
            <a:r>
              <a:rPr dirty="0" spc="-5"/>
              <a:t>Almanie </a:t>
            </a:r>
            <a:r>
              <a:rPr dirty="0"/>
              <a:t>|</a:t>
            </a:r>
            <a:r>
              <a:rPr dirty="0" spc="-60"/>
              <a:t> </a:t>
            </a:r>
            <a:r>
              <a:rPr dirty="0" spc="-5"/>
              <a:t>CSCI</a:t>
            </a:r>
            <a:r>
              <a:rPr dirty="0" spc="-35"/>
              <a:t> </a:t>
            </a:r>
            <a:r>
              <a:rPr dirty="0" spc="-5"/>
              <a:t>5448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C9A1A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235"/>
              </a:lnSpc>
            </a:pPr>
            <a:r>
              <a:rPr dirty="0" spc="-5"/>
              <a:t>By</a:t>
            </a:r>
            <a:r>
              <a:rPr dirty="0" spc="-85"/>
              <a:t> </a:t>
            </a:r>
            <a:r>
              <a:rPr dirty="0" spc="-20"/>
              <a:t>Tahani</a:t>
            </a:r>
            <a:r>
              <a:rPr dirty="0" spc="-70"/>
              <a:t> </a:t>
            </a:r>
            <a:r>
              <a:rPr dirty="0" spc="-5"/>
              <a:t>Almanie </a:t>
            </a:r>
            <a:r>
              <a:rPr dirty="0"/>
              <a:t>|</a:t>
            </a:r>
            <a:r>
              <a:rPr dirty="0" spc="-60"/>
              <a:t> </a:t>
            </a:r>
            <a:r>
              <a:rPr dirty="0" spc="-5"/>
              <a:t>CSCI</a:t>
            </a:r>
            <a:r>
              <a:rPr dirty="0" spc="-35"/>
              <a:t> </a:t>
            </a:r>
            <a:r>
              <a:rPr dirty="0" spc="-5"/>
              <a:t>5448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457200" y="5286755"/>
            <a:ext cx="2131060" cy="1571625"/>
          </a:xfrm>
          <a:custGeom>
            <a:avLst/>
            <a:gdLst/>
            <a:ahLst/>
            <a:cxnLst/>
            <a:rect l="l" t="t" r="r" b="b"/>
            <a:pathLst>
              <a:path w="2131060" h="1571625">
                <a:moveTo>
                  <a:pt x="0" y="0"/>
                </a:moveTo>
                <a:lnTo>
                  <a:pt x="0" y="4699"/>
                </a:lnTo>
                <a:lnTo>
                  <a:pt x="1495552" y="1571243"/>
                </a:lnTo>
                <a:lnTo>
                  <a:pt x="2130552" y="1571243"/>
                </a:lnTo>
                <a:lnTo>
                  <a:pt x="247662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3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C9A1A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235"/>
              </a:lnSpc>
            </a:pPr>
            <a:r>
              <a:rPr dirty="0" spc="-5"/>
              <a:t>By</a:t>
            </a:r>
            <a:r>
              <a:rPr dirty="0" spc="-85"/>
              <a:t> </a:t>
            </a:r>
            <a:r>
              <a:rPr dirty="0" spc="-20"/>
              <a:t>Tahani</a:t>
            </a:r>
            <a:r>
              <a:rPr dirty="0" spc="-70"/>
              <a:t> </a:t>
            </a:r>
            <a:r>
              <a:rPr dirty="0" spc="-5"/>
              <a:t>Almanie </a:t>
            </a:r>
            <a:r>
              <a:rPr dirty="0"/>
              <a:t>|</a:t>
            </a:r>
            <a:r>
              <a:rPr dirty="0" spc="-60"/>
              <a:t> </a:t>
            </a:r>
            <a:r>
              <a:rPr dirty="0" spc="-5"/>
              <a:t>CSCI</a:t>
            </a:r>
            <a:r>
              <a:rPr dirty="0" spc="-35"/>
              <a:t> </a:t>
            </a:r>
            <a:r>
              <a:rPr dirty="0" spc="-5"/>
              <a:t>5448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C9A1A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235"/>
              </a:lnSpc>
            </a:pPr>
            <a:r>
              <a:rPr dirty="0" spc="-5"/>
              <a:t>By</a:t>
            </a:r>
            <a:r>
              <a:rPr dirty="0" spc="-85"/>
              <a:t> </a:t>
            </a:r>
            <a:r>
              <a:rPr dirty="0" spc="-20"/>
              <a:t>Tahani</a:t>
            </a:r>
            <a:r>
              <a:rPr dirty="0" spc="-70"/>
              <a:t> </a:t>
            </a:r>
            <a:r>
              <a:rPr dirty="0" spc="-5"/>
              <a:t>Almanie </a:t>
            </a:r>
            <a:r>
              <a:rPr dirty="0"/>
              <a:t>|</a:t>
            </a:r>
            <a:r>
              <a:rPr dirty="0" spc="-60"/>
              <a:t> </a:t>
            </a:r>
            <a:r>
              <a:rPr dirty="0" spc="-5"/>
              <a:t>CSCI</a:t>
            </a:r>
            <a:r>
              <a:rPr dirty="0" spc="-35"/>
              <a:t> </a:t>
            </a:r>
            <a:r>
              <a:rPr dirty="0" spc="-5"/>
              <a:t>5448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457200" y="5286755"/>
            <a:ext cx="2131060" cy="1571625"/>
          </a:xfrm>
          <a:custGeom>
            <a:avLst/>
            <a:gdLst/>
            <a:ahLst/>
            <a:cxnLst/>
            <a:rect l="l" t="t" r="r" b="b"/>
            <a:pathLst>
              <a:path w="2131060" h="1571625">
                <a:moveTo>
                  <a:pt x="0" y="0"/>
                </a:moveTo>
                <a:lnTo>
                  <a:pt x="0" y="4699"/>
                </a:lnTo>
                <a:lnTo>
                  <a:pt x="1495552" y="1571243"/>
                </a:lnTo>
                <a:lnTo>
                  <a:pt x="2130552" y="1571243"/>
                </a:lnTo>
                <a:lnTo>
                  <a:pt x="247662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3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235"/>
              </a:lnSpc>
            </a:pPr>
            <a:r>
              <a:rPr dirty="0" spc="-5"/>
              <a:t>By</a:t>
            </a:r>
            <a:r>
              <a:rPr dirty="0" spc="-85"/>
              <a:t> </a:t>
            </a:r>
            <a:r>
              <a:rPr dirty="0" spc="-20"/>
              <a:t>Tahani</a:t>
            </a:r>
            <a:r>
              <a:rPr dirty="0" spc="-70"/>
              <a:t> </a:t>
            </a:r>
            <a:r>
              <a:rPr dirty="0" spc="-5"/>
              <a:t>Almanie </a:t>
            </a:r>
            <a:r>
              <a:rPr dirty="0"/>
              <a:t>|</a:t>
            </a:r>
            <a:r>
              <a:rPr dirty="0" spc="-60"/>
              <a:t> </a:t>
            </a:r>
            <a:r>
              <a:rPr dirty="0" spc="-5"/>
              <a:t>CSCI</a:t>
            </a:r>
            <a:r>
              <a:rPr dirty="0" spc="-35"/>
              <a:t> </a:t>
            </a:r>
            <a:r>
              <a:rPr dirty="0" spc="-5"/>
              <a:t>5448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90643" y="231393"/>
            <a:ext cx="3410712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CC9A1A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62861" y="1219327"/>
            <a:ext cx="9728200" cy="1383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0130155" y="6602200"/>
            <a:ext cx="1983104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235"/>
              </a:lnSpc>
            </a:pPr>
            <a:r>
              <a:rPr dirty="0" spc="-5"/>
              <a:t>By</a:t>
            </a:r>
            <a:r>
              <a:rPr dirty="0" spc="-85"/>
              <a:t> </a:t>
            </a:r>
            <a:r>
              <a:rPr dirty="0" spc="-20"/>
              <a:t>Tahani</a:t>
            </a:r>
            <a:r>
              <a:rPr dirty="0" spc="-70"/>
              <a:t> </a:t>
            </a:r>
            <a:r>
              <a:rPr dirty="0" spc="-5"/>
              <a:t>Almanie </a:t>
            </a:r>
            <a:r>
              <a:rPr dirty="0"/>
              <a:t>|</a:t>
            </a:r>
            <a:r>
              <a:rPr dirty="0" spc="-60"/>
              <a:t> </a:t>
            </a:r>
            <a:r>
              <a:rPr dirty="0" spc="-5"/>
              <a:t>CSCI</a:t>
            </a:r>
            <a:r>
              <a:rPr dirty="0" spc="-35"/>
              <a:t> </a:t>
            </a:r>
            <a:r>
              <a:rPr dirty="0" spc="-5"/>
              <a:t>5448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jpg"/><Relationship Id="rId7" Type="http://schemas.openxmlformats.org/officeDocument/2006/relationships/image" Target="../media/image34.png"/><Relationship Id="rId8" Type="http://schemas.openxmlformats.org/officeDocument/2006/relationships/image" Target="../media/image35.jpg"/><Relationship Id="rId9" Type="http://schemas.openxmlformats.org/officeDocument/2006/relationships/image" Target="../media/image36.png"/><Relationship Id="rId10" Type="http://schemas.openxmlformats.org/officeDocument/2006/relationships/image" Target="../media/image37.jpg"/><Relationship Id="rId11" Type="http://schemas.openxmlformats.org/officeDocument/2006/relationships/image" Target="../media/image38.png"/><Relationship Id="rId12" Type="http://schemas.openxmlformats.org/officeDocument/2006/relationships/image" Target="../media/image39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jp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Relationship Id="rId10" Type="http://schemas.openxmlformats.org/officeDocument/2006/relationships/image" Target="../media/image48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jpg"/><Relationship Id="rId8" Type="http://schemas.openxmlformats.org/officeDocument/2006/relationships/image" Target="../media/image56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76.jpg"/><Relationship Id="rId5" Type="http://schemas.openxmlformats.org/officeDocument/2006/relationships/image" Target="../media/image77.png"/><Relationship Id="rId6" Type="http://schemas.openxmlformats.org/officeDocument/2006/relationships/image" Target="../media/image78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9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image" Target="../media/image83.png"/><Relationship Id="rId6" Type="http://schemas.openxmlformats.org/officeDocument/2006/relationships/image" Target="../media/image84.png"/><Relationship Id="rId7" Type="http://schemas.openxmlformats.org/officeDocument/2006/relationships/image" Target="../media/image85.png"/><Relationship Id="rId8" Type="http://schemas.openxmlformats.org/officeDocument/2006/relationships/image" Target="../media/image86.png"/><Relationship Id="rId9" Type="http://schemas.openxmlformats.org/officeDocument/2006/relationships/image" Target="../media/image87.png"/><Relationship Id="rId10" Type="http://schemas.openxmlformats.org/officeDocument/2006/relationships/image" Target="../media/image88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9.png"/><Relationship Id="rId3" Type="http://schemas.openxmlformats.org/officeDocument/2006/relationships/image" Target="../media/image90.png"/><Relationship Id="rId4" Type="http://schemas.openxmlformats.org/officeDocument/2006/relationships/image" Target="../media/image91.png"/><Relationship Id="rId5" Type="http://schemas.openxmlformats.org/officeDocument/2006/relationships/image" Target="../media/image92.png"/><Relationship Id="rId6" Type="http://schemas.openxmlformats.org/officeDocument/2006/relationships/image" Target="../media/image93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jpg"/><Relationship Id="rId5" Type="http://schemas.openxmlformats.org/officeDocument/2006/relationships/image" Target="../media/image97.png"/><Relationship Id="rId6" Type="http://schemas.openxmlformats.org/officeDocument/2006/relationships/image" Target="../media/image98.jpg"/><Relationship Id="rId7" Type="http://schemas.openxmlformats.org/officeDocument/2006/relationships/image" Target="../media/image99.png"/><Relationship Id="rId8" Type="http://schemas.openxmlformats.org/officeDocument/2006/relationships/image" Target="../media/image100.jpg"/><Relationship Id="rId9" Type="http://schemas.openxmlformats.org/officeDocument/2006/relationships/image" Target="../media/image101.png"/><Relationship Id="rId10" Type="http://schemas.openxmlformats.org/officeDocument/2006/relationships/image" Target="../media/image102.png"/><Relationship Id="rId11" Type="http://schemas.openxmlformats.org/officeDocument/2006/relationships/image" Target="../media/image103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4.png"/><Relationship Id="rId3" Type="http://schemas.openxmlformats.org/officeDocument/2006/relationships/image" Target="../media/image105.png"/><Relationship Id="rId4" Type="http://schemas.openxmlformats.org/officeDocument/2006/relationships/image" Target="../media/image106.png"/><Relationship Id="rId5" Type="http://schemas.openxmlformats.org/officeDocument/2006/relationships/image" Target="../media/image107.png"/><Relationship Id="rId6" Type="http://schemas.openxmlformats.org/officeDocument/2006/relationships/image" Target="../media/image108.jpg"/><Relationship Id="rId7" Type="http://schemas.openxmlformats.org/officeDocument/2006/relationships/image" Target="../media/image109.png"/><Relationship Id="rId8" Type="http://schemas.openxmlformats.org/officeDocument/2006/relationships/image" Target="../media/image110.jpg"/><Relationship Id="rId9" Type="http://schemas.openxmlformats.org/officeDocument/2006/relationships/image" Target="../media/image111.png"/><Relationship Id="rId10" Type="http://schemas.openxmlformats.org/officeDocument/2006/relationships/image" Target="../media/image112.png"/><Relationship Id="rId11" Type="http://schemas.openxmlformats.org/officeDocument/2006/relationships/image" Target="../media/image113.png"/><Relationship Id="rId12" Type="http://schemas.openxmlformats.org/officeDocument/2006/relationships/image" Target="../media/image114.png"/><Relationship Id="rId13" Type="http://schemas.openxmlformats.org/officeDocument/2006/relationships/image" Target="../media/image115.png"/><Relationship Id="rId14" Type="http://schemas.openxmlformats.org/officeDocument/2006/relationships/image" Target="../media/image116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7.png"/><Relationship Id="rId3" Type="http://schemas.openxmlformats.org/officeDocument/2006/relationships/image" Target="../media/image118.png"/><Relationship Id="rId4" Type="http://schemas.openxmlformats.org/officeDocument/2006/relationships/image" Target="../media/image119.png"/><Relationship Id="rId5" Type="http://schemas.openxmlformats.org/officeDocument/2006/relationships/image" Target="../media/image120.png"/><Relationship Id="rId6" Type="http://schemas.openxmlformats.org/officeDocument/2006/relationships/image" Target="../media/image121.jpg"/><Relationship Id="rId7" Type="http://schemas.openxmlformats.org/officeDocument/2006/relationships/image" Target="../media/image122.png"/><Relationship Id="rId8" Type="http://schemas.openxmlformats.org/officeDocument/2006/relationships/image" Target="../media/image123.jpg"/><Relationship Id="rId9" Type="http://schemas.openxmlformats.org/officeDocument/2006/relationships/image" Target="../media/image124.png"/><Relationship Id="rId10" Type="http://schemas.openxmlformats.org/officeDocument/2006/relationships/image" Target="../media/image125.jp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6.png"/><Relationship Id="rId3" Type="http://schemas.openxmlformats.org/officeDocument/2006/relationships/image" Target="../media/image127.png"/><Relationship Id="rId4" Type="http://schemas.openxmlformats.org/officeDocument/2006/relationships/image" Target="../media/image128.jpg"/><Relationship Id="rId5" Type="http://schemas.openxmlformats.org/officeDocument/2006/relationships/image" Target="../media/image129.png"/><Relationship Id="rId6" Type="http://schemas.openxmlformats.org/officeDocument/2006/relationships/image" Target="../media/image130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1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2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3.png"/><Relationship Id="rId3" Type="http://schemas.openxmlformats.org/officeDocument/2006/relationships/image" Target="../media/image134.png"/><Relationship Id="rId4" Type="http://schemas.openxmlformats.org/officeDocument/2006/relationships/image" Target="../media/image135.png"/><Relationship Id="rId5" Type="http://schemas.openxmlformats.org/officeDocument/2006/relationships/image" Target="../media/image136.png"/><Relationship Id="rId6" Type="http://schemas.openxmlformats.org/officeDocument/2006/relationships/image" Target="../media/image137.jpg"/><Relationship Id="rId7" Type="http://schemas.openxmlformats.org/officeDocument/2006/relationships/image" Target="../media/image138.png"/><Relationship Id="rId8" Type="http://schemas.openxmlformats.org/officeDocument/2006/relationships/image" Target="../media/image139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0.png"/><Relationship Id="rId3" Type="http://schemas.openxmlformats.org/officeDocument/2006/relationships/image" Target="../media/image141.png"/><Relationship Id="rId4" Type="http://schemas.openxmlformats.org/officeDocument/2006/relationships/image" Target="../media/image142.png"/><Relationship Id="rId5" Type="http://schemas.openxmlformats.org/officeDocument/2006/relationships/image" Target="../media/image143.png"/><Relationship Id="rId6" Type="http://schemas.openxmlformats.org/officeDocument/2006/relationships/image" Target="../media/image144.png"/><Relationship Id="rId7" Type="http://schemas.openxmlformats.org/officeDocument/2006/relationships/image" Target="../media/image145.png"/><Relationship Id="rId8" Type="http://schemas.openxmlformats.org/officeDocument/2006/relationships/image" Target="../media/image146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7.png"/><Relationship Id="rId3" Type="http://schemas.openxmlformats.org/officeDocument/2006/relationships/image" Target="../media/image148.png"/><Relationship Id="rId4" Type="http://schemas.openxmlformats.org/officeDocument/2006/relationships/image" Target="../media/image149.jpg"/><Relationship Id="rId5" Type="http://schemas.openxmlformats.org/officeDocument/2006/relationships/image" Target="../media/image150.png"/><Relationship Id="rId6" Type="http://schemas.openxmlformats.org/officeDocument/2006/relationships/image" Target="../media/image151.jp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2.png"/><Relationship Id="rId3" Type="http://schemas.openxmlformats.org/officeDocument/2006/relationships/image" Target="../media/image153.png"/><Relationship Id="rId4" Type="http://schemas.openxmlformats.org/officeDocument/2006/relationships/image" Target="../media/image154.png"/><Relationship Id="rId5" Type="http://schemas.openxmlformats.org/officeDocument/2006/relationships/image" Target="../media/image155.png"/><Relationship Id="rId6" Type="http://schemas.openxmlformats.org/officeDocument/2006/relationships/image" Target="../media/image156.jp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7.png"/><Relationship Id="rId3" Type="http://schemas.openxmlformats.org/officeDocument/2006/relationships/image" Target="../media/image158.png"/><Relationship Id="rId4" Type="http://schemas.openxmlformats.org/officeDocument/2006/relationships/image" Target="../media/image159.jpg"/><Relationship Id="rId5" Type="http://schemas.openxmlformats.org/officeDocument/2006/relationships/image" Target="../media/image160.png"/><Relationship Id="rId6" Type="http://schemas.openxmlformats.org/officeDocument/2006/relationships/image" Target="../media/image161.jp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2.png"/><Relationship Id="rId3" Type="http://schemas.openxmlformats.org/officeDocument/2006/relationships/image" Target="../media/image163.png"/><Relationship Id="rId4" Type="http://schemas.openxmlformats.org/officeDocument/2006/relationships/image" Target="../media/image164.jpg"/><Relationship Id="rId5" Type="http://schemas.openxmlformats.org/officeDocument/2006/relationships/image" Target="../media/image165.png"/><Relationship Id="rId6" Type="http://schemas.openxmlformats.org/officeDocument/2006/relationships/image" Target="../media/image166.jpg"/><Relationship Id="rId7" Type="http://schemas.openxmlformats.org/officeDocument/2006/relationships/image" Target="../media/image167.png"/><Relationship Id="rId8" Type="http://schemas.openxmlformats.org/officeDocument/2006/relationships/image" Target="../media/image168.png"/><Relationship Id="rId9" Type="http://schemas.openxmlformats.org/officeDocument/2006/relationships/image" Target="../media/image169.png"/><Relationship Id="rId10" Type="http://schemas.openxmlformats.org/officeDocument/2006/relationships/image" Target="../media/image170.pn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1.png"/><Relationship Id="rId3" Type="http://schemas.openxmlformats.org/officeDocument/2006/relationships/image" Target="../media/image172.png"/><Relationship Id="rId4" Type="http://schemas.openxmlformats.org/officeDocument/2006/relationships/image" Target="../media/image173.jpg"/><Relationship Id="rId5" Type="http://schemas.openxmlformats.org/officeDocument/2006/relationships/image" Target="../media/image174.png"/><Relationship Id="rId6" Type="http://schemas.openxmlformats.org/officeDocument/2006/relationships/image" Target="../media/image175.pn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6.png"/><Relationship Id="rId3" Type="http://schemas.openxmlformats.org/officeDocument/2006/relationships/image" Target="../media/image177.png"/><Relationship Id="rId4" Type="http://schemas.openxmlformats.org/officeDocument/2006/relationships/image" Target="../media/image178.jpg"/><Relationship Id="rId5" Type="http://schemas.openxmlformats.org/officeDocument/2006/relationships/image" Target="../media/image179.png"/><Relationship Id="rId6" Type="http://schemas.openxmlformats.org/officeDocument/2006/relationships/image" Target="../media/image180.jpg"/><Relationship Id="rId7" Type="http://schemas.openxmlformats.org/officeDocument/2006/relationships/image" Target="../media/image181.png"/><Relationship Id="rId8" Type="http://schemas.openxmlformats.org/officeDocument/2006/relationships/image" Target="../media/image182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3.pn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4.pn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5.png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ython-course.eu/python3_course.php" TargetMode="External"/><Relationship Id="rId3" Type="http://schemas.openxmlformats.org/officeDocument/2006/relationships/hyperlink" Target="http://www.tutorialspoint.com/" TargetMode="External"/><Relationship Id="rId4" Type="http://schemas.openxmlformats.org/officeDocument/2006/relationships/hyperlink" Target="http://www.tutorialspoint.com/python/index.htm" TargetMode="External"/><Relationship Id="rId5" Type="http://schemas.openxmlformats.org/officeDocument/2006/relationships/hyperlink" Target="https://en.wikipedia.org/wiki/History_of_Python#Version_release_dates" TargetMode="External"/><Relationship Id="rId6" Type="http://schemas.openxmlformats.org/officeDocument/2006/relationships/hyperlink" Target="https://docs.python.org/3/whatsnew/3.0.html" TargetMode="External"/><Relationship Id="rId7" Type="http://schemas.openxmlformats.org/officeDocument/2006/relationships/hyperlink" Target="http://sebastianraschka.com/Articles/2014_python_2_3_key_diff.html" TargetMode="External"/><Relationship Id="rId8" Type="http://schemas.openxmlformats.org/officeDocument/2006/relationships/hyperlink" Target="http://www.programcreek.com/2012/04/java-vs-python-why-python-can-be-more-productive/" TargetMode="External"/><Relationship Id="rId9" Type="http://schemas.openxmlformats.org/officeDocument/2006/relationships/image" Target="../media/image186.png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sdas.stsci.edu/pyraf/python_quick_tour.html" TargetMode="External"/><Relationship Id="rId3" Type="http://schemas.openxmlformats.org/officeDocument/2006/relationships/hyperlink" Target="http://www.lynda.com/Python-3-tutorials/essential-training/62226-2.html" TargetMode="External"/><Relationship Id="rId4" Type="http://schemas.openxmlformats.org/officeDocument/2006/relationships/hyperlink" Target="http://pymbook.readthedocs.org/en/latest/index.html" TargetMode="External"/><Relationship Id="rId5" Type="http://schemas.openxmlformats.org/officeDocument/2006/relationships/hyperlink" Target="https://codegeekz.com/best-python-ide-for-developers/" TargetMode="External"/><Relationship Id="rId6" Type="http://schemas.openxmlformats.org/officeDocument/2006/relationships/hyperlink" Target="http://toppersworld.com/top-10-python-powered-web-frameworks-for-developers/" TargetMode="External"/><Relationship Id="rId7" Type="http://schemas.openxmlformats.org/officeDocument/2006/relationships/hyperlink" Target="https://wiki.python.org/moin/OrganizationsUsingPython" TargetMode="External"/><Relationship Id="rId8" Type="http://schemas.openxmlformats.org/officeDocument/2006/relationships/image" Target="../media/image187.png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8.jpg"/><Relationship Id="rId3" Type="http://schemas.openxmlformats.org/officeDocument/2006/relationships/hyperlink" Target="http://www.python.org/%7Eguido/images/DO6GvRlo.gif" TargetMode="Externa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jp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jpg"/><Relationship Id="rId9" Type="http://schemas.openxmlformats.org/officeDocument/2006/relationships/image" Target="../media/image23.png"/><Relationship Id="rId10" Type="http://schemas.openxmlformats.org/officeDocument/2006/relationships/image" Target="../media/image24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4503" y="0"/>
            <a:ext cx="1062990" cy="2778760"/>
          </a:xfrm>
          <a:custGeom>
            <a:avLst/>
            <a:gdLst/>
            <a:ahLst/>
            <a:cxnLst/>
            <a:rect l="l" t="t" r="r" b="b"/>
            <a:pathLst>
              <a:path w="1062989" h="2778760">
                <a:moveTo>
                  <a:pt x="1062591" y="0"/>
                </a:moveTo>
                <a:lnTo>
                  <a:pt x="681592" y="0"/>
                </a:lnTo>
                <a:lnTo>
                  <a:pt x="0" y="2687828"/>
                </a:lnTo>
                <a:lnTo>
                  <a:pt x="357251" y="2778252"/>
                </a:lnTo>
                <a:lnTo>
                  <a:pt x="1062591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45591" y="0"/>
            <a:ext cx="1035685" cy="2668905"/>
          </a:xfrm>
          <a:custGeom>
            <a:avLst/>
            <a:gdLst/>
            <a:ahLst/>
            <a:cxnLst/>
            <a:rect l="l" t="t" r="r" b="b"/>
            <a:pathLst>
              <a:path w="1035685" h="2668905">
                <a:moveTo>
                  <a:pt x="1035159" y="0"/>
                </a:moveTo>
                <a:lnTo>
                  <a:pt x="652106" y="0"/>
                </a:lnTo>
                <a:lnTo>
                  <a:pt x="0" y="2578100"/>
                </a:lnTo>
                <a:lnTo>
                  <a:pt x="348094" y="2663825"/>
                </a:lnTo>
                <a:lnTo>
                  <a:pt x="357632" y="2668524"/>
                </a:lnTo>
                <a:lnTo>
                  <a:pt x="1035159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45591" y="2583179"/>
            <a:ext cx="2694940" cy="4274820"/>
          </a:xfrm>
          <a:custGeom>
            <a:avLst/>
            <a:gdLst/>
            <a:ahLst/>
            <a:cxnLst/>
            <a:rect l="l" t="t" r="r" b="b"/>
            <a:pathLst>
              <a:path w="2694940" h="4274820">
                <a:moveTo>
                  <a:pt x="0" y="0"/>
                </a:moveTo>
                <a:lnTo>
                  <a:pt x="2575306" y="4274820"/>
                </a:lnTo>
                <a:lnTo>
                  <a:pt x="2694432" y="4274820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89075" y="2692907"/>
            <a:ext cx="3331845" cy="4165600"/>
          </a:xfrm>
          <a:custGeom>
            <a:avLst/>
            <a:gdLst/>
            <a:ahLst/>
            <a:cxnLst/>
            <a:rect l="l" t="t" r="r" b="b"/>
            <a:pathLst>
              <a:path w="3331845" h="4165600">
                <a:moveTo>
                  <a:pt x="0" y="0"/>
                </a:moveTo>
                <a:lnTo>
                  <a:pt x="3207639" y="4165091"/>
                </a:lnTo>
                <a:lnTo>
                  <a:pt x="3331464" y="4165091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84503" y="2688335"/>
            <a:ext cx="4577080" cy="4170045"/>
          </a:xfrm>
          <a:custGeom>
            <a:avLst/>
            <a:gdLst/>
            <a:ahLst/>
            <a:cxnLst/>
            <a:rect l="l" t="t" r="r" b="b"/>
            <a:pathLst>
              <a:path w="4577080" h="4170045">
                <a:moveTo>
                  <a:pt x="0" y="0"/>
                </a:moveTo>
                <a:lnTo>
                  <a:pt x="4762" y="4699"/>
                </a:lnTo>
                <a:lnTo>
                  <a:pt x="3336798" y="4169664"/>
                </a:lnTo>
                <a:lnTo>
                  <a:pt x="4576572" y="4169664"/>
                </a:lnTo>
                <a:lnTo>
                  <a:pt x="357123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45591" y="2578607"/>
            <a:ext cx="3584575" cy="4279900"/>
          </a:xfrm>
          <a:custGeom>
            <a:avLst/>
            <a:gdLst/>
            <a:ahLst/>
            <a:cxnLst/>
            <a:rect l="l" t="t" r="r" b="b"/>
            <a:pathLst>
              <a:path w="3584575" h="4279900">
                <a:moveTo>
                  <a:pt x="0" y="0"/>
                </a:moveTo>
                <a:lnTo>
                  <a:pt x="0" y="4699"/>
                </a:lnTo>
                <a:lnTo>
                  <a:pt x="2693924" y="4279391"/>
                </a:lnTo>
                <a:lnTo>
                  <a:pt x="3584448" y="4279391"/>
                </a:lnTo>
                <a:lnTo>
                  <a:pt x="419087" y="176149"/>
                </a:lnTo>
                <a:lnTo>
                  <a:pt x="361937" y="95250"/>
                </a:lnTo>
                <a:lnTo>
                  <a:pt x="357174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377567" y="2246452"/>
            <a:ext cx="806704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0">
                <a:solidFill>
                  <a:srgbClr val="000000"/>
                </a:solidFill>
                <a:latin typeface="Calibri"/>
                <a:cs typeface="Calibri"/>
              </a:rPr>
              <a:t>Python3 </a:t>
            </a:r>
            <a:r>
              <a:rPr dirty="0" sz="4800" spc="-20" b="0">
                <a:solidFill>
                  <a:srgbClr val="000000"/>
                </a:solidFill>
                <a:latin typeface="Calibri"/>
                <a:cs typeface="Calibri"/>
              </a:rPr>
              <a:t>Programming </a:t>
            </a:r>
            <a:r>
              <a:rPr dirty="0" sz="4800" spc="-10" b="0">
                <a:solidFill>
                  <a:srgbClr val="000000"/>
                </a:solidFill>
                <a:latin typeface="Calibri"/>
                <a:cs typeface="Calibri"/>
              </a:rPr>
              <a:t>Language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50857" y="4023914"/>
            <a:ext cx="2461895" cy="1150620"/>
          </a:xfrm>
          <a:prstGeom prst="rect">
            <a:avLst/>
          </a:prstGeom>
        </p:spPr>
        <p:txBody>
          <a:bodyPr wrap="square" lIns="0" tIns="2298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10"/>
              </a:spcBef>
            </a:pPr>
            <a:r>
              <a:rPr dirty="0" sz="3000" spc="-40" b="1">
                <a:solidFill>
                  <a:srgbClr val="CC9A1A"/>
                </a:solidFill>
                <a:latin typeface="Calibri"/>
                <a:cs typeface="Calibri"/>
              </a:rPr>
              <a:t>Tahani</a:t>
            </a:r>
            <a:r>
              <a:rPr dirty="0" sz="3000" spc="-80" b="1">
                <a:solidFill>
                  <a:srgbClr val="CC9A1A"/>
                </a:solidFill>
                <a:latin typeface="Calibri"/>
                <a:cs typeface="Calibri"/>
              </a:rPr>
              <a:t> </a:t>
            </a:r>
            <a:r>
              <a:rPr dirty="0" sz="3000" spc="-5" b="1">
                <a:solidFill>
                  <a:srgbClr val="CC9A1A"/>
                </a:solidFill>
                <a:latin typeface="Calibri"/>
                <a:cs typeface="Calibri"/>
              </a:rPr>
              <a:t>Almanie</a:t>
            </a:r>
            <a:endParaRPr sz="3000">
              <a:latin typeface="Calibri"/>
              <a:cs typeface="Calibri"/>
            </a:endParaRPr>
          </a:p>
          <a:p>
            <a:pPr marL="321945">
              <a:lnSpc>
                <a:spcPct val="100000"/>
              </a:lnSpc>
              <a:spcBef>
                <a:spcPts val="1140"/>
              </a:spcBef>
            </a:pPr>
            <a:r>
              <a:rPr dirty="0" sz="2000" spc="-5">
                <a:latin typeface="Calibri"/>
                <a:cs typeface="Calibri"/>
              </a:rPr>
              <a:t>CSCI </a:t>
            </a:r>
            <a:r>
              <a:rPr dirty="0" sz="2000">
                <a:latin typeface="Calibri"/>
                <a:cs typeface="Calibri"/>
              </a:rPr>
              <a:t>5448| </a:t>
            </a:r>
            <a:r>
              <a:rPr dirty="0" sz="2000" spc="-15">
                <a:latin typeface="Calibri"/>
                <a:cs typeface="Calibri"/>
              </a:rPr>
              <a:t>Fall</a:t>
            </a:r>
            <a:r>
              <a:rPr dirty="0" sz="2000" spc="-9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2015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613135" y="2264664"/>
            <a:ext cx="9144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746997" y="6669430"/>
            <a:ext cx="334645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">
                <a:latin typeface="Calibri"/>
                <a:cs typeface="Calibri"/>
              </a:rPr>
              <a:t>https://upload.wikimedia.org/wikipedia/commons/c/c3/Python-logo-notext.svg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31060" cy="1571625"/>
          </a:xfrm>
          <a:custGeom>
            <a:avLst/>
            <a:gdLst/>
            <a:ahLst/>
            <a:cxnLst/>
            <a:rect l="l" t="t" r="r" b="b"/>
            <a:pathLst>
              <a:path w="2131060" h="1571625">
                <a:moveTo>
                  <a:pt x="0" y="0"/>
                </a:moveTo>
                <a:lnTo>
                  <a:pt x="0" y="4699"/>
                </a:lnTo>
                <a:lnTo>
                  <a:pt x="1495552" y="1571243"/>
                </a:lnTo>
                <a:lnTo>
                  <a:pt x="2130552" y="1571243"/>
                </a:lnTo>
                <a:lnTo>
                  <a:pt x="247662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3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116829" y="231393"/>
            <a:ext cx="277622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Python</a:t>
            </a:r>
            <a:r>
              <a:rPr dirty="0" spc="-65"/>
              <a:t> </a:t>
            </a:r>
            <a:r>
              <a:rPr dirty="0" spc="-15"/>
              <a:t>Features</a:t>
            </a:r>
          </a:p>
        </p:txBody>
      </p:sp>
      <p:sp>
        <p:nvSpPr>
          <p:cNvPr id="9" name="object 9"/>
          <p:cNvSpPr/>
          <p:nvPr/>
        </p:nvSpPr>
        <p:spPr>
          <a:xfrm>
            <a:off x="1597152" y="1025652"/>
            <a:ext cx="9762744" cy="59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26870" y="1014222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 h="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956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811782" y="1592961"/>
            <a:ext cx="9088120" cy="39027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Clr>
                <a:srgbClr val="CC9A1A"/>
              </a:buClr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dirty="0" sz="2200" spc="-25" b="1">
                <a:latin typeface="Calibri"/>
                <a:cs typeface="Calibri"/>
              </a:rPr>
              <a:t>Easy </a:t>
            </a:r>
            <a:r>
              <a:rPr dirty="0" sz="2200" spc="-20" b="1">
                <a:latin typeface="Calibri"/>
                <a:cs typeface="Calibri"/>
              </a:rPr>
              <a:t>to </a:t>
            </a:r>
            <a:r>
              <a:rPr dirty="0" sz="2200" spc="-5" b="1">
                <a:latin typeface="Calibri"/>
                <a:cs typeface="Calibri"/>
              </a:rPr>
              <a:t>learn, </a:t>
            </a:r>
            <a:r>
              <a:rPr dirty="0" sz="2200" spc="-20" b="1">
                <a:latin typeface="Calibri"/>
                <a:cs typeface="Calibri"/>
              </a:rPr>
              <a:t>easy to </a:t>
            </a:r>
            <a:r>
              <a:rPr dirty="0" sz="2200" spc="-15" b="1">
                <a:latin typeface="Calibri"/>
                <a:cs typeface="Calibri"/>
              </a:rPr>
              <a:t>read </a:t>
            </a:r>
            <a:r>
              <a:rPr dirty="0" sz="2200" spc="-10" b="1">
                <a:latin typeface="Calibri"/>
                <a:cs typeface="Calibri"/>
              </a:rPr>
              <a:t>and </a:t>
            </a:r>
            <a:r>
              <a:rPr dirty="0" sz="2200" spc="-20" b="1">
                <a:latin typeface="Calibri"/>
                <a:cs typeface="Calibri"/>
              </a:rPr>
              <a:t>easy to</a:t>
            </a:r>
            <a:r>
              <a:rPr dirty="0" sz="2200" spc="260" b="1">
                <a:latin typeface="Calibri"/>
                <a:cs typeface="Calibri"/>
              </a:rPr>
              <a:t> </a:t>
            </a:r>
            <a:r>
              <a:rPr dirty="0" sz="2200" spc="-15" b="1">
                <a:latin typeface="Calibri"/>
                <a:cs typeface="Calibri"/>
              </a:rPr>
              <a:t>maintain.</a:t>
            </a:r>
            <a:endParaRPr sz="2200">
              <a:latin typeface="Calibri"/>
              <a:cs typeface="Calibri"/>
            </a:endParaRPr>
          </a:p>
          <a:p>
            <a:pPr marL="299085" marR="5080" indent="-286385">
              <a:lnSpc>
                <a:spcPct val="100000"/>
              </a:lnSpc>
              <a:spcBef>
                <a:spcPts val="1125"/>
              </a:spcBef>
              <a:buClr>
                <a:srgbClr val="CC9A1A"/>
              </a:buClr>
              <a:buSzPct val="145454"/>
              <a:buFont typeface="Wingdings"/>
              <a:buChar char=""/>
              <a:tabLst>
                <a:tab pos="299720" algn="l"/>
                <a:tab pos="1512570" algn="l"/>
                <a:tab pos="1829435" algn="l"/>
                <a:tab pos="2376170" algn="l"/>
                <a:tab pos="2919095" algn="l"/>
                <a:tab pos="3365500" algn="l"/>
                <a:tab pos="4338320" algn="l"/>
                <a:tab pos="5572760" algn="l"/>
                <a:tab pos="6814820" algn="l"/>
                <a:tab pos="7394575" algn="l"/>
                <a:tab pos="7936865" algn="l"/>
                <a:tab pos="8468995" algn="l"/>
              </a:tabLst>
            </a:pPr>
            <a:r>
              <a:rPr dirty="0" sz="2200" spc="-35" b="1">
                <a:latin typeface="Calibri"/>
                <a:cs typeface="Calibri"/>
              </a:rPr>
              <a:t>P</a:t>
            </a:r>
            <a:r>
              <a:rPr dirty="0" sz="2200" spc="-5" b="1">
                <a:latin typeface="Calibri"/>
                <a:cs typeface="Calibri"/>
              </a:rPr>
              <a:t>o</a:t>
            </a:r>
            <a:r>
              <a:rPr dirty="0" sz="2200" b="1">
                <a:latin typeface="Calibri"/>
                <a:cs typeface="Calibri"/>
              </a:rPr>
              <a:t>r</a:t>
            </a:r>
            <a:r>
              <a:rPr dirty="0" sz="2200" spc="-25" b="1">
                <a:latin typeface="Calibri"/>
                <a:cs typeface="Calibri"/>
              </a:rPr>
              <a:t>t</a:t>
            </a:r>
            <a:r>
              <a:rPr dirty="0" sz="2200" spc="-5" b="1">
                <a:latin typeface="Calibri"/>
                <a:cs typeface="Calibri"/>
              </a:rPr>
              <a:t>a</a:t>
            </a:r>
            <a:r>
              <a:rPr dirty="0" sz="2200" spc="-15" b="1">
                <a:latin typeface="Calibri"/>
                <a:cs typeface="Calibri"/>
              </a:rPr>
              <a:t>b</a:t>
            </a:r>
            <a:r>
              <a:rPr dirty="0" sz="2200" spc="-5" b="1">
                <a:latin typeface="Calibri"/>
                <a:cs typeface="Calibri"/>
              </a:rPr>
              <a:t>l</a:t>
            </a:r>
            <a:r>
              <a:rPr dirty="0" sz="2200" spc="-10" b="1">
                <a:latin typeface="Calibri"/>
                <a:cs typeface="Calibri"/>
              </a:rPr>
              <a:t>e</a:t>
            </a:r>
            <a:r>
              <a:rPr dirty="0" sz="2200" spc="-5">
                <a:latin typeface="Calibri"/>
                <a:cs typeface="Calibri"/>
              </a:rPr>
              <a:t>:</a:t>
            </a:r>
            <a:r>
              <a:rPr dirty="0" sz="2200">
                <a:latin typeface="Calibri"/>
                <a:cs typeface="Calibri"/>
              </a:rPr>
              <a:t>	</a:t>
            </a:r>
            <a:r>
              <a:rPr dirty="0" sz="2200" spc="-10">
                <a:latin typeface="Calibri"/>
                <a:cs typeface="Calibri"/>
              </a:rPr>
              <a:t>I</a:t>
            </a:r>
            <a:r>
              <a:rPr dirty="0" sz="2200" spc="-5">
                <a:latin typeface="Calibri"/>
                <a:cs typeface="Calibri"/>
              </a:rPr>
              <a:t>t</a:t>
            </a:r>
            <a:r>
              <a:rPr dirty="0" sz="2200">
                <a:latin typeface="Calibri"/>
                <a:cs typeface="Calibri"/>
              </a:rPr>
              <a:t>	</a:t>
            </a:r>
            <a:r>
              <a:rPr dirty="0" sz="2200" spc="-35">
                <a:latin typeface="Calibri"/>
                <a:cs typeface="Calibri"/>
              </a:rPr>
              <a:t>c</a:t>
            </a:r>
            <a:r>
              <a:rPr dirty="0" sz="2200" spc="-5">
                <a:latin typeface="Calibri"/>
                <a:cs typeface="Calibri"/>
              </a:rPr>
              <a:t>an</a:t>
            </a:r>
            <a:r>
              <a:rPr dirty="0" sz="2200">
                <a:latin typeface="Calibri"/>
                <a:cs typeface="Calibri"/>
              </a:rPr>
              <a:t>	</a:t>
            </a:r>
            <a:r>
              <a:rPr dirty="0" sz="2200" spc="-5">
                <a:latin typeface="Calibri"/>
                <a:cs typeface="Calibri"/>
              </a:rPr>
              <a:t>run</a:t>
            </a:r>
            <a:r>
              <a:rPr dirty="0" sz="2200">
                <a:latin typeface="Calibri"/>
                <a:cs typeface="Calibri"/>
              </a:rPr>
              <a:t>	</a:t>
            </a:r>
            <a:r>
              <a:rPr dirty="0" sz="2200">
                <a:latin typeface="Calibri"/>
                <a:cs typeface="Calibri"/>
              </a:rPr>
              <a:t>o</a:t>
            </a:r>
            <a:r>
              <a:rPr dirty="0" sz="2200" spc="-5">
                <a:latin typeface="Calibri"/>
                <a:cs typeface="Calibri"/>
              </a:rPr>
              <a:t>n</a:t>
            </a:r>
            <a:r>
              <a:rPr dirty="0" sz="2200">
                <a:latin typeface="Calibri"/>
                <a:cs typeface="Calibri"/>
              </a:rPr>
              <a:t>	</a:t>
            </a:r>
            <a:r>
              <a:rPr dirty="0" sz="2200" spc="-40">
                <a:latin typeface="Calibri"/>
                <a:cs typeface="Calibri"/>
              </a:rPr>
              <a:t>v</a:t>
            </a:r>
            <a:r>
              <a:rPr dirty="0" sz="2200" spc="-5">
                <a:latin typeface="Calibri"/>
                <a:cs typeface="Calibri"/>
              </a:rPr>
              <a:t>ar</a:t>
            </a:r>
            <a:r>
              <a:rPr dirty="0" sz="2200" spc="-15">
                <a:latin typeface="Calibri"/>
                <a:cs typeface="Calibri"/>
              </a:rPr>
              <a:t>i</a:t>
            </a:r>
            <a:r>
              <a:rPr dirty="0" sz="2200" spc="-5">
                <a:latin typeface="Calibri"/>
                <a:cs typeface="Calibri"/>
              </a:rPr>
              <a:t>o</a:t>
            </a:r>
            <a:r>
              <a:rPr dirty="0" sz="2200" spc="-10">
                <a:latin typeface="Calibri"/>
                <a:cs typeface="Calibri"/>
              </a:rPr>
              <a:t>u</a:t>
            </a:r>
            <a:r>
              <a:rPr dirty="0" sz="2200" spc="-5">
                <a:latin typeface="Calibri"/>
                <a:cs typeface="Calibri"/>
              </a:rPr>
              <a:t>s</a:t>
            </a:r>
            <a:r>
              <a:rPr dirty="0" sz="2200">
                <a:latin typeface="Calibri"/>
                <a:cs typeface="Calibri"/>
              </a:rPr>
              <a:t>	</a:t>
            </a:r>
            <a:r>
              <a:rPr dirty="0" sz="2200" spc="-10">
                <a:latin typeface="Calibri"/>
                <a:cs typeface="Calibri"/>
              </a:rPr>
              <a:t>h</a:t>
            </a:r>
            <a:r>
              <a:rPr dirty="0" sz="2200" spc="-15">
                <a:latin typeface="Calibri"/>
                <a:cs typeface="Calibri"/>
              </a:rPr>
              <a:t>a</a:t>
            </a:r>
            <a:r>
              <a:rPr dirty="0" sz="2200" spc="-30">
                <a:latin typeface="Calibri"/>
                <a:cs typeface="Calibri"/>
              </a:rPr>
              <a:t>r</a:t>
            </a:r>
            <a:r>
              <a:rPr dirty="0" sz="2200" spc="-20">
                <a:latin typeface="Calibri"/>
                <a:cs typeface="Calibri"/>
              </a:rPr>
              <a:t>d</a:t>
            </a:r>
            <a:r>
              <a:rPr dirty="0" sz="2200" spc="-30">
                <a:latin typeface="Calibri"/>
                <a:cs typeface="Calibri"/>
              </a:rPr>
              <a:t>w</a:t>
            </a:r>
            <a:r>
              <a:rPr dirty="0" sz="2200" spc="-5">
                <a:latin typeface="Calibri"/>
                <a:cs typeface="Calibri"/>
              </a:rPr>
              <a:t>a</a:t>
            </a:r>
            <a:r>
              <a:rPr dirty="0" sz="2200" spc="-25">
                <a:latin typeface="Calibri"/>
                <a:cs typeface="Calibri"/>
              </a:rPr>
              <a:t>r</a:t>
            </a:r>
            <a:r>
              <a:rPr dirty="0" sz="2200" spc="-5">
                <a:latin typeface="Calibri"/>
                <a:cs typeface="Calibri"/>
              </a:rPr>
              <a:t>e</a:t>
            </a:r>
            <a:r>
              <a:rPr dirty="0" sz="2200">
                <a:latin typeface="Calibri"/>
                <a:cs typeface="Calibri"/>
              </a:rPr>
              <a:t>	</a:t>
            </a:r>
            <a:r>
              <a:rPr dirty="0" sz="2200" spc="-10">
                <a:latin typeface="Calibri"/>
                <a:cs typeface="Calibri"/>
              </a:rPr>
              <a:t>pl</a:t>
            </a:r>
            <a:r>
              <a:rPr dirty="0" sz="2200" spc="-30">
                <a:latin typeface="Calibri"/>
                <a:cs typeface="Calibri"/>
              </a:rPr>
              <a:t>a</a:t>
            </a:r>
            <a:r>
              <a:rPr dirty="0" sz="2200" spc="-5">
                <a:latin typeface="Calibri"/>
                <a:cs typeface="Calibri"/>
              </a:rPr>
              <a:t>t</a:t>
            </a:r>
            <a:r>
              <a:rPr dirty="0" sz="2200" spc="-60">
                <a:latin typeface="Calibri"/>
                <a:cs typeface="Calibri"/>
              </a:rPr>
              <a:t>f</a:t>
            </a:r>
            <a:r>
              <a:rPr dirty="0" sz="2200" spc="-5">
                <a:latin typeface="Calibri"/>
                <a:cs typeface="Calibri"/>
              </a:rPr>
              <a:t>o</a:t>
            </a:r>
            <a:r>
              <a:rPr dirty="0" sz="2200" spc="-20">
                <a:latin typeface="Calibri"/>
                <a:cs typeface="Calibri"/>
              </a:rPr>
              <a:t>r</a:t>
            </a:r>
            <a:r>
              <a:rPr dirty="0" sz="2200" spc="-5">
                <a:latin typeface="Calibri"/>
                <a:cs typeface="Calibri"/>
              </a:rPr>
              <a:t>ms</a:t>
            </a:r>
            <a:r>
              <a:rPr dirty="0" sz="2200">
                <a:latin typeface="Calibri"/>
                <a:cs typeface="Calibri"/>
              </a:rPr>
              <a:t>	</a:t>
            </a:r>
            <a:r>
              <a:rPr dirty="0" sz="2200" spc="-5">
                <a:latin typeface="Calibri"/>
                <a:cs typeface="Calibri"/>
              </a:rPr>
              <a:t>and</a:t>
            </a:r>
            <a:r>
              <a:rPr dirty="0" sz="2200">
                <a:latin typeface="Calibri"/>
                <a:cs typeface="Calibri"/>
              </a:rPr>
              <a:t>	</a:t>
            </a:r>
            <a:r>
              <a:rPr dirty="0" sz="2200" spc="-10">
                <a:latin typeface="Calibri"/>
                <a:cs typeface="Calibri"/>
              </a:rPr>
              <a:t>ha</a:t>
            </a:r>
            <a:r>
              <a:rPr dirty="0" sz="2200" spc="-5">
                <a:latin typeface="Calibri"/>
                <a:cs typeface="Calibri"/>
              </a:rPr>
              <a:t>s</a:t>
            </a:r>
            <a:r>
              <a:rPr dirty="0" sz="2200">
                <a:latin typeface="Calibri"/>
                <a:cs typeface="Calibri"/>
              </a:rPr>
              <a:t>	</a:t>
            </a:r>
            <a:r>
              <a:rPr dirty="0" sz="2200" spc="-5">
                <a:latin typeface="Calibri"/>
                <a:cs typeface="Calibri"/>
              </a:rPr>
              <a:t>the</a:t>
            </a:r>
            <a:r>
              <a:rPr dirty="0" sz="2200">
                <a:latin typeface="Calibri"/>
                <a:cs typeface="Calibri"/>
              </a:rPr>
              <a:t>	</a:t>
            </a:r>
            <a:r>
              <a:rPr dirty="0" sz="2200" spc="-10">
                <a:latin typeface="Calibri"/>
                <a:cs typeface="Calibri"/>
              </a:rPr>
              <a:t>s</a:t>
            </a:r>
            <a:r>
              <a:rPr dirty="0" sz="2200">
                <a:latin typeface="Calibri"/>
                <a:cs typeface="Calibri"/>
              </a:rPr>
              <a:t>am</a:t>
            </a:r>
            <a:r>
              <a:rPr dirty="0" sz="2200" spc="-5">
                <a:latin typeface="Calibri"/>
                <a:cs typeface="Calibri"/>
              </a:rPr>
              <a:t>e  </a:t>
            </a:r>
            <a:r>
              <a:rPr dirty="0" sz="2200" spc="-15">
                <a:latin typeface="Calibri"/>
                <a:cs typeface="Calibri"/>
              </a:rPr>
              <a:t>interface </a:t>
            </a:r>
            <a:r>
              <a:rPr dirty="0" sz="2200" spc="-5">
                <a:latin typeface="Calibri"/>
                <a:cs typeface="Calibri"/>
              </a:rPr>
              <a:t>on all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platforms.</a:t>
            </a:r>
            <a:endParaRPr sz="22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125"/>
              </a:spcBef>
              <a:buClr>
                <a:srgbClr val="CC9A1A"/>
              </a:buClr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dirty="0" sz="2200" spc="-10" b="1">
                <a:latin typeface="Calibri"/>
                <a:cs typeface="Calibri"/>
              </a:rPr>
              <a:t>Extendable: </a:t>
            </a:r>
            <a:r>
              <a:rPr dirty="0" sz="2200" spc="-65">
                <a:latin typeface="Calibri"/>
                <a:cs typeface="Calibri"/>
              </a:rPr>
              <a:t>You </a:t>
            </a:r>
            <a:r>
              <a:rPr dirty="0" sz="2200" spc="-15">
                <a:latin typeface="Calibri"/>
                <a:cs typeface="Calibri"/>
              </a:rPr>
              <a:t>can </a:t>
            </a:r>
            <a:r>
              <a:rPr dirty="0" sz="2200" spc="-5">
                <a:latin typeface="Calibri"/>
                <a:cs typeface="Calibri"/>
              </a:rPr>
              <a:t>add </a:t>
            </a:r>
            <a:r>
              <a:rPr dirty="0" sz="2200" spc="-10">
                <a:latin typeface="Calibri"/>
                <a:cs typeface="Calibri"/>
              </a:rPr>
              <a:t>low-level </a:t>
            </a:r>
            <a:r>
              <a:rPr dirty="0" sz="2200" spc="-5">
                <a:latin typeface="Calibri"/>
                <a:cs typeface="Calibri"/>
              </a:rPr>
              <a:t>modules </a:t>
            </a:r>
            <a:r>
              <a:rPr dirty="0" sz="2200" spc="-20">
                <a:latin typeface="Calibri"/>
                <a:cs typeface="Calibri"/>
              </a:rPr>
              <a:t>to </a:t>
            </a:r>
            <a:r>
              <a:rPr dirty="0" sz="2200" spc="-5">
                <a:latin typeface="Calibri"/>
                <a:cs typeface="Calibri"/>
              </a:rPr>
              <a:t>the Python</a:t>
            </a:r>
            <a:r>
              <a:rPr dirty="0" sz="2200" spc="240">
                <a:latin typeface="Calibri"/>
                <a:cs typeface="Calibri"/>
              </a:rPr>
              <a:t> </a:t>
            </a:r>
            <a:r>
              <a:rPr dirty="0" sz="2200" spc="-35">
                <a:latin typeface="Calibri"/>
                <a:cs typeface="Calibri"/>
              </a:rPr>
              <a:t>interpreter.</a:t>
            </a:r>
            <a:endParaRPr sz="22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130"/>
              </a:spcBef>
              <a:buClr>
                <a:srgbClr val="CC9A1A"/>
              </a:buClr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dirty="0" sz="2200" spc="-5" b="1">
                <a:latin typeface="Calibri"/>
                <a:cs typeface="Calibri"/>
              </a:rPr>
              <a:t>Scalable: </a:t>
            </a:r>
            <a:r>
              <a:rPr dirty="0" sz="2200">
                <a:latin typeface="Calibri"/>
                <a:cs typeface="Calibri"/>
              </a:rPr>
              <a:t>Python </a:t>
            </a:r>
            <a:r>
              <a:rPr dirty="0" sz="2200" spc="-15">
                <a:latin typeface="Calibri"/>
                <a:cs typeface="Calibri"/>
              </a:rPr>
              <a:t>provides </a:t>
            </a:r>
            <a:r>
              <a:rPr dirty="0" sz="2200" spc="-5">
                <a:latin typeface="Calibri"/>
                <a:cs typeface="Calibri"/>
              </a:rPr>
              <a:t>a </a:t>
            </a:r>
            <a:r>
              <a:rPr dirty="0" sz="2200" spc="-10">
                <a:latin typeface="Calibri"/>
                <a:cs typeface="Calibri"/>
              </a:rPr>
              <a:t>good structure </a:t>
            </a:r>
            <a:r>
              <a:rPr dirty="0" sz="2200" spc="-5">
                <a:latin typeface="Calibri"/>
                <a:cs typeface="Calibri"/>
              </a:rPr>
              <a:t>and support </a:t>
            </a:r>
            <a:r>
              <a:rPr dirty="0" sz="2200" spc="-20">
                <a:latin typeface="Calibri"/>
                <a:cs typeface="Calibri"/>
              </a:rPr>
              <a:t>for </a:t>
            </a:r>
            <a:r>
              <a:rPr dirty="0" sz="2200" spc="-15">
                <a:latin typeface="Calibri"/>
                <a:cs typeface="Calibri"/>
              </a:rPr>
              <a:t>large</a:t>
            </a:r>
            <a:r>
              <a:rPr dirty="0" sz="2200" spc="11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programs.</a:t>
            </a:r>
            <a:endParaRPr sz="22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125"/>
              </a:spcBef>
              <a:buClr>
                <a:srgbClr val="CC9A1A"/>
              </a:buClr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dirty="0" sz="2200">
                <a:latin typeface="Calibri"/>
                <a:cs typeface="Calibri"/>
              </a:rPr>
              <a:t>Python </a:t>
            </a:r>
            <a:r>
              <a:rPr dirty="0" sz="2200" spc="-10">
                <a:latin typeface="Calibri"/>
                <a:cs typeface="Calibri"/>
              </a:rPr>
              <a:t>has </a:t>
            </a:r>
            <a:r>
              <a:rPr dirty="0" sz="2200" spc="-5">
                <a:latin typeface="Calibri"/>
                <a:cs typeface="Calibri"/>
              </a:rPr>
              <a:t>support </a:t>
            </a:r>
            <a:r>
              <a:rPr dirty="0" sz="2200" spc="-20">
                <a:latin typeface="Calibri"/>
                <a:cs typeface="Calibri"/>
              </a:rPr>
              <a:t>for </a:t>
            </a:r>
            <a:r>
              <a:rPr dirty="0" sz="2200" spc="-5">
                <a:latin typeface="Calibri"/>
                <a:cs typeface="Calibri"/>
              </a:rPr>
              <a:t>an </a:t>
            </a:r>
            <a:r>
              <a:rPr dirty="0" sz="2200" spc="-15" b="1">
                <a:latin typeface="Calibri"/>
                <a:cs typeface="Calibri"/>
              </a:rPr>
              <a:t>interactive </a:t>
            </a:r>
            <a:r>
              <a:rPr dirty="0" sz="2200" spc="-10" b="1">
                <a:latin typeface="Calibri"/>
                <a:cs typeface="Calibri"/>
              </a:rPr>
              <a:t>mode </a:t>
            </a:r>
            <a:r>
              <a:rPr dirty="0" sz="2200" spc="-5">
                <a:latin typeface="Calibri"/>
                <a:cs typeface="Calibri"/>
              </a:rPr>
              <a:t>of </a:t>
            </a:r>
            <a:r>
              <a:rPr dirty="0" sz="2200" spc="-10">
                <a:latin typeface="Calibri"/>
                <a:cs typeface="Calibri"/>
              </a:rPr>
              <a:t>testing </a:t>
            </a:r>
            <a:r>
              <a:rPr dirty="0" sz="2200" spc="-5">
                <a:latin typeface="Calibri"/>
                <a:cs typeface="Calibri"/>
              </a:rPr>
              <a:t>and</a:t>
            </a:r>
            <a:r>
              <a:rPr dirty="0" sz="2200" spc="13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debugging.</a:t>
            </a:r>
            <a:endParaRPr sz="22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125"/>
              </a:spcBef>
              <a:buClr>
                <a:srgbClr val="CC9A1A"/>
              </a:buClr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dirty="0" sz="2200" spc="-5">
                <a:latin typeface="Calibri"/>
                <a:cs typeface="Calibri"/>
              </a:rPr>
              <a:t>Python has a </a:t>
            </a:r>
            <a:r>
              <a:rPr dirty="0" sz="2200" spc="-15">
                <a:latin typeface="Calibri"/>
                <a:cs typeface="Calibri"/>
              </a:rPr>
              <a:t>broad </a:t>
            </a:r>
            <a:r>
              <a:rPr dirty="0" sz="2200" spc="-10">
                <a:latin typeface="Calibri"/>
                <a:cs typeface="Calibri"/>
              </a:rPr>
              <a:t>standard </a:t>
            </a:r>
            <a:r>
              <a:rPr dirty="0" sz="2200" spc="-10" b="1">
                <a:latin typeface="Calibri"/>
                <a:cs typeface="Calibri"/>
              </a:rPr>
              <a:t>library</a:t>
            </a:r>
            <a:r>
              <a:rPr dirty="0" sz="2200" b="1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cross-platform.</a:t>
            </a:r>
            <a:endParaRPr sz="2200">
              <a:latin typeface="Calibri"/>
              <a:cs typeface="Calibri"/>
            </a:endParaRPr>
          </a:p>
          <a:p>
            <a:pPr marL="299085" marR="5080" indent="-286385">
              <a:lnSpc>
                <a:spcPct val="100000"/>
              </a:lnSpc>
              <a:spcBef>
                <a:spcPts val="1130"/>
              </a:spcBef>
              <a:buClr>
                <a:srgbClr val="CC9A1A"/>
              </a:buClr>
              <a:buSzPct val="145454"/>
              <a:buFont typeface="Wingdings"/>
              <a:buChar char=""/>
              <a:tabLst>
                <a:tab pos="299720" algn="l"/>
                <a:tab pos="1629410" algn="l"/>
                <a:tab pos="1971039" algn="l"/>
                <a:tab pos="2910205" algn="l"/>
                <a:tab pos="3216275" algn="l"/>
                <a:tab pos="3627754" algn="l"/>
                <a:tab pos="4560570" algn="l"/>
                <a:tab pos="5770880" algn="l"/>
                <a:tab pos="7030084" algn="l"/>
                <a:tab pos="7708265" algn="l"/>
                <a:tab pos="8458200" algn="l"/>
              </a:tabLst>
            </a:pPr>
            <a:r>
              <a:rPr dirty="0" sz="2200" spc="-60">
                <a:latin typeface="Calibri"/>
                <a:cs typeface="Calibri"/>
              </a:rPr>
              <a:t>E</a:t>
            </a:r>
            <a:r>
              <a:rPr dirty="0" sz="2200" spc="-25">
                <a:latin typeface="Calibri"/>
                <a:cs typeface="Calibri"/>
              </a:rPr>
              <a:t>v</a:t>
            </a:r>
            <a:r>
              <a:rPr dirty="0" sz="2200" spc="-5">
                <a:latin typeface="Calibri"/>
                <a:cs typeface="Calibri"/>
              </a:rPr>
              <a:t>e</a:t>
            </a:r>
            <a:r>
              <a:rPr dirty="0" sz="2200">
                <a:latin typeface="Calibri"/>
                <a:cs typeface="Calibri"/>
              </a:rPr>
              <a:t>r</a:t>
            </a:r>
            <a:r>
              <a:rPr dirty="0" sz="2200" spc="0">
                <a:latin typeface="Calibri"/>
                <a:cs typeface="Calibri"/>
              </a:rPr>
              <a:t>y</a:t>
            </a:r>
            <a:r>
              <a:rPr dirty="0" sz="2200" spc="-5">
                <a:latin typeface="Calibri"/>
                <a:cs typeface="Calibri"/>
              </a:rPr>
              <a:t>thing</a:t>
            </a:r>
            <a:r>
              <a:rPr dirty="0" sz="2200">
                <a:latin typeface="Calibri"/>
                <a:cs typeface="Calibri"/>
              </a:rPr>
              <a:t>	</a:t>
            </a:r>
            <a:r>
              <a:rPr dirty="0" sz="2200" spc="-5">
                <a:latin typeface="Calibri"/>
                <a:cs typeface="Calibri"/>
              </a:rPr>
              <a:t>in</a:t>
            </a:r>
            <a:r>
              <a:rPr dirty="0" sz="2200">
                <a:latin typeface="Calibri"/>
                <a:cs typeface="Calibri"/>
              </a:rPr>
              <a:t>	</a:t>
            </a:r>
            <a:r>
              <a:rPr dirty="0" sz="2200" spc="5">
                <a:latin typeface="Calibri"/>
                <a:cs typeface="Calibri"/>
              </a:rPr>
              <a:t>P</a:t>
            </a:r>
            <a:r>
              <a:rPr dirty="0" sz="2200" spc="0">
                <a:latin typeface="Calibri"/>
                <a:cs typeface="Calibri"/>
              </a:rPr>
              <a:t>y</a:t>
            </a:r>
            <a:r>
              <a:rPr dirty="0" sz="2200" spc="-5">
                <a:latin typeface="Calibri"/>
                <a:cs typeface="Calibri"/>
              </a:rPr>
              <a:t>thon</a:t>
            </a:r>
            <a:r>
              <a:rPr dirty="0" sz="2200">
                <a:latin typeface="Calibri"/>
                <a:cs typeface="Calibri"/>
              </a:rPr>
              <a:t>	</a:t>
            </a:r>
            <a:r>
              <a:rPr dirty="0" sz="2200" spc="-5">
                <a:latin typeface="Calibri"/>
                <a:cs typeface="Calibri"/>
              </a:rPr>
              <a:t>is</a:t>
            </a:r>
            <a:r>
              <a:rPr dirty="0" sz="2200">
                <a:latin typeface="Calibri"/>
                <a:cs typeface="Calibri"/>
              </a:rPr>
              <a:t>	</a:t>
            </a:r>
            <a:r>
              <a:rPr dirty="0" sz="2200" spc="-5">
                <a:latin typeface="Calibri"/>
                <a:cs typeface="Calibri"/>
              </a:rPr>
              <a:t>an</a:t>
            </a:r>
            <a:r>
              <a:rPr dirty="0" sz="2200">
                <a:latin typeface="Calibri"/>
                <a:cs typeface="Calibri"/>
              </a:rPr>
              <a:t>	</a:t>
            </a:r>
            <a:r>
              <a:rPr dirty="0" sz="2200" spc="-5" b="1">
                <a:latin typeface="Calibri"/>
                <a:cs typeface="Calibri"/>
              </a:rPr>
              <a:t>o</a:t>
            </a:r>
            <a:r>
              <a:rPr dirty="0" sz="2200" spc="-15" b="1">
                <a:latin typeface="Calibri"/>
                <a:cs typeface="Calibri"/>
              </a:rPr>
              <a:t>b</a:t>
            </a:r>
            <a:r>
              <a:rPr dirty="0" sz="2200" spc="0" b="1">
                <a:latin typeface="Calibri"/>
                <a:cs typeface="Calibri"/>
              </a:rPr>
              <a:t>j</a:t>
            </a:r>
            <a:r>
              <a:rPr dirty="0" sz="2200" spc="-10" b="1">
                <a:latin typeface="Calibri"/>
                <a:cs typeface="Calibri"/>
              </a:rPr>
              <a:t>e</a:t>
            </a:r>
            <a:r>
              <a:rPr dirty="0" sz="2200" spc="0" b="1">
                <a:latin typeface="Calibri"/>
                <a:cs typeface="Calibri"/>
              </a:rPr>
              <a:t>c</a:t>
            </a:r>
            <a:r>
              <a:rPr dirty="0" sz="2200" spc="-10" b="1">
                <a:latin typeface="Calibri"/>
                <a:cs typeface="Calibri"/>
              </a:rPr>
              <a:t>t</a:t>
            </a:r>
            <a:r>
              <a:rPr dirty="0" sz="2200" spc="-5">
                <a:latin typeface="Calibri"/>
                <a:cs typeface="Calibri"/>
              </a:rPr>
              <a:t>:</a:t>
            </a:r>
            <a:r>
              <a:rPr dirty="0" sz="2200">
                <a:latin typeface="Calibri"/>
                <a:cs typeface="Calibri"/>
              </a:rPr>
              <a:t>	</a:t>
            </a:r>
            <a:r>
              <a:rPr dirty="0" sz="2200" spc="-40">
                <a:latin typeface="Calibri"/>
                <a:cs typeface="Calibri"/>
              </a:rPr>
              <a:t>v</a:t>
            </a:r>
            <a:r>
              <a:rPr dirty="0" sz="2200" spc="-5">
                <a:latin typeface="Calibri"/>
                <a:cs typeface="Calibri"/>
              </a:rPr>
              <a:t>ari</a:t>
            </a:r>
            <a:r>
              <a:rPr dirty="0" sz="2200">
                <a:latin typeface="Calibri"/>
                <a:cs typeface="Calibri"/>
              </a:rPr>
              <a:t>a</a:t>
            </a:r>
            <a:r>
              <a:rPr dirty="0" sz="2200" spc="-20">
                <a:latin typeface="Calibri"/>
                <a:cs typeface="Calibri"/>
              </a:rPr>
              <a:t>b</a:t>
            </a:r>
            <a:r>
              <a:rPr dirty="0" sz="2200" spc="-5">
                <a:latin typeface="Calibri"/>
                <a:cs typeface="Calibri"/>
              </a:rPr>
              <a:t>les,</a:t>
            </a:r>
            <a:r>
              <a:rPr dirty="0" sz="2200">
                <a:latin typeface="Calibri"/>
                <a:cs typeface="Calibri"/>
              </a:rPr>
              <a:t>	</a:t>
            </a:r>
            <a:r>
              <a:rPr dirty="0" sz="2200" spc="-10">
                <a:latin typeface="Calibri"/>
                <a:cs typeface="Calibri"/>
              </a:rPr>
              <a:t>functi</a:t>
            </a:r>
            <a:r>
              <a:rPr dirty="0" sz="2200">
                <a:latin typeface="Calibri"/>
                <a:cs typeface="Calibri"/>
              </a:rPr>
              <a:t>o</a:t>
            </a:r>
            <a:r>
              <a:rPr dirty="0" sz="2200" spc="-10">
                <a:latin typeface="Calibri"/>
                <a:cs typeface="Calibri"/>
              </a:rPr>
              <a:t>ns</a:t>
            </a:r>
            <a:r>
              <a:rPr dirty="0" sz="2200" spc="-5">
                <a:latin typeface="Calibri"/>
                <a:cs typeface="Calibri"/>
              </a:rPr>
              <a:t>,</a:t>
            </a:r>
            <a:r>
              <a:rPr dirty="0" sz="2200">
                <a:latin typeface="Calibri"/>
                <a:cs typeface="Calibri"/>
              </a:rPr>
              <a:t>	</a:t>
            </a:r>
            <a:r>
              <a:rPr dirty="0" sz="2200" spc="-20">
                <a:latin typeface="Calibri"/>
                <a:cs typeface="Calibri"/>
              </a:rPr>
              <a:t>e</a:t>
            </a:r>
            <a:r>
              <a:rPr dirty="0" sz="2200" spc="-25">
                <a:latin typeface="Calibri"/>
                <a:cs typeface="Calibri"/>
              </a:rPr>
              <a:t>v</a:t>
            </a:r>
            <a:r>
              <a:rPr dirty="0" sz="2200" spc="-5">
                <a:latin typeface="Calibri"/>
                <a:cs typeface="Calibri"/>
              </a:rPr>
              <a:t>en</a:t>
            </a:r>
            <a:r>
              <a:rPr dirty="0" sz="2200">
                <a:latin typeface="Calibri"/>
                <a:cs typeface="Calibri"/>
              </a:rPr>
              <a:t>	</a:t>
            </a:r>
            <a:r>
              <a:rPr dirty="0" sz="2200" spc="-25">
                <a:latin typeface="Calibri"/>
                <a:cs typeface="Calibri"/>
              </a:rPr>
              <a:t>c</a:t>
            </a:r>
            <a:r>
              <a:rPr dirty="0" sz="2200" spc="-5">
                <a:latin typeface="Calibri"/>
                <a:cs typeface="Calibri"/>
              </a:rPr>
              <a:t>o</a:t>
            </a:r>
            <a:r>
              <a:rPr dirty="0" sz="2200" spc="-10">
                <a:latin typeface="Calibri"/>
                <a:cs typeface="Calibri"/>
              </a:rPr>
              <a:t>d</a:t>
            </a:r>
            <a:r>
              <a:rPr dirty="0" sz="2200" spc="-5">
                <a:latin typeface="Calibri"/>
                <a:cs typeface="Calibri"/>
              </a:rPr>
              <a:t>e.</a:t>
            </a:r>
            <a:r>
              <a:rPr dirty="0" sz="2200">
                <a:latin typeface="Calibri"/>
                <a:cs typeface="Calibri"/>
              </a:rPr>
              <a:t>	</a:t>
            </a:r>
            <a:r>
              <a:rPr dirty="0" sz="2200" spc="-60">
                <a:latin typeface="Calibri"/>
                <a:cs typeface="Calibri"/>
              </a:rPr>
              <a:t>E</a:t>
            </a:r>
            <a:r>
              <a:rPr dirty="0" sz="2200" spc="-25">
                <a:latin typeface="Calibri"/>
                <a:cs typeface="Calibri"/>
              </a:rPr>
              <a:t>v</a:t>
            </a:r>
            <a:r>
              <a:rPr dirty="0" sz="2200" spc="-5">
                <a:latin typeface="Calibri"/>
                <a:cs typeface="Calibri"/>
              </a:rPr>
              <a:t>e</a:t>
            </a:r>
            <a:r>
              <a:rPr dirty="0" sz="2200">
                <a:latin typeface="Calibri"/>
                <a:cs typeface="Calibri"/>
              </a:rPr>
              <a:t>r</a:t>
            </a:r>
            <a:r>
              <a:rPr dirty="0" sz="2200" spc="-5">
                <a:latin typeface="Calibri"/>
                <a:cs typeface="Calibri"/>
              </a:rPr>
              <a:t>y  </a:t>
            </a:r>
            <a:r>
              <a:rPr dirty="0" sz="2200" spc="-10">
                <a:latin typeface="Calibri"/>
                <a:cs typeface="Calibri"/>
              </a:rPr>
              <a:t>object has </a:t>
            </a:r>
            <a:r>
              <a:rPr dirty="0" sz="2200" spc="-5">
                <a:latin typeface="Calibri"/>
                <a:cs typeface="Calibri"/>
              </a:rPr>
              <a:t>an </a:t>
            </a:r>
            <a:r>
              <a:rPr dirty="0" sz="2200" spc="-20">
                <a:latin typeface="Calibri"/>
                <a:cs typeface="Calibri"/>
              </a:rPr>
              <a:t>ID, </a:t>
            </a:r>
            <a:r>
              <a:rPr dirty="0" sz="2200" spc="-5">
                <a:latin typeface="Calibri"/>
                <a:cs typeface="Calibri"/>
              </a:rPr>
              <a:t>a type, and a</a:t>
            </a:r>
            <a:r>
              <a:rPr dirty="0" sz="2200" spc="4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value.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384035" y="5234940"/>
            <a:ext cx="1363980" cy="10454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416040" y="5266944"/>
            <a:ext cx="1245108" cy="9265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412991" y="5263896"/>
            <a:ext cx="1251585" cy="932815"/>
          </a:xfrm>
          <a:custGeom>
            <a:avLst/>
            <a:gdLst/>
            <a:ahLst/>
            <a:cxnLst/>
            <a:rect l="l" t="t" r="r" b="b"/>
            <a:pathLst>
              <a:path w="1251584" h="932814">
                <a:moveTo>
                  <a:pt x="0" y="932687"/>
                </a:moveTo>
                <a:lnTo>
                  <a:pt x="1251204" y="932687"/>
                </a:lnTo>
                <a:lnTo>
                  <a:pt x="1251204" y="0"/>
                </a:lnTo>
                <a:lnTo>
                  <a:pt x="0" y="0"/>
                </a:lnTo>
                <a:lnTo>
                  <a:pt x="0" y="932687"/>
                </a:lnTo>
                <a:close/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35"/>
              </a:lnSpc>
            </a:pPr>
            <a:r>
              <a:rPr dirty="0" spc="-5"/>
              <a:t>By</a:t>
            </a:r>
            <a:r>
              <a:rPr dirty="0" spc="-85"/>
              <a:t> </a:t>
            </a:r>
            <a:r>
              <a:rPr dirty="0" spc="-20"/>
              <a:t>Tahani</a:t>
            </a:r>
            <a:r>
              <a:rPr dirty="0" spc="-70"/>
              <a:t> </a:t>
            </a:r>
            <a:r>
              <a:rPr dirty="0" spc="-5"/>
              <a:t>Almanie </a:t>
            </a:r>
            <a:r>
              <a:rPr dirty="0"/>
              <a:t>|</a:t>
            </a:r>
            <a:r>
              <a:rPr dirty="0" spc="-60"/>
              <a:t> </a:t>
            </a:r>
            <a:r>
              <a:rPr dirty="0" spc="-5"/>
              <a:t>CSCI</a:t>
            </a:r>
            <a:r>
              <a:rPr dirty="0" spc="-35"/>
              <a:t> </a:t>
            </a:r>
            <a:r>
              <a:rPr dirty="0" spc="-5"/>
              <a:t>5448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31060" cy="1571625"/>
          </a:xfrm>
          <a:custGeom>
            <a:avLst/>
            <a:gdLst/>
            <a:ahLst/>
            <a:cxnLst/>
            <a:rect l="l" t="t" r="r" b="b"/>
            <a:pathLst>
              <a:path w="2131060" h="1571625">
                <a:moveTo>
                  <a:pt x="0" y="0"/>
                </a:moveTo>
                <a:lnTo>
                  <a:pt x="0" y="4699"/>
                </a:lnTo>
                <a:lnTo>
                  <a:pt x="1495552" y="1571243"/>
                </a:lnTo>
                <a:lnTo>
                  <a:pt x="2130552" y="1571243"/>
                </a:lnTo>
                <a:lnTo>
                  <a:pt x="247662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3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107685" y="231393"/>
            <a:ext cx="279336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More </a:t>
            </a:r>
            <a:r>
              <a:rPr dirty="0" spc="-15"/>
              <a:t>Features</a:t>
            </a:r>
            <a:r>
              <a:rPr dirty="0" spc="-95"/>
              <a:t> </a:t>
            </a:r>
            <a:r>
              <a:rPr dirty="0" spc="-5"/>
              <a:t>..</a:t>
            </a:r>
          </a:p>
        </p:txBody>
      </p:sp>
      <p:sp>
        <p:nvSpPr>
          <p:cNvPr id="9" name="object 9"/>
          <p:cNvSpPr/>
          <p:nvPr/>
        </p:nvSpPr>
        <p:spPr>
          <a:xfrm>
            <a:off x="1597152" y="1025652"/>
            <a:ext cx="9762744" cy="59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26870" y="1014222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 h="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956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825244" y="1629867"/>
            <a:ext cx="9091295" cy="344995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Clr>
                <a:srgbClr val="CC9A1A"/>
              </a:buClr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dirty="0" sz="2200" spc="-5">
                <a:latin typeface="Calibri"/>
                <a:cs typeface="Calibri"/>
              </a:rPr>
              <a:t>Python </a:t>
            </a:r>
            <a:r>
              <a:rPr dirty="0" sz="2200" spc="-10">
                <a:latin typeface="Calibri"/>
                <a:cs typeface="Calibri"/>
              </a:rPr>
              <a:t>provides </a:t>
            </a:r>
            <a:r>
              <a:rPr dirty="0" sz="2200" spc="-15">
                <a:latin typeface="Calibri"/>
                <a:cs typeface="Calibri"/>
              </a:rPr>
              <a:t>interfaces </a:t>
            </a:r>
            <a:r>
              <a:rPr dirty="0" sz="2200" spc="-20">
                <a:latin typeface="Calibri"/>
                <a:cs typeface="Calibri"/>
              </a:rPr>
              <a:t>to </a:t>
            </a:r>
            <a:r>
              <a:rPr dirty="0" sz="2200" spc="-5">
                <a:latin typeface="Calibri"/>
                <a:cs typeface="Calibri"/>
              </a:rPr>
              <a:t>all major </a:t>
            </a:r>
            <a:r>
              <a:rPr dirty="0" sz="2200" spc="-15">
                <a:latin typeface="Calibri"/>
                <a:cs typeface="Calibri"/>
              </a:rPr>
              <a:t>commercial</a:t>
            </a:r>
            <a:r>
              <a:rPr dirty="0" sz="2200" spc="114">
                <a:latin typeface="Calibri"/>
                <a:cs typeface="Calibri"/>
              </a:rPr>
              <a:t> </a:t>
            </a:r>
            <a:r>
              <a:rPr dirty="0" sz="2200" spc="-15" b="1">
                <a:latin typeface="Calibri"/>
                <a:cs typeface="Calibri"/>
              </a:rPr>
              <a:t>databases</a:t>
            </a:r>
            <a:r>
              <a:rPr dirty="0" sz="2200" spc="-15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125"/>
              </a:spcBef>
              <a:buClr>
                <a:srgbClr val="CC9A1A"/>
              </a:buClr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dirty="0" sz="2200">
                <a:latin typeface="Calibri"/>
                <a:cs typeface="Calibri"/>
              </a:rPr>
              <a:t>Python</a:t>
            </a:r>
            <a:r>
              <a:rPr dirty="0" sz="2200" spc="14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supports</a:t>
            </a:r>
            <a:r>
              <a:rPr dirty="0" sz="2200" spc="14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functional</a:t>
            </a:r>
            <a:r>
              <a:rPr dirty="0" sz="2200" spc="14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and</a:t>
            </a:r>
            <a:r>
              <a:rPr dirty="0" sz="2200" spc="14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structured</a:t>
            </a:r>
            <a:r>
              <a:rPr dirty="0" sz="2200" spc="13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programming</a:t>
            </a:r>
            <a:r>
              <a:rPr dirty="0" sz="2200" spc="16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methods</a:t>
            </a:r>
            <a:r>
              <a:rPr dirty="0" sz="2200" spc="15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as</a:t>
            </a:r>
            <a:r>
              <a:rPr dirty="0" sz="2200" spc="15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well</a:t>
            </a:r>
            <a:r>
              <a:rPr dirty="0" sz="2200" spc="15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as</a:t>
            </a:r>
            <a:endParaRPr sz="22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dirty="0" sz="2200" spc="-5" b="1">
                <a:latin typeface="Calibri"/>
                <a:cs typeface="Calibri"/>
              </a:rPr>
              <a:t>OOP</a:t>
            </a:r>
            <a:r>
              <a:rPr dirty="0" sz="2200" spc="-5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130"/>
              </a:spcBef>
              <a:buClr>
                <a:srgbClr val="CC9A1A"/>
              </a:buClr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dirty="0" sz="2200">
                <a:latin typeface="Calibri"/>
                <a:cs typeface="Calibri"/>
              </a:rPr>
              <a:t>Python</a:t>
            </a:r>
            <a:r>
              <a:rPr dirty="0" sz="2200" spc="32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provides</a:t>
            </a:r>
            <a:r>
              <a:rPr dirty="0" sz="2200" spc="33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very</a:t>
            </a:r>
            <a:r>
              <a:rPr dirty="0" sz="2200" spc="32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high-level</a:t>
            </a:r>
            <a:r>
              <a:rPr dirty="0" sz="2200" spc="325">
                <a:latin typeface="Calibri"/>
                <a:cs typeface="Calibri"/>
              </a:rPr>
              <a:t> </a:t>
            </a:r>
            <a:r>
              <a:rPr dirty="0" sz="2200" spc="-5" b="1">
                <a:latin typeface="Calibri"/>
                <a:cs typeface="Calibri"/>
              </a:rPr>
              <a:t>dynamic</a:t>
            </a:r>
            <a:r>
              <a:rPr dirty="0" sz="2200" spc="330" b="1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data</a:t>
            </a:r>
            <a:r>
              <a:rPr dirty="0" sz="2200" spc="32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types</a:t>
            </a:r>
            <a:r>
              <a:rPr dirty="0" sz="2200" spc="32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and</a:t>
            </a:r>
            <a:r>
              <a:rPr dirty="0" sz="2200" spc="32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supports</a:t>
            </a:r>
            <a:r>
              <a:rPr dirty="0" sz="2200" spc="32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dynamic</a:t>
            </a:r>
            <a:endParaRPr sz="22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dirty="0" sz="2200" spc="-5">
                <a:latin typeface="Calibri"/>
                <a:cs typeface="Calibri"/>
              </a:rPr>
              <a:t>type</a:t>
            </a:r>
            <a:r>
              <a:rPr dirty="0" sz="2200" spc="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checking.</a:t>
            </a:r>
            <a:endParaRPr sz="22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130"/>
              </a:spcBef>
              <a:buClr>
                <a:srgbClr val="CC9A1A"/>
              </a:buClr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dirty="0" sz="2200">
                <a:latin typeface="Calibri"/>
                <a:cs typeface="Calibri"/>
              </a:rPr>
              <a:t>Python </a:t>
            </a:r>
            <a:r>
              <a:rPr dirty="0" sz="2200" spc="-5">
                <a:latin typeface="Calibri"/>
                <a:cs typeface="Calibri"/>
              </a:rPr>
              <a:t>supports </a:t>
            </a:r>
            <a:r>
              <a:rPr dirty="0" sz="2200" spc="-10" b="1">
                <a:latin typeface="Calibri"/>
                <a:cs typeface="Calibri"/>
              </a:rPr>
              <a:t>GUI</a:t>
            </a:r>
            <a:r>
              <a:rPr dirty="0" sz="2200" spc="0" b="1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applications</a:t>
            </a:r>
            <a:endParaRPr sz="22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125"/>
              </a:spcBef>
              <a:buClr>
                <a:srgbClr val="CC9A1A"/>
              </a:buClr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dirty="0" sz="2200">
                <a:latin typeface="Calibri"/>
                <a:cs typeface="Calibri"/>
              </a:rPr>
              <a:t>Python </a:t>
            </a:r>
            <a:r>
              <a:rPr dirty="0" sz="2200" spc="-5">
                <a:latin typeface="Calibri"/>
                <a:cs typeface="Calibri"/>
              </a:rPr>
              <a:t>supports </a:t>
            </a:r>
            <a:r>
              <a:rPr dirty="0" sz="2200" spc="-10">
                <a:latin typeface="Calibri"/>
                <a:cs typeface="Calibri"/>
              </a:rPr>
              <a:t>automatic </a:t>
            </a:r>
            <a:r>
              <a:rPr dirty="0" sz="2200" spc="-15" b="1">
                <a:latin typeface="Calibri"/>
                <a:cs typeface="Calibri"/>
              </a:rPr>
              <a:t>garbage</a:t>
            </a:r>
            <a:r>
              <a:rPr dirty="0" sz="2200" spc="15" b="1">
                <a:latin typeface="Calibri"/>
                <a:cs typeface="Calibri"/>
              </a:rPr>
              <a:t> </a:t>
            </a:r>
            <a:r>
              <a:rPr dirty="0" sz="2200" spc="-5" b="1">
                <a:latin typeface="Calibri"/>
                <a:cs typeface="Calibri"/>
              </a:rPr>
              <a:t>collection</a:t>
            </a:r>
            <a:r>
              <a:rPr dirty="0" sz="2200" spc="-5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125"/>
              </a:spcBef>
              <a:buClr>
                <a:srgbClr val="CC9A1A"/>
              </a:buClr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dirty="0" sz="2200" spc="-5">
                <a:latin typeface="Calibri"/>
                <a:cs typeface="Calibri"/>
              </a:rPr>
              <a:t>Python </a:t>
            </a:r>
            <a:r>
              <a:rPr dirty="0" sz="2200" spc="-15">
                <a:latin typeface="Calibri"/>
                <a:cs typeface="Calibri"/>
              </a:rPr>
              <a:t>can </a:t>
            </a:r>
            <a:r>
              <a:rPr dirty="0" sz="2200" spc="-5">
                <a:latin typeface="Calibri"/>
                <a:cs typeface="Calibri"/>
              </a:rPr>
              <a:t>be easily </a:t>
            </a:r>
            <a:r>
              <a:rPr dirty="0" sz="2200" spc="-25" b="1">
                <a:latin typeface="Calibri"/>
                <a:cs typeface="Calibri"/>
              </a:rPr>
              <a:t>integrated </a:t>
            </a:r>
            <a:r>
              <a:rPr dirty="0" sz="2200" spc="-5">
                <a:latin typeface="Calibri"/>
                <a:cs typeface="Calibri"/>
              </a:rPr>
              <a:t>with </a:t>
            </a:r>
            <a:r>
              <a:rPr dirty="0" sz="2200" spc="-10">
                <a:latin typeface="Calibri"/>
                <a:cs typeface="Calibri"/>
              </a:rPr>
              <a:t>C, </a:t>
            </a:r>
            <a:r>
              <a:rPr dirty="0" sz="2200" spc="-5">
                <a:latin typeface="Calibri"/>
                <a:cs typeface="Calibri"/>
              </a:rPr>
              <a:t>C++, and</a:t>
            </a:r>
            <a:r>
              <a:rPr dirty="0" sz="2200" spc="140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Java.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35"/>
              </a:lnSpc>
            </a:pPr>
            <a:r>
              <a:rPr dirty="0" spc="-5"/>
              <a:t>By</a:t>
            </a:r>
            <a:r>
              <a:rPr dirty="0" spc="-85"/>
              <a:t> </a:t>
            </a:r>
            <a:r>
              <a:rPr dirty="0" spc="-20"/>
              <a:t>Tahani</a:t>
            </a:r>
            <a:r>
              <a:rPr dirty="0" spc="-70"/>
              <a:t> </a:t>
            </a:r>
            <a:r>
              <a:rPr dirty="0" spc="-5"/>
              <a:t>Almanie </a:t>
            </a:r>
            <a:r>
              <a:rPr dirty="0"/>
              <a:t>|</a:t>
            </a:r>
            <a:r>
              <a:rPr dirty="0" spc="-60"/>
              <a:t> </a:t>
            </a:r>
            <a:r>
              <a:rPr dirty="0" spc="-5"/>
              <a:t>CSCI</a:t>
            </a:r>
            <a:r>
              <a:rPr dirty="0" spc="-35"/>
              <a:t> </a:t>
            </a:r>
            <a:r>
              <a:rPr dirty="0" spc="-5"/>
              <a:t>5448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381" y="4078351"/>
            <a:ext cx="304482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b="1">
                <a:solidFill>
                  <a:srgbClr val="CC9A1A"/>
                </a:solidFill>
                <a:latin typeface="Calibri"/>
                <a:cs typeface="Calibri"/>
              </a:rPr>
              <a:t>Python</a:t>
            </a:r>
            <a:r>
              <a:rPr dirty="0" sz="4000" spc="-30" b="1">
                <a:solidFill>
                  <a:srgbClr val="CC9A1A"/>
                </a:solidFill>
                <a:latin typeface="Calibri"/>
                <a:cs typeface="Calibri"/>
              </a:rPr>
              <a:t> </a:t>
            </a:r>
            <a:r>
              <a:rPr dirty="0" sz="4000" spc="-35" b="1">
                <a:solidFill>
                  <a:srgbClr val="CC9A1A"/>
                </a:solidFill>
                <a:latin typeface="Calibri"/>
                <a:cs typeface="Calibri"/>
              </a:rPr>
              <a:t>Syntax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35"/>
              </a:lnSpc>
            </a:pPr>
            <a:r>
              <a:rPr dirty="0" spc="-5"/>
              <a:t>By</a:t>
            </a:r>
            <a:r>
              <a:rPr dirty="0" spc="-85"/>
              <a:t> </a:t>
            </a:r>
            <a:r>
              <a:rPr dirty="0" spc="-20"/>
              <a:t>Tahani</a:t>
            </a:r>
            <a:r>
              <a:rPr dirty="0" spc="-70"/>
              <a:t> </a:t>
            </a:r>
            <a:r>
              <a:rPr dirty="0" spc="-5"/>
              <a:t>Almanie </a:t>
            </a:r>
            <a:r>
              <a:rPr dirty="0"/>
              <a:t>|</a:t>
            </a:r>
            <a:r>
              <a:rPr dirty="0" spc="-60"/>
              <a:t> </a:t>
            </a:r>
            <a:r>
              <a:rPr dirty="0" spc="-5"/>
              <a:t>CSCI</a:t>
            </a:r>
            <a:r>
              <a:rPr dirty="0" spc="-35"/>
              <a:t> </a:t>
            </a:r>
            <a:r>
              <a:rPr dirty="0" spc="-5"/>
              <a:t>5448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31060" cy="1571625"/>
          </a:xfrm>
          <a:custGeom>
            <a:avLst/>
            <a:gdLst/>
            <a:ahLst/>
            <a:cxnLst/>
            <a:rect l="l" t="t" r="r" b="b"/>
            <a:pathLst>
              <a:path w="2131060" h="1571625">
                <a:moveTo>
                  <a:pt x="0" y="0"/>
                </a:moveTo>
                <a:lnTo>
                  <a:pt x="0" y="4699"/>
                </a:lnTo>
                <a:lnTo>
                  <a:pt x="1495552" y="1571243"/>
                </a:lnTo>
                <a:lnTo>
                  <a:pt x="2130552" y="1571243"/>
                </a:lnTo>
                <a:lnTo>
                  <a:pt x="247662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3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458205" y="231393"/>
            <a:ext cx="209296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Basic</a:t>
            </a:r>
            <a:r>
              <a:rPr dirty="0" spc="-85"/>
              <a:t> </a:t>
            </a:r>
            <a:r>
              <a:rPr dirty="0" spc="-25"/>
              <a:t>Syntax</a:t>
            </a:r>
          </a:p>
        </p:txBody>
      </p:sp>
      <p:sp>
        <p:nvSpPr>
          <p:cNvPr id="9" name="object 9"/>
          <p:cNvSpPr/>
          <p:nvPr/>
        </p:nvSpPr>
        <p:spPr>
          <a:xfrm>
            <a:off x="1597152" y="1025652"/>
            <a:ext cx="9762744" cy="59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26870" y="1014222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 h="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956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759076" y="1118108"/>
            <a:ext cx="7531100" cy="605155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299085" marR="5080" indent="-286385">
              <a:lnSpc>
                <a:spcPts val="2160"/>
              </a:lnSpc>
              <a:spcBef>
                <a:spcPts val="375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  <a:tab pos="611505" algn="l"/>
                <a:tab pos="1652270" algn="l"/>
                <a:tab pos="2161540" algn="l"/>
                <a:tab pos="2554605" algn="l"/>
                <a:tab pos="3865245" algn="l"/>
                <a:tab pos="4671695" algn="l"/>
                <a:tab pos="5174615" algn="l"/>
                <a:tab pos="5880100" algn="l"/>
                <a:tab pos="6586220" algn="l"/>
                <a:tab pos="7259955" algn="l"/>
              </a:tabLst>
            </a:pPr>
            <a:r>
              <a:rPr dirty="0" sz="2000" spc="-10" b="1">
                <a:latin typeface="Calibri"/>
                <a:cs typeface="Calibri"/>
              </a:rPr>
              <a:t>Indentation </a:t>
            </a:r>
            <a:r>
              <a:rPr dirty="0" sz="2000" spc="-5">
                <a:latin typeface="Calibri"/>
                <a:cs typeface="Calibri"/>
              </a:rPr>
              <a:t>is used in </a:t>
            </a:r>
            <a:r>
              <a:rPr dirty="0" sz="2000">
                <a:latin typeface="Calibri"/>
                <a:cs typeface="Calibri"/>
              </a:rPr>
              <a:t>Python </a:t>
            </a:r>
            <a:r>
              <a:rPr dirty="0" sz="2000" spc="-15">
                <a:latin typeface="Calibri"/>
                <a:cs typeface="Calibri"/>
              </a:rPr>
              <a:t>to </a:t>
            </a:r>
            <a:r>
              <a:rPr dirty="0" sz="2000" spc="-5">
                <a:latin typeface="Calibri"/>
                <a:cs typeface="Calibri"/>
              </a:rPr>
              <a:t>delimit blocks. The number of spaces  </a:t>
            </a:r>
            <a:r>
              <a:rPr dirty="0" sz="2000" spc="-5">
                <a:latin typeface="Calibri"/>
                <a:cs typeface="Calibri"/>
              </a:rPr>
              <a:t>i</a:t>
            </a:r>
            <a:r>
              <a:rPr dirty="0" sz="2000">
                <a:latin typeface="Calibri"/>
                <a:cs typeface="Calibri"/>
              </a:rPr>
              <a:t>s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 spc="-30">
                <a:latin typeface="Calibri"/>
                <a:cs typeface="Calibri"/>
              </a:rPr>
              <a:t>v</a:t>
            </a:r>
            <a:r>
              <a:rPr dirty="0" sz="2000">
                <a:latin typeface="Calibri"/>
                <a:cs typeface="Calibri"/>
              </a:rPr>
              <a:t>aria</a:t>
            </a:r>
            <a:r>
              <a:rPr dirty="0" sz="2000" spc="0">
                <a:latin typeface="Calibri"/>
                <a:cs typeface="Calibri"/>
              </a:rPr>
              <a:t>b</a:t>
            </a:r>
            <a:r>
              <a:rPr dirty="0" sz="2000">
                <a:latin typeface="Calibri"/>
                <a:cs typeface="Calibri"/>
              </a:rPr>
              <a:t>l</a:t>
            </a:r>
            <a:r>
              <a:rPr dirty="0" sz="2000" spc="-5">
                <a:latin typeface="Calibri"/>
                <a:cs typeface="Calibri"/>
              </a:rPr>
              <a:t>e</a:t>
            </a:r>
            <a:r>
              <a:rPr dirty="0" sz="2000">
                <a:latin typeface="Calibri"/>
                <a:cs typeface="Calibri"/>
              </a:rPr>
              <a:t>,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 spc="0">
                <a:latin typeface="Calibri"/>
                <a:cs typeface="Calibri"/>
              </a:rPr>
              <a:t>bu</a:t>
            </a:r>
            <a:r>
              <a:rPr dirty="0" sz="2000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>
                <a:latin typeface="Calibri"/>
                <a:cs typeface="Calibri"/>
              </a:rPr>
              <a:t>all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 spc="-30">
                <a:latin typeface="Calibri"/>
                <a:cs typeface="Calibri"/>
              </a:rPr>
              <a:t>s</a:t>
            </a:r>
            <a:r>
              <a:rPr dirty="0" sz="2000" spc="-15">
                <a:latin typeface="Calibri"/>
                <a:cs typeface="Calibri"/>
              </a:rPr>
              <a:t>t</a:t>
            </a:r>
            <a:r>
              <a:rPr dirty="0" sz="2000" spc="-25">
                <a:latin typeface="Calibri"/>
                <a:cs typeface="Calibri"/>
              </a:rPr>
              <a:t>a</a:t>
            </a:r>
            <a:r>
              <a:rPr dirty="0" sz="2000" spc="-15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eme</a:t>
            </a:r>
            <a:r>
              <a:rPr dirty="0" sz="2000" spc="-20">
                <a:latin typeface="Calibri"/>
                <a:cs typeface="Calibri"/>
              </a:rPr>
              <a:t>n</a:t>
            </a:r>
            <a:r>
              <a:rPr dirty="0" sz="2000">
                <a:latin typeface="Calibri"/>
                <a:cs typeface="Calibri"/>
              </a:rPr>
              <a:t>ts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>
                <a:latin typeface="Calibri"/>
                <a:cs typeface="Calibri"/>
              </a:rPr>
              <a:t>w</a:t>
            </a:r>
            <a:r>
              <a:rPr dirty="0" sz="2000" spc="-10">
                <a:latin typeface="Calibri"/>
                <a:cs typeface="Calibri"/>
              </a:rPr>
              <a:t>i</a:t>
            </a:r>
            <a:r>
              <a:rPr dirty="0" sz="2000">
                <a:latin typeface="Calibri"/>
                <a:cs typeface="Calibri"/>
              </a:rPr>
              <a:t>thin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 spc="5">
                <a:latin typeface="Calibri"/>
                <a:cs typeface="Calibri"/>
              </a:rPr>
              <a:t>t</a:t>
            </a:r>
            <a:r>
              <a:rPr dirty="0" sz="2000" spc="-5">
                <a:latin typeface="Calibri"/>
                <a:cs typeface="Calibri"/>
              </a:rPr>
              <a:t>h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 spc="-5">
                <a:latin typeface="Calibri"/>
                <a:cs typeface="Calibri"/>
              </a:rPr>
              <a:t>sa</a:t>
            </a:r>
            <a:r>
              <a:rPr dirty="0" sz="2000" spc="-10">
                <a:latin typeface="Calibri"/>
                <a:cs typeface="Calibri"/>
              </a:rPr>
              <a:t>m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 spc="-5">
                <a:latin typeface="Calibri"/>
                <a:cs typeface="Calibri"/>
              </a:rPr>
              <a:t>bloc</a:t>
            </a:r>
            <a:r>
              <a:rPr dirty="0" sz="2000">
                <a:latin typeface="Calibri"/>
                <a:cs typeface="Calibri"/>
              </a:rPr>
              <a:t>k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>
                <a:latin typeface="Calibri"/>
                <a:cs typeface="Calibri"/>
              </a:rPr>
              <a:t>mu</a:t>
            </a:r>
            <a:r>
              <a:rPr dirty="0" sz="2000" spc="-30">
                <a:latin typeface="Calibri"/>
                <a:cs typeface="Calibri"/>
              </a:rPr>
              <a:t>s</a:t>
            </a:r>
            <a:r>
              <a:rPr dirty="0" sz="2000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 spc="-10">
                <a:latin typeface="Calibri"/>
                <a:cs typeface="Calibri"/>
              </a:rPr>
              <a:t>be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59076" y="1666748"/>
            <a:ext cx="7530465" cy="1451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Calibri"/>
                <a:cs typeface="Calibri"/>
              </a:rPr>
              <a:t>indented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5">
                <a:latin typeface="Calibri"/>
                <a:cs typeface="Calibri"/>
              </a:rPr>
              <a:t>same amount.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ts val="2280"/>
              </a:lnSpc>
              <a:spcBef>
                <a:spcPts val="835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dirty="0" sz="2000" spc="-5">
                <a:latin typeface="Calibri"/>
                <a:cs typeface="Calibri"/>
              </a:rPr>
              <a:t>The header line </a:t>
            </a:r>
            <a:r>
              <a:rPr dirty="0" sz="2000" spc="-15">
                <a:latin typeface="Calibri"/>
                <a:cs typeface="Calibri"/>
              </a:rPr>
              <a:t>for </a:t>
            </a:r>
            <a:r>
              <a:rPr dirty="0" sz="2000" spc="-10">
                <a:latin typeface="Calibri"/>
                <a:cs typeface="Calibri"/>
              </a:rPr>
              <a:t>compound statements, </a:t>
            </a:r>
            <a:r>
              <a:rPr dirty="0" sz="2000" spc="-5">
                <a:latin typeface="Calibri"/>
                <a:cs typeface="Calibri"/>
              </a:rPr>
              <a:t>such </a:t>
            </a:r>
            <a:r>
              <a:rPr dirty="0" sz="2000">
                <a:latin typeface="Calibri"/>
                <a:cs typeface="Calibri"/>
              </a:rPr>
              <a:t>as </a:t>
            </a:r>
            <a:r>
              <a:rPr dirty="0" sz="2000" spc="-45">
                <a:latin typeface="Calibri"/>
                <a:cs typeface="Calibri"/>
              </a:rPr>
              <a:t>if, </a:t>
            </a:r>
            <a:r>
              <a:rPr dirty="0" sz="2000" spc="-10">
                <a:latin typeface="Calibri"/>
                <a:cs typeface="Calibri"/>
              </a:rPr>
              <a:t>while, </a:t>
            </a:r>
            <a:r>
              <a:rPr dirty="0" sz="2000" spc="-40">
                <a:latin typeface="Calibri"/>
                <a:cs typeface="Calibri"/>
              </a:rPr>
              <a:t>def,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and</a:t>
            </a:r>
            <a:endParaRPr sz="2000">
              <a:latin typeface="Calibri"/>
              <a:cs typeface="Calibri"/>
            </a:endParaRPr>
          </a:p>
          <a:p>
            <a:pPr marL="299085">
              <a:lnSpc>
                <a:spcPts val="2280"/>
              </a:lnSpc>
            </a:pPr>
            <a:r>
              <a:rPr dirty="0" sz="2000">
                <a:latin typeface="Calibri"/>
                <a:cs typeface="Calibri"/>
              </a:rPr>
              <a:t>class </a:t>
            </a:r>
            <a:r>
              <a:rPr dirty="0" sz="2000" spc="-5">
                <a:latin typeface="Calibri"/>
                <a:cs typeface="Calibri"/>
              </a:rPr>
              <a:t>should </a:t>
            </a:r>
            <a:r>
              <a:rPr dirty="0" sz="2000">
                <a:latin typeface="Calibri"/>
                <a:cs typeface="Calibri"/>
              </a:rPr>
              <a:t>be </a:t>
            </a:r>
            <a:r>
              <a:rPr dirty="0" sz="2000" spc="-10">
                <a:latin typeface="Calibri"/>
                <a:cs typeface="Calibri"/>
              </a:rPr>
              <a:t>terminated </a:t>
            </a:r>
            <a:r>
              <a:rPr dirty="0" sz="2000">
                <a:latin typeface="Calibri"/>
                <a:cs typeface="Calibri"/>
              </a:rPr>
              <a:t>with a </a:t>
            </a:r>
            <a:r>
              <a:rPr dirty="0" sz="2000" spc="-5">
                <a:latin typeface="Calibri"/>
                <a:cs typeface="Calibri"/>
              </a:rPr>
              <a:t>colon </a:t>
            </a:r>
            <a:r>
              <a:rPr dirty="0" sz="2000">
                <a:latin typeface="Calibri"/>
                <a:cs typeface="Calibri"/>
              </a:rPr>
              <a:t>( </a:t>
            </a:r>
            <a:r>
              <a:rPr dirty="0" sz="2000" b="1">
                <a:solidFill>
                  <a:srgbClr val="CC9A1A"/>
                </a:solidFill>
                <a:latin typeface="Calibri"/>
                <a:cs typeface="Calibri"/>
              </a:rPr>
              <a:t>:</a:t>
            </a:r>
            <a:r>
              <a:rPr dirty="0" sz="2000" spc="-10" b="1">
                <a:solidFill>
                  <a:srgbClr val="CC9A1A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84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dirty="0" sz="2000" spc="-5">
                <a:latin typeface="Calibri"/>
                <a:cs typeface="Calibri"/>
              </a:rPr>
              <a:t>The semicolon </a:t>
            </a:r>
            <a:r>
              <a:rPr dirty="0" sz="2000">
                <a:latin typeface="Calibri"/>
                <a:cs typeface="Calibri"/>
              </a:rPr>
              <a:t>( </a:t>
            </a:r>
            <a:r>
              <a:rPr dirty="0" sz="2000" b="1">
                <a:solidFill>
                  <a:srgbClr val="CC9A1A"/>
                </a:solidFill>
                <a:latin typeface="Calibri"/>
                <a:cs typeface="Calibri"/>
              </a:rPr>
              <a:t>; </a:t>
            </a:r>
            <a:r>
              <a:rPr dirty="0" sz="2000">
                <a:latin typeface="Calibri"/>
                <a:cs typeface="Calibri"/>
              </a:rPr>
              <a:t>) </a:t>
            </a:r>
            <a:r>
              <a:rPr dirty="0" sz="2000" spc="-5">
                <a:latin typeface="Calibri"/>
                <a:cs typeface="Calibri"/>
              </a:rPr>
              <a:t>is optional </a:t>
            </a:r>
            <a:r>
              <a:rPr dirty="0" sz="2000" spc="-15">
                <a:latin typeface="Calibri"/>
                <a:cs typeface="Calibri"/>
              </a:rPr>
              <a:t>at </a:t>
            </a:r>
            <a:r>
              <a:rPr dirty="0" sz="2000">
                <a:latin typeface="Calibri"/>
                <a:cs typeface="Calibri"/>
              </a:rPr>
              <a:t>the end </a:t>
            </a:r>
            <a:r>
              <a:rPr dirty="0" sz="2000" spc="-5">
                <a:latin typeface="Calibri"/>
                <a:cs typeface="Calibri"/>
              </a:rPr>
              <a:t>of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statement.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59076" y="3587241"/>
            <a:ext cx="3513454" cy="24117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dirty="0" sz="2000" spc="-5">
                <a:latin typeface="Calibri"/>
                <a:cs typeface="Calibri"/>
              </a:rPr>
              <a:t>Printing </a:t>
            </a:r>
            <a:r>
              <a:rPr dirty="0" sz="2000" spc="-15">
                <a:latin typeface="Calibri"/>
                <a:cs typeface="Calibri"/>
              </a:rPr>
              <a:t>to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Screen: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84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dirty="0" sz="2000" spc="-5">
                <a:latin typeface="Calibri"/>
                <a:cs typeface="Calibri"/>
              </a:rPr>
              <a:t>Reading </a:t>
            </a:r>
            <a:r>
              <a:rPr dirty="0" sz="2000" spc="-10">
                <a:latin typeface="Calibri"/>
                <a:cs typeface="Calibri"/>
              </a:rPr>
              <a:t>Keyboard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Input: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ts val="2370"/>
              </a:lnSpc>
              <a:spcBef>
                <a:spcPts val="835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dirty="0" sz="2000" spc="-5" b="1">
                <a:latin typeface="Calibri"/>
                <a:cs typeface="Calibri"/>
              </a:rPr>
              <a:t>Comments</a:t>
            </a:r>
            <a:endParaRPr sz="2000">
              <a:latin typeface="Calibri"/>
              <a:cs typeface="Calibri"/>
            </a:endParaRPr>
          </a:p>
          <a:p>
            <a:pPr lvl="1" marL="1556385" indent="-172085">
              <a:lnSpc>
                <a:spcPts val="3329"/>
              </a:lnSpc>
              <a:buClr>
                <a:srgbClr val="CC9A1A"/>
              </a:buClr>
              <a:buSzPct val="145000"/>
              <a:buFont typeface="Arial"/>
              <a:buChar char="•"/>
              <a:tabLst>
                <a:tab pos="1557020" algn="l"/>
              </a:tabLst>
            </a:pPr>
            <a:r>
              <a:rPr dirty="0" sz="2000" spc="-5">
                <a:latin typeface="Calibri"/>
                <a:cs typeface="Calibri"/>
              </a:rPr>
              <a:t>Single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line:</a:t>
            </a:r>
            <a:endParaRPr sz="2000">
              <a:latin typeface="Calibri"/>
              <a:cs typeface="Calibri"/>
            </a:endParaRPr>
          </a:p>
          <a:p>
            <a:pPr lvl="1" marL="1556385" indent="-172085">
              <a:lnSpc>
                <a:spcPts val="3360"/>
              </a:lnSpc>
              <a:buClr>
                <a:srgbClr val="CC9A1A"/>
              </a:buClr>
              <a:buSzPct val="145000"/>
              <a:buFont typeface="Arial"/>
              <a:buChar char="•"/>
              <a:tabLst>
                <a:tab pos="1557020" algn="l"/>
              </a:tabLst>
            </a:pPr>
            <a:r>
              <a:rPr dirty="0" sz="2000">
                <a:latin typeface="Calibri"/>
                <a:cs typeface="Calibri"/>
              </a:rPr>
              <a:t>Multiple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lines: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66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dirty="0" sz="2000">
                <a:latin typeface="Calibri"/>
                <a:cs typeface="Calibri"/>
              </a:rPr>
              <a:t>Python </a:t>
            </a:r>
            <a:r>
              <a:rPr dirty="0" sz="2000" spc="-5">
                <a:latin typeface="Calibri"/>
                <a:cs typeface="Calibri"/>
              </a:rPr>
              <a:t>files </a:t>
            </a:r>
            <a:r>
              <a:rPr dirty="0" sz="2000" spc="-15">
                <a:latin typeface="Calibri"/>
                <a:cs typeface="Calibri"/>
              </a:rPr>
              <a:t>have </a:t>
            </a:r>
            <a:r>
              <a:rPr dirty="0" sz="2000" spc="-10">
                <a:latin typeface="Calibri"/>
                <a:cs typeface="Calibri"/>
              </a:rPr>
              <a:t>extension </a:t>
            </a:r>
            <a:r>
              <a:rPr dirty="0" sz="2000" spc="-5" b="1">
                <a:solidFill>
                  <a:srgbClr val="CC9A1A"/>
                </a:solidFill>
                <a:latin typeface="Calibri"/>
                <a:cs typeface="Calibri"/>
              </a:rPr>
              <a:t>.py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971288" y="3584447"/>
            <a:ext cx="2404871" cy="3855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003291" y="3616452"/>
            <a:ext cx="2286000" cy="266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000244" y="3613403"/>
            <a:ext cx="2292350" cy="273050"/>
          </a:xfrm>
          <a:custGeom>
            <a:avLst/>
            <a:gdLst/>
            <a:ahLst/>
            <a:cxnLst/>
            <a:rect l="l" t="t" r="r" b="b"/>
            <a:pathLst>
              <a:path w="2292350" h="273050">
                <a:moveTo>
                  <a:pt x="0" y="272796"/>
                </a:moveTo>
                <a:lnTo>
                  <a:pt x="2292096" y="272796"/>
                </a:lnTo>
                <a:lnTo>
                  <a:pt x="2292096" y="0"/>
                </a:lnTo>
                <a:lnTo>
                  <a:pt x="0" y="0"/>
                </a:lnTo>
                <a:lnTo>
                  <a:pt x="0" y="272796"/>
                </a:lnTo>
                <a:close/>
              </a:path>
            </a:pathLst>
          </a:custGeom>
          <a:ln w="6096">
            <a:solidFill>
              <a:srgbClr val="CC9A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66715" y="3960876"/>
            <a:ext cx="3180588" cy="3992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998720" y="3992879"/>
            <a:ext cx="3061716" cy="2804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995671" y="3989832"/>
            <a:ext cx="3068320" cy="287020"/>
          </a:xfrm>
          <a:custGeom>
            <a:avLst/>
            <a:gdLst/>
            <a:ahLst/>
            <a:cxnLst/>
            <a:rect l="l" t="t" r="r" b="b"/>
            <a:pathLst>
              <a:path w="3068320" h="287020">
                <a:moveTo>
                  <a:pt x="0" y="286512"/>
                </a:moveTo>
                <a:lnTo>
                  <a:pt x="3067812" y="286512"/>
                </a:lnTo>
                <a:lnTo>
                  <a:pt x="3067812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ln w="6096">
            <a:solidFill>
              <a:srgbClr val="CC9A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387340" y="4690871"/>
            <a:ext cx="2049780" cy="4130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419344" y="4722876"/>
            <a:ext cx="1930907" cy="2941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416296" y="4719828"/>
            <a:ext cx="1937385" cy="300355"/>
          </a:xfrm>
          <a:custGeom>
            <a:avLst/>
            <a:gdLst/>
            <a:ahLst/>
            <a:cxnLst/>
            <a:rect l="l" t="t" r="r" b="b"/>
            <a:pathLst>
              <a:path w="1937384" h="300354">
                <a:moveTo>
                  <a:pt x="0" y="300228"/>
                </a:moveTo>
                <a:lnTo>
                  <a:pt x="1937003" y="300228"/>
                </a:lnTo>
                <a:lnTo>
                  <a:pt x="1937003" y="0"/>
                </a:lnTo>
                <a:lnTo>
                  <a:pt x="0" y="0"/>
                </a:lnTo>
                <a:lnTo>
                  <a:pt x="0" y="300228"/>
                </a:lnTo>
                <a:close/>
              </a:path>
            </a:pathLst>
          </a:custGeom>
          <a:ln w="6096">
            <a:solidFill>
              <a:srgbClr val="CC9A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381244" y="5039867"/>
            <a:ext cx="3319272" cy="7559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413247" y="5071871"/>
            <a:ext cx="3200400" cy="63703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410200" y="5068823"/>
            <a:ext cx="3206750" cy="643255"/>
          </a:xfrm>
          <a:custGeom>
            <a:avLst/>
            <a:gdLst/>
            <a:ahLst/>
            <a:cxnLst/>
            <a:rect l="l" t="t" r="r" b="b"/>
            <a:pathLst>
              <a:path w="3206750" h="643254">
                <a:moveTo>
                  <a:pt x="0" y="643128"/>
                </a:moveTo>
                <a:lnTo>
                  <a:pt x="3206496" y="643128"/>
                </a:lnTo>
                <a:lnTo>
                  <a:pt x="3206496" y="0"/>
                </a:lnTo>
                <a:lnTo>
                  <a:pt x="0" y="0"/>
                </a:lnTo>
                <a:lnTo>
                  <a:pt x="0" y="643128"/>
                </a:lnTo>
                <a:close/>
              </a:path>
            </a:pathLst>
          </a:custGeom>
          <a:ln w="6095">
            <a:solidFill>
              <a:srgbClr val="CC9A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9390888" y="1588008"/>
            <a:ext cx="2023872" cy="16748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9425940" y="1623060"/>
            <a:ext cx="1898903" cy="15499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9421368" y="1618488"/>
            <a:ext cx="1908175" cy="1559560"/>
          </a:xfrm>
          <a:custGeom>
            <a:avLst/>
            <a:gdLst/>
            <a:ahLst/>
            <a:cxnLst/>
            <a:rect l="l" t="t" r="r" b="b"/>
            <a:pathLst>
              <a:path w="1908175" h="1559560">
                <a:moveTo>
                  <a:pt x="0" y="1559052"/>
                </a:moveTo>
                <a:lnTo>
                  <a:pt x="1908048" y="1559052"/>
                </a:lnTo>
                <a:lnTo>
                  <a:pt x="1908048" y="0"/>
                </a:lnTo>
                <a:lnTo>
                  <a:pt x="0" y="0"/>
                </a:lnTo>
                <a:lnTo>
                  <a:pt x="0" y="1559052"/>
                </a:lnTo>
                <a:close/>
              </a:path>
            </a:pathLst>
          </a:custGeom>
          <a:ln w="9144">
            <a:solidFill>
              <a:srgbClr val="CC9A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11175618" y="2838069"/>
            <a:ext cx="7118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dirty="0" sz="1600" spc="-5" b="1">
                <a:solidFill>
                  <a:srgbClr val="FF0000"/>
                </a:solidFill>
                <a:latin typeface="Calibri"/>
                <a:cs typeface="Calibri"/>
              </a:rPr>
              <a:t>Er</a:t>
            </a:r>
            <a:r>
              <a:rPr dirty="0" sz="1600" spc="-35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z="1600" spc="-5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z="1600" spc="-10" b="1">
                <a:solidFill>
                  <a:srgbClr val="FF0000"/>
                </a:solidFill>
                <a:latin typeface="Calibri"/>
                <a:cs typeface="Calibri"/>
              </a:rPr>
              <a:t>r!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35"/>
              </a:lnSpc>
            </a:pPr>
            <a:r>
              <a:rPr dirty="0" spc="-5"/>
              <a:t>By</a:t>
            </a:r>
            <a:r>
              <a:rPr dirty="0" spc="-85"/>
              <a:t> </a:t>
            </a:r>
            <a:r>
              <a:rPr dirty="0" spc="-20"/>
              <a:t>Tahani</a:t>
            </a:r>
            <a:r>
              <a:rPr dirty="0" spc="-70"/>
              <a:t> </a:t>
            </a:r>
            <a:r>
              <a:rPr dirty="0" spc="-5"/>
              <a:t>Almanie </a:t>
            </a:r>
            <a:r>
              <a:rPr dirty="0"/>
              <a:t>|</a:t>
            </a:r>
            <a:r>
              <a:rPr dirty="0" spc="-60"/>
              <a:t> </a:t>
            </a:r>
            <a:r>
              <a:rPr dirty="0" spc="-5"/>
              <a:t>CSCI</a:t>
            </a:r>
            <a:r>
              <a:rPr dirty="0" spc="-35"/>
              <a:t> </a:t>
            </a:r>
            <a:r>
              <a:rPr dirty="0" spc="-5"/>
              <a:t>5448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31060" cy="1571625"/>
          </a:xfrm>
          <a:custGeom>
            <a:avLst/>
            <a:gdLst/>
            <a:ahLst/>
            <a:cxnLst/>
            <a:rect l="l" t="t" r="r" b="b"/>
            <a:pathLst>
              <a:path w="2131060" h="1571625">
                <a:moveTo>
                  <a:pt x="0" y="0"/>
                </a:moveTo>
                <a:lnTo>
                  <a:pt x="0" y="4699"/>
                </a:lnTo>
                <a:lnTo>
                  <a:pt x="1495552" y="1571243"/>
                </a:lnTo>
                <a:lnTo>
                  <a:pt x="2130552" y="1571243"/>
                </a:lnTo>
                <a:lnTo>
                  <a:pt x="247662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3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717285" y="231393"/>
            <a:ext cx="157670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80"/>
              <a:t>V</a:t>
            </a:r>
            <a:r>
              <a:rPr dirty="0"/>
              <a:t>ariables</a:t>
            </a:r>
          </a:p>
        </p:txBody>
      </p:sp>
      <p:sp>
        <p:nvSpPr>
          <p:cNvPr id="9" name="object 9"/>
          <p:cNvSpPr/>
          <p:nvPr/>
        </p:nvSpPr>
        <p:spPr>
          <a:xfrm>
            <a:off x="1597152" y="1025652"/>
            <a:ext cx="9762744" cy="59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26870" y="1014222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 h="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956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746630" y="1527428"/>
            <a:ext cx="5809615" cy="395160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marR="11430" indent="-286385">
              <a:lnSpc>
                <a:spcPct val="100000"/>
              </a:lnSpc>
              <a:spcBef>
                <a:spcPts val="95"/>
              </a:spcBef>
              <a:buClr>
                <a:srgbClr val="CC9A1A"/>
              </a:buClr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dirty="0" sz="2200">
                <a:latin typeface="Calibri"/>
                <a:cs typeface="Calibri"/>
              </a:rPr>
              <a:t>Python </a:t>
            </a:r>
            <a:r>
              <a:rPr dirty="0" sz="2200" spc="-5">
                <a:latin typeface="Calibri"/>
                <a:cs typeface="Calibri"/>
              </a:rPr>
              <a:t>is </a:t>
            </a:r>
            <a:r>
              <a:rPr dirty="0" sz="2200" spc="-10">
                <a:latin typeface="Calibri"/>
                <a:cs typeface="Calibri"/>
              </a:rPr>
              <a:t>dynamically </a:t>
            </a:r>
            <a:r>
              <a:rPr dirty="0" sz="2200" spc="-5">
                <a:latin typeface="Calibri"/>
                <a:cs typeface="Calibri"/>
              </a:rPr>
              <a:t>typed. </a:t>
            </a:r>
            <a:r>
              <a:rPr dirty="0" sz="2200" spc="-60">
                <a:latin typeface="Calibri"/>
                <a:cs typeface="Calibri"/>
              </a:rPr>
              <a:t>You </a:t>
            </a:r>
            <a:r>
              <a:rPr dirty="0" sz="2200" spc="-5">
                <a:latin typeface="Calibri"/>
                <a:cs typeface="Calibri"/>
              </a:rPr>
              <a:t>do </a:t>
            </a:r>
            <a:r>
              <a:rPr dirty="0" sz="2200" spc="-10">
                <a:latin typeface="Calibri"/>
                <a:cs typeface="Calibri"/>
              </a:rPr>
              <a:t>not </a:t>
            </a:r>
            <a:r>
              <a:rPr dirty="0" sz="2200" spc="-5">
                <a:latin typeface="Calibri"/>
                <a:cs typeface="Calibri"/>
              </a:rPr>
              <a:t>need </a:t>
            </a:r>
            <a:r>
              <a:rPr dirty="0" sz="2200" spc="-35">
                <a:latin typeface="Calibri"/>
                <a:cs typeface="Calibri"/>
              </a:rPr>
              <a:t>to  </a:t>
            </a:r>
            <a:r>
              <a:rPr dirty="0" sz="2200" spc="-10">
                <a:latin typeface="Calibri"/>
                <a:cs typeface="Calibri"/>
              </a:rPr>
              <a:t>declare variables!</a:t>
            </a:r>
            <a:endParaRPr sz="22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125"/>
              </a:spcBef>
              <a:buClr>
                <a:srgbClr val="CC9A1A"/>
              </a:buClr>
              <a:buSzPct val="145454"/>
              <a:buFont typeface="Wingdings"/>
              <a:buChar char=""/>
              <a:tabLst>
                <a:tab pos="299720" algn="l"/>
                <a:tab pos="887094" algn="l"/>
                <a:tab pos="2329180" algn="l"/>
                <a:tab pos="3462654" algn="l"/>
                <a:tab pos="5162550" algn="l"/>
              </a:tabLst>
            </a:pPr>
            <a:r>
              <a:rPr dirty="0" sz="2200" spc="-10">
                <a:latin typeface="Calibri"/>
                <a:cs typeface="Calibri"/>
              </a:rPr>
              <a:t>Th</a:t>
            </a:r>
            <a:r>
              <a:rPr dirty="0" sz="2200" spc="-5">
                <a:latin typeface="Calibri"/>
                <a:cs typeface="Calibri"/>
              </a:rPr>
              <a:t>e</a:t>
            </a:r>
            <a:r>
              <a:rPr dirty="0" sz="2200">
                <a:latin typeface="Calibri"/>
                <a:cs typeface="Calibri"/>
              </a:rPr>
              <a:t>	</a:t>
            </a:r>
            <a:r>
              <a:rPr dirty="0" sz="2200" spc="-10">
                <a:latin typeface="Calibri"/>
                <a:cs typeface="Calibri"/>
              </a:rPr>
              <a:t>d</a:t>
            </a:r>
            <a:r>
              <a:rPr dirty="0" sz="2200">
                <a:latin typeface="Calibri"/>
                <a:cs typeface="Calibri"/>
              </a:rPr>
              <a:t>e</a:t>
            </a:r>
            <a:r>
              <a:rPr dirty="0" sz="2200" spc="-5">
                <a:latin typeface="Calibri"/>
                <a:cs typeface="Calibri"/>
              </a:rPr>
              <a:t>cla</a:t>
            </a:r>
            <a:r>
              <a:rPr dirty="0" sz="2200" spc="-55">
                <a:latin typeface="Calibri"/>
                <a:cs typeface="Calibri"/>
              </a:rPr>
              <a:t>r</a:t>
            </a:r>
            <a:r>
              <a:rPr dirty="0" sz="2200" spc="-25">
                <a:latin typeface="Calibri"/>
                <a:cs typeface="Calibri"/>
              </a:rPr>
              <a:t>a</a:t>
            </a:r>
            <a:r>
              <a:rPr dirty="0" sz="2200" spc="-5">
                <a:latin typeface="Calibri"/>
                <a:cs typeface="Calibri"/>
              </a:rPr>
              <a:t>tion</a:t>
            </a:r>
            <a:r>
              <a:rPr dirty="0" sz="2200">
                <a:latin typeface="Calibri"/>
                <a:cs typeface="Calibri"/>
              </a:rPr>
              <a:t>	</a:t>
            </a:r>
            <a:r>
              <a:rPr dirty="0" sz="2200" spc="-10">
                <a:latin typeface="Calibri"/>
                <a:cs typeface="Calibri"/>
              </a:rPr>
              <a:t>happen</a:t>
            </a:r>
            <a:r>
              <a:rPr dirty="0" sz="2200" spc="-5">
                <a:latin typeface="Calibri"/>
                <a:cs typeface="Calibri"/>
              </a:rPr>
              <a:t>s</a:t>
            </a:r>
            <a:r>
              <a:rPr dirty="0" sz="2200">
                <a:latin typeface="Calibri"/>
                <a:cs typeface="Calibri"/>
              </a:rPr>
              <a:t>	</a:t>
            </a:r>
            <a:r>
              <a:rPr dirty="0" sz="2200" spc="-5">
                <a:latin typeface="Calibri"/>
                <a:cs typeface="Calibri"/>
              </a:rPr>
              <a:t>au</a:t>
            </a:r>
            <a:r>
              <a:rPr dirty="0" sz="2200" spc="-30">
                <a:latin typeface="Calibri"/>
                <a:cs typeface="Calibri"/>
              </a:rPr>
              <a:t>t</a:t>
            </a:r>
            <a:r>
              <a:rPr dirty="0" sz="2200" spc="5">
                <a:latin typeface="Calibri"/>
                <a:cs typeface="Calibri"/>
              </a:rPr>
              <a:t>o</a:t>
            </a:r>
            <a:r>
              <a:rPr dirty="0" sz="2200" spc="-5">
                <a:latin typeface="Calibri"/>
                <a:cs typeface="Calibri"/>
              </a:rPr>
              <a:t>m</a:t>
            </a:r>
            <a:r>
              <a:rPr dirty="0" sz="2200" spc="-30">
                <a:latin typeface="Calibri"/>
                <a:cs typeface="Calibri"/>
              </a:rPr>
              <a:t>a</a:t>
            </a:r>
            <a:r>
              <a:rPr dirty="0" sz="2200" spc="-5">
                <a:latin typeface="Calibri"/>
                <a:cs typeface="Calibri"/>
              </a:rPr>
              <a:t>ti</a:t>
            </a:r>
            <a:r>
              <a:rPr dirty="0" sz="2200" spc="-40">
                <a:latin typeface="Calibri"/>
                <a:cs typeface="Calibri"/>
              </a:rPr>
              <a:t>c</a:t>
            </a:r>
            <a:r>
              <a:rPr dirty="0" sz="2200" spc="-5">
                <a:latin typeface="Calibri"/>
                <a:cs typeface="Calibri"/>
              </a:rPr>
              <a:t>ally</a:t>
            </a:r>
            <a:r>
              <a:rPr dirty="0" sz="2200">
                <a:latin typeface="Calibri"/>
                <a:cs typeface="Calibri"/>
              </a:rPr>
              <a:t>	</a:t>
            </a:r>
            <a:r>
              <a:rPr dirty="0" sz="2200" spc="-5">
                <a:latin typeface="Calibri"/>
                <a:cs typeface="Calibri"/>
              </a:rPr>
              <a:t>w</a:t>
            </a:r>
            <a:r>
              <a:rPr dirty="0" sz="2200" spc="0">
                <a:latin typeface="Calibri"/>
                <a:cs typeface="Calibri"/>
              </a:rPr>
              <a:t>h</a:t>
            </a:r>
            <a:r>
              <a:rPr dirty="0" sz="2200" spc="-5">
                <a:latin typeface="Calibri"/>
                <a:cs typeface="Calibri"/>
              </a:rPr>
              <a:t>en</a:t>
            </a:r>
            <a:endParaRPr sz="22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dirty="0" sz="2200" spc="-15">
                <a:latin typeface="Calibri"/>
                <a:cs typeface="Calibri"/>
              </a:rPr>
              <a:t>you </a:t>
            </a:r>
            <a:r>
              <a:rPr dirty="0" sz="2200" spc="-5">
                <a:latin typeface="Calibri"/>
                <a:cs typeface="Calibri"/>
              </a:rPr>
              <a:t>assign a </a:t>
            </a:r>
            <a:r>
              <a:rPr dirty="0" sz="2200" spc="-10">
                <a:latin typeface="Calibri"/>
                <a:cs typeface="Calibri"/>
              </a:rPr>
              <a:t>value </a:t>
            </a:r>
            <a:r>
              <a:rPr dirty="0" sz="2200" spc="-20">
                <a:latin typeface="Calibri"/>
                <a:cs typeface="Calibri"/>
              </a:rPr>
              <a:t>to </a:t>
            </a:r>
            <a:r>
              <a:rPr dirty="0" sz="2200" spc="-5">
                <a:latin typeface="Calibri"/>
                <a:cs typeface="Calibri"/>
              </a:rPr>
              <a:t>a</a:t>
            </a:r>
            <a:r>
              <a:rPr dirty="0" sz="2200" spc="2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variable.</a:t>
            </a:r>
            <a:endParaRPr sz="2200">
              <a:latin typeface="Calibri"/>
              <a:cs typeface="Calibri"/>
            </a:endParaRPr>
          </a:p>
          <a:p>
            <a:pPr marL="299085" marR="5715" indent="-286385">
              <a:lnSpc>
                <a:spcPct val="100000"/>
              </a:lnSpc>
              <a:spcBef>
                <a:spcPts val="1130"/>
              </a:spcBef>
              <a:buClr>
                <a:srgbClr val="CC9A1A"/>
              </a:buClr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dirty="0" sz="2200" spc="-20">
                <a:latin typeface="Calibri"/>
                <a:cs typeface="Calibri"/>
              </a:rPr>
              <a:t>Variables </a:t>
            </a:r>
            <a:r>
              <a:rPr dirty="0" sz="2200" spc="-15">
                <a:latin typeface="Calibri"/>
                <a:cs typeface="Calibri"/>
              </a:rPr>
              <a:t>can </a:t>
            </a:r>
            <a:r>
              <a:rPr dirty="0" sz="2200" spc="-10">
                <a:latin typeface="Calibri"/>
                <a:cs typeface="Calibri"/>
              </a:rPr>
              <a:t>change </a:t>
            </a:r>
            <a:r>
              <a:rPr dirty="0" sz="2200" spc="-5">
                <a:latin typeface="Calibri"/>
                <a:cs typeface="Calibri"/>
              </a:rPr>
              <a:t>type, </a:t>
            </a:r>
            <a:r>
              <a:rPr dirty="0" sz="2200" spc="-10">
                <a:latin typeface="Calibri"/>
                <a:cs typeface="Calibri"/>
              </a:rPr>
              <a:t>simply by assigning  </a:t>
            </a:r>
            <a:r>
              <a:rPr dirty="0" sz="2200" spc="-5">
                <a:latin typeface="Calibri"/>
                <a:cs typeface="Calibri"/>
              </a:rPr>
              <a:t>them a </a:t>
            </a:r>
            <a:r>
              <a:rPr dirty="0" sz="2200" spc="-15">
                <a:latin typeface="Calibri"/>
                <a:cs typeface="Calibri"/>
              </a:rPr>
              <a:t>new </a:t>
            </a:r>
            <a:r>
              <a:rPr dirty="0" sz="2200" spc="-10">
                <a:latin typeface="Calibri"/>
                <a:cs typeface="Calibri"/>
              </a:rPr>
              <a:t>value </a:t>
            </a:r>
            <a:r>
              <a:rPr dirty="0" sz="2200" spc="-5">
                <a:latin typeface="Calibri"/>
                <a:cs typeface="Calibri"/>
              </a:rPr>
              <a:t>of a </a:t>
            </a:r>
            <a:r>
              <a:rPr dirty="0" sz="2200" spc="-20">
                <a:latin typeface="Calibri"/>
                <a:cs typeface="Calibri"/>
              </a:rPr>
              <a:t>different</a:t>
            </a:r>
            <a:r>
              <a:rPr dirty="0" sz="2200" spc="7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type.</a:t>
            </a:r>
            <a:endParaRPr sz="22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125"/>
              </a:spcBef>
              <a:buClr>
                <a:srgbClr val="CC9A1A"/>
              </a:buClr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dirty="0" sz="2200">
                <a:latin typeface="Calibri"/>
                <a:cs typeface="Calibri"/>
              </a:rPr>
              <a:t>Python </a:t>
            </a:r>
            <a:r>
              <a:rPr dirty="0" sz="2200" spc="-10">
                <a:latin typeface="Calibri"/>
                <a:cs typeface="Calibri"/>
              </a:rPr>
              <a:t>allows </a:t>
            </a:r>
            <a:r>
              <a:rPr dirty="0" sz="2200" spc="-15">
                <a:latin typeface="Calibri"/>
                <a:cs typeface="Calibri"/>
              </a:rPr>
              <a:t>you </a:t>
            </a:r>
            <a:r>
              <a:rPr dirty="0" sz="2200" spc="-20">
                <a:latin typeface="Calibri"/>
                <a:cs typeface="Calibri"/>
              </a:rPr>
              <a:t>to </a:t>
            </a:r>
            <a:r>
              <a:rPr dirty="0" sz="2200" spc="-5">
                <a:latin typeface="Calibri"/>
                <a:cs typeface="Calibri"/>
              </a:rPr>
              <a:t>assign a </a:t>
            </a:r>
            <a:r>
              <a:rPr dirty="0" sz="2200" spc="-10">
                <a:latin typeface="Calibri"/>
                <a:cs typeface="Calibri"/>
              </a:rPr>
              <a:t>single value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35">
                <a:latin typeface="Calibri"/>
                <a:cs typeface="Calibri"/>
              </a:rPr>
              <a:t>to</a:t>
            </a:r>
            <a:endParaRPr sz="22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dirty="0" sz="2200" spc="-15">
                <a:latin typeface="Calibri"/>
                <a:cs typeface="Calibri"/>
              </a:rPr>
              <a:t>several </a:t>
            </a:r>
            <a:r>
              <a:rPr dirty="0" sz="2200" spc="-5">
                <a:latin typeface="Calibri"/>
                <a:cs typeface="Calibri"/>
              </a:rPr>
              <a:t>variables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simultaneously.</a:t>
            </a:r>
            <a:endParaRPr sz="2200">
              <a:latin typeface="Calibri"/>
              <a:cs typeface="Calibri"/>
            </a:endParaRPr>
          </a:p>
          <a:p>
            <a:pPr marL="299085" marR="5080" indent="-286385">
              <a:lnSpc>
                <a:spcPct val="100000"/>
              </a:lnSpc>
              <a:spcBef>
                <a:spcPts val="1130"/>
              </a:spcBef>
              <a:buClr>
                <a:srgbClr val="CC9A1A"/>
              </a:buClr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dirty="0" sz="2200" spc="-60">
                <a:latin typeface="Calibri"/>
                <a:cs typeface="Calibri"/>
              </a:rPr>
              <a:t>You </a:t>
            </a:r>
            <a:r>
              <a:rPr dirty="0" sz="2200" spc="-15">
                <a:latin typeface="Calibri"/>
                <a:cs typeface="Calibri"/>
              </a:rPr>
              <a:t>can </a:t>
            </a:r>
            <a:r>
              <a:rPr dirty="0" sz="2200" spc="-5">
                <a:latin typeface="Calibri"/>
                <a:cs typeface="Calibri"/>
              </a:rPr>
              <a:t>also assign multiple objects </a:t>
            </a:r>
            <a:r>
              <a:rPr dirty="0" sz="2200" spc="-20">
                <a:latin typeface="Calibri"/>
                <a:cs typeface="Calibri"/>
              </a:rPr>
              <a:t>to </a:t>
            </a:r>
            <a:r>
              <a:rPr dirty="0" sz="2200" spc="-5">
                <a:latin typeface="Calibri"/>
                <a:cs typeface="Calibri"/>
              </a:rPr>
              <a:t>multiple  </a:t>
            </a:r>
            <a:r>
              <a:rPr dirty="0" sz="2200" spc="-10">
                <a:latin typeface="Calibri"/>
                <a:cs typeface="Calibri"/>
              </a:rPr>
              <a:t>variables.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62671" y="1792223"/>
            <a:ext cx="3931920" cy="9387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697723" y="1827276"/>
            <a:ext cx="3806952" cy="8138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693152" y="1822704"/>
            <a:ext cx="3816350" cy="822960"/>
          </a:xfrm>
          <a:custGeom>
            <a:avLst/>
            <a:gdLst/>
            <a:ahLst/>
            <a:cxnLst/>
            <a:rect l="l" t="t" r="r" b="b"/>
            <a:pathLst>
              <a:path w="3816350" h="822960">
                <a:moveTo>
                  <a:pt x="0" y="822960"/>
                </a:moveTo>
                <a:lnTo>
                  <a:pt x="3816096" y="822960"/>
                </a:lnTo>
                <a:lnTo>
                  <a:pt x="3816096" y="0"/>
                </a:lnTo>
                <a:lnTo>
                  <a:pt x="0" y="0"/>
                </a:lnTo>
                <a:lnTo>
                  <a:pt x="0" y="822960"/>
                </a:lnTo>
                <a:close/>
              </a:path>
            </a:pathLst>
          </a:custGeom>
          <a:ln w="9143">
            <a:solidFill>
              <a:srgbClr val="CC9A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674864" y="3253740"/>
            <a:ext cx="1877568" cy="5562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709916" y="3288791"/>
            <a:ext cx="1752600" cy="4312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705343" y="3284220"/>
            <a:ext cx="1762125" cy="440690"/>
          </a:xfrm>
          <a:custGeom>
            <a:avLst/>
            <a:gdLst/>
            <a:ahLst/>
            <a:cxnLst/>
            <a:rect l="l" t="t" r="r" b="b"/>
            <a:pathLst>
              <a:path w="1762125" h="440689">
                <a:moveTo>
                  <a:pt x="0" y="440435"/>
                </a:moveTo>
                <a:lnTo>
                  <a:pt x="1761744" y="440435"/>
                </a:lnTo>
                <a:lnTo>
                  <a:pt x="1761744" y="0"/>
                </a:lnTo>
                <a:lnTo>
                  <a:pt x="0" y="0"/>
                </a:lnTo>
                <a:lnTo>
                  <a:pt x="0" y="440435"/>
                </a:lnTo>
                <a:close/>
              </a:path>
            </a:pathLst>
          </a:custGeom>
          <a:ln w="9144">
            <a:solidFill>
              <a:srgbClr val="CC9A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664195" y="4046220"/>
            <a:ext cx="1496568" cy="419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699247" y="4081271"/>
            <a:ext cx="1371600" cy="2941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694676" y="4076700"/>
            <a:ext cx="1381125" cy="303530"/>
          </a:xfrm>
          <a:custGeom>
            <a:avLst/>
            <a:gdLst/>
            <a:ahLst/>
            <a:cxnLst/>
            <a:rect l="l" t="t" r="r" b="b"/>
            <a:pathLst>
              <a:path w="1381125" h="303529">
                <a:moveTo>
                  <a:pt x="0" y="303275"/>
                </a:moveTo>
                <a:lnTo>
                  <a:pt x="1380744" y="303275"/>
                </a:lnTo>
                <a:lnTo>
                  <a:pt x="1380744" y="0"/>
                </a:lnTo>
                <a:lnTo>
                  <a:pt x="0" y="0"/>
                </a:lnTo>
                <a:lnTo>
                  <a:pt x="0" y="303275"/>
                </a:lnTo>
                <a:close/>
              </a:path>
            </a:pathLst>
          </a:custGeom>
          <a:ln w="9144">
            <a:solidFill>
              <a:srgbClr val="CC9A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659623" y="4869179"/>
            <a:ext cx="2258568" cy="4495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694676" y="4904232"/>
            <a:ext cx="2133600" cy="32461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690104" y="4899659"/>
            <a:ext cx="2143125" cy="334010"/>
          </a:xfrm>
          <a:custGeom>
            <a:avLst/>
            <a:gdLst/>
            <a:ahLst/>
            <a:cxnLst/>
            <a:rect l="l" t="t" r="r" b="b"/>
            <a:pathLst>
              <a:path w="2143125" h="334010">
                <a:moveTo>
                  <a:pt x="0" y="333755"/>
                </a:moveTo>
                <a:lnTo>
                  <a:pt x="2142744" y="333755"/>
                </a:lnTo>
                <a:lnTo>
                  <a:pt x="2142744" y="0"/>
                </a:lnTo>
                <a:lnTo>
                  <a:pt x="0" y="0"/>
                </a:lnTo>
                <a:lnTo>
                  <a:pt x="0" y="333755"/>
                </a:lnTo>
                <a:close/>
              </a:path>
            </a:pathLst>
          </a:custGeom>
          <a:ln w="9144">
            <a:solidFill>
              <a:srgbClr val="CC9A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35"/>
              </a:lnSpc>
            </a:pPr>
            <a:r>
              <a:rPr dirty="0" spc="-5"/>
              <a:t>By</a:t>
            </a:r>
            <a:r>
              <a:rPr dirty="0" spc="-85"/>
              <a:t> </a:t>
            </a:r>
            <a:r>
              <a:rPr dirty="0" spc="-20"/>
              <a:t>Tahani</a:t>
            </a:r>
            <a:r>
              <a:rPr dirty="0" spc="-70"/>
              <a:t> </a:t>
            </a:r>
            <a:r>
              <a:rPr dirty="0" spc="-5"/>
              <a:t>Almanie </a:t>
            </a:r>
            <a:r>
              <a:rPr dirty="0"/>
              <a:t>|</a:t>
            </a:r>
            <a:r>
              <a:rPr dirty="0" spc="-60"/>
              <a:t> </a:t>
            </a:r>
            <a:r>
              <a:rPr dirty="0" spc="-5"/>
              <a:t>CSCI</a:t>
            </a:r>
            <a:r>
              <a:rPr dirty="0" spc="-35"/>
              <a:t> </a:t>
            </a:r>
            <a:r>
              <a:rPr dirty="0" spc="-5"/>
              <a:t>5448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60106" y="4078351"/>
            <a:ext cx="396621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b="1">
                <a:solidFill>
                  <a:srgbClr val="CC9A1A"/>
                </a:solidFill>
                <a:latin typeface="Calibri"/>
                <a:cs typeface="Calibri"/>
              </a:rPr>
              <a:t>Python </a:t>
            </a:r>
            <a:r>
              <a:rPr dirty="0" sz="4000" spc="-25" b="1">
                <a:solidFill>
                  <a:srgbClr val="CC9A1A"/>
                </a:solidFill>
                <a:latin typeface="Calibri"/>
                <a:cs typeface="Calibri"/>
              </a:rPr>
              <a:t>Data</a:t>
            </a:r>
            <a:r>
              <a:rPr dirty="0" sz="4000" spc="-30" b="1">
                <a:solidFill>
                  <a:srgbClr val="CC9A1A"/>
                </a:solidFill>
                <a:latin typeface="Calibri"/>
                <a:cs typeface="Calibri"/>
              </a:rPr>
              <a:t> </a:t>
            </a:r>
            <a:r>
              <a:rPr dirty="0" sz="4000" spc="-25" b="1">
                <a:solidFill>
                  <a:srgbClr val="CC9A1A"/>
                </a:solidFill>
                <a:latin typeface="Calibri"/>
                <a:cs typeface="Calibri"/>
              </a:rPr>
              <a:t>Types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35"/>
              </a:lnSpc>
            </a:pPr>
            <a:r>
              <a:rPr dirty="0" spc="-5"/>
              <a:t>By</a:t>
            </a:r>
            <a:r>
              <a:rPr dirty="0" spc="-85"/>
              <a:t> </a:t>
            </a:r>
            <a:r>
              <a:rPr dirty="0" spc="-20"/>
              <a:t>Tahani</a:t>
            </a:r>
            <a:r>
              <a:rPr dirty="0" spc="-70"/>
              <a:t> </a:t>
            </a:r>
            <a:r>
              <a:rPr dirty="0" spc="-5"/>
              <a:t>Almanie </a:t>
            </a:r>
            <a:r>
              <a:rPr dirty="0"/>
              <a:t>|</a:t>
            </a:r>
            <a:r>
              <a:rPr dirty="0" spc="-60"/>
              <a:t> </a:t>
            </a:r>
            <a:r>
              <a:rPr dirty="0" spc="-5"/>
              <a:t>CSCI</a:t>
            </a:r>
            <a:r>
              <a:rPr dirty="0" spc="-35"/>
              <a:t> </a:t>
            </a:r>
            <a:r>
              <a:rPr dirty="0" spc="-5"/>
              <a:t>5448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31060" cy="1571625"/>
          </a:xfrm>
          <a:custGeom>
            <a:avLst/>
            <a:gdLst/>
            <a:ahLst/>
            <a:cxnLst/>
            <a:rect l="l" t="t" r="r" b="b"/>
            <a:pathLst>
              <a:path w="2131060" h="1571625">
                <a:moveTo>
                  <a:pt x="0" y="0"/>
                </a:moveTo>
                <a:lnTo>
                  <a:pt x="0" y="4699"/>
                </a:lnTo>
                <a:lnTo>
                  <a:pt x="1495552" y="1571243"/>
                </a:lnTo>
                <a:lnTo>
                  <a:pt x="2130552" y="1571243"/>
                </a:lnTo>
                <a:lnTo>
                  <a:pt x="247662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3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720334" y="231393"/>
            <a:ext cx="156781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Numb</a:t>
            </a:r>
            <a:r>
              <a:rPr dirty="0" spc="-15"/>
              <a:t>e</a:t>
            </a:r>
            <a:r>
              <a:rPr dirty="0" spc="-35"/>
              <a:t>r</a:t>
            </a:r>
            <a:r>
              <a:rPr dirty="0"/>
              <a:t>s</a:t>
            </a:r>
          </a:p>
        </p:txBody>
      </p:sp>
      <p:sp>
        <p:nvSpPr>
          <p:cNvPr id="9" name="object 9"/>
          <p:cNvSpPr/>
          <p:nvPr/>
        </p:nvSpPr>
        <p:spPr>
          <a:xfrm>
            <a:off x="1597152" y="911352"/>
            <a:ext cx="9762744" cy="59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26870" y="899922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 h="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956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746630" y="948055"/>
            <a:ext cx="9090660" cy="24117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dirty="0" sz="2000" spc="-5">
                <a:latin typeface="Calibri"/>
                <a:cs typeface="Calibri"/>
              </a:rPr>
              <a:t>Numbers </a:t>
            </a:r>
            <a:r>
              <a:rPr dirty="0" sz="2000" spc="-10">
                <a:latin typeface="Calibri"/>
                <a:cs typeface="Calibri"/>
              </a:rPr>
              <a:t>are </a:t>
            </a:r>
            <a:r>
              <a:rPr dirty="0" sz="2000" spc="-5" b="1">
                <a:solidFill>
                  <a:srgbClr val="CC9A1A"/>
                </a:solidFill>
                <a:latin typeface="Calibri"/>
                <a:cs typeface="Calibri"/>
              </a:rPr>
              <a:t>Immutable </a:t>
            </a:r>
            <a:r>
              <a:rPr dirty="0" sz="2000" spc="-5">
                <a:latin typeface="Calibri"/>
                <a:cs typeface="Calibri"/>
              </a:rPr>
              <a:t>objects in </a:t>
            </a:r>
            <a:r>
              <a:rPr dirty="0" sz="2000">
                <a:latin typeface="Calibri"/>
                <a:cs typeface="Calibri"/>
              </a:rPr>
              <a:t>Python </a:t>
            </a:r>
            <a:r>
              <a:rPr dirty="0" sz="2000" spc="-5">
                <a:latin typeface="Calibri"/>
                <a:cs typeface="Calibri"/>
              </a:rPr>
              <a:t>that cannot </a:t>
            </a:r>
            <a:r>
              <a:rPr dirty="0" sz="2000">
                <a:latin typeface="Calibri"/>
                <a:cs typeface="Calibri"/>
              </a:rPr>
              <a:t>change their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values.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84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dirty="0" sz="2000" spc="-10">
                <a:latin typeface="Calibri"/>
                <a:cs typeface="Calibri"/>
              </a:rPr>
              <a:t>There are </a:t>
            </a:r>
            <a:r>
              <a:rPr dirty="0" sz="2000" spc="-5">
                <a:latin typeface="Calibri"/>
                <a:cs typeface="Calibri"/>
              </a:rPr>
              <a:t>three built-in </a:t>
            </a:r>
            <a:r>
              <a:rPr dirty="0" sz="2000" spc="-15">
                <a:latin typeface="Calibri"/>
                <a:cs typeface="Calibri"/>
              </a:rPr>
              <a:t>data </a:t>
            </a:r>
            <a:r>
              <a:rPr dirty="0" sz="2000">
                <a:latin typeface="Calibri"/>
                <a:cs typeface="Calibri"/>
              </a:rPr>
              <a:t>types </a:t>
            </a:r>
            <a:r>
              <a:rPr dirty="0" sz="2000" spc="-15">
                <a:latin typeface="Calibri"/>
                <a:cs typeface="Calibri"/>
              </a:rPr>
              <a:t>for </a:t>
            </a:r>
            <a:r>
              <a:rPr dirty="0" sz="2000" spc="-10">
                <a:latin typeface="Calibri"/>
                <a:cs typeface="Calibri"/>
              </a:rPr>
              <a:t>numbers </a:t>
            </a:r>
            <a:r>
              <a:rPr dirty="0" sz="2000" spc="-5">
                <a:latin typeface="Calibri"/>
                <a:cs typeface="Calibri"/>
              </a:rPr>
              <a:t>in</a:t>
            </a:r>
            <a:r>
              <a:rPr dirty="0" sz="2000" spc="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Python3:</a:t>
            </a:r>
            <a:endParaRPr sz="200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spcBef>
                <a:spcPts val="840"/>
              </a:spcBef>
              <a:buClr>
                <a:srgbClr val="CC9A1A"/>
              </a:buClr>
              <a:buSzPct val="145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dirty="0" sz="2000" spc="-10">
                <a:latin typeface="Calibri"/>
                <a:cs typeface="Calibri"/>
              </a:rPr>
              <a:t>Integer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(int)</a:t>
            </a:r>
            <a:endParaRPr sz="200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spcBef>
                <a:spcPts val="835"/>
              </a:spcBef>
              <a:buClr>
                <a:srgbClr val="CC9A1A"/>
              </a:buClr>
              <a:buSzPct val="145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dirty="0" sz="2000" spc="-5">
                <a:latin typeface="Calibri"/>
                <a:cs typeface="Calibri"/>
              </a:rPr>
              <a:t>Floating-point numbers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(float)</a:t>
            </a:r>
            <a:endParaRPr sz="200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spcBef>
                <a:spcPts val="835"/>
              </a:spcBef>
              <a:buClr>
                <a:srgbClr val="CC9A1A"/>
              </a:buClr>
              <a:buSzPct val="145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dirty="0" sz="2000" spc="-10">
                <a:latin typeface="Calibri"/>
                <a:cs typeface="Calibri"/>
              </a:rPr>
              <a:t>Complex </a:t>
            </a:r>
            <a:r>
              <a:rPr dirty="0" sz="2000" spc="-5">
                <a:latin typeface="Calibri"/>
                <a:cs typeface="Calibri"/>
              </a:rPr>
              <a:t>numbers: </a:t>
            </a:r>
            <a:r>
              <a:rPr dirty="0" sz="2000" spc="-5" i="1">
                <a:latin typeface="Calibri"/>
                <a:cs typeface="Calibri"/>
              </a:rPr>
              <a:t>&lt;real part&gt; </a:t>
            </a:r>
            <a:r>
              <a:rPr dirty="0" sz="2000">
                <a:latin typeface="Calibri"/>
                <a:cs typeface="Calibri"/>
              </a:rPr>
              <a:t>+ </a:t>
            </a:r>
            <a:r>
              <a:rPr dirty="0" sz="2000" spc="-5" i="1">
                <a:latin typeface="Calibri"/>
                <a:cs typeface="Calibri"/>
              </a:rPr>
              <a:t>&lt;imaginary part&gt;</a:t>
            </a:r>
            <a:r>
              <a:rPr dirty="0" sz="2000" spc="-5">
                <a:latin typeface="Calibri"/>
                <a:cs typeface="Calibri"/>
              </a:rPr>
              <a:t>j </a:t>
            </a:r>
            <a:r>
              <a:rPr dirty="0" sz="1400" spc="-5">
                <a:solidFill>
                  <a:srgbClr val="CC9A1A"/>
                </a:solidFill>
                <a:latin typeface="Calibri"/>
                <a:cs typeface="Calibri"/>
              </a:rPr>
              <a:t>(not used </a:t>
            </a:r>
            <a:r>
              <a:rPr dirty="0" sz="1400" spc="-10">
                <a:solidFill>
                  <a:srgbClr val="CC9A1A"/>
                </a:solidFill>
                <a:latin typeface="Calibri"/>
                <a:cs typeface="Calibri"/>
              </a:rPr>
              <a:t>much </a:t>
            </a:r>
            <a:r>
              <a:rPr dirty="0" sz="1400">
                <a:solidFill>
                  <a:srgbClr val="CC9A1A"/>
                </a:solidFill>
                <a:latin typeface="Calibri"/>
                <a:cs typeface="Calibri"/>
              </a:rPr>
              <a:t>in Python</a:t>
            </a:r>
            <a:r>
              <a:rPr dirty="0" sz="1400" spc="35">
                <a:solidFill>
                  <a:srgbClr val="CC9A1A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CC9A1A"/>
                </a:solidFill>
                <a:latin typeface="Calibri"/>
                <a:cs typeface="Calibri"/>
              </a:rPr>
              <a:t>programming)</a:t>
            </a:r>
            <a:endParaRPr sz="1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835"/>
              </a:spcBef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dirty="0" sz="2000" spc="-5" b="1">
                <a:solidFill>
                  <a:srgbClr val="CC9A1A"/>
                </a:solidFill>
                <a:latin typeface="Calibri"/>
                <a:cs typeface="Calibri"/>
              </a:rPr>
              <a:t>Common </a:t>
            </a:r>
            <a:r>
              <a:rPr dirty="0" sz="2000" b="1">
                <a:solidFill>
                  <a:srgbClr val="CC9A1A"/>
                </a:solidFill>
                <a:latin typeface="Calibri"/>
                <a:cs typeface="Calibri"/>
              </a:rPr>
              <a:t>Number</a:t>
            </a:r>
            <a:r>
              <a:rPr dirty="0" sz="2000" spc="-50" b="1">
                <a:solidFill>
                  <a:srgbClr val="CC9A1A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CC9A1A"/>
                </a:solidFill>
                <a:latin typeface="Calibri"/>
                <a:cs typeface="Calibri"/>
              </a:rPr>
              <a:t>Functions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35"/>
              </a:lnSpc>
            </a:pPr>
            <a:r>
              <a:rPr dirty="0" spc="-5"/>
              <a:t>By</a:t>
            </a:r>
            <a:r>
              <a:rPr dirty="0" spc="-85"/>
              <a:t> </a:t>
            </a:r>
            <a:r>
              <a:rPr dirty="0" spc="-20"/>
              <a:t>Tahani</a:t>
            </a:r>
            <a:r>
              <a:rPr dirty="0" spc="-70"/>
              <a:t> </a:t>
            </a:r>
            <a:r>
              <a:rPr dirty="0" spc="-5"/>
              <a:t>Almanie </a:t>
            </a:r>
            <a:r>
              <a:rPr dirty="0"/>
              <a:t>|</a:t>
            </a:r>
            <a:r>
              <a:rPr dirty="0" spc="-60"/>
              <a:t> </a:t>
            </a:r>
            <a:r>
              <a:rPr dirty="0" spc="-5"/>
              <a:t>CSCI</a:t>
            </a:r>
            <a:r>
              <a:rPr dirty="0" spc="-35"/>
              <a:t> </a:t>
            </a:r>
            <a:r>
              <a:rPr dirty="0" spc="-5"/>
              <a:t>5448</a:t>
            </a: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803269" y="3438652"/>
          <a:ext cx="4604385" cy="3171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0755"/>
                <a:gridCol w="3624579"/>
              </a:tblGrid>
              <a:tr h="35052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Function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8BB49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8BB49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10" b="1">
                          <a:latin typeface="Calibri"/>
                          <a:cs typeface="Calibri"/>
                        </a:rPr>
                        <a:t>int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(x)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to 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convert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x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to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an</a:t>
                      </a:r>
                      <a:r>
                        <a:rPr dirty="0" sz="1600" spc="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integer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10" b="1">
                          <a:latin typeface="Calibri"/>
                          <a:cs typeface="Calibri"/>
                        </a:rPr>
                        <a:t>float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(x)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to 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convert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x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to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a floating-point</a:t>
                      </a:r>
                      <a:r>
                        <a:rPr dirty="0" sz="1600" spc="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number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10" b="1">
                          <a:latin typeface="Calibri"/>
                          <a:cs typeface="Calibri"/>
                        </a:rPr>
                        <a:t>abs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(x)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The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absolute value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600" spc="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x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10" b="1">
                          <a:latin typeface="Calibri"/>
                          <a:cs typeface="Calibri"/>
                        </a:rPr>
                        <a:t>cmp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(x,y)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-1 if x &lt; </a:t>
                      </a:r>
                      <a:r>
                        <a:rPr dirty="0" sz="1600" spc="-60">
                          <a:latin typeface="Calibri"/>
                          <a:cs typeface="Calibri"/>
                        </a:rPr>
                        <a:t>y,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0 if x == </a:t>
                      </a:r>
                      <a:r>
                        <a:rPr dirty="0" sz="1600" spc="-60">
                          <a:latin typeface="Calibri"/>
                          <a:cs typeface="Calibri"/>
                        </a:rPr>
                        <a:t>y,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or 1 if x &gt;</a:t>
                      </a:r>
                      <a:r>
                        <a:rPr dirty="0" sz="1600" spc="1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y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15" b="1">
                          <a:latin typeface="Calibri"/>
                          <a:cs typeface="Calibri"/>
                        </a:rPr>
                        <a:t>exp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(x)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The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exponential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of x: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baseline="26455" sz="1575" spc="-7">
                          <a:latin typeface="Calibri"/>
                          <a:cs typeface="Calibri"/>
                        </a:rPr>
                        <a:t>x</a:t>
                      </a:r>
                      <a:endParaRPr baseline="26455" sz="1575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 spc="-5" b="1">
                          <a:latin typeface="Calibri"/>
                          <a:cs typeface="Calibri"/>
                        </a:rPr>
                        <a:t>log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(x)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The 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natural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logarithm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of x, 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for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x&gt;</a:t>
                      </a:r>
                      <a:r>
                        <a:rPr dirty="0" sz="1600" spc="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10" b="1">
                          <a:latin typeface="Calibri"/>
                          <a:cs typeface="Calibri"/>
                        </a:rPr>
                        <a:t>pow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(x,y)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The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value of</a:t>
                      </a:r>
                      <a:r>
                        <a:rPr dirty="0" sz="16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x**y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 spc="-10" b="1">
                          <a:latin typeface="Calibri"/>
                          <a:cs typeface="Calibri"/>
                        </a:rPr>
                        <a:t>sqrt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(x)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The 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square root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of x 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for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x &gt;</a:t>
                      </a:r>
                      <a:r>
                        <a:rPr dirty="0" sz="1600" spc="8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31060" cy="1571625"/>
          </a:xfrm>
          <a:custGeom>
            <a:avLst/>
            <a:gdLst/>
            <a:ahLst/>
            <a:cxnLst/>
            <a:rect l="l" t="t" r="r" b="b"/>
            <a:pathLst>
              <a:path w="2131060" h="1571625">
                <a:moveTo>
                  <a:pt x="0" y="0"/>
                </a:moveTo>
                <a:lnTo>
                  <a:pt x="0" y="4699"/>
                </a:lnTo>
                <a:lnTo>
                  <a:pt x="1495552" y="1571243"/>
                </a:lnTo>
                <a:lnTo>
                  <a:pt x="2130552" y="1571243"/>
                </a:lnTo>
                <a:lnTo>
                  <a:pt x="247662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3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915405" y="231393"/>
            <a:ext cx="117856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Strings</a:t>
            </a:r>
          </a:p>
        </p:txBody>
      </p:sp>
      <p:sp>
        <p:nvSpPr>
          <p:cNvPr id="9" name="object 9"/>
          <p:cNvSpPr/>
          <p:nvPr/>
        </p:nvSpPr>
        <p:spPr>
          <a:xfrm>
            <a:off x="1597152" y="1025652"/>
            <a:ext cx="9762744" cy="59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26870" y="1014222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 h="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956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746630" y="1107389"/>
            <a:ext cx="759079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dirty="0" sz="2000">
                <a:latin typeface="Calibri"/>
                <a:cs typeface="Calibri"/>
              </a:rPr>
              <a:t>Python </a:t>
            </a:r>
            <a:r>
              <a:rPr dirty="0" sz="2000" spc="-5">
                <a:latin typeface="Calibri"/>
                <a:cs typeface="Calibri"/>
              </a:rPr>
              <a:t>Strings </a:t>
            </a:r>
            <a:r>
              <a:rPr dirty="0" sz="2000" spc="-10">
                <a:latin typeface="Calibri"/>
                <a:cs typeface="Calibri"/>
              </a:rPr>
              <a:t>are </a:t>
            </a:r>
            <a:r>
              <a:rPr dirty="0" sz="2000" spc="-5" b="1">
                <a:solidFill>
                  <a:srgbClr val="CC9A1A"/>
                </a:solidFill>
                <a:latin typeface="Calibri"/>
                <a:cs typeface="Calibri"/>
              </a:rPr>
              <a:t>Immutable </a:t>
            </a:r>
            <a:r>
              <a:rPr dirty="0" sz="2000" spc="-5">
                <a:latin typeface="Calibri"/>
                <a:cs typeface="Calibri"/>
              </a:rPr>
              <a:t>objects that </a:t>
            </a:r>
            <a:r>
              <a:rPr dirty="0" sz="2000">
                <a:latin typeface="Calibri"/>
                <a:cs typeface="Calibri"/>
              </a:rPr>
              <a:t>cannot change their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values.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46630" y="2860814"/>
            <a:ext cx="9375140" cy="125349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225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dirty="0" sz="2000" spc="-50">
                <a:latin typeface="Calibri"/>
                <a:cs typeface="Calibri"/>
              </a:rPr>
              <a:t>You </a:t>
            </a:r>
            <a:r>
              <a:rPr dirty="0" sz="2000" spc="-5">
                <a:latin typeface="Calibri"/>
                <a:cs typeface="Calibri"/>
              </a:rPr>
              <a:t>can </a:t>
            </a:r>
            <a:r>
              <a:rPr dirty="0" sz="2000" spc="-10">
                <a:latin typeface="Calibri"/>
                <a:cs typeface="Calibri"/>
              </a:rPr>
              <a:t>update </a:t>
            </a:r>
            <a:r>
              <a:rPr dirty="0" sz="2000">
                <a:latin typeface="Calibri"/>
                <a:cs typeface="Calibri"/>
              </a:rPr>
              <a:t>an </a:t>
            </a:r>
            <a:r>
              <a:rPr dirty="0" sz="2000" spc="-10">
                <a:latin typeface="Calibri"/>
                <a:cs typeface="Calibri"/>
              </a:rPr>
              <a:t>existing string </a:t>
            </a:r>
            <a:r>
              <a:rPr dirty="0" sz="2000" spc="-5">
                <a:latin typeface="Calibri"/>
                <a:cs typeface="Calibri"/>
              </a:rPr>
              <a:t>by (re)assigning </a:t>
            </a:r>
            <a:r>
              <a:rPr dirty="0" sz="2000">
                <a:latin typeface="Calibri"/>
                <a:cs typeface="Calibri"/>
              </a:rPr>
              <a:t>a </a:t>
            </a:r>
            <a:r>
              <a:rPr dirty="0" sz="2000" spc="-5">
                <a:latin typeface="Calibri"/>
                <a:cs typeface="Calibri"/>
              </a:rPr>
              <a:t>variable </a:t>
            </a:r>
            <a:r>
              <a:rPr dirty="0" sz="2000" spc="-15">
                <a:latin typeface="Calibri"/>
                <a:cs typeface="Calibri"/>
              </a:rPr>
              <a:t>to </a:t>
            </a:r>
            <a:r>
              <a:rPr dirty="0" sz="2000">
                <a:latin typeface="Calibri"/>
                <a:cs typeface="Calibri"/>
              </a:rPr>
              <a:t>another</a:t>
            </a:r>
            <a:r>
              <a:rPr dirty="0" sz="2000" spc="10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string.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dirty="0" sz="2000">
                <a:latin typeface="Calibri"/>
                <a:cs typeface="Calibri"/>
              </a:rPr>
              <a:t>Python </a:t>
            </a:r>
            <a:r>
              <a:rPr dirty="0" sz="2000" spc="-5" i="1">
                <a:latin typeface="Calibri"/>
                <a:cs typeface="Calibri"/>
              </a:rPr>
              <a:t>does not </a:t>
            </a:r>
            <a:r>
              <a:rPr dirty="0" sz="2000" spc="-5">
                <a:latin typeface="Calibri"/>
                <a:cs typeface="Calibri"/>
              </a:rPr>
              <a:t>support </a:t>
            </a:r>
            <a:r>
              <a:rPr dirty="0" sz="2000">
                <a:latin typeface="Calibri"/>
                <a:cs typeface="Calibri"/>
              </a:rPr>
              <a:t>a </a:t>
            </a:r>
            <a:r>
              <a:rPr dirty="0" sz="2000" spc="-10">
                <a:latin typeface="Calibri"/>
                <a:cs typeface="Calibri"/>
              </a:rPr>
              <a:t>character </a:t>
            </a:r>
            <a:r>
              <a:rPr dirty="0" sz="2000">
                <a:latin typeface="Calibri"/>
                <a:cs typeface="Calibri"/>
              </a:rPr>
              <a:t>type; these </a:t>
            </a:r>
            <a:r>
              <a:rPr dirty="0" sz="2000" spc="-10">
                <a:latin typeface="Calibri"/>
                <a:cs typeface="Calibri"/>
              </a:rPr>
              <a:t>are </a:t>
            </a:r>
            <a:r>
              <a:rPr dirty="0" sz="2000" spc="-15">
                <a:latin typeface="Calibri"/>
                <a:cs typeface="Calibri"/>
              </a:rPr>
              <a:t>treated </a:t>
            </a:r>
            <a:r>
              <a:rPr dirty="0" sz="2000">
                <a:latin typeface="Calibri"/>
                <a:cs typeface="Calibri"/>
              </a:rPr>
              <a:t>as </a:t>
            </a:r>
            <a:r>
              <a:rPr dirty="0" sz="2000" spc="-5">
                <a:latin typeface="Calibri"/>
                <a:cs typeface="Calibri"/>
              </a:rPr>
              <a:t>strings of length</a:t>
            </a:r>
            <a:r>
              <a:rPr dirty="0" sz="2000" spc="8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one.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dirty="0" sz="2000">
                <a:latin typeface="Calibri"/>
                <a:cs typeface="Calibri"/>
              </a:rPr>
              <a:t>Python accepts </a:t>
            </a:r>
            <a:r>
              <a:rPr dirty="0" sz="2000" spc="-5">
                <a:latin typeface="Calibri"/>
                <a:cs typeface="Calibri"/>
              </a:rPr>
              <a:t>single </a:t>
            </a:r>
            <a:r>
              <a:rPr dirty="0" sz="2000">
                <a:latin typeface="Calibri"/>
                <a:cs typeface="Calibri"/>
              </a:rPr>
              <a:t>(</a:t>
            </a:r>
            <a:r>
              <a:rPr dirty="0" sz="2000" b="1">
                <a:solidFill>
                  <a:srgbClr val="CC9A1A"/>
                </a:solidFill>
                <a:latin typeface="Calibri"/>
                <a:cs typeface="Calibri"/>
              </a:rPr>
              <a:t>'</a:t>
            </a:r>
            <a:r>
              <a:rPr dirty="0" sz="2000">
                <a:latin typeface="Calibri"/>
                <a:cs typeface="Calibri"/>
              </a:rPr>
              <a:t>), </a:t>
            </a:r>
            <a:r>
              <a:rPr dirty="0" sz="2000" spc="-5">
                <a:latin typeface="Calibri"/>
                <a:cs typeface="Calibri"/>
              </a:rPr>
              <a:t>double (</a:t>
            </a:r>
            <a:r>
              <a:rPr dirty="0" sz="2000" spc="-5" b="1">
                <a:solidFill>
                  <a:srgbClr val="CC9A1A"/>
                </a:solidFill>
                <a:latin typeface="Calibri"/>
                <a:cs typeface="Calibri"/>
              </a:rPr>
              <a:t>"</a:t>
            </a:r>
            <a:r>
              <a:rPr dirty="0" sz="2000" spc="-5">
                <a:latin typeface="Calibri"/>
                <a:cs typeface="Calibri"/>
              </a:rPr>
              <a:t>) </a:t>
            </a:r>
            <a:r>
              <a:rPr dirty="0" sz="2000">
                <a:latin typeface="Calibri"/>
                <a:cs typeface="Calibri"/>
              </a:rPr>
              <a:t>and </a:t>
            </a:r>
            <a:r>
              <a:rPr dirty="0" sz="2000" spc="-5">
                <a:latin typeface="Calibri"/>
                <a:cs typeface="Calibri"/>
              </a:rPr>
              <a:t>triple </a:t>
            </a:r>
            <a:r>
              <a:rPr dirty="0" sz="2000">
                <a:latin typeface="Calibri"/>
                <a:cs typeface="Calibri"/>
              </a:rPr>
              <a:t>(</a:t>
            </a:r>
            <a:r>
              <a:rPr dirty="0" sz="2000" b="1">
                <a:solidFill>
                  <a:srgbClr val="CC9A1A"/>
                </a:solidFill>
                <a:latin typeface="Calibri"/>
                <a:cs typeface="Calibri"/>
              </a:rPr>
              <a:t>''' </a:t>
            </a:r>
            <a:r>
              <a:rPr dirty="0" sz="2000" spc="-5">
                <a:latin typeface="Calibri"/>
                <a:cs typeface="Calibri"/>
              </a:rPr>
              <a:t>or </a:t>
            </a:r>
            <a:r>
              <a:rPr dirty="0" sz="2000" spc="-5" b="1">
                <a:solidFill>
                  <a:srgbClr val="CC9A1A"/>
                </a:solidFill>
                <a:latin typeface="Calibri"/>
                <a:cs typeface="Calibri"/>
              </a:rPr>
              <a:t>"""</a:t>
            </a:r>
            <a:r>
              <a:rPr dirty="0" sz="2000" spc="-5">
                <a:latin typeface="Calibri"/>
                <a:cs typeface="Calibri"/>
              </a:rPr>
              <a:t>) quotes </a:t>
            </a:r>
            <a:r>
              <a:rPr dirty="0" sz="2000" spc="-15">
                <a:latin typeface="Calibri"/>
                <a:cs typeface="Calibri"/>
              </a:rPr>
              <a:t>to </a:t>
            </a:r>
            <a:r>
              <a:rPr dirty="0" sz="2000" spc="-5">
                <a:latin typeface="Calibri"/>
                <a:cs typeface="Calibri"/>
              </a:rPr>
              <a:t>denote </a:t>
            </a:r>
            <a:r>
              <a:rPr dirty="0" sz="2000" spc="-10">
                <a:latin typeface="Calibri"/>
                <a:cs typeface="Calibri"/>
              </a:rPr>
              <a:t>string</a:t>
            </a:r>
            <a:r>
              <a:rPr dirty="0" sz="2000" spc="8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literals.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46630" y="5086350"/>
            <a:ext cx="9486900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dirty="0" sz="2000" spc="-5">
                <a:latin typeface="Calibri"/>
                <a:cs typeface="Calibri"/>
              </a:rPr>
              <a:t>String</a:t>
            </a:r>
            <a:r>
              <a:rPr dirty="0" sz="2000" spc="13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indexes</a:t>
            </a:r>
            <a:r>
              <a:rPr dirty="0" sz="2000" spc="1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starting</a:t>
            </a:r>
            <a:r>
              <a:rPr dirty="0" sz="2000" spc="13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at</a:t>
            </a:r>
            <a:r>
              <a:rPr dirty="0" sz="2000" spc="125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CC9A1A"/>
                </a:solidFill>
                <a:latin typeface="Calibri"/>
                <a:cs typeface="Calibri"/>
              </a:rPr>
              <a:t>0</a:t>
            </a:r>
            <a:r>
              <a:rPr dirty="0" sz="2000" spc="114" b="1">
                <a:solidFill>
                  <a:srgbClr val="CC9A1A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in</a:t>
            </a:r>
            <a:r>
              <a:rPr dirty="0" sz="2000" spc="1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1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beginning</a:t>
            </a:r>
            <a:r>
              <a:rPr dirty="0" sz="2000" spc="114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of</a:t>
            </a:r>
            <a:r>
              <a:rPr dirty="0" sz="2000" spc="1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1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string</a:t>
            </a:r>
            <a:r>
              <a:rPr dirty="0" sz="2000" spc="1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and</a:t>
            </a:r>
            <a:r>
              <a:rPr dirty="0" sz="2000" spc="114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working</a:t>
            </a:r>
            <a:r>
              <a:rPr dirty="0" sz="2000" spc="1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their</a:t>
            </a:r>
            <a:r>
              <a:rPr dirty="0" sz="2000" spc="12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way</a:t>
            </a:r>
            <a:r>
              <a:rPr dirty="0" sz="2000" spc="12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from</a:t>
            </a:r>
            <a:r>
              <a:rPr dirty="0" sz="2000" spc="105"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CC9A1A"/>
                </a:solidFill>
                <a:latin typeface="Calibri"/>
                <a:cs typeface="Calibri"/>
              </a:rPr>
              <a:t>-1</a:t>
            </a:r>
            <a:endParaRPr sz="20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dirty="0" sz="2000" spc="-15">
                <a:latin typeface="Calibri"/>
                <a:cs typeface="Calibri"/>
              </a:rPr>
              <a:t>at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end.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70732" y="1615439"/>
            <a:ext cx="5167884" cy="10911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605784" y="1650492"/>
            <a:ext cx="5042916" cy="9662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601211" y="1645920"/>
            <a:ext cx="5052060" cy="975360"/>
          </a:xfrm>
          <a:custGeom>
            <a:avLst/>
            <a:gdLst/>
            <a:ahLst/>
            <a:cxnLst/>
            <a:rect l="l" t="t" r="r" b="b"/>
            <a:pathLst>
              <a:path w="5052059" h="975360">
                <a:moveTo>
                  <a:pt x="0" y="975360"/>
                </a:moveTo>
                <a:lnTo>
                  <a:pt x="5052060" y="975360"/>
                </a:lnTo>
                <a:lnTo>
                  <a:pt x="5052060" y="0"/>
                </a:lnTo>
                <a:lnTo>
                  <a:pt x="0" y="0"/>
                </a:lnTo>
                <a:lnTo>
                  <a:pt x="0" y="97536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613147" y="4143755"/>
            <a:ext cx="3020568" cy="10012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648200" y="4178808"/>
            <a:ext cx="2895600" cy="876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643628" y="4174235"/>
            <a:ext cx="2905125" cy="885825"/>
          </a:xfrm>
          <a:custGeom>
            <a:avLst/>
            <a:gdLst/>
            <a:ahLst/>
            <a:cxnLst/>
            <a:rect l="l" t="t" r="r" b="b"/>
            <a:pathLst>
              <a:path w="2905125" h="885825">
                <a:moveTo>
                  <a:pt x="0" y="885444"/>
                </a:moveTo>
                <a:lnTo>
                  <a:pt x="2904744" y="885444"/>
                </a:lnTo>
                <a:lnTo>
                  <a:pt x="2904744" y="0"/>
                </a:lnTo>
                <a:lnTo>
                  <a:pt x="0" y="0"/>
                </a:lnTo>
                <a:lnTo>
                  <a:pt x="0" y="885444"/>
                </a:lnTo>
                <a:close/>
              </a:path>
            </a:pathLst>
          </a:custGeom>
          <a:ln w="9143">
            <a:solidFill>
              <a:srgbClr val="CC9A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655307" y="5611367"/>
            <a:ext cx="1883663" cy="5486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720084" y="5609844"/>
            <a:ext cx="1891284" cy="5486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35"/>
              </a:lnSpc>
            </a:pPr>
            <a:r>
              <a:rPr dirty="0" spc="-5"/>
              <a:t>By</a:t>
            </a:r>
            <a:r>
              <a:rPr dirty="0" spc="-85"/>
              <a:t> </a:t>
            </a:r>
            <a:r>
              <a:rPr dirty="0" spc="-20"/>
              <a:t>Tahani</a:t>
            </a:r>
            <a:r>
              <a:rPr dirty="0" spc="-70"/>
              <a:t> </a:t>
            </a:r>
            <a:r>
              <a:rPr dirty="0" spc="-5"/>
              <a:t>Almanie </a:t>
            </a:r>
            <a:r>
              <a:rPr dirty="0"/>
              <a:t>|</a:t>
            </a:r>
            <a:r>
              <a:rPr dirty="0" spc="-60"/>
              <a:t> </a:t>
            </a:r>
            <a:r>
              <a:rPr dirty="0" spc="-5"/>
              <a:t>CSCI</a:t>
            </a:r>
            <a:r>
              <a:rPr dirty="0" spc="-35"/>
              <a:t> </a:t>
            </a:r>
            <a:r>
              <a:rPr dirty="0" spc="-5"/>
              <a:t>5448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31060" cy="1571625"/>
          </a:xfrm>
          <a:custGeom>
            <a:avLst/>
            <a:gdLst/>
            <a:ahLst/>
            <a:cxnLst/>
            <a:rect l="l" t="t" r="r" b="b"/>
            <a:pathLst>
              <a:path w="2131060" h="1571625">
                <a:moveTo>
                  <a:pt x="0" y="0"/>
                </a:moveTo>
                <a:lnTo>
                  <a:pt x="0" y="4699"/>
                </a:lnTo>
                <a:lnTo>
                  <a:pt x="1495552" y="1571243"/>
                </a:lnTo>
                <a:lnTo>
                  <a:pt x="2130552" y="1571243"/>
                </a:lnTo>
                <a:lnTo>
                  <a:pt x="247662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3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915405" y="231393"/>
            <a:ext cx="117856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Strings</a:t>
            </a:r>
          </a:p>
        </p:txBody>
      </p:sp>
      <p:sp>
        <p:nvSpPr>
          <p:cNvPr id="9" name="object 9"/>
          <p:cNvSpPr/>
          <p:nvPr/>
        </p:nvSpPr>
        <p:spPr>
          <a:xfrm>
            <a:off x="1597152" y="1025652"/>
            <a:ext cx="9762744" cy="59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26870" y="1014222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 h="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956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759076" y="1080261"/>
            <a:ext cx="7823834" cy="17608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dirty="0" sz="2200" spc="-5" b="1">
                <a:solidFill>
                  <a:srgbClr val="CC9A1A"/>
                </a:solidFill>
                <a:latin typeface="Calibri"/>
                <a:cs typeface="Calibri"/>
              </a:rPr>
              <a:t>String</a:t>
            </a:r>
            <a:r>
              <a:rPr dirty="0" sz="2200" spc="-15" b="1">
                <a:solidFill>
                  <a:srgbClr val="CC9A1A"/>
                </a:solidFill>
                <a:latin typeface="Calibri"/>
                <a:cs typeface="Calibri"/>
              </a:rPr>
              <a:t> Formatting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CC9A1A"/>
              </a:buClr>
              <a:buFont typeface="Wingdings"/>
              <a:buChar char=""/>
            </a:pPr>
            <a:endParaRPr sz="42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dirty="0" sz="2200" spc="-10" b="1">
                <a:solidFill>
                  <a:srgbClr val="CC9A1A"/>
                </a:solidFill>
                <a:latin typeface="Calibri"/>
                <a:cs typeface="Calibri"/>
              </a:rPr>
              <a:t>Common </a:t>
            </a:r>
            <a:r>
              <a:rPr dirty="0" sz="2200" spc="-5" b="1">
                <a:solidFill>
                  <a:srgbClr val="CC9A1A"/>
                </a:solidFill>
                <a:latin typeface="Calibri"/>
                <a:cs typeface="Calibri"/>
              </a:rPr>
              <a:t>String</a:t>
            </a:r>
            <a:r>
              <a:rPr dirty="0" sz="2200" spc="25" b="1">
                <a:solidFill>
                  <a:srgbClr val="CC9A1A"/>
                </a:solidFill>
                <a:latin typeface="Calibri"/>
                <a:cs typeface="Calibri"/>
              </a:rPr>
              <a:t> </a:t>
            </a:r>
            <a:r>
              <a:rPr dirty="0" sz="2200" spc="-20" b="1">
                <a:solidFill>
                  <a:srgbClr val="CC9A1A"/>
                </a:solidFill>
                <a:latin typeface="Calibri"/>
                <a:cs typeface="Calibri"/>
              </a:rPr>
              <a:t>Operators</a:t>
            </a:r>
            <a:endParaRPr sz="22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1085"/>
              </a:spcBef>
            </a:pPr>
            <a:r>
              <a:rPr dirty="0" sz="2000">
                <a:latin typeface="Calibri"/>
                <a:cs typeface="Calibri"/>
              </a:rPr>
              <a:t>Assume </a:t>
            </a:r>
            <a:r>
              <a:rPr dirty="0" sz="2000" spc="-10">
                <a:latin typeface="Calibri"/>
                <a:cs typeface="Calibri"/>
              </a:rPr>
              <a:t>string </a:t>
            </a:r>
            <a:r>
              <a:rPr dirty="0" sz="2000" spc="-5">
                <a:latin typeface="Calibri"/>
                <a:cs typeface="Calibri"/>
              </a:rPr>
              <a:t>variable </a:t>
            </a:r>
            <a:r>
              <a:rPr dirty="0" sz="2000" b="1">
                <a:solidFill>
                  <a:srgbClr val="CC9A1A"/>
                </a:solidFill>
                <a:latin typeface="Calibri"/>
                <a:cs typeface="Calibri"/>
              </a:rPr>
              <a:t>a </a:t>
            </a:r>
            <a:r>
              <a:rPr dirty="0" sz="2000" spc="-5">
                <a:latin typeface="Calibri"/>
                <a:cs typeface="Calibri"/>
              </a:rPr>
              <a:t>holds </a:t>
            </a:r>
            <a:r>
              <a:rPr dirty="0" sz="2000">
                <a:latin typeface="Calibri"/>
                <a:cs typeface="Calibri"/>
              </a:rPr>
              <a:t>'Hello' and </a:t>
            </a:r>
            <a:r>
              <a:rPr dirty="0" sz="2000" spc="-5">
                <a:latin typeface="Calibri"/>
                <a:cs typeface="Calibri"/>
              </a:rPr>
              <a:t>variable </a:t>
            </a:r>
            <a:r>
              <a:rPr dirty="0" sz="2000" b="1">
                <a:solidFill>
                  <a:srgbClr val="CC9A1A"/>
                </a:solidFill>
                <a:latin typeface="Calibri"/>
                <a:cs typeface="Calibri"/>
              </a:rPr>
              <a:t>b </a:t>
            </a:r>
            <a:r>
              <a:rPr dirty="0" sz="2000" spc="-5">
                <a:latin typeface="Calibri"/>
                <a:cs typeface="Calibri"/>
              </a:rPr>
              <a:t>holds</a:t>
            </a:r>
            <a:r>
              <a:rPr dirty="0" sz="2000" spc="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'Python’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258055" y="1214627"/>
            <a:ext cx="3680459" cy="9128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293108" y="1249680"/>
            <a:ext cx="3555491" cy="7879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288535" y="1245108"/>
            <a:ext cx="3564890" cy="797560"/>
          </a:xfrm>
          <a:custGeom>
            <a:avLst/>
            <a:gdLst/>
            <a:ahLst/>
            <a:cxnLst/>
            <a:rect l="l" t="t" r="r" b="b"/>
            <a:pathLst>
              <a:path w="3564890" h="797560">
                <a:moveTo>
                  <a:pt x="0" y="797051"/>
                </a:moveTo>
                <a:lnTo>
                  <a:pt x="3564636" y="797051"/>
                </a:lnTo>
                <a:lnTo>
                  <a:pt x="3564636" y="0"/>
                </a:lnTo>
                <a:lnTo>
                  <a:pt x="0" y="0"/>
                </a:lnTo>
                <a:lnTo>
                  <a:pt x="0" y="79705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980310" y="2900426"/>
          <a:ext cx="8984615" cy="2601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2975"/>
                <a:gridCol w="5657850"/>
                <a:gridCol w="2363470"/>
              </a:tblGrid>
              <a:tr h="395605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600" spc="-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Operator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641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8BB49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8BB49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Example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8BB49"/>
                    </a:solidFill>
                  </a:tcPr>
                </a:tc>
              </a:tr>
              <a:tr h="3448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b="1">
                          <a:latin typeface="Calibri"/>
                          <a:cs typeface="Calibri"/>
                        </a:rPr>
                        <a:t>+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10" b="1">
                          <a:latin typeface="Calibri"/>
                          <a:cs typeface="Calibri"/>
                        </a:rPr>
                        <a:t>Concatenation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- Adds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values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on either side of the</a:t>
                      </a:r>
                      <a:r>
                        <a:rPr dirty="0" sz="1600" spc="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operator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a + b will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give</a:t>
                      </a:r>
                      <a:r>
                        <a:rPr dirty="0" sz="16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HelloPython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b="1">
                          <a:latin typeface="Calibri"/>
                          <a:cs typeface="Calibri"/>
                        </a:rPr>
                        <a:t>*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10" b="1">
                          <a:latin typeface="Calibri"/>
                          <a:cs typeface="Calibri"/>
                        </a:rPr>
                        <a:t>Repetition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- 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Creates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new strings, concatenating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multiple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copies</a:t>
                      </a:r>
                      <a:r>
                        <a:rPr dirty="0" sz="1600" spc="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of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the same string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a*2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will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give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HelloHello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</a:tr>
              <a:tr h="57848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5" b="1">
                          <a:latin typeface="Calibri"/>
                          <a:cs typeface="Calibri"/>
                        </a:rPr>
                        <a:t>[ ]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5" b="1">
                          <a:latin typeface="Calibri"/>
                          <a:cs typeface="Calibri"/>
                        </a:rPr>
                        <a:t>Slice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- Gives the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character 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from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the given</a:t>
                      </a:r>
                      <a:r>
                        <a:rPr dirty="0" sz="1600" spc="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index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99060" marR="10071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a[1] will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give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e  a[-1] will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give</a:t>
                      </a:r>
                      <a:r>
                        <a:rPr dirty="0" sz="16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o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</a:tr>
              <a:tr h="34417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5" b="1">
                          <a:latin typeface="Calibri"/>
                          <a:cs typeface="Calibri"/>
                        </a:rPr>
                        <a:t>[ :</a:t>
                      </a:r>
                      <a:r>
                        <a:rPr dirty="0" sz="16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 b="1">
                          <a:latin typeface="Calibri"/>
                          <a:cs typeface="Calibri"/>
                        </a:rPr>
                        <a:t>]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10" b="1">
                          <a:latin typeface="Calibri"/>
                          <a:cs typeface="Calibri"/>
                        </a:rPr>
                        <a:t>Range </a:t>
                      </a:r>
                      <a:r>
                        <a:rPr dirty="0" sz="1600" spc="-5" b="1">
                          <a:latin typeface="Calibri"/>
                          <a:cs typeface="Calibri"/>
                        </a:rPr>
                        <a:t>Slice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- Gives the 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characters from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the given</a:t>
                      </a:r>
                      <a:r>
                        <a:rPr dirty="0" sz="1600" spc="1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range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a[1:4] will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give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ell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</a:tr>
              <a:tr h="34417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5" b="1">
                          <a:latin typeface="Calibri"/>
                          <a:cs typeface="Calibri"/>
                        </a:rPr>
                        <a:t>in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10" b="1">
                          <a:latin typeface="Calibri"/>
                          <a:cs typeface="Calibri"/>
                        </a:rPr>
                        <a:t>Membership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- 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Returns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true if a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character exists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in the given</a:t>
                      </a:r>
                      <a:r>
                        <a:rPr dirty="0" sz="1600" spc="1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string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‘H’ in a will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give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True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</a:tr>
            </a:tbl>
          </a:graphicData>
        </a:graphic>
      </p:graphicFrame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35"/>
              </a:lnSpc>
            </a:pPr>
            <a:r>
              <a:rPr dirty="0" spc="-5"/>
              <a:t>By</a:t>
            </a:r>
            <a:r>
              <a:rPr dirty="0" spc="-85"/>
              <a:t> </a:t>
            </a:r>
            <a:r>
              <a:rPr dirty="0" spc="-20"/>
              <a:t>Tahani</a:t>
            </a:r>
            <a:r>
              <a:rPr dirty="0" spc="-70"/>
              <a:t> </a:t>
            </a:r>
            <a:r>
              <a:rPr dirty="0" spc="-5"/>
              <a:t>Almanie </a:t>
            </a:r>
            <a:r>
              <a:rPr dirty="0"/>
              <a:t>|</a:t>
            </a:r>
            <a:r>
              <a:rPr dirty="0" spc="-60"/>
              <a:t> </a:t>
            </a:r>
            <a:r>
              <a:rPr dirty="0" spc="-5"/>
              <a:t>CSCI</a:t>
            </a:r>
            <a:r>
              <a:rPr dirty="0" spc="-35"/>
              <a:t> </a:t>
            </a:r>
            <a:r>
              <a:rPr dirty="0" spc="-5"/>
              <a:t>5448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31060" cy="1571625"/>
          </a:xfrm>
          <a:custGeom>
            <a:avLst/>
            <a:gdLst/>
            <a:ahLst/>
            <a:cxnLst/>
            <a:rect l="l" t="t" r="r" b="b"/>
            <a:pathLst>
              <a:path w="2131060" h="1571625">
                <a:moveTo>
                  <a:pt x="0" y="0"/>
                </a:moveTo>
                <a:lnTo>
                  <a:pt x="0" y="4699"/>
                </a:lnTo>
                <a:lnTo>
                  <a:pt x="1495552" y="1571243"/>
                </a:lnTo>
                <a:lnTo>
                  <a:pt x="2130552" y="1571243"/>
                </a:lnTo>
                <a:lnTo>
                  <a:pt x="247662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3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915405" y="82422"/>
            <a:ext cx="117856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Strings</a:t>
            </a:r>
          </a:p>
        </p:txBody>
      </p:sp>
      <p:sp>
        <p:nvSpPr>
          <p:cNvPr id="9" name="object 9"/>
          <p:cNvSpPr/>
          <p:nvPr/>
        </p:nvSpPr>
        <p:spPr>
          <a:xfrm>
            <a:off x="1597152" y="697991"/>
            <a:ext cx="9762744" cy="59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26870" y="686562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 h="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956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825244" y="767918"/>
            <a:ext cx="320929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dirty="0" sz="2200" spc="-10" b="1">
                <a:solidFill>
                  <a:srgbClr val="CC9A1A"/>
                </a:solidFill>
                <a:latin typeface="Calibri"/>
                <a:cs typeface="Calibri"/>
              </a:rPr>
              <a:t>Common </a:t>
            </a:r>
            <a:r>
              <a:rPr dirty="0" sz="2200" spc="-5" b="1">
                <a:solidFill>
                  <a:srgbClr val="CC9A1A"/>
                </a:solidFill>
                <a:latin typeface="Calibri"/>
                <a:cs typeface="Calibri"/>
              </a:rPr>
              <a:t>String</a:t>
            </a:r>
            <a:r>
              <a:rPr dirty="0" sz="2200" spc="-15" b="1">
                <a:solidFill>
                  <a:srgbClr val="CC9A1A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solidFill>
                  <a:srgbClr val="CC9A1A"/>
                </a:solidFill>
                <a:latin typeface="Calibri"/>
                <a:cs typeface="Calibri"/>
              </a:rPr>
              <a:t>Methods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35"/>
              </a:lnSpc>
            </a:pPr>
            <a:r>
              <a:rPr dirty="0" spc="-5"/>
              <a:t>By</a:t>
            </a:r>
            <a:r>
              <a:rPr dirty="0" spc="-85"/>
              <a:t> </a:t>
            </a:r>
            <a:r>
              <a:rPr dirty="0" spc="-20"/>
              <a:t>Tahani</a:t>
            </a:r>
            <a:r>
              <a:rPr dirty="0" spc="-70"/>
              <a:t> </a:t>
            </a:r>
            <a:r>
              <a:rPr dirty="0" spc="-5"/>
              <a:t>Almanie </a:t>
            </a:r>
            <a:r>
              <a:rPr dirty="0"/>
              <a:t>|</a:t>
            </a:r>
            <a:r>
              <a:rPr dirty="0" spc="-60"/>
              <a:t> </a:t>
            </a:r>
            <a:r>
              <a:rPr dirty="0" spc="-5"/>
              <a:t>CSCI</a:t>
            </a:r>
            <a:r>
              <a:rPr dirty="0" spc="-35"/>
              <a:t> </a:t>
            </a:r>
            <a:r>
              <a:rPr dirty="0" spc="-5"/>
              <a:t>5448</a:t>
            </a: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692273" y="1221994"/>
          <a:ext cx="8062595" cy="4217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1045"/>
                <a:gridCol w="6032500"/>
              </a:tblGrid>
              <a:tr h="33464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Method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8BB49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8BB49"/>
                    </a:solidFill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97790" marR="29718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str</a:t>
                      </a:r>
                      <a:r>
                        <a:rPr dirty="0" sz="1600" spc="-10" b="1">
                          <a:latin typeface="Calibri"/>
                          <a:cs typeface="Calibri"/>
                        </a:rPr>
                        <a:t>.count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(sub,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beg= 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0,end=len(str))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87630" marR="831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Counts how many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times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sub 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occurs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in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string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or in a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substring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of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string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if 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starting index beg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and ending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index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end 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are</a:t>
                      </a:r>
                      <a:r>
                        <a:rPr dirty="0" sz="1600" spc="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given.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84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</a:tr>
              <a:tr h="55753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str</a:t>
                      </a:r>
                      <a:r>
                        <a:rPr dirty="0" sz="1600" spc="-5" b="1">
                          <a:latin typeface="Calibri"/>
                          <a:cs typeface="Calibri"/>
                        </a:rPr>
                        <a:t>.isalpha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()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lstStyle/>
                    <a:p>
                      <a:pPr marL="78105" marR="48196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Returns 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True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if string has at least 1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character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and all 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characters are 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alphanumeric and 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False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otherwise.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str</a:t>
                      </a:r>
                      <a:r>
                        <a:rPr dirty="0" sz="1600" spc="-5" b="1">
                          <a:latin typeface="Calibri"/>
                          <a:cs typeface="Calibri"/>
                        </a:rPr>
                        <a:t>.isdigit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()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 spc="-15">
                          <a:latin typeface="Calibri"/>
                          <a:cs typeface="Calibri"/>
                        </a:rPr>
                        <a:t>Returns 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True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if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string contains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only digits and 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False</a:t>
                      </a:r>
                      <a:r>
                        <a:rPr dirty="0" sz="1600" spc="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otherwise.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</a:tr>
              <a:tr h="33464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str</a:t>
                      </a:r>
                      <a:r>
                        <a:rPr dirty="0" sz="1600" spc="-10" b="1">
                          <a:latin typeface="Calibri"/>
                          <a:cs typeface="Calibri"/>
                        </a:rPr>
                        <a:t>.lower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()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Converts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all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uppercase 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letters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in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string to</a:t>
                      </a:r>
                      <a:r>
                        <a:rPr dirty="0" sz="1600" spc="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lowercase.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str</a:t>
                      </a:r>
                      <a:r>
                        <a:rPr dirty="0" sz="1600" spc="-10" b="1">
                          <a:latin typeface="Calibri"/>
                          <a:cs typeface="Calibri"/>
                        </a:rPr>
                        <a:t>.upper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()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ts val="1905"/>
                        </a:lnSpc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Converts 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lowercase letters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in string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600" spc="8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uppercase.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</a:tr>
              <a:tr h="40259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str</a:t>
                      </a:r>
                      <a:r>
                        <a:rPr dirty="0" sz="1600" spc="-10" b="1">
                          <a:latin typeface="Calibri"/>
                          <a:cs typeface="Calibri"/>
                        </a:rPr>
                        <a:t>.replace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(old, new)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Replaces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all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occurrences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of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old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in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string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with</a:t>
                      </a:r>
                      <a:r>
                        <a:rPr dirty="0" sz="1600" spc="1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new.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</a:tr>
              <a:tr h="55753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str</a:t>
                      </a:r>
                      <a:r>
                        <a:rPr dirty="0" sz="1600" spc="-10" b="1">
                          <a:latin typeface="Calibri"/>
                          <a:cs typeface="Calibri"/>
                        </a:rPr>
                        <a:t>.split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(str=‘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 ’)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9683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Splits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string according to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delimiter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str (space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if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not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provided)  and 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returns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list of</a:t>
                      </a:r>
                      <a:r>
                        <a:rPr dirty="0" sz="1600" spc="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substrings.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69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</a:tr>
              <a:tr h="33464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str</a:t>
                      </a:r>
                      <a:r>
                        <a:rPr dirty="0" sz="1600" spc="-10" b="1">
                          <a:latin typeface="Calibri"/>
                          <a:cs typeface="Calibri"/>
                        </a:rPr>
                        <a:t>.strip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()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600" spc="-15">
                          <a:latin typeface="Calibri"/>
                          <a:cs typeface="Calibri"/>
                        </a:rPr>
                        <a:t>Removes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all leading and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trailing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whitespace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6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string.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</a:tr>
              <a:tr h="429259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str</a:t>
                      </a:r>
                      <a:r>
                        <a:rPr dirty="0" sz="1600" spc="-10" b="1">
                          <a:latin typeface="Calibri"/>
                          <a:cs typeface="Calibri"/>
                        </a:rPr>
                        <a:t>.title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()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600" spc="-15">
                          <a:latin typeface="Calibri"/>
                          <a:cs typeface="Calibri"/>
                        </a:rPr>
                        <a:t>Returns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"titlecased" 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version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600" spc="8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string.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1932558" y="5549900"/>
            <a:ext cx="3345179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200" spc="-10" b="1">
                <a:solidFill>
                  <a:srgbClr val="CC9A1A"/>
                </a:solidFill>
                <a:latin typeface="Calibri"/>
                <a:cs typeface="Calibri"/>
              </a:rPr>
              <a:t>Common </a:t>
            </a:r>
            <a:r>
              <a:rPr dirty="0" sz="2200" spc="-5" b="1">
                <a:solidFill>
                  <a:srgbClr val="CC9A1A"/>
                </a:solidFill>
                <a:latin typeface="Calibri"/>
                <a:cs typeface="Calibri"/>
              </a:rPr>
              <a:t>String</a:t>
            </a:r>
            <a:r>
              <a:rPr dirty="0" sz="2200" spc="5" b="1">
                <a:solidFill>
                  <a:srgbClr val="CC9A1A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solidFill>
                  <a:srgbClr val="CC9A1A"/>
                </a:solidFill>
                <a:latin typeface="Calibri"/>
                <a:cs typeface="Calibri"/>
              </a:rPr>
              <a:t>Functions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90794" y="5574284"/>
            <a:ext cx="4286250" cy="6426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latin typeface="Calibri"/>
                <a:cs typeface="Calibri"/>
              </a:rPr>
              <a:t>str</a:t>
            </a:r>
            <a:r>
              <a:rPr dirty="0" sz="2000" spc="-5">
                <a:latin typeface="Calibri"/>
                <a:cs typeface="Calibri"/>
              </a:rPr>
              <a:t>(x) </a:t>
            </a:r>
            <a:r>
              <a:rPr dirty="0" sz="1800" spc="-10">
                <a:latin typeface="Calibri"/>
                <a:cs typeface="Calibri"/>
              </a:rPr>
              <a:t>:to convert </a:t>
            </a:r>
            <a:r>
              <a:rPr dirty="0" sz="1800">
                <a:latin typeface="Calibri"/>
                <a:cs typeface="Calibri"/>
              </a:rPr>
              <a:t>x </a:t>
            </a:r>
            <a:r>
              <a:rPr dirty="0" sz="1800" spc="-10">
                <a:latin typeface="Calibri"/>
                <a:cs typeface="Calibri"/>
              </a:rPr>
              <a:t>to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string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2000" spc="-5" b="1">
                <a:latin typeface="Calibri"/>
                <a:cs typeface="Calibri"/>
              </a:rPr>
              <a:t>len</a:t>
            </a:r>
            <a:r>
              <a:rPr dirty="0" sz="2000" spc="-5">
                <a:latin typeface="Calibri"/>
                <a:cs typeface="Calibri"/>
              </a:rPr>
              <a:t>(string)</a:t>
            </a:r>
            <a:r>
              <a:rPr dirty="0" sz="1800" spc="-5">
                <a:latin typeface="Calibri"/>
                <a:cs typeface="Calibri"/>
              </a:rPr>
              <a:t>:gives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10">
                <a:latin typeface="Calibri"/>
                <a:cs typeface="Calibri"/>
              </a:rPr>
              <a:t>total </a:t>
            </a:r>
            <a:r>
              <a:rPr dirty="0" sz="1800" spc="-5">
                <a:latin typeface="Calibri"/>
                <a:cs typeface="Calibri"/>
              </a:rPr>
              <a:t>length of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string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31060" cy="1571625"/>
          </a:xfrm>
          <a:custGeom>
            <a:avLst/>
            <a:gdLst/>
            <a:ahLst/>
            <a:cxnLst/>
            <a:rect l="l" t="t" r="r" b="b"/>
            <a:pathLst>
              <a:path w="2131060" h="1571625">
                <a:moveTo>
                  <a:pt x="0" y="0"/>
                </a:moveTo>
                <a:lnTo>
                  <a:pt x="0" y="4699"/>
                </a:lnTo>
                <a:lnTo>
                  <a:pt x="1495552" y="1571243"/>
                </a:lnTo>
                <a:lnTo>
                  <a:pt x="2130552" y="1571243"/>
                </a:lnTo>
                <a:lnTo>
                  <a:pt x="247662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3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740402" y="231393"/>
            <a:ext cx="352869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"/>
              <a:t>Presentation</a:t>
            </a:r>
            <a:r>
              <a:rPr dirty="0" spc="-50"/>
              <a:t> </a:t>
            </a:r>
            <a:r>
              <a:rPr dirty="0" spc="-5"/>
              <a:t>Outline</a:t>
            </a:r>
          </a:p>
        </p:txBody>
      </p:sp>
      <p:sp>
        <p:nvSpPr>
          <p:cNvPr id="9" name="object 9"/>
          <p:cNvSpPr/>
          <p:nvPr/>
        </p:nvSpPr>
        <p:spPr>
          <a:xfrm>
            <a:off x="1597152" y="1025652"/>
            <a:ext cx="9762744" cy="59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26870" y="1014222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 h="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956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805553" y="926189"/>
            <a:ext cx="3357879" cy="5768975"/>
          </a:xfrm>
          <a:prstGeom prst="rect">
            <a:avLst/>
          </a:prstGeom>
        </p:spPr>
        <p:txBody>
          <a:bodyPr wrap="square" lIns="0" tIns="15557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225"/>
              </a:spcBef>
              <a:buClr>
                <a:srgbClr val="CC9A1A"/>
              </a:buClr>
              <a:buFont typeface="Wingdings"/>
              <a:buChar char=""/>
              <a:tabLst>
                <a:tab pos="299720" algn="l"/>
              </a:tabLst>
            </a:pPr>
            <a:r>
              <a:rPr dirty="0" sz="2200">
                <a:latin typeface="Calibri"/>
                <a:cs typeface="Calibri"/>
              </a:rPr>
              <a:t>Python</a:t>
            </a:r>
            <a:r>
              <a:rPr dirty="0" sz="2200" spc="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Overview</a:t>
            </a:r>
            <a:endParaRPr sz="22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125"/>
              </a:spcBef>
              <a:buClr>
                <a:srgbClr val="CC9A1A"/>
              </a:buClr>
              <a:buFont typeface="Wingdings"/>
              <a:buChar char=""/>
              <a:tabLst>
                <a:tab pos="299720" algn="l"/>
              </a:tabLst>
            </a:pPr>
            <a:r>
              <a:rPr dirty="0" sz="2200" spc="-5">
                <a:latin typeface="Calibri"/>
                <a:cs typeface="Calibri"/>
              </a:rPr>
              <a:t>Python </a:t>
            </a:r>
            <a:r>
              <a:rPr dirty="0" sz="2200" spc="-15">
                <a:latin typeface="Calibri"/>
                <a:cs typeface="Calibri"/>
              </a:rPr>
              <a:t>Data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25">
                <a:latin typeface="Calibri"/>
                <a:cs typeface="Calibri"/>
              </a:rPr>
              <a:t>Types</a:t>
            </a:r>
            <a:endParaRPr sz="22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125"/>
              </a:spcBef>
              <a:buClr>
                <a:srgbClr val="CC9A1A"/>
              </a:buClr>
              <a:buFont typeface="Wingdings"/>
              <a:buChar char=""/>
              <a:tabLst>
                <a:tab pos="299720" algn="l"/>
              </a:tabLst>
            </a:pPr>
            <a:r>
              <a:rPr dirty="0" sz="2200">
                <a:latin typeface="Calibri"/>
                <a:cs typeface="Calibri"/>
              </a:rPr>
              <a:t>Python </a:t>
            </a:r>
            <a:r>
              <a:rPr dirty="0" sz="2200" spc="-15">
                <a:latin typeface="Calibri"/>
                <a:cs typeface="Calibri"/>
              </a:rPr>
              <a:t>Control </a:t>
            </a:r>
            <a:r>
              <a:rPr dirty="0" sz="2200" spc="-10">
                <a:latin typeface="Calibri"/>
                <a:cs typeface="Calibri"/>
              </a:rPr>
              <a:t>Structures</a:t>
            </a:r>
            <a:endParaRPr sz="22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125"/>
              </a:spcBef>
              <a:buClr>
                <a:srgbClr val="CC9A1A"/>
              </a:buClr>
              <a:buFont typeface="Wingdings"/>
              <a:buChar char=""/>
              <a:tabLst>
                <a:tab pos="299720" algn="l"/>
              </a:tabLst>
            </a:pPr>
            <a:r>
              <a:rPr dirty="0" sz="2200">
                <a:latin typeface="Calibri"/>
                <a:cs typeface="Calibri"/>
              </a:rPr>
              <a:t>Python</a:t>
            </a:r>
            <a:r>
              <a:rPr dirty="0" sz="2200" spc="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Input\output</a:t>
            </a:r>
            <a:endParaRPr sz="22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125"/>
              </a:spcBef>
              <a:buClr>
                <a:srgbClr val="CC9A1A"/>
              </a:buClr>
              <a:buFont typeface="Wingdings"/>
              <a:buChar char=""/>
              <a:tabLst>
                <a:tab pos="299720" algn="l"/>
              </a:tabLst>
            </a:pPr>
            <a:r>
              <a:rPr dirty="0" sz="2200" spc="-5">
                <a:latin typeface="Calibri"/>
                <a:cs typeface="Calibri"/>
              </a:rPr>
              <a:t>Python</a:t>
            </a:r>
            <a:r>
              <a:rPr dirty="0" sz="2200" spc="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Functions</a:t>
            </a:r>
            <a:endParaRPr sz="22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125"/>
              </a:spcBef>
              <a:buClr>
                <a:srgbClr val="CC9A1A"/>
              </a:buClr>
              <a:buFont typeface="Wingdings"/>
              <a:buChar char=""/>
              <a:tabLst>
                <a:tab pos="299720" algn="l"/>
              </a:tabLst>
            </a:pPr>
            <a:r>
              <a:rPr dirty="0" sz="2200">
                <a:latin typeface="Calibri"/>
                <a:cs typeface="Calibri"/>
              </a:rPr>
              <a:t>Python </a:t>
            </a:r>
            <a:r>
              <a:rPr dirty="0" sz="2200" spc="-10">
                <a:latin typeface="Calibri"/>
                <a:cs typeface="Calibri"/>
              </a:rPr>
              <a:t>File</a:t>
            </a:r>
            <a:r>
              <a:rPr dirty="0" sz="2200" spc="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Handling</a:t>
            </a:r>
            <a:endParaRPr sz="22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125"/>
              </a:spcBef>
              <a:buClr>
                <a:srgbClr val="CC9A1A"/>
              </a:buClr>
              <a:buFont typeface="Wingdings"/>
              <a:buChar char=""/>
              <a:tabLst>
                <a:tab pos="299720" algn="l"/>
              </a:tabLst>
            </a:pPr>
            <a:r>
              <a:rPr dirty="0" sz="2200">
                <a:latin typeface="Calibri"/>
                <a:cs typeface="Calibri"/>
              </a:rPr>
              <a:t>Python </a:t>
            </a:r>
            <a:r>
              <a:rPr dirty="0" sz="2200" spc="-15">
                <a:latin typeface="Calibri"/>
                <a:cs typeface="Calibri"/>
              </a:rPr>
              <a:t>Exception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Handling</a:t>
            </a:r>
            <a:endParaRPr sz="22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125"/>
              </a:spcBef>
              <a:buClr>
                <a:srgbClr val="CC9A1A"/>
              </a:buClr>
              <a:buFont typeface="Wingdings"/>
              <a:buChar char=""/>
              <a:tabLst>
                <a:tab pos="299720" algn="l"/>
              </a:tabLst>
            </a:pPr>
            <a:r>
              <a:rPr dirty="0" sz="2200">
                <a:latin typeface="Calibri"/>
                <a:cs typeface="Calibri"/>
              </a:rPr>
              <a:t>Python</a:t>
            </a:r>
            <a:r>
              <a:rPr dirty="0" sz="2200" spc="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Modules</a:t>
            </a:r>
            <a:endParaRPr sz="22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130"/>
              </a:spcBef>
              <a:buClr>
                <a:srgbClr val="CC9A1A"/>
              </a:buClr>
              <a:buFont typeface="Wingdings"/>
              <a:buChar char=""/>
              <a:tabLst>
                <a:tab pos="299720" algn="l"/>
              </a:tabLst>
            </a:pPr>
            <a:r>
              <a:rPr dirty="0" sz="2200">
                <a:latin typeface="Calibri"/>
                <a:cs typeface="Calibri"/>
              </a:rPr>
              <a:t>Python</a:t>
            </a:r>
            <a:r>
              <a:rPr dirty="0" sz="2200" spc="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Classes</a:t>
            </a:r>
            <a:endParaRPr sz="22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125"/>
              </a:spcBef>
              <a:buClr>
                <a:srgbClr val="CC9A1A"/>
              </a:buClr>
              <a:buFont typeface="Wingdings"/>
              <a:buChar char=""/>
              <a:tabLst>
                <a:tab pos="299720" algn="l"/>
              </a:tabLst>
            </a:pPr>
            <a:r>
              <a:rPr dirty="0" sz="2200">
                <a:latin typeface="Calibri"/>
                <a:cs typeface="Calibri"/>
              </a:rPr>
              <a:t>Python </a:t>
            </a:r>
            <a:r>
              <a:rPr dirty="0" sz="2200" spc="-5">
                <a:latin typeface="Calibri"/>
                <a:cs typeface="Calibri"/>
              </a:rPr>
              <a:t>vs. </a:t>
            </a:r>
            <a:r>
              <a:rPr dirty="0" sz="2200" spc="-25">
                <a:latin typeface="Calibri"/>
                <a:cs typeface="Calibri"/>
              </a:rPr>
              <a:t>Java</a:t>
            </a:r>
            <a:r>
              <a:rPr dirty="0" sz="2200" spc="-3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Examples</a:t>
            </a:r>
            <a:endParaRPr sz="22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125"/>
              </a:spcBef>
              <a:buClr>
                <a:srgbClr val="CC9A1A"/>
              </a:buClr>
              <a:buFont typeface="Wingdings"/>
              <a:buChar char=""/>
              <a:tabLst>
                <a:tab pos="299720" algn="l"/>
              </a:tabLst>
            </a:pPr>
            <a:r>
              <a:rPr dirty="0" sz="2200">
                <a:latin typeface="Calibri"/>
                <a:cs typeface="Calibri"/>
              </a:rPr>
              <a:t>Python </a:t>
            </a:r>
            <a:r>
              <a:rPr dirty="0" sz="2200" spc="-10">
                <a:latin typeface="Calibri"/>
                <a:cs typeface="Calibri"/>
              </a:rPr>
              <a:t>Useful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45">
                <a:latin typeface="Calibri"/>
                <a:cs typeface="Calibri"/>
              </a:rPr>
              <a:t>Tools</a:t>
            </a:r>
            <a:endParaRPr sz="22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125"/>
              </a:spcBef>
              <a:buClr>
                <a:srgbClr val="CC9A1A"/>
              </a:buClr>
              <a:buFont typeface="Wingdings"/>
              <a:buChar char=""/>
              <a:tabLst>
                <a:tab pos="299720" algn="l"/>
              </a:tabLst>
            </a:pPr>
            <a:r>
              <a:rPr dirty="0" sz="2200" spc="-5">
                <a:latin typeface="Calibri"/>
                <a:cs typeface="Calibri"/>
              </a:rPr>
              <a:t>Who uses</a:t>
            </a:r>
            <a:r>
              <a:rPr dirty="0" sz="2200" spc="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Python?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35"/>
              </a:lnSpc>
            </a:pPr>
            <a:r>
              <a:rPr dirty="0" spc="-5"/>
              <a:t>By</a:t>
            </a:r>
            <a:r>
              <a:rPr dirty="0" spc="-85"/>
              <a:t> </a:t>
            </a:r>
            <a:r>
              <a:rPr dirty="0" spc="-20"/>
              <a:t>Tahani</a:t>
            </a:r>
            <a:r>
              <a:rPr dirty="0" spc="-70"/>
              <a:t> </a:t>
            </a:r>
            <a:r>
              <a:rPr dirty="0" spc="-5"/>
              <a:t>Almanie </a:t>
            </a:r>
            <a:r>
              <a:rPr dirty="0"/>
              <a:t>|</a:t>
            </a:r>
            <a:r>
              <a:rPr dirty="0" spc="-60"/>
              <a:t> </a:t>
            </a:r>
            <a:r>
              <a:rPr dirty="0" spc="-5"/>
              <a:t>CSCI</a:t>
            </a:r>
            <a:r>
              <a:rPr dirty="0" spc="-35"/>
              <a:t> </a:t>
            </a:r>
            <a:r>
              <a:rPr dirty="0" spc="-5"/>
              <a:t>5448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31060" cy="1571625"/>
          </a:xfrm>
          <a:custGeom>
            <a:avLst/>
            <a:gdLst/>
            <a:ahLst/>
            <a:cxnLst/>
            <a:rect l="l" t="t" r="r" b="b"/>
            <a:pathLst>
              <a:path w="2131060" h="1571625">
                <a:moveTo>
                  <a:pt x="0" y="0"/>
                </a:moveTo>
                <a:lnTo>
                  <a:pt x="0" y="4699"/>
                </a:lnTo>
                <a:lnTo>
                  <a:pt x="1495552" y="1571243"/>
                </a:lnTo>
                <a:lnTo>
                  <a:pt x="2130552" y="1571243"/>
                </a:lnTo>
                <a:lnTo>
                  <a:pt x="247662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3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124194" y="231393"/>
            <a:ext cx="76073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Li</a:t>
            </a:r>
            <a:r>
              <a:rPr dirty="0" spc="-30"/>
              <a:t>s</a:t>
            </a:r>
            <a:r>
              <a:rPr dirty="0"/>
              <a:t>ts</a:t>
            </a:r>
          </a:p>
        </p:txBody>
      </p:sp>
      <p:sp>
        <p:nvSpPr>
          <p:cNvPr id="9" name="object 9"/>
          <p:cNvSpPr/>
          <p:nvPr/>
        </p:nvSpPr>
        <p:spPr>
          <a:xfrm>
            <a:off x="1597152" y="1025652"/>
            <a:ext cx="9762744" cy="59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26870" y="1014222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 h="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956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759076" y="1107439"/>
            <a:ext cx="9329420" cy="34785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10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dirty="0" sz="2000">
                <a:latin typeface="Calibri"/>
                <a:cs typeface="Calibri"/>
              </a:rPr>
              <a:t>A </a:t>
            </a:r>
            <a:r>
              <a:rPr dirty="0" sz="2000" spc="-10">
                <a:latin typeface="Calibri"/>
                <a:cs typeface="Calibri"/>
              </a:rPr>
              <a:t>list </a:t>
            </a:r>
            <a:r>
              <a:rPr dirty="0" sz="2000" spc="-5">
                <a:latin typeface="Calibri"/>
                <a:cs typeface="Calibri"/>
              </a:rPr>
              <a:t>in </a:t>
            </a:r>
            <a:r>
              <a:rPr dirty="0" sz="2000">
                <a:latin typeface="Calibri"/>
                <a:cs typeface="Calibri"/>
              </a:rPr>
              <a:t>Python </a:t>
            </a:r>
            <a:r>
              <a:rPr dirty="0" sz="2000" spc="-5">
                <a:latin typeface="Calibri"/>
                <a:cs typeface="Calibri"/>
              </a:rPr>
              <a:t>is </a:t>
            </a:r>
            <a:r>
              <a:rPr dirty="0" sz="2000">
                <a:latin typeface="Calibri"/>
                <a:cs typeface="Calibri"/>
              </a:rPr>
              <a:t>an </a:t>
            </a:r>
            <a:r>
              <a:rPr dirty="0" sz="2000" spc="-10" b="1">
                <a:latin typeface="Calibri"/>
                <a:cs typeface="Calibri"/>
              </a:rPr>
              <a:t>ordered </a:t>
            </a:r>
            <a:r>
              <a:rPr dirty="0" sz="2000" spc="-15">
                <a:latin typeface="Calibri"/>
                <a:cs typeface="Calibri"/>
              </a:rPr>
              <a:t>group </a:t>
            </a:r>
            <a:r>
              <a:rPr dirty="0" sz="2000">
                <a:latin typeface="Calibri"/>
                <a:cs typeface="Calibri"/>
              </a:rPr>
              <a:t>of </a:t>
            </a:r>
            <a:r>
              <a:rPr dirty="0" sz="2000" spc="-5">
                <a:latin typeface="Calibri"/>
                <a:cs typeface="Calibri"/>
              </a:rPr>
              <a:t>items or elements, </a:t>
            </a:r>
            <a:r>
              <a:rPr dirty="0" sz="2000">
                <a:latin typeface="Calibri"/>
                <a:cs typeface="Calibri"/>
              </a:rPr>
              <a:t>and these </a:t>
            </a:r>
            <a:r>
              <a:rPr dirty="0" sz="2000" spc="-5">
                <a:latin typeface="Calibri"/>
                <a:cs typeface="Calibri"/>
              </a:rPr>
              <a:t>list elements </a:t>
            </a:r>
            <a:r>
              <a:rPr dirty="0" sz="2000" spc="-5" i="1">
                <a:latin typeface="Calibri"/>
                <a:cs typeface="Calibri"/>
              </a:rPr>
              <a:t>don't  </a:t>
            </a:r>
            <a:r>
              <a:rPr dirty="0" sz="2000" spc="-5" i="1">
                <a:latin typeface="Calibri"/>
                <a:cs typeface="Calibri"/>
              </a:rPr>
              <a:t>have </a:t>
            </a:r>
            <a:r>
              <a:rPr dirty="0" sz="2000" spc="-15">
                <a:latin typeface="Calibri"/>
                <a:cs typeface="Calibri"/>
              </a:rPr>
              <a:t>to </a:t>
            </a:r>
            <a:r>
              <a:rPr dirty="0" sz="2000">
                <a:latin typeface="Calibri"/>
                <a:cs typeface="Calibri"/>
              </a:rPr>
              <a:t>be </a:t>
            </a:r>
            <a:r>
              <a:rPr dirty="0" sz="2000" spc="-5">
                <a:latin typeface="Calibri"/>
                <a:cs typeface="Calibri"/>
              </a:rPr>
              <a:t>of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5">
                <a:latin typeface="Calibri"/>
                <a:cs typeface="Calibri"/>
              </a:rPr>
              <a:t>same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type.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075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dirty="0" sz="2000">
                <a:latin typeface="Calibri"/>
                <a:cs typeface="Calibri"/>
              </a:rPr>
              <a:t>Python </a:t>
            </a:r>
            <a:r>
              <a:rPr dirty="0" sz="2000" spc="-10">
                <a:latin typeface="Calibri"/>
                <a:cs typeface="Calibri"/>
              </a:rPr>
              <a:t>Lists are </a:t>
            </a:r>
            <a:r>
              <a:rPr dirty="0" sz="2000" spc="-5" b="1">
                <a:solidFill>
                  <a:srgbClr val="CC9A1A"/>
                </a:solidFill>
                <a:latin typeface="Calibri"/>
                <a:cs typeface="Calibri"/>
              </a:rPr>
              <a:t>mutable </a:t>
            </a:r>
            <a:r>
              <a:rPr dirty="0" sz="2000" spc="-5">
                <a:latin typeface="Calibri"/>
                <a:cs typeface="Calibri"/>
              </a:rPr>
              <a:t>objects that can </a:t>
            </a:r>
            <a:r>
              <a:rPr dirty="0" sz="2000">
                <a:latin typeface="Calibri"/>
                <a:cs typeface="Calibri"/>
              </a:rPr>
              <a:t>change their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values.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dirty="0" sz="2000">
                <a:latin typeface="Calibri"/>
                <a:cs typeface="Calibri"/>
              </a:rPr>
              <a:t>A </a:t>
            </a:r>
            <a:r>
              <a:rPr dirty="0" sz="2000" spc="-10">
                <a:latin typeface="Calibri"/>
                <a:cs typeface="Calibri"/>
              </a:rPr>
              <a:t>list contains items </a:t>
            </a:r>
            <a:r>
              <a:rPr dirty="0" sz="2000" spc="-15">
                <a:latin typeface="Calibri"/>
                <a:cs typeface="Calibri"/>
              </a:rPr>
              <a:t>separated </a:t>
            </a:r>
            <a:r>
              <a:rPr dirty="0" sz="2000" spc="-5">
                <a:latin typeface="Calibri"/>
                <a:cs typeface="Calibri"/>
              </a:rPr>
              <a:t>by </a:t>
            </a:r>
            <a:r>
              <a:rPr dirty="0" sz="2000" spc="-5" i="1">
                <a:latin typeface="Calibri"/>
                <a:cs typeface="Calibri"/>
              </a:rPr>
              <a:t>commas </a:t>
            </a:r>
            <a:r>
              <a:rPr dirty="0" sz="2000">
                <a:latin typeface="Calibri"/>
                <a:cs typeface="Calibri"/>
              </a:rPr>
              <a:t>and enclosed within </a:t>
            </a:r>
            <a:r>
              <a:rPr dirty="0" sz="2000" spc="-5" i="1">
                <a:latin typeface="Calibri"/>
                <a:cs typeface="Calibri"/>
              </a:rPr>
              <a:t>square</a:t>
            </a:r>
            <a:r>
              <a:rPr dirty="0" sz="2000" spc="55" i="1">
                <a:latin typeface="Calibri"/>
                <a:cs typeface="Calibri"/>
              </a:rPr>
              <a:t> </a:t>
            </a:r>
            <a:r>
              <a:rPr dirty="0" sz="2000" spc="-15" i="1">
                <a:latin typeface="Calibri"/>
                <a:cs typeface="Calibri"/>
              </a:rPr>
              <a:t>brackets</a:t>
            </a:r>
            <a:r>
              <a:rPr dirty="0" sz="2000" spc="-15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299085" marR="5080" indent="-286385">
              <a:lnSpc>
                <a:spcPct val="100000"/>
              </a:lnSpc>
              <a:spcBef>
                <a:spcPts val="108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dirty="0" sz="2000" spc="-10">
                <a:latin typeface="Calibri"/>
                <a:cs typeface="Calibri"/>
              </a:rPr>
              <a:t>List </a:t>
            </a:r>
            <a:r>
              <a:rPr dirty="0" sz="2000" spc="-15">
                <a:latin typeface="Calibri"/>
                <a:cs typeface="Calibri"/>
              </a:rPr>
              <a:t>indexes like </a:t>
            </a:r>
            <a:r>
              <a:rPr dirty="0" sz="2000" spc="-5">
                <a:latin typeface="Calibri"/>
                <a:cs typeface="Calibri"/>
              </a:rPr>
              <a:t>strings </a:t>
            </a:r>
            <a:r>
              <a:rPr dirty="0" sz="2000" spc="-10">
                <a:latin typeface="Calibri"/>
                <a:cs typeface="Calibri"/>
              </a:rPr>
              <a:t>starting </a:t>
            </a:r>
            <a:r>
              <a:rPr dirty="0" sz="2000" spc="-15">
                <a:latin typeface="Calibri"/>
                <a:cs typeface="Calibri"/>
              </a:rPr>
              <a:t>at </a:t>
            </a:r>
            <a:r>
              <a:rPr dirty="0" sz="2000" b="1">
                <a:solidFill>
                  <a:srgbClr val="CC9A1A"/>
                </a:solidFill>
                <a:latin typeface="Calibri"/>
                <a:cs typeface="Calibri"/>
              </a:rPr>
              <a:t>0 </a:t>
            </a:r>
            <a:r>
              <a:rPr dirty="0" sz="2000" spc="-5">
                <a:latin typeface="Calibri"/>
                <a:cs typeface="Calibri"/>
              </a:rPr>
              <a:t>in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5">
                <a:latin typeface="Calibri"/>
                <a:cs typeface="Calibri"/>
              </a:rPr>
              <a:t>beginning of the </a:t>
            </a:r>
            <a:r>
              <a:rPr dirty="0" sz="2000" spc="-10">
                <a:latin typeface="Calibri"/>
                <a:cs typeface="Calibri"/>
              </a:rPr>
              <a:t>list </a:t>
            </a:r>
            <a:r>
              <a:rPr dirty="0" sz="2000">
                <a:latin typeface="Calibri"/>
                <a:cs typeface="Calibri"/>
              </a:rPr>
              <a:t>and </a:t>
            </a:r>
            <a:r>
              <a:rPr dirty="0" sz="2000" spc="-10">
                <a:latin typeface="Calibri"/>
                <a:cs typeface="Calibri"/>
              </a:rPr>
              <a:t>working </a:t>
            </a:r>
            <a:r>
              <a:rPr dirty="0" sz="2000" spc="-5">
                <a:latin typeface="Calibri"/>
                <a:cs typeface="Calibri"/>
              </a:rPr>
              <a:t>their </a:t>
            </a:r>
            <a:r>
              <a:rPr dirty="0" sz="2000" spc="-25">
                <a:latin typeface="Calibri"/>
                <a:cs typeface="Calibri"/>
              </a:rPr>
              <a:t>way  </a:t>
            </a:r>
            <a:r>
              <a:rPr dirty="0" sz="2000" spc="-15">
                <a:latin typeface="Calibri"/>
                <a:cs typeface="Calibri"/>
              </a:rPr>
              <a:t>from </a:t>
            </a:r>
            <a:r>
              <a:rPr dirty="0" sz="2000" spc="-5" b="1">
                <a:solidFill>
                  <a:srgbClr val="CC9A1A"/>
                </a:solidFill>
                <a:latin typeface="Calibri"/>
                <a:cs typeface="Calibri"/>
              </a:rPr>
              <a:t>-1 </a:t>
            </a:r>
            <a:r>
              <a:rPr dirty="0" sz="2000" spc="-15">
                <a:latin typeface="Calibri"/>
                <a:cs typeface="Calibri"/>
              </a:rPr>
              <a:t>at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end.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dirty="0" sz="2000" spc="-5">
                <a:latin typeface="Calibri"/>
                <a:cs typeface="Calibri"/>
              </a:rPr>
              <a:t>Similar</a:t>
            </a:r>
            <a:r>
              <a:rPr dirty="0" sz="2000" spc="5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to</a:t>
            </a:r>
            <a:r>
              <a:rPr dirty="0" sz="2000" spc="5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strings,</a:t>
            </a:r>
            <a:r>
              <a:rPr dirty="0" sz="2000" spc="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Lists</a:t>
            </a:r>
            <a:r>
              <a:rPr dirty="0" sz="2000" spc="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operations</a:t>
            </a:r>
            <a:r>
              <a:rPr dirty="0" sz="2000" spc="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include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slicing</a:t>
            </a:r>
            <a:r>
              <a:rPr dirty="0" sz="2000" spc="50" b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([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]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[:])</a:t>
            </a:r>
            <a:r>
              <a:rPr dirty="0" sz="2000" spc="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,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concatenation</a:t>
            </a:r>
            <a:r>
              <a:rPr dirty="0" sz="2000" spc="55" b="1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(+),</a:t>
            </a:r>
            <a:endParaRPr sz="20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dirty="0" sz="2000" spc="-5" b="1">
                <a:latin typeface="Calibri"/>
                <a:cs typeface="Calibri"/>
              </a:rPr>
              <a:t>repetition </a:t>
            </a:r>
            <a:r>
              <a:rPr dirty="0" sz="2000" spc="-5">
                <a:latin typeface="Calibri"/>
                <a:cs typeface="Calibri"/>
              </a:rPr>
              <a:t>(*), </a:t>
            </a:r>
            <a:r>
              <a:rPr dirty="0" sz="2000">
                <a:latin typeface="Calibri"/>
                <a:cs typeface="Calibri"/>
              </a:rPr>
              <a:t>and </a:t>
            </a:r>
            <a:r>
              <a:rPr dirty="0" sz="2000" spc="-5" b="1">
                <a:latin typeface="Calibri"/>
                <a:cs typeface="Calibri"/>
              </a:rPr>
              <a:t>membership</a:t>
            </a:r>
            <a:r>
              <a:rPr dirty="0" sz="2000" spc="-40" b="1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(in).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075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dirty="0" sz="2000" spc="-5">
                <a:latin typeface="Calibri"/>
                <a:cs typeface="Calibri"/>
              </a:rPr>
              <a:t>This </a:t>
            </a:r>
            <a:r>
              <a:rPr dirty="0" sz="2000" spc="-15">
                <a:latin typeface="Calibri"/>
                <a:cs typeface="Calibri"/>
              </a:rPr>
              <a:t>example </a:t>
            </a:r>
            <a:r>
              <a:rPr dirty="0" sz="2000" spc="-5">
                <a:latin typeface="Calibri"/>
                <a:cs typeface="Calibri"/>
              </a:rPr>
              <a:t>shows how </a:t>
            </a:r>
            <a:r>
              <a:rPr dirty="0" sz="2000" spc="-15">
                <a:latin typeface="Calibri"/>
                <a:cs typeface="Calibri"/>
              </a:rPr>
              <a:t>to </a:t>
            </a:r>
            <a:r>
              <a:rPr dirty="0" sz="2000" spc="-5" i="1">
                <a:latin typeface="Calibri"/>
                <a:cs typeface="Calibri"/>
              </a:rPr>
              <a:t>access</a:t>
            </a:r>
            <a:r>
              <a:rPr dirty="0" sz="2000" spc="-5">
                <a:latin typeface="Calibri"/>
                <a:cs typeface="Calibri"/>
              </a:rPr>
              <a:t>, </a:t>
            </a:r>
            <a:r>
              <a:rPr dirty="0" sz="2000" spc="-5" i="1">
                <a:latin typeface="Calibri"/>
                <a:cs typeface="Calibri"/>
              </a:rPr>
              <a:t>update </a:t>
            </a:r>
            <a:r>
              <a:rPr dirty="0" sz="2000">
                <a:latin typeface="Calibri"/>
                <a:cs typeface="Calibri"/>
              </a:rPr>
              <a:t>and </a:t>
            </a:r>
            <a:r>
              <a:rPr dirty="0" sz="2000" spc="-10" i="1">
                <a:latin typeface="Calibri"/>
                <a:cs typeface="Calibri"/>
              </a:rPr>
              <a:t>delete </a:t>
            </a:r>
            <a:r>
              <a:rPr dirty="0" sz="2000" spc="-10">
                <a:latin typeface="Calibri"/>
                <a:cs typeface="Calibri"/>
              </a:rPr>
              <a:t>list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elements: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038600" y="4642102"/>
            <a:ext cx="4873752" cy="2130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073652" y="4677155"/>
            <a:ext cx="4748784" cy="20055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069079" y="4672584"/>
            <a:ext cx="4758055" cy="201485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167640" rIns="0" bIns="0" rtlCol="0" vert="horz">
            <a:spAutoFit/>
          </a:bodyPr>
          <a:lstStyle/>
          <a:p>
            <a:pPr algn="ctr" marR="30480">
              <a:lnSpc>
                <a:spcPct val="100000"/>
              </a:lnSpc>
              <a:spcBef>
                <a:spcPts val="1320"/>
              </a:spcBef>
            </a:pPr>
            <a:r>
              <a:rPr dirty="0" sz="140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dirty="0" sz="1400" spc="-4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FF0000"/>
                </a:solidFill>
                <a:latin typeface="Calibri"/>
                <a:cs typeface="Calibri"/>
              </a:rPr>
              <a:t>access</a:t>
            </a:r>
            <a:endParaRPr sz="1400">
              <a:latin typeface="Calibri"/>
              <a:cs typeface="Calibri"/>
            </a:endParaRPr>
          </a:p>
          <a:p>
            <a:pPr algn="ctr" marR="174625">
              <a:lnSpc>
                <a:spcPct val="100000"/>
              </a:lnSpc>
              <a:spcBef>
                <a:spcPts val="1005"/>
              </a:spcBef>
            </a:pPr>
            <a:r>
              <a:rPr dirty="0" sz="140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dirty="0" sz="1400" spc="-4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FF0000"/>
                </a:solidFill>
                <a:latin typeface="Calibri"/>
                <a:cs typeface="Calibri"/>
              </a:rPr>
              <a:t>slice</a:t>
            </a:r>
            <a:endParaRPr sz="1400">
              <a:latin typeface="Calibri"/>
              <a:cs typeface="Calibri"/>
            </a:endParaRPr>
          </a:p>
          <a:p>
            <a:pPr algn="ctr" marR="3175">
              <a:lnSpc>
                <a:spcPct val="100000"/>
              </a:lnSpc>
              <a:spcBef>
                <a:spcPts val="1100"/>
              </a:spcBef>
            </a:pPr>
            <a:r>
              <a:rPr dirty="0" sz="1400" spc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dirty="0" sz="1400" spc="-4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0000"/>
                </a:solidFill>
                <a:latin typeface="Calibri"/>
                <a:cs typeface="Calibri"/>
              </a:rPr>
              <a:t>update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Times New Roman"/>
              <a:cs typeface="Times New Roman"/>
            </a:endParaRPr>
          </a:p>
          <a:p>
            <a:pPr algn="ctr" marR="28575">
              <a:lnSpc>
                <a:spcPct val="100000"/>
              </a:lnSpc>
            </a:pPr>
            <a:r>
              <a:rPr dirty="0" sz="140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dirty="0" sz="1400" spc="-4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0000"/>
                </a:solidFill>
                <a:latin typeface="Calibri"/>
                <a:cs typeface="Calibri"/>
              </a:rPr>
              <a:t>delete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35"/>
              </a:lnSpc>
            </a:pPr>
            <a:r>
              <a:rPr dirty="0" spc="-5"/>
              <a:t>By</a:t>
            </a:r>
            <a:r>
              <a:rPr dirty="0" spc="-85"/>
              <a:t> </a:t>
            </a:r>
            <a:r>
              <a:rPr dirty="0" spc="-20"/>
              <a:t>Tahani</a:t>
            </a:r>
            <a:r>
              <a:rPr dirty="0" spc="-70"/>
              <a:t> </a:t>
            </a:r>
            <a:r>
              <a:rPr dirty="0" spc="-5"/>
              <a:t>Almanie </a:t>
            </a:r>
            <a:r>
              <a:rPr dirty="0"/>
              <a:t>|</a:t>
            </a:r>
            <a:r>
              <a:rPr dirty="0" spc="-60"/>
              <a:t> </a:t>
            </a:r>
            <a:r>
              <a:rPr dirty="0" spc="-5"/>
              <a:t>CSCI</a:t>
            </a:r>
            <a:r>
              <a:rPr dirty="0" spc="-35"/>
              <a:t> </a:t>
            </a:r>
            <a:r>
              <a:rPr dirty="0" spc="-5"/>
              <a:t>5448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31060" cy="1571625"/>
          </a:xfrm>
          <a:custGeom>
            <a:avLst/>
            <a:gdLst/>
            <a:ahLst/>
            <a:cxnLst/>
            <a:rect l="l" t="t" r="r" b="b"/>
            <a:pathLst>
              <a:path w="2131060" h="1571625">
                <a:moveTo>
                  <a:pt x="0" y="0"/>
                </a:moveTo>
                <a:lnTo>
                  <a:pt x="0" y="4699"/>
                </a:lnTo>
                <a:lnTo>
                  <a:pt x="1495552" y="1571243"/>
                </a:lnTo>
                <a:lnTo>
                  <a:pt x="2130552" y="1571243"/>
                </a:lnTo>
                <a:lnTo>
                  <a:pt x="247662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3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124194" y="231393"/>
            <a:ext cx="76073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Li</a:t>
            </a:r>
            <a:r>
              <a:rPr dirty="0" spc="-30"/>
              <a:t>s</a:t>
            </a:r>
            <a:r>
              <a:rPr dirty="0"/>
              <a:t>ts</a:t>
            </a:r>
          </a:p>
        </p:txBody>
      </p:sp>
      <p:sp>
        <p:nvSpPr>
          <p:cNvPr id="9" name="object 9"/>
          <p:cNvSpPr/>
          <p:nvPr/>
        </p:nvSpPr>
        <p:spPr>
          <a:xfrm>
            <a:off x="1597152" y="1025652"/>
            <a:ext cx="9762744" cy="59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26870" y="1014222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 h="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956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759076" y="1136980"/>
            <a:ext cx="9485630" cy="6965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Clr>
                <a:srgbClr val="CC9A1A"/>
              </a:buClr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dirty="0" sz="2200" spc="-10">
                <a:latin typeface="Calibri"/>
                <a:cs typeface="Calibri"/>
              </a:rPr>
              <a:t>Lists</a:t>
            </a:r>
            <a:r>
              <a:rPr dirty="0" sz="2200" spc="11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can</a:t>
            </a:r>
            <a:r>
              <a:rPr dirty="0" sz="2200" spc="110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have</a:t>
            </a:r>
            <a:r>
              <a:rPr dirty="0" sz="2200" spc="11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sublists</a:t>
            </a:r>
            <a:r>
              <a:rPr dirty="0" sz="2200" spc="1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as</a:t>
            </a:r>
            <a:r>
              <a:rPr dirty="0" sz="2200" spc="12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elements</a:t>
            </a:r>
            <a:r>
              <a:rPr dirty="0" sz="2200" spc="12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and</a:t>
            </a:r>
            <a:r>
              <a:rPr dirty="0" sz="2200" spc="10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these</a:t>
            </a:r>
            <a:r>
              <a:rPr dirty="0" sz="2200" spc="12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sublists</a:t>
            </a:r>
            <a:r>
              <a:rPr dirty="0" sz="2200" spc="11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may</a:t>
            </a:r>
            <a:r>
              <a:rPr dirty="0" sz="2200" spc="12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contain</a:t>
            </a:r>
            <a:r>
              <a:rPr dirty="0" sz="2200" spc="10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other</a:t>
            </a:r>
            <a:r>
              <a:rPr dirty="0" sz="2200" spc="12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sublists</a:t>
            </a:r>
            <a:endParaRPr sz="22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dirty="0" sz="2200" spc="-5">
                <a:latin typeface="Calibri"/>
                <a:cs typeface="Calibri"/>
              </a:rPr>
              <a:t>as</a:t>
            </a:r>
            <a:r>
              <a:rPr dirty="0" sz="2200" spc="-9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well.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59076" y="3277615"/>
            <a:ext cx="300037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dirty="0" sz="2200" spc="-10" b="1">
                <a:solidFill>
                  <a:srgbClr val="CC9A1A"/>
                </a:solidFill>
                <a:latin typeface="Calibri"/>
                <a:cs typeface="Calibri"/>
              </a:rPr>
              <a:t>Common List</a:t>
            </a:r>
            <a:r>
              <a:rPr dirty="0" sz="2200" spc="-35" b="1">
                <a:solidFill>
                  <a:srgbClr val="CC9A1A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CC9A1A"/>
                </a:solidFill>
                <a:latin typeface="Calibri"/>
                <a:cs typeface="Calibri"/>
              </a:rPr>
              <a:t>Functions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01440" y="1743455"/>
            <a:ext cx="4887468" cy="10652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936491" y="1778507"/>
            <a:ext cx="4762500" cy="9403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931920" y="1773935"/>
            <a:ext cx="4772025" cy="949960"/>
          </a:xfrm>
          <a:custGeom>
            <a:avLst/>
            <a:gdLst/>
            <a:ahLst/>
            <a:cxnLst/>
            <a:rect l="l" t="t" r="r" b="b"/>
            <a:pathLst>
              <a:path w="4772025" h="949960">
                <a:moveTo>
                  <a:pt x="0" y="949451"/>
                </a:moveTo>
                <a:lnTo>
                  <a:pt x="4771644" y="949451"/>
                </a:lnTo>
                <a:lnTo>
                  <a:pt x="4771644" y="0"/>
                </a:lnTo>
                <a:lnTo>
                  <a:pt x="0" y="0"/>
                </a:lnTo>
                <a:lnTo>
                  <a:pt x="0" y="94945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3472434" y="3752469"/>
          <a:ext cx="5697220" cy="2112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9585"/>
                <a:gridCol w="3918585"/>
              </a:tblGrid>
              <a:tr h="33528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Function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8BB49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8BB49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10" b="1">
                          <a:latin typeface="Calibri"/>
                          <a:cs typeface="Calibri"/>
                        </a:rPr>
                        <a:t>cmp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(list1,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 list2)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Compares elements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of both</a:t>
                      </a:r>
                      <a:r>
                        <a:rPr dirty="0" sz="1600" spc="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lists.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</a:tr>
              <a:tr h="35687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5" b="1">
                          <a:latin typeface="Calibri"/>
                          <a:cs typeface="Calibri"/>
                        </a:rPr>
                        <a:t>len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(list)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Gives the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total length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of the</a:t>
                      </a:r>
                      <a:r>
                        <a:rPr dirty="0" sz="16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list.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</a:tr>
              <a:tr h="35687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10" b="1">
                          <a:latin typeface="Calibri"/>
                          <a:cs typeface="Calibri"/>
                        </a:rPr>
                        <a:t>max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(list)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15">
                          <a:latin typeface="Calibri"/>
                          <a:cs typeface="Calibri"/>
                        </a:rPr>
                        <a:t>Returns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item 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from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the list with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max</a:t>
                      </a:r>
                      <a:r>
                        <a:rPr dirty="0" sz="16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value.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</a:tr>
              <a:tr h="35687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10" b="1">
                          <a:latin typeface="Calibri"/>
                          <a:cs typeface="Calibri"/>
                        </a:rPr>
                        <a:t>min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(list)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15">
                          <a:latin typeface="Calibri"/>
                          <a:cs typeface="Calibri"/>
                        </a:rPr>
                        <a:t>Returns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item 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from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the list with min</a:t>
                      </a:r>
                      <a:r>
                        <a:rPr dirty="0" sz="16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value.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</a:tr>
              <a:tr h="35687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5" b="1">
                          <a:latin typeface="Calibri"/>
                          <a:cs typeface="Calibri"/>
                        </a:rPr>
                        <a:t>list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(tuple)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Converts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a tuple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into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list.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</a:tr>
            </a:tbl>
          </a:graphicData>
        </a:graphic>
      </p:graphicFrame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35"/>
              </a:lnSpc>
            </a:pPr>
            <a:r>
              <a:rPr dirty="0" spc="-5"/>
              <a:t>By</a:t>
            </a:r>
            <a:r>
              <a:rPr dirty="0" spc="-85"/>
              <a:t> </a:t>
            </a:r>
            <a:r>
              <a:rPr dirty="0" spc="-20"/>
              <a:t>Tahani</a:t>
            </a:r>
            <a:r>
              <a:rPr dirty="0" spc="-70"/>
              <a:t> </a:t>
            </a:r>
            <a:r>
              <a:rPr dirty="0" spc="-5"/>
              <a:t>Almanie </a:t>
            </a:r>
            <a:r>
              <a:rPr dirty="0"/>
              <a:t>|</a:t>
            </a:r>
            <a:r>
              <a:rPr dirty="0" spc="-60"/>
              <a:t> </a:t>
            </a:r>
            <a:r>
              <a:rPr dirty="0" spc="-5"/>
              <a:t>CSCI</a:t>
            </a:r>
            <a:r>
              <a:rPr dirty="0" spc="-35"/>
              <a:t> </a:t>
            </a:r>
            <a:r>
              <a:rPr dirty="0" spc="-5"/>
              <a:t>5448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31060" cy="1571625"/>
          </a:xfrm>
          <a:custGeom>
            <a:avLst/>
            <a:gdLst/>
            <a:ahLst/>
            <a:cxnLst/>
            <a:rect l="l" t="t" r="r" b="b"/>
            <a:pathLst>
              <a:path w="2131060" h="1571625">
                <a:moveTo>
                  <a:pt x="0" y="0"/>
                </a:moveTo>
                <a:lnTo>
                  <a:pt x="0" y="4699"/>
                </a:lnTo>
                <a:lnTo>
                  <a:pt x="1495552" y="1571243"/>
                </a:lnTo>
                <a:lnTo>
                  <a:pt x="2130552" y="1571243"/>
                </a:lnTo>
                <a:lnTo>
                  <a:pt x="247662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3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124194" y="231393"/>
            <a:ext cx="76073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Li</a:t>
            </a:r>
            <a:r>
              <a:rPr dirty="0" spc="-30"/>
              <a:t>s</a:t>
            </a:r>
            <a:r>
              <a:rPr dirty="0"/>
              <a:t>ts</a:t>
            </a:r>
          </a:p>
        </p:txBody>
      </p:sp>
      <p:sp>
        <p:nvSpPr>
          <p:cNvPr id="9" name="object 9"/>
          <p:cNvSpPr/>
          <p:nvPr/>
        </p:nvSpPr>
        <p:spPr>
          <a:xfrm>
            <a:off x="1597152" y="1025652"/>
            <a:ext cx="9762744" cy="59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26870" y="1014222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 h="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956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759076" y="1135761"/>
            <a:ext cx="268922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dirty="0" sz="2000" spc="-5" b="1">
                <a:solidFill>
                  <a:srgbClr val="CC9A1A"/>
                </a:solidFill>
                <a:latin typeface="Calibri"/>
                <a:cs typeface="Calibri"/>
              </a:rPr>
              <a:t>Common List</a:t>
            </a:r>
            <a:r>
              <a:rPr dirty="0" sz="2000" spc="-70" b="1">
                <a:solidFill>
                  <a:srgbClr val="CC9A1A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CC9A1A"/>
                </a:solidFill>
                <a:latin typeface="Calibri"/>
                <a:cs typeface="Calibri"/>
              </a:rPr>
              <a:t>Methods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59076" y="4367885"/>
            <a:ext cx="8197215" cy="78740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700"/>
              </a:spcBef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dirty="0" sz="2000" spc="-5" b="1">
                <a:solidFill>
                  <a:srgbClr val="CC9A1A"/>
                </a:solidFill>
                <a:latin typeface="Calibri"/>
                <a:cs typeface="Calibri"/>
              </a:rPr>
              <a:t>List</a:t>
            </a:r>
            <a:r>
              <a:rPr dirty="0" sz="2000" spc="-25" b="1">
                <a:solidFill>
                  <a:srgbClr val="CC9A1A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CC9A1A"/>
                </a:solidFill>
                <a:latin typeface="Calibri"/>
                <a:cs typeface="Calibri"/>
              </a:rPr>
              <a:t>Comprehensions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dirty="0" sz="2000" spc="-10">
                <a:latin typeface="Calibri"/>
                <a:cs typeface="Calibri"/>
              </a:rPr>
              <a:t>Each list </a:t>
            </a:r>
            <a:r>
              <a:rPr dirty="0" sz="2000" spc="-5">
                <a:latin typeface="Calibri"/>
                <a:cs typeface="Calibri"/>
              </a:rPr>
              <a:t>comprehension </a:t>
            </a:r>
            <a:r>
              <a:rPr dirty="0" sz="2000" spc="-10">
                <a:latin typeface="Calibri"/>
                <a:cs typeface="Calibri"/>
              </a:rPr>
              <a:t>consists </a:t>
            </a:r>
            <a:r>
              <a:rPr dirty="0" sz="2000" spc="-5">
                <a:latin typeface="Calibri"/>
                <a:cs typeface="Calibri"/>
              </a:rPr>
              <a:t>of an </a:t>
            </a:r>
            <a:r>
              <a:rPr dirty="0" sz="2000" spc="-10" b="1">
                <a:latin typeface="Calibri"/>
                <a:cs typeface="Calibri"/>
              </a:rPr>
              <a:t>expression </a:t>
            </a:r>
            <a:r>
              <a:rPr dirty="0" sz="2000" spc="-15">
                <a:latin typeface="Calibri"/>
                <a:cs typeface="Calibri"/>
              </a:rPr>
              <a:t>followed </a:t>
            </a:r>
            <a:r>
              <a:rPr dirty="0" sz="2000" spc="-5">
                <a:latin typeface="Calibri"/>
                <a:cs typeface="Calibri"/>
              </a:rPr>
              <a:t>by </a:t>
            </a:r>
            <a:r>
              <a:rPr dirty="0" sz="2000">
                <a:latin typeface="Calibri"/>
                <a:cs typeface="Calibri"/>
              </a:rPr>
              <a:t>a </a:t>
            </a:r>
            <a:r>
              <a:rPr dirty="0" sz="2000" spc="-15" b="1">
                <a:latin typeface="Calibri"/>
                <a:cs typeface="Calibri"/>
              </a:rPr>
              <a:t>for</a:t>
            </a:r>
            <a:r>
              <a:rPr dirty="0" sz="2000" spc="135" b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clause.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717800" y="1550035"/>
          <a:ext cx="6438900" cy="2850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1350"/>
                <a:gridCol w="4508500"/>
              </a:tblGrid>
              <a:tr h="35433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Method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8BB49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8BB49"/>
                    </a:solidFill>
                  </a:tcPr>
                </a:tc>
              </a:tr>
              <a:tr h="35433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list.</a:t>
                      </a:r>
                      <a:r>
                        <a:rPr dirty="0" sz="1600" spc="-10" b="1">
                          <a:latin typeface="Calibri"/>
                          <a:cs typeface="Calibri"/>
                        </a:rPr>
                        <a:t>append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(obj)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Appends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object obj to</a:t>
                      </a:r>
                      <a:r>
                        <a:rPr dirty="0" sz="1600" spc="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list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</a:tr>
              <a:tr h="35433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list.</a:t>
                      </a:r>
                      <a:r>
                        <a:rPr dirty="0" sz="1600" spc="-10" b="1">
                          <a:latin typeface="Calibri"/>
                          <a:cs typeface="Calibri"/>
                        </a:rPr>
                        <a:t>insert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(index,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obj)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Inserts object obj into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list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at 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offset</a:t>
                      </a:r>
                      <a:r>
                        <a:rPr dirty="0" sz="1600" spc="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index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</a:tr>
              <a:tr h="35433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list.</a:t>
                      </a:r>
                      <a:r>
                        <a:rPr dirty="0" sz="1600" spc="-10" b="1">
                          <a:latin typeface="Calibri"/>
                          <a:cs typeface="Calibri"/>
                        </a:rPr>
                        <a:t>count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(obj)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15">
                          <a:latin typeface="Calibri"/>
                          <a:cs typeface="Calibri"/>
                        </a:rPr>
                        <a:t>Returns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count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of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how many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times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obj 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occurs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1600" spc="1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list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</a:tr>
              <a:tr h="35433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list.</a:t>
                      </a:r>
                      <a:r>
                        <a:rPr dirty="0" sz="1600" spc="-10" b="1">
                          <a:latin typeface="Calibri"/>
                          <a:cs typeface="Calibri"/>
                        </a:rPr>
                        <a:t>index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(obj)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15">
                          <a:latin typeface="Calibri"/>
                          <a:cs typeface="Calibri"/>
                        </a:rPr>
                        <a:t>Returns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the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lowest index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in list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that obj</a:t>
                      </a:r>
                      <a:r>
                        <a:rPr dirty="0" sz="1600" spc="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appears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</a:tr>
              <a:tr h="35433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list.</a:t>
                      </a:r>
                      <a:r>
                        <a:rPr dirty="0" sz="1600" spc="-10" b="1">
                          <a:latin typeface="Calibri"/>
                          <a:cs typeface="Calibri"/>
                        </a:rPr>
                        <a:t>remove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(obj)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15">
                          <a:latin typeface="Calibri"/>
                          <a:cs typeface="Calibri"/>
                        </a:rPr>
                        <a:t>Removes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object obj 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from</a:t>
                      </a:r>
                      <a:r>
                        <a:rPr dirty="0" sz="1600" spc="1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list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</a:tr>
              <a:tr h="35433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list.</a:t>
                      </a:r>
                      <a:r>
                        <a:rPr dirty="0" sz="1600" spc="-10" b="1">
                          <a:latin typeface="Calibri"/>
                          <a:cs typeface="Calibri"/>
                        </a:rPr>
                        <a:t>reverse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()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15">
                          <a:latin typeface="Calibri"/>
                          <a:cs typeface="Calibri"/>
                        </a:rPr>
                        <a:t>Reverses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objects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of list in</a:t>
                      </a:r>
                      <a:r>
                        <a:rPr dirty="0" sz="1600" spc="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place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</a:tr>
              <a:tr h="35433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list.</a:t>
                      </a:r>
                      <a:r>
                        <a:rPr dirty="0" sz="1600" spc="-5" b="1">
                          <a:latin typeface="Calibri"/>
                          <a:cs typeface="Calibri"/>
                        </a:rPr>
                        <a:t>sort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()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Sorts objects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of list in</a:t>
                      </a:r>
                      <a:r>
                        <a:rPr dirty="0" sz="1600" spc="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place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4128515" y="5172455"/>
            <a:ext cx="4277868" cy="14721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163567" y="5207508"/>
            <a:ext cx="4152899" cy="13472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158996" y="5202935"/>
            <a:ext cx="4162425" cy="135636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69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450">
              <a:latin typeface="Times New Roman"/>
              <a:cs typeface="Times New Roman"/>
            </a:endParaRPr>
          </a:p>
          <a:p>
            <a:pPr marL="2235200">
              <a:lnSpc>
                <a:spcPct val="100000"/>
              </a:lnSpc>
            </a:pPr>
            <a:r>
              <a:rPr dirty="0" sz="140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dirty="0" sz="14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FF0000"/>
                </a:solidFill>
                <a:latin typeface="Calibri"/>
                <a:cs typeface="Calibri"/>
              </a:rPr>
              <a:t>List</a:t>
            </a:r>
            <a:r>
              <a:rPr dirty="0" sz="1400" spc="-5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0000"/>
                </a:solidFill>
                <a:latin typeface="Calibri"/>
                <a:cs typeface="Calibri"/>
              </a:rPr>
              <a:t>comprehension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35"/>
              </a:lnSpc>
            </a:pPr>
            <a:r>
              <a:rPr dirty="0" spc="-5"/>
              <a:t>By</a:t>
            </a:r>
            <a:r>
              <a:rPr dirty="0" spc="-85"/>
              <a:t> </a:t>
            </a:r>
            <a:r>
              <a:rPr dirty="0" spc="-20"/>
              <a:t>Tahani</a:t>
            </a:r>
            <a:r>
              <a:rPr dirty="0" spc="-70"/>
              <a:t> </a:t>
            </a:r>
            <a:r>
              <a:rPr dirty="0" spc="-5"/>
              <a:t>Almanie </a:t>
            </a:r>
            <a:r>
              <a:rPr dirty="0"/>
              <a:t>|</a:t>
            </a:r>
            <a:r>
              <a:rPr dirty="0" spc="-60"/>
              <a:t> </a:t>
            </a:r>
            <a:r>
              <a:rPr dirty="0" spc="-5"/>
              <a:t>CSCI</a:t>
            </a:r>
            <a:r>
              <a:rPr dirty="0" spc="-35"/>
              <a:t> </a:t>
            </a:r>
            <a:r>
              <a:rPr dirty="0" spc="-5"/>
              <a:t>5448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31060" cy="1571625"/>
          </a:xfrm>
          <a:custGeom>
            <a:avLst/>
            <a:gdLst/>
            <a:ahLst/>
            <a:cxnLst/>
            <a:rect l="l" t="t" r="r" b="b"/>
            <a:pathLst>
              <a:path w="2131060" h="1571625">
                <a:moveTo>
                  <a:pt x="0" y="0"/>
                </a:moveTo>
                <a:lnTo>
                  <a:pt x="0" y="4699"/>
                </a:lnTo>
                <a:lnTo>
                  <a:pt x="1495552" y="1571243"/>
                </a:lnTo>
                <a:lnTo>
                  <a:pt x="2130552" y="1571243"/>
                </a:lnTo>
                <a:lnTo>
                  <a:pt x="247662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3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950458" y="231393"/>
            <a:ext cx="110998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75"/>
              <a:t>T</a:t>
            </a:r>
            <a:r>
              <a:rPr dirty="0"/>
              <a:t>uples</a:t>
            </a:r>
          </a:p>
        </p:txBody>
      </p:sp>
      <p:sp>
        <p:nvSpPr>
          <p:cNvPr id="9" name="object 9"/>
          <p:cNvSpPr/>
          <p:nvPr/>
        </p:nvSpPr>
        <p:spPr>
          <a:xfrm>
            <a:off x="1597152" y="1025652"/>
            <a:ext cx="9762744" cy="59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26870" y="1014222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 h="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956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  <a:tab pos="1162685" algn="l"/>
                <a:tab pos="1950720" algn="l"/>
                <a:tab pos="2414270" algn="l"/>
                <a:tab pos="3696335" algn="l"/>
                <a:tab pos="4572635" algn="l"/>
                <a:tab pos="5124450" algn="l"/>
                <a:tab pos="5965825" algn="l"/>
                <a:tab pos="6354445" algn="l"/>
                <a:tab pos="7355840" algn="l"/>
                <a:tab pos="8573770" algn="l"/>
                <a:tab pos="9190990" algn="l"/>
              </a:tabLst>
            </a:pPr>
            <a:r>
              <a:rPr dirty="0"/>
              <a:t>Python	</a:t>
            </a:r>
            <a:r>
              <a:rPr dirty="0" spc="-25"/>
              <a:t>Tuples	</a:t>
            </a:r>
            <a:r>
              <a:rPr dirty="0" spc="-10"/>
              <a:t>are	</a:t>
            </a:r>
            <a:r>
              <a:rPr dirty="0" spc="-10" b="1">
                <a:solidFill>
                  <a:srgbClr val="CC9A1A"/>
                </a:solidFill>
                <a:latin typeface="Calibri"/>
                <a:cs typeface="Calibri"/>
              </a:rPr>
              <a:t>Immutable	</a:t>
            </a:r>
            <a:r>
              <a:rPr dirty="0" spc="-5"/>
              <a:t>objects	</a:t>
            </a:r>
            <a:r>
              <a:rPr dirty="0" spc="-10"/>
              <a:t>that	</a:t>
            </a:r>
            <a:r>
              <a:rPr dirty="0" spc="-5"/>
              <a:t>cannot	</a:t>
            </a:r>
            <a:r>
              <a:rPr dirty="0"/>
              <a:t>be	</a:t>
            </a:r>
            <a:r>
              <a:rPr dirty="0" spc="-5"/>
              <a:t>changed	once </a:t>
            </a:r>
            <a:r>
              <a:rPr dirty="0" spc="105"/>
              <a:t> </a:t>
            </a:r>
            <a:r>
              <a:rPr dirty="0" spc="-5"/>
              <a:t>they	</a:t>
            </a:r>
            <a:r>
              <a:rPr dirty="0" spc="-20"/>
              <a:t>have	</a:t>
            </a:r>
            <a:r>
              <a:rPr dirty="0" spc="-5"/>
              <a:t>been</a:t>
            </a:r>
          </a:p>
          <a:p>
            <a:pPr marL="299085">
              <a:lnSpc>
                <a:spcPct val="100000"/>
              </a:lnSpc>
            </a:pPr>
            <a:r>
              <a:rPr dirty="0" spc="-10"/>
              <a:t>created.</a:t>
            </a:r>
          </a:p>
          <a:p>
            <a:pPr marL="299085" marR="5080" indent="-286385">
              <a:lnSpc>
                <a:spcPct val="100000"/>
              </a:lnSpc>
              <a:spcBef>
                <a:spcPts val="1085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dirty="0"/>
              <a:t>A </a:t>
            </a:r>
            <a:r>
              <a:rPr dirty="0" spc="-5"/>
              <a:t>tuple </a:t>
            </a:r>
            <a:r>
              <a:rPr dirty="0" spc="-10"/>
              <a:t>contains </a:t>
            </a:r>
            <a:r>
              <a:rPr dirty="0" spc="-5"/>
              <a:t>items </a:t>
            </a:r>
            <a:r>
              <a:rPr dirty="0" spc="-15"/>
              <a:t>separated </a:t>
            </a:r>
            <a:r>
              <a:rPr dirty="0" spc="-5"/>
              <a:t>by </a:t>
            </a:r>
            <a:r>
              <a:rPr dirty="0" spc="-10" i="1">
                <a:latin typeface="Calibri"/>
                <a:cs typeface="Calibri"/>
              </a:rPr>
              <a:t>commas </a:t>
            </a:r>
            <a:r>
              <a:rPr dirty="0"/>
              <a:t>and </a:t>
            </a:r>
            <a:r>
              <a:rPr dirty="0" spc="-5"/>
              <a:t>enclosed in </a:t>
            </a:r>
            <a:r>
              <a:rPr dirty="0" spc="-10" i="1">
                <a:latin typeface="Calibri"/>
                <a:cs typeface="Calibri"/>
              </a:rPr>
              <a:t>parentheses </a:t>
            </a:r>
            <a:r>
              <a:rPr dirty="0" spc="-10"/>
              <a:t>instead </a:t>
            </a:r>
            <a:r>
              <a:rPr dirty="0" spc="-5"/>
              <a:t>of  </a:t>
            </a:r>
            <a:r>
              <a:rPr dirty="0" spc="-10"/>
              <a:t>square</a:t>
            </a:r>
            <a:r>
              <a:rPr dirty="0" spc="-5"/>
              <a:t> </a:t>
            </a:r>
            <a:r>
              <a:rPr dirty="0" spc="-15"/>
              <a:t>brackets.</a:t>
            </a:r>
          </a:p>
        </p:txBody>
      </p:sp>
      <p:sp>
        <p:nvSpPr>
          <p:cNvPr id="12" name="object 12"/>
          <p:cNvSpPr/>
          <p:nvPr/>
        </p:nvSpPr>
        <p:spPr>
          <a:xfrm>
            <a:off x="3709415" y="2339339"/>
            <a:ext cx="5369051" cy="13548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744467" y="2374392"/>
            <a:ext cx="5244084" cy="12298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739896" y="2369820"/>
            <a:ext cx="5253355" cy="1239520"/>
          </a:xfrm>
          <a:custGeom>
            <a:avLst/>
            <a:gdLst/>
            <a:ahLst/>
            <a:cxnLst/>
            <a:rect l="l" t="t" r="r" b="b"/>
            <a:pathLst>
              <a:path w="5253355" h="1239520">
                <a:moveTo>
                  <a:pt x="0" y="1239011"/>
                </a:moveTo>
                <a:lnTo>
                  <a:pt x="5253228" y="1239011"/>
                </a:lnTo>
                <a:lnTo>
                  <a:pt x="5253228" y="0"/>
                </a:lnTo>
                <a:lnTo>
                  <a:pt x="0" y="0"/>
                </a:lnTo>
                <a:lnTo>
                  <a:pt x="0" y="1239011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629403" y="2502535"/>
            <a:ext cx="70358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dirty="0" sz="1400" spc="-9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FF0000"/>
                </a:solidFill>
                <a:latin typeface="Calibri"/>
                <a:cs typeface="Calibri"/>
              </a:rPr>
              <a:t>access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35"/>
              </a:lnSpc>
            </a:pPr>
            <a:r>
              <a:rPr dirty="0" spc="-5"/>
              <a:t>By</a:t>
            </a:r>
            <a:r>
              <a:rPr dirty="0" spc="-85"/>
              <a:t> </a:t>
            </a:r>
            <a:r>
              <a:rPr dirty="0" spc="-20"/>
              <a:t>Tahani</a:t>
            </a:r>
            <a:r>
              <a:rPr dirty="0" spc="-70"/>
              <a:t> </a:t>
            </a:r>
            <a:r>
              <a:rPr dirty="0" spc="-5"/>
              <a:t>Almanie </a:t>
            </a:r>
            <a:r>
              <a:rPr dirty="0"/>
              <a:t>|</a:t>
            </a:r>
            <a:r>
              <a:rPr dirty="0" spc="-60"/>
              <a:t> </a:t>
            </a:r>
            <a:r>
              <a:rPr dirty="0" spc="-5"/>
              <a:t>CSCI</a:t>
            </a:r>
            <a:r>
              <a:rPr dirty="0" spc="-35"/>
              <a:t> </a:t>
            </a:r>
            <a:r>
              <a:rPr dirty="0" spc="-5"/>
              <a:t>5448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562861" y="3336797"/>
            <a:ext cx="9729470" cy="2527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1349375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dirty="0" sz="14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0000"/>
                </a:solidFill>
                <a:latin typeface="Calibri"/>
                <a:cs typeface="Calibri"/>
              </a:rPr>
              <a:t>No</a:t>
            </a:r>
            <a:r>
              <a:rPr dirty="0" sz="1400" spc="-1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0000"/>
                </a:solidFill>
                <a:latin typeface="Calibri"/>
                <a:cs typeface="Calibri"/>
              </a:rPr>
              <a:t>update</a:t>
            </a:r>
            <a:endParaRPr sz="1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365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dirty="0" sz="2000" spc="-50">
                <a:latin typeface="Calibri"/>
                <a:cs typeface="Calibri"/>
              </a:rPr>
              <a:t>You </a:t>
            </a:r>
            <a:r>
              <a:rPr dirty="0" sz="2000" spc="-5">
                <a:latin typeface="Calibri"/>
                <a:cs typeface="Calibri"/>
              </a:rPr>
              <a:t>can </a:t>
            </a:r>
            <a:r>
              <a:rPr dirty="0" sz="2000" spc="-10">
                <a:latin typeface="Calibri"/>
                <a:cs typeface="Calibri"/>
              </a:rPr>
              <a:t>update </a:t>
            </a:r>
            <a:r>
              <a:rPr dirty="0" sz="2000">
                <a:latin typeface="Calibri"/>
                <a:cs typeface="Calibri"/>
              </a:rPr>
              <a:t>an </a:t>
            </a:r>
            <a:r>
              <a:rPr dirty="0" sz="2000" spc="-10">
                <a:latin typeface="Calibri"/>
                <a:cs typeface="Calibri"/>
              </a:rPr>
              <a:t>existing </a:t>
            </a:r>
            <a:r>
              <a:rPr dirty="0" sz="2000">
                <a:latin typeface="Calibri"/>
                <a:cs typeface="Calibri"/>
              </a:rPr>
              <a:t>tuple </a:t>
            </a:r>
            <a:r>
              <a:rPr dirty="0" sz="2000" spc="-5">
                <a:latin typeface="Calibri"/>
                <a:cs typeface="Calibri"/>
              </a:rPr>
              <a:t>by (re)assigning </a:t>
            </a:r>
            <a:r>
              <a:rPr dirty="0" sz="2000">
                <a:latin typeface="Calibri"/>
                <a:cs typeface="Calibri"/>
              </a:rPr>
              <a:t>a </a:t>
            </a:r>
            <a:r>
              <a:rPr dirty="0" sz="2000" spc="-5">
                <a:latin typeface="Calibri"/>
                <a:cs typeface="Calibri"/>
              </a:rPr>
              <a:t>variable </a:t>
            </a:r>
            <a:r>
              <a:rPr dirty="0" sz="2000" spc="-15">
                <a:latin typeface="Calibri"/>
                <a:cs typeface="Calibri"/>
              </a:rPr>
              <a:t>to </a:t>
            </a:r>
            <a:r>
              <a:rPr dirty="0" sz="2000">
                <a:latin typeface="Calibri"/>
                <a:cs typeface="Calibri"/>
              </a:rPr>
              <a:t>another</a:t>
            </a:r>
            <a:r>
              <a:rPr dirty="0" sz="2000" spc="7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tuple.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075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dirty="0" sz="2000" spc="-25">
                <a:latin typeface="Calibri"/>
                <a:cs typeface="Calibri"/>
              </a:rPr>
              <a:t>Tuples </a:t>
            </a:r>
            <a:r>
              <a:rPr dirty="0" sz="2000" spc="-10">
                <a:latin typeface="Calibri"/>
                <a:cs typeface="Calibri"/>
              </a:rPr>
              <a:t>are </a:t>
            </a:r>
            <a:r>
              <a:rPr dirty="0" sz="2000" spc="-15" b="1">
                <a:latin typeface="Calibri"/>
                <a:cs typeface="Calibri"/>
              </a:rPr>
              <a:t>faster </a:t>
            </a:r>
            <a:r>
              <a:rPr dirty="0" sz="2000">
                <a:latin typeface="Calibri"/>
                <a:cs typeface="Calibri"/>
              </a:rPr>
              <a:t>than </a:t>
            </a:r>
            <a:r>
              <a:rPr dirty="0" sz="2000" spc="-10">
                <a:latin typeface="Calibri"/>
                <a:cs typeface="Calibri"/>
              </a:rPr>
              <a:t>lists </a:t>
            </a:r>
            <a:r>
              <a:rPr dirty="0" sz="2000">
                <a:latin typeface="Calibri"/>
                <a:cs typeface="Calibri"/>
              </a:rPr>
              <a:t>and </a:t>
            </a:r>
            <a:r>
              <a:rPr dirty="0" sz="2000" spc="-10" b="1">
                <a:latin typeface="Calibri"/>
                <a:cs typeface="Calibri"/>
              </a:rPr>
              <a:t>protect </a:t>
            </a:r>
            <a:r>
              <a:rPr dirty="0" sz="2000" spc="-10">
                <a:latin typeface="Calibri"/>
                <a:cs typeface="Calibri"/>
              </a:rPr>
              <a:t>your </a:t>
            </a:r>
            <a:r>
              <a:rPr dirty="0" sz="2000" spc="-15">
                <a:latin typeface="Calibri"/>
                <a:cs typeface="Calibri"/>
              </a:rPr>
              <a:t>data </a:t>
            </a:r>
            <a:r>
              <a:rPr dirty="0" sz="2000" spc="-10">
                <a:latin typeface="Calibri"/>
                <a:cs typeface="Calibri"/>
              </a:rPr>
              <a:t>against </a:t>
            </a:r>
            <a:r>
              <a:rPr dirty="0" sz="2000" spc="-5">
                <a:latin typeface="Calibri"/>
                <a:cs typeface="Calibri"/>
              </a:rPr>
              <a:t>accidental </a:t>
            </a:r>
            <a:r>
              <a:rPr dirty="0" sz="2000">
                <a:latin typeface="Calibri"/>
                <a:cs typeface="Calibri"/>
              </a:rPr>
              <a:t>changes </a:t>
            </a:r>
            <a:r>
              <a:rPr dirty="0" sz="2000" spc="-15">
                <a:latin typeface="Calibri"/>
                <a:cs typeface="Calibri"/>
              </a:rPr>
              <a:t>to </a:t>
            </a:r>
            <a:r>
              <a:rPr dirty="0" sz="2000">
                <a:latin typeface="Calibri"/>
                <a:cs typeface="Calibri"/>
              </a:rPr>
              <a:t>these</a:t>
            </a:r>
            <a:r>
              <a:rPr dirty="0" sz="2000" spc="17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data.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075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dirty="0" sz="2000" spc="-5">
                <a:latin typeface="Calibri"/>
                <a:cs typeface="Calibri"/>
              </a:rPr>
              <a:t>The</a:t>
            </a:r>
            <a:r>
              <a:rPr dirty="0" sz="2000" spc="229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rules</a:t>
            </a:r>
            <a:r>
              <a:rPr dirty="0" sz="2000" spc="22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for</a:t>
            </a:r>
            <a:r>
              <a:rPr dirty="0" sz="2000" spc="2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tuple</a:t>
            </a:r>
            <a:r>
              <a:rPr dirty="0" sz="2000" spc="229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indices</a:t>
            </a:r>
            <a:r>
              <a:rPr dirty="0" sz="2000" spc="215" b="1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are</a:t>
            </a:r>
            <a:r>
              <a:rPr dirty="0" sz="2000" spc="2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23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same</a:t>
            </a:r>
            <a:r>
              <a:rPr dirty="0" sz="2000" spc="2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</a:t>
            </a:r>
            <a:r>
              <a:rPr dirty="0" sz="2000" spc="229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for</a:t>
            </a:r>
            <a:r>
              <a:rPr dirty="0" sz="2000" spc="2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lists</a:t>
            </a:r>
            <a:r>
              <a:rPr dirty="0" sz="2000" spc="22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2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they</a:t>
            </a:r>
            <a:r>
              <a:rPr dirty="0" sz="2000" spc="22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have</a:t>
            </a:r>
            <a:r>
              <a:rPr dirty="0" sz="2000" spc="229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2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same</a:t>
            </a:r>
            <a:r>
              <a:rPr dirty="0" sz="2000" spc="229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operations,</a:t>
            </a:r>
            <a:endParaRPr sz="20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dirty="0" sz="2000" spc="-5" b="1">
                <a:latin typeface="Calibri"/>
                <a:cs typeface="Calibri"/>
              </a:rPr>
              <a:t>functions </a:t>
            </a:r>
            <a:r>
              <a:rPr dirty="0" sz="2000">
                <a:latin typeface="Calibri"/>
                <a:cs typeface="Calibri"/>
              </a:rPr>
              <a:t>as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well.</a:t>
            </a:r>
            <a:endParaRPr sz="2000">
              <a:latin typeface="Calibri"/>
              <a:cs typeface="Calibri"/>
            </a:endParaRPr>
          </a:p>
          <a:p>
            <a:pPr marL="299085" marR="7620" indent="-286385">
              <a:lnSpc>
                <a:spcPct val="100000"/>
              </a:lnSpc>
              <a:spcBef>
                <a:spcPts val="1085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dirty="0" sz="2000" spc="-95">
                <a:latin typeface="Calibri"/>
                <a:cs typeface="Calibri"/>
              </a:rPr>
              <a:t>To </a:t>
            </a:r>
            <a:r>
              <a:rPr dirty="0" sz="2000" spc="-10">
                <a:latin typeface="Calibri"/>
                <a:cs typeface="Calibri"/>
              </a:rPr>
              <a:t>write </a:t>
            </a:r>
            <a:r>
              <a:rPr dirty="0" sz="2000">
                <a:latin typeface="Calibri"/>
                <a:cs typeface="Calibri"/>
              </a:rPr>
              <a:t>a </a:t>
            </a:r>
            <a:r>
              <a:rPr dirty="0" sz="2000" spc="-5">
                <a:latin typeface="Calibri"/>
                <a:cs typeface="Calibri"/>
              </a:rPr>
              <a:t>tuple </a:t>
            </a:r>
            <a:r>
              <a:rPr dirty="0" sz="2000" spc="-10">
                <a:latin typeface="Calibri"/>
                <a:cs typeface="Calibri"/>
              </a:rPr>
              <a:t>containing </a:t>
            </a:r>
            <a:r>
              <a:rPr dirty="0" sz="2000">
                <a:latin typeface="Calibri"/>
                <a:cs typeface="Calibri"/>
              </a:rPr>
              <a:t>a </a:t>
            </a:r>
            <a:r>
              <a:rPr dirty="0" sz="2000" spc="-5">
                <a:latin typeface="Calibri"/>
                <a:cs typeface="Calibri"/>
              </a:rPr>
              <a:t>single value, </a:t>
            </a:r>
            <a:r>
              <a:rPr dirty="0" sz="2000" spc="-15">
                <a:latin typeface="Calibri"/>
                <a:cs typeface="Calibri"/>
              </a:rPr>
              <a:t>you </a:t>
            </a:r>
            <a:r>
              <a:rPr dirty="0" sz="2000" spc="-20">
                <a:latin typeface="Calibri"/>
                <a:cs typeface="Calibri"/>
              </a:rPr>
              <a:t>have </a:t>
            </a:r>
            <a:r>
              <a:rPr dirty="0" sz="2000" spc="-15">
                <a:latin typeface="Calibri"/>
                <a:cs typeface="Calibri"/>
              </a:rPr>
              <a:t>to </a:t>
            </a:r>
            <a:r>
              <a:rPr dirty="0" sz="2000" spc="-5">
                <a:latin typeface="Calibri"/>
                <a:cs typeface="Calibri"/>
              </a:rPr>
              <a:t>include </a:t>
            </a:r>
            <a:r>
              <a:rPr dirty="0" sz="2000">
                <a:latin typeface="Calibri"/>
                <a:cs typeface="Calibri"/>
              </a:rPr>
              <a:t>a </a:t>
            </a:r>
            <a:r>
              <a:rPr dirty="0" sz="2000" spc="-5" i="1">
                <a:latin typeface="Calibri"/>
                <a:cs typeface="Calibri"/>
              </a:rPr>
              <a:t>comma</a:t>
            </a:r>
            <a:r>
              <a:rPr dirty="0" sz="2000" spc="-5">
                <a:latin typeface="Calibri"/>
                <a:cs typeface="Calibri"/>
              </a:rPr>
              <a:t>, </a:t>
            </a:r>
            <a:r>
              <a:rPr dirty="0" sz="2000" spc="-10">
                <a:latin typeface="Calibri"/>
                <a:cs typeface="Calibri"/>
              </a:rPr>
              <a:t>even </a:t>
            </a:r>
            <a:r>
              <a:rPr dirty="0" sz="2000" spc="-5">
                <a:latin typeface="Calibri"/>
                <a:cs typeface="Calibri"/>
              </a:rPr>
              <a:t>though </a:t>
            </a:r>
            <a:r>
              <a:rPr dirty="0" sz="2000" spc="-10">
                <a:latin typeface="Calibri"/>
                <a:cs typeface="Calibri"/>
              </a:rPr>
              <a:t>there  </a:t>
            </a:r>
            <a:r>
              <a:rPr dirty="0" sz="2000" spc="-5">
                <a:latin typeface="Calibri"/>
                <a:cs typeface="Calibri"/>
              </a:rPr>
              <a:t>is only one value. </a:t>
            </a:r>
            <a:r>
              <a:rPr dirty="0" sz="2000" spc="0">
                <a:solidFill>
                  <a:srgbClr val="CC9A1A"/>
                </a:solidFill>
                <a:latin typeface="Calibri"/>
                <a:cs typeface="Calibri"/>
              </a:rPr>
              <a:t>e.g. </a:t>
            </a:r>
            <a:r>
              <a:rPr dirty="0" sz="2000">
                <a:latin typeface="Calibri"/>
                <a:cs typeface="Calibri"/>
              </a:rPr>
              <a:t>t = (3,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31060" cy="1571625"/>
          </a:xfrm>
          <a:custGeom>
            <a:avLst/>
            <a:gdLst/>
            <a:ahLst/>
            <a:cxnLst/>
            <a:rect l="l" t="t" r="r" b="b"/>
            <a:pathLst>
              <a:path w="2131060" h="1571625">
                <a:moveTo>
                  <a:pt x="0" y="0"/>
                </a:moveTo>
                <a:lnTo>
                  <a:pt x="0" y="4699"/>
                </a:lnTo>
                <a:lnTo>
                  <a:pt x="1495552" y="1571243"/>
                </a:lnTo>
                <a:lnTo>
                  <a:pt x="2130552" y="1571243"/>
                </a:lnTo>
                <a:lnTo>
                  <a:pt x="247662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3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618226" y="231393"/>
            <a:ext cx="177165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Dictionary</a:t>
            </a:r>
          </a:p>
        </p:txBody>
      </p:sp>
      <p:sp>
        <p:nvSpPr>
          <p:cNvPr id="9" name="object 9"/>
          <p:cNvSpPr/>
          <p:nvPr/>
        </p:nvSpPr>
        <p:spPr>
          <a:xfrm>
            <a:off x="1597152" y="1025652"/>
            <a:ext cx="9762744" cy="59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26870" y="1014222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 h="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956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759076" y="1419809"/>
            <a:ext cx="9437370" cy="36868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Clr>
                <a:srgbClr val="CC9A1A"/>
              </a:buClr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dirty="0" sz="2200" spc="-5">
                <a:latin typeface="Calibri"/>
                <a:cs typeface="Calibri"/>
              </a:rPr>
              <a:t>Python's dictionaries </a:t>
            </a:r>
            <a:r>
              <a:rPr dirty="0" sz="2200" spc="-10">
                <a:latin typeface="Calibri"/>
                <a:cs typeface="Calibri"/>
              </a:rPr>
              <a:t>are </a:t>
            </a:r>
            <a:r>
              <a:rPr dirty="0" sz="2200" spc="-5">
                <a:latin typeface="Calibri"/>
                <a:cs typeface="Calibri"/>
              </a:rPr>
              <a:t>kind of hash </a:t>
            </a:r>
            <a:r>
              <a:rPr dirty="0" sz="2200" spc="-10">
                <a:latin typeface="Calibri"/>
                <a:cs typeface="Calibri"/>
              </a:rPr>
              <a:t>table </a:t>
            </a:r>
            <a:r>
              <a:rPr dirty="0" sz="2200" spc="-5">
                <a:latin typeface="Calibri"/>
                <a:cs typeface="Calibri"/>
              </a:rPr>
              <a:t>type which </a:t>
            </a:r>
            <a:r>
              <a:rPr dirty="0" sz="2200" spc="-15">
                <a:latin typeface="Calibri"/>
                <a:cs typeface="Calibri"/>
              </a:rPr>
              <a:t>consist </a:t>
            </a:r>
            <a:r>
              <a:rPr dirty="0" sz="2200" spc="-5">
                <a:latin typeface="Calibri"/>
                <a:cs typeface="Calibri"/>
              </a:rPr>
              <a:t>of </a:t>
            </a:r>
            <a:r>
              <a:rPr dirty="0" sz="2200" spc="-20" b="1">
                <a:latin typeface="Calibri"/>
                <a:cs typeface="Calibri"/>
              </a:rPr>
              <a:t>key-value</a:t>
            </a:r>
            <a:r>
              <a:rPr dirty="0" sz="2200" spc="155" b="1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pairs</a:t>
            </a:r>
            <a:endParaRPr sz="22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dirty="0" sz="2200" spc="-5">
                <a:latin typeface="Calibri"/>
                <a:cs typeface="Calibri"/>
              </a:rPr>
              <a:t>of </a:t>
            </a:r>
            <a:r>
              <a:rPr dirty="0" sz="2200" spc="-15" b="1">
                <a:latin typeface="Calibri"/>
                <a:cs typeface="Calibri"/>
              </a:rPr>
              <a:t>unordered</a:t>
            </a:r>
            <a:r>
              <a:rPr dirty="0" sz="2200" spc="30" b="1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elements.</a:t>
            </a:r>
            <a:endParaRPr sz="220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spcBef>
                <a:spcPts val="1085"/>
              </a:spcBef>
              <a:buSzPct val="145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dirty="0" sz="2000" spc="-20" b="1">
                <a:solidFill>
                  <a:srgbClr val="CC9A1A"/>
                </a:solidFill>
                <a:latin typeface="Calibri"/>
                <a:cs typeface="Calibri"/>
              </a:rPr>
              <a:t>Keys </a:t>
            </a:r>
            <a:r>
              <a:rPr dirty="0" sz="2000">
                <a:latin typeface="Calibri"/>
                <a:cs typeface="Calibri"/>
              </a:rPr>
              <a:t>: </a:t>
            </a:r>
            <a:r>
              <a:rPr dirty="0" sz="2000" spc="-10">
                <a:latin typeface="Calibri"/>
                <a:cs typeface="Calibri"/>
              </a:rPr>
              <a:t>must </a:t>
            </a:r>
            <a:r>
              <a:rPr dirty="0" sz="2000">
                <a:latin typeface="Calibri"/>
                <a:cs typeface="Calibri"/>
              </a:rPr>
              <a:t>be </a:t>
            </a:r>
            <a:r>
              <a:rPr dirty="0" sz="2000" spc="-5">
                <a:latin typeface="Calibri"/>
                <a:cs typeface="Calibri"/>
              </a:rPr>
              <a:t>immutable </a:t>
            </a:r>
            <a:r>
              <a:rPr dirty="0" sz="2000" spc="-15">
                <a:latin typeface="Calibri"/>
                <a:cs typeface="Calibri"/>
              </a:rPr>
              <a:t>data </a:t>
            </a:r>
            <a:r>
              <a:rPr dirty="0" sz="2000" spc="-5">
                <a:latin typeface="Calibri"/>
                <a:cs typeface="Calibri"/>
              </a:rPr>
              <a:t>types ,usually </a:t>
            </a:r>
            <a:r>
              <a:rPr dirty="0" sz="2000" spc="-10">
                <a:latin typeface="Calibri"/>
                <a:cs typeface="Calibri"/>
              </a:rPr>
              <a:t>numbers </a:t>
            </a:r>
            <a:r>
              <a:rPr dirty="0" sz="2000" spc="-5">
                <a:latin typeface="Calibri"/>
                <a:cs typeface="Calibri"/>
              </a:rPr>
              <a:t>or</a:t>
            </a:r>
            <a:r>
              <a:rPr dirty="0" sz="2000" spc="7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strings.</a:t>
            </a:r>
            <a:endParaRPr sz="200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spcBef>
                <a:spcPts val="1075"/>
              </a:spcBef>
              <a:buSzPct val="145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dirty="0" sz="2000" spc="-20" b="1">
                <a:solidFill>
                  <a:srgbClr val="CC9A1A"/>
                </a:solidFill>
                <a:latin typeface="Calibri"/>
                <a:cs typeface="Calibri"/>
              </a:rPr>
              <a:t>Values </a:t>
            </a:r>
            <a:r>
              <a:rPr dirty="0" sz="2000">
                <a:latin typeface="Calibri"/>
                <a:cs typeface="Calibri"/>
              </a:rPr>
              <a:t>: can </a:t>
            </a:r>
            <a:r>
              <a:rPr dirty="0" sz="2000" spc="-5">
                <a:latin typeface="Calibri"/>
                <a:cs typeface="Calibri"/>
              </a:rPr>
              <a:t>be </a:t>
            </a:r>
            <a:r>
              <a:rPr dirty="0" sz="2000" spc="-10">
                <a:latin typeface="Calibri"/>
                <a:cs typeface="Calibri"/>
              </a:rPr>
              <a:t>any </a:t>
            </a:r>
            <a:r>
              <a:rPr dirty="0" sz="2000" spc="-5">
                <a:latin typeface="Calibri"/>
                <a:cs typeface="Calibri"/>
              </a:rPr>
              <a:t>arbitrary </a:t>
            </a:r>
            <a:r>
              <a:rPr dirty="0" sz="2000">
                <a:latin typeface="Calibri"/>
                <a:cs typeface="Calibri"/>
              </a:rPr>
              <a:t>Python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object.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115"/>
              </a:spcBef>
              <a:buClr>
                <a:srgbClr val="CC9A1A"/>
              </a:buClr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dirty="0" sz="2200" spc="-5">
                <a:latin typeface="Calibri"/>
                <a:cs typeface="Calibri"/>
              </a:rPr>
              <a:t>Python Dictionaries </a:t>
            </a:r>
            <a:r>
              <a:rPr dirty="0" sz="2200" spc="-10">
                <a:latin typeface="Calibri"/>
                <a:cs typeface="Calibri"/>
              </a:rPr>
              <a:t>are </a:t>
            </a:r>
            <a:r>
              <a:rPr dirty="0" sz="2200" spc="-15" b="1">
                <a:solidFill>
                  <a:srgbClr val="CC9A1A"/>
                </a:solidFill>
                <a:latin typeface="Calibri"/>
                <a:cs typeface="Calibri"/>
              </a:rPr>
              <a:t>mutable </a:t>
            </a:r>
            <a:r>
              <a:rPr dirty="0" sz="2200" spc="-5">
                <a:latin typeface="Calibri"/>
                <a:cs typeface="Calibri"/>
              </a:rPr>
              <a:t>objects </a:t>
            </a:r>
            <a:r>
              <a:rPr dirty="0" sz="2200" spc="-10">
                <a:latin typeface="Calibri"/>
                <a:cs typeface="Calibri"/>
              </a:rPr>
              <a:t>that </a:t>
            </a:r>
            <a:r>
              <a:rPr dirty="0" sz="2200" spc="-15">
                <a:latin typeface="Calibri"/>
                <a:cs typeface="Calibri"/>
              </a:rPr>
              <a:t>can </a:t>
            </a:r>
            <a:r>
              <a:rPr dirty="0" sz="2200" spc="-5">
                <a:latin typeface="Calibri"/>
                <a:cs typeface="Calibri"/>
              </a:rPr>
              <a:t>change their</a:t>
            </a:r>
            <a:r>
              <a:rPr dirty="0" sz="2200" spc="6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values.</a:t>
            </a:r>
            <a:endParaRPr sz="2200">
              <a:latin typeface="Calibri"/>
              <a:cs typeface="Calibri"/>
            </a:endParaRPr>
          </a:p>
          <a:p>
            <a:pPr marL="299085" marR="5080" indent="-286385">
              <a:lnSpc>
                <a:spcPct val="100000"/>
              </a:lnSpc>
              <a:spcBef>
                <a:spcPts val="1125"/>
              </a:spcBef>
              <a:buClr>
                <a:srgbClr val="CC9A1A"/>
              </a:buClr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dirty="0" sz="2200" spc="-5">
                <a:latin typeface="Calibri"/>
                <a:cs typeface="Calibri"/>
              </a:rPr>
              <a:t>A dictionary is enclosed </a:t>
            </a:r>
            <a:r>
              <a:rPr dirty="0" sz="2200" spc="-10">
                <a:latin typeface="Calibri"/>
                <a:cs typeface="Calibri"/>
              </a:rPr>
              <a:t>by </a:t>
            </a:r>
            <a:r>
              <a:rPr dirty="0" sz="2200" spc="-10" i="1">
                <a:latin typeface="Calibri"/>
                <a:cs typeface="Calibri"/>
              </a:rPr>
              <a:t>curly braces </a:t>
            </a:r>
            <a:r>
              <a:rPr dirty="0" sz="2200" spc="-5">
                <a:latin typeface="Calibri"/>
                <a:cs typeface="Calibri"/>
              </a:rPr>
              <a:t>({ }), the </a:t>
            </a:r>
            <a:r>
              <a:rPr dirty="0" sz="2200" spc="-10">
                <a:latin typeface="Calibri"/>
                <a:cs typeface="Calibri"/>
              </a:rPr>
              <a:t>items are </a:t>
            </a:r>
            <a:r>
              <a:rPr dirty="0" sz="2200" spc="-15">
                <a:latin typeface="Calibri"/>
                <a:cs typeface="Calibri"/>
              </a:rPr>
              <a:t>separated </a:t>
            </a:r>
            <a:r>
              <a:rPr dirty="0" sz="2200" spc="-10">
                <a:latin typeface="Calibri"/>
                <a:cs typeface="Calibri"/>
              </a:rPr>
              <a:t>by </a:t>
            </a:r>
            <a:r>
              <a:rPr dirty="0" sz="2200" spc="-10" i="1">
                <a:latin typeface="Calibri"/>
                <a:cs typeface="Calibri"/>
              </a:rPr>
              <a:t>commas</a:t>
            </a:r>
            <a:r>
              <a:rPr dirty="0" sz="2200" spc="-10">
                <a:latin typeface="Calibri"/>
                <a:cs typeface="Calibri"/>
              </a:rPr>
              <a:t>,  </a:t>
            </a:r>
            <a:r>
              <a:rPr dirty="0" sz="2200" spc="-5">
                <a:latin typeface="Calibri"/>
                <a:cs typeface="Calibri"/>
              </a:rPr>
              <a:t>and each </a:t>
            </a:r>
            <a:r>
              <a:rPr dirty="0" sz="2200" spc="-35">
                <a:latin typeface="Calibri"/>
                <a:cs typeface="Calibri"/>
              </a:rPr>
              <a:t>key </a:t>
            </a:r>
            <a:r>
              <a:rPr dirty="0" sz="2200" spc="-5">
                <a:latin typeface="Calibri"/>
                <a:cs typeface="Calibri"/>
              </a:rPr>
              <a:t>is </a:t>
            </a:r>
            <a:r>
              <a:rPr dirty="0" sz="2200" spc="-15">
                <a:latin typeface="Calibri"/>
                <a:cs typeface="Calibri"/>
              </a:rPr>
              <a:t>separated from </a:t>
            </a:r>
            <a:r>
              <a:rPr dirty="0" sz="2200" spc="-5">
                <a:latin typeface="Calibri"/>
                <a:cs typeface="Calibri"/>
              </a:rPr>
              <a:t>its </a:t>
            </a:r>
            <a:r>
              <a:rPr dirty="0" sz="2200" spc="-15">
                <a:latin typeface="Calibri"/>
                <a:cs typeface="Calibri"/>
              </a:rPr>
              <a:t>value by </a:t>
            </a:r>
            <a:r>
              <a:rPr dirty="0" sz="2200" spc="-5">
                <a:latin typeface="Calibri"/>
                <a:cs typeface="Calibri"/>
              </a:rPr>
              <a:t>a </a:t>
            </a:r>
            <a:r>
              <a:rPr dirty="0" sz="2200" spc="-15" i="1">
                <a:latin typeface="Calibri"/>
                <a:cs typeface="Calibri"/>
              </a:rPr>
              <a:t>colon</a:t>
            </a:r>
            <a:r>
              <a:rPr dirty="0" sz="2200" spc="125" i="1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(:).</a:t>
            </a:r>
            <a:endParaRPr sz="2200">
              <a:latin typeface="Calibri"/>
              <a:cs typeface="Calibri"/>
            </a:endParaRPr>
          </a:p>
          <a:p>
            <a:pPr marL="299085" marR="144145" indent="-286385">
              <a:lnSpc>
                <a:spcPct val="100000"/>
              </a:lnSpc>
              <a:spcBef>
                <a:spcPts val="1125"/>
              </a:spcBef>
              <a:buClr>
                <a:srgbClr val="CC9A1A"/>
              </a:buClr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dirty="0" sz="2200" spc="-10">
                <a:latin typeface="Calibri"/>
                <a:cs typeface="Calibri"/>
              </a:rPr>
              <a:t>Dictionary’s </a:t>
            </a:r>
            <a:r>
              <a:rPr dirty="0" sz="2200" spc="-15">
                <a:latin typeface="Calibri"/>
                <a:cs typeface="Calibri"/>
              </a:rPr>
              <a:t>values can </a:t>
            </a:r>
            <a:r>
              <a:rPr dirty="0" sz="2200" spc="-5">
                <a:latin typeface="Calibri"/>
                <a:cs typeface="Calibri"/>
              </a:rPr>
              <a:t>be assigned </a:t>
            </a:r>
            <a:r>
              <a:rPr dirty="0" sz="2200" spc="-10">
                <a:latin typeface="Calibri"/>
                <a:cs typeface="Calibri"/>
              </a:rPr>
              <a:t>and </a:t>
            </a:r>
            <a:r>
              <a:rPr dirty="0" sz="2200" spc="-5">
                <a:latin typeface="Calibri"/>
                <a:cs typeface="Calibri"/>
              </a:rPr>
              <a:t>accessed using </a:t>
            </a:r>
            <a:r>
              <a:rPr dirty="0" sz="2200" spc="-10">
                <a:latin typeface="Calibri"/>
                <a:cs typeface="Calibri"/>
              </a:rPr>
              <a:t>square </a:t>
            </a:r>
            <a:r>
              <a:rPr dirty="0" sz="2200" spc="-15">
                <a:latin typeface="Calibri"/>
                <a:cs typeface="Calibri"/>
              </a:rPr>
              <a:t>braces </a:t>
            </a:r>
            <a:r>
              <a:rPr dirty="0" sz="2200">
                <a:latin typeface="Calibri"/>
                <a:cs typeface="Calibri"/>
              </a:rPr>
              <a:t>(</a:t>
            </a:r>
            <a:r>
              <a:rPr dirty="0" sz="2200">
                <a:solidFill>
                  <a:srgbClr val="CC9A1A"/>
                </a:solidFill>
                <a:latin typeface="Calibri"/>
                <a:cs typeface="Calibri"/>
              </a:rPr>
              <a:t>[]</a:t>
            </a:r>
            <a:r>
              <a:rPr dirty="0" sz="2200">
                <a:latin typeface="Calibri"/>
                <a:cs typeface="Calibri"/>
              </a:rPr>
              <a:t>) </a:t>
            </a:r>
            <a:r>
              <a:rPr dirty="0" sz="2200" spc="-5">
                <a:latin typeface="Calibri"/>
                <a:cs typeface="Calibri"/>
              </a:rPr>
              <a:t>with a  </a:t>
            </a:r>
            <a:r>
              <a:rPr dirty="0" sz="2200" spc="-35">
                <a:latin typeface="Calibri"/>
                <a:cs typeface="Calibri"/>
              </a:rPr>
              <a:t>key </a:t>
            </a:r>
            <a:r>
              <a:rPr dirty="0" sz="2200" spc="-20">
                <a:latin typeface="Calibri"/>
                <a:cs typeface="Calibri"/>
              </a:rPr>
              <a:t>to </a:t>
            </a:r>
            <a:r>
              <a:rPr dirty="0" sz="2200" spc="-15">
                <a:latin typeface="Calibri"/>
                <a:cs typeface="Calibri"/>
              </a:rPr>
              <a:t>obtain </a:t>
            </a:r>
            <a:r>
              <a:rPr dirty="0" sz="2200" spc="-5">
                <a:latin typeface="Calibri"/>
                <a:cs typeface="Calibri"/>
              </a:rPr>
              <a:t>its</a:t>
            </a:r>
            <a:r>
              <a:rPr dirty="0" sz="2200" spc="8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value.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35"/>
              </a:lnSpc>
            </a:pPr>
            <a:r>
              <a:rPr dirty="0" spc="-5"/>
              <a:t>By</a:t>
            </a:r>
            <a:r>
              <a:rPr dirty="0" spc="-85"/>
              <a:t> </a:t>
            </a:r>
            <a:r>
              <a:rPr dirty="0" spc="-20"/>
              <a:t>Tahani</a:t>
            </a:r>
            <a:r>
              <a:rPr dirty="0" spc="-70"/>
              <a:t> </a:t>
            </a:r>
            <a:r>
              <a:rPr dirty="0" spc="-5"/>
              <a:t>Almanie </a:t>
            </a:r>
            <a:r>
              <a:rPr dirty="0"/>
              <a:t>|</a:t>
            </a:r>
            <a:r>
              <a:rPr dirty="0" spc="-60"/>
              <a:t> </a:t>
            </a:r>
            <a:r>
              <a:rPr dirty="0" spc="-5"/>
              <a:t>CSCI</a:t>
            </a:r>
            <a:r>
              <a:rPr dirty="0" spc="-35"/>
              <a:t> </a:t>
            </a:r>
            <a:r>
              <a:rPr dirty="0" spc="-5"/>
              <a:t>5448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31060" cy="1571625"/>
          </a:xfrm>
          <a:custGeom>
            <a:avLst/>
            <a:gdLst/>
            <a:ahLst/>
            <a:cxnLst/>
            <a:rect l="l" t="t" r="r" b="b"/>
            <a:pathLst>
              <a:path w="2131060" h="1571625">
                <a:moveTo>
                  <a:pt x="0" y="0"/>
                </a:moveTo>
                <a:lnTo>
                  <a:pt x="0" y="4699"/>
                </a:lnTo>
                <a:lnTo>
                  <a:pt x="1495552" y="1571243"/>
                </a:lnTo>
                <a:lnTo>
                  <a:pt x="2130552" y="1571243"/>
                </a:lnTo>
                <a:lnTo>
                  <a:pt x="247662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3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618226" y="193294"/>
            <a:ext cx="177165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Dictionary</a:t>
            </a:r>
          </a:p>
        </p:txBody>
      </p:sp>
      <p:sp>
        <p:nvSpPr>
          <p:cNvPr id="9" name="object 9"/>
          <p:cNvSpPr/>
          <p:nvPr/>
        </p:nvSpPr>
        <p:spPr>
          <a:xfrm>
            <a:off x="1597152" y="847344"/>
            <a:ext cx="9762744" cy="59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26870" y="835913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 h="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956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759076" y="840181"/>
            <a:ext cx="800862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dirty="0" sz="2000" spc="-5">
                <a:latin typeface="Calibri"/>
                <a:cs typeface="Calibri"/>
              </a:rPr>
              <a:t>This </a:t>
            </a:r>
            <a:r>
              <a:rPr dirty="0" sz="2000" spc="-15">
                <a:latin typeface="Calibri"/>
                <a:cs typeface="Calibri"/>
              </a:rPr>
              <a:t>example </a:t>
            </a:r>
            <a:r>
              <a:rPr dirty="0" sz="2000" spc="-5">
                <a:latin typeface="Calibri"/>
                <a:cs typeface="Calibri"/>
              </a:rPr>
              <a:t>shows how </a:t>
            </a:r>
            <a:r>
              <a:rPr dirty="0" sz="2000" spc="-10">
                <a:latin typeface="Calibri"/>
                <a:cs typeface="Calibri"/>
              </a:rPr>
              <a:t>to </a:t>
            </a:r>
            <a:r>
              <a:rPr dirty="0" sz="2000" spc="-5" i="1">
                <a:latin typeface="Calibri"/>
                <a:cs typeface="Calibri"/>
              </a:rPr>
              <a:t>access</a:t>
            </a:r>
            <a:r>
              <a:rPr dirty="0" sz="2000" spc="-5">
                <a:latin typeface="Calibri"/>
                <a:cs typeface="Calibri"/>
              </a:rPr>
              <a:t>, </a:t>
            </a:r>
            <a:r>
              <a:rPr dirty="0" sz="2000" spc="-5" i="1">
                <a:latin typeface="Calibri"/>
                <a:cs typeface="Calibri"/>
              </a:rPr>
              <a:t>update </a:t>
            </a:r>
            <a:r>
              <a:rPr dirty="0" sz="2000">
                <a:latin typeface="Calibri"/>
                <a:cs typeface="Calibri"/>
              </a:rPr>
              <a:t>and </a:t>
            </a:r>
            <a:r>
              <a:rPr dirty="0" sz="2000" spc="-10" i="1">
                <a:latin typeface="Calibri"/>
                <a:cs typeface="Calibri"/>
              </a:rPr>
              <a:t>delete </a:t>
            </a:r>
            <a:r>
              <a:rPr dirty="0" sz="2000" spc="-5">
                <a:latin typeface="Calibri"/>
                <a:cs typeface="Calibri"/>
              </a:rPr>
              <a:t>dictionary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elements: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82340" y="1171955"/>
            <a:ext cx="5801868" cy="39090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517391" y="1207008"/>
            <a:ext cx="5676900" cy="37840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512820" y="1202436"/>
            <a:ext cx="5686425" cy="3793490"/>
          </a:xfrm>
          <a:custGeom>
            <a:avLst/>
            <a:gdLst/>
            <a:ahLst/>
            <a:cxnLst/>
            <a:rect l="l" t="t" r="r" b="b"/>
            <a:pathLst>
              <a:path w="5686425" h="3793490">
                <a:moveTo>
                  <a:pt x="0" y="3793236"/>
                </a:moveTo>
                <a:lnTo>
                  <a:pt x="5686044" y="3793236"/>
                </a:lnTo>
                <a:lnTo>
                  <a:pt x="5686044" y="0"/>
                </a:lnTo>
                <a:lnTo>
                  <a:pt x="0" y="0"/>
                </a:lnTo>
                <a:lnTo>
                  <a:pt x="0" y="3793236"/>
                </a:lnTo>
                <a:close/>
              </a:path>
            </a:pathLst>
          </a:custGeom>
          <a:ln w="9143">
            <a:solidFill>
              <a:srgbClr val="CC9A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482340" y="5058154"/>
            <a:ext cx="5801868" cy="16733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517391" y="5093208"/>
            <a:ext cx="5676900" cy="15483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512820" y="5088635"/>
            <a:ext cx="5686425" cy="1557655"/>
          </a:xfrm>
          <a:custGeom>
            <a:avLst/>
            <a:gdLst/>
            <a:ahLst/>
            <a:cxnLst/>
            <a:rect l="l" t="t" r="r" b="b"/>
            <a:pathLst>
              <a:path w="5686425" h="1557654">
                <a:moveTo>
                  <a:pt x="0" y="1557527"/>
                </a:moveTo>
                <a:lnTo>
                  <a:pt x="5686044" y="1557527"/>
                </a:lnTo>
                <a:lnTo>
                  <a:pt x="5686044" y="0"/>
                </a:lnTo>
                <a:lnTo>
                  <a:pt x="0" y="0"/>
                </a:lnTo>
                <a:lnTo>
                  <a:pt x="0" y="155752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907794" y="4969840"/>
            <a:ext cx="152844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Clr>
                <a:srgbClr val="CC9A1A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dirty="0" sz="2000" spc="-5">
                <a:latin typeface="Calibri"/>
                <a:cs typeface="Calibri"/>
              </a:rPr>
              <a:t>The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output: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35"/>
              </a:lnSpc>
            </a:pPr>
            <a:r>
              <a:rPr dirty="0" spc="-5"/>
              <a:t>By</a:t>
            </a:r>
            <a:r>
              <a:rPr dirty="0" spc="-85"/>
              <a:t> </a:t>
            </a:r>
            <a:r>
              <a:rPr dirty="0" spc="-20"/>
              <a:t>Tahani</a:t>
            </a:r>
            <a:r>
              <a:rPr dirty="0" spc="-70"/>
              <a:t> </a:t>
            </a:r>
            <a:r>
              <a:rPr dirty="0" spc="-5"/>
              <a:t>Almanie </a:t>
            </a:r>
            <a:r>
              <a:rPr dirty="0"/>
              <a:t>|</a:t>
            </a:r>
            <a:r>
              <a:rPr dirty="0" spc="-60"/>
              <a:t> </a:t>
            </a:r>
            <a:r>
              <a:rPr dirty="0" spc="-5"/>
              <a:t>CSCI</a:t>
            </a:r>
            <a:r>
              <a:rPr dirty="0" spc="-35"/>
              <a:t> </a:t>
            </a:r>
            <a:r>
              <a:rPr dirty="0" spc="-5"/>
              <a:t>5448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31060" cy="1571625"/>
          </a:xfrm>
          <a:custGeom>
            <a:avLst/>
            <a:gdLst/>
            <a:ahLst/>
            <a:cxnLst/>
            <a:rect l="l" t="t" r="r" b="b"/>
            <a:pathLst>
              <a:path w="2131060" h="1571625">
                <a:moveTo>
                  <a:pt x="0" y="0"/>
                </a:moveTo>
                <a:lnTo>
                  <a:pt x="0" y="4699"/>
                </a:lnTo>
                <a:lnTo>
                  <a:pt x="1495552" y="1571243"/>
                </a:lnTo>
                <a:lnTo>
                  <a:pt x="2130552" y="1571243"/>
                </a:lnTo>
                <a:lnTo>
                  <a:pt x="247662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3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618226" y="231393"/>
            <a:ext cx="177165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Dictionary</a:t>
            </a:r>
          </a:p>
        </p:txBody>
      </p:sp>
      <p:sp>
        <p:nvSpPr>
          <p:cNvPr id="9" name="object 9"/>
          <p:cNvSpPr/>
          <p:nvPr/>
        </p:nvSpPr>
        <p:spPr>
          <a:xfrm>
            <a:off x="1597152" y="1025652"/>
            <a:ext cx="9762744" cy="59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26870" y="1014222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 h="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956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661541" y="1206246"/>
            <a:ext cx="8986520" cy="15716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200" spc="-10" b="1">
                <a:solidFill>
                  <a:srgbClr val="CC9A1A"/>
                </a:solidFill>
                <a:latin typeface="Calibri"/>
                <a:cs typeface="Calibri"/>
              </a:rPr>
              <a:t>Common Dictionary</a:t>
            </a:r>
            <a:r>
              <a:rPr dirty="0" sz="2200" spc="50" b="1">
                <a:solidFill>
                  <a:srgbClr val="CC9A1A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CC9A1A"/>
                </a:solidFill>
                <a:latin typeface="Calibri"/>
                <a:cs typeface="Calibri"/>
              </a:rPr>
              <a:t>Functions</a:t>
            </a:r>
            <a:endParaRPr sz="2200">
              <a:latin typeface="Calibri"/>
              <a:cs typeface="Calibri"/>
            </a:endParaRPr>
          </a:p>
          <a:p>
            <a:pPr lvl="1" marL="17272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727200" algn="l"/>
                <a:tab pos="1727835" algn="l"/>
              </a:tabLst>
            </a:pPr>
            <a:r>
              <a:rPr dirty="0" sz="2000" b="1">
                <a:latin typeface="Calibri"/>
                <a:cs typeface="Calibri"/>
              </a:rPr>
              <a:t>cmp</a:t>
            </a:r>
            <a:r>
              <a:rPr dirty="0" sz="2000">
                <a:latin typeface="Calibri"/>
                <a:cs typeface="Calibri"/>
              </a:rPr>
              <a:t>(dict1, dict2) : </a:t>
            </a:r>
            <a:r>
              <a:rPr dirty="0" sz="2000" spc="-10">
                <a:latin typeface="Calibri"/>
                <a:cs typeface="Calibri"/>
              </a:rPr>
              <a:t>compares </a:t>
            </a:r>
            <a:r>
              <a:rPr dirty="0" sz="2000" spc="-5">
                <a:latin typeface="Calibri"/>
                <a:cs typeface="Calibri"/>
              </a:rPr>
              <a:t>elements of both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dict.</a:t>
            </a:r>
            <a:endParaRPr sz="2000">
              <a:latin typeface="Calibri"/>
              <a:cs typeface="Calibri"/>
            </a:endParaRPr>
          </a:p>
          <a:p>
            <a:pPr lvl="1" marL="1727200" indent="-342900">
              <a:lnSpc>
                <a:spcPct val="100000"/>
              </a:lnSpc>
              <a:buFont typeface="Arial"/>
              <a:buChar char="•"/>
              <a:tabLst>
                <a:tab pos="1727200" algn="l"/>
                <a:tab pos="1727835" algn="l"/>
              </a:tabLst>
            </a:pPr>
            <a:r>
              <a:rPr dirty="0" sz="2000" spc="-5" b="1">
                <a:latin typeface="Calibri"/>
                <a:cs typeface="Calibri"/>
              </a:rPr>
              <a:t>len</a:t>
            </a:r>
            <a:r>
              <a:rPr dirty="0" sz="2000" spc="-5">
                <a:latin typeface="Calibri"/>
                <a:cs typeface="Calibri"/>
              </a:rPr>
              <a:t>(dict) </a:t>
            </a:r>
            <a:r>
              <a:rPr dirty="0" sz="2000">
                <a:latin typeface="Calibri"/>
                <a:cs typeface="Calibri"/>
              </a:rPr>
              <a:t>: </a:t>
            </a:r>
            <a:r>
              <a:rPr dirty="0" sz="2000" spc="-5">
                <a:latin typeface="Calibri"/>
                <a:cs typeface="Calibri"/>
              </a:rPr>
              <a:t>gives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10">
                <a:latin typeface="Calibri"/>
                <a:cs typeface="Calibri"/>
              </a:rPr>
              <a:t>total </a:t>
            </a:r>
            <a:r>
              <a:rPr dirty="0" sz="2000">
                <a:latin typeface="Calibri"/>
                <a:cs typeface="Calibri"/>
              </a:rPr>
              <a:t>number </a:t>
            </a:r>
            <a:r>
              <a:rPr dirty="0" sz="2000" spc="-5">
                <a:latin typeface="Calibri"/>
                <a:cs typeface="Calibri"/>
              </a:rPr>
              <a:t>of </a:t>
            </a:r>
            <a:r>
              <a:rPr dirty="0" sz="2000" spc="-30">
                <a:latin typeface="Corbel"/>
                <a:cs typeface="Corbel"/>
              </a:rPr>
              <a:t>(key, </a:t>
            </a:r>
            <a:r>
              <a:rPr dirty="0" sz="2000" spc="-5">
                <a:latin typeface="Corbel"/>
                <a:cs typeface="Corbel"/>
              </a:rPr>
              <a:t>value) </a:t>
            </a:r>
            <a:r>
              <a:rPr dirty="0" sz="2000">
                <a:latin typeface="Corbel"/>
                <a:cs typeface="Corbel"/>
              </a:rPr>
              <a:t>pairs </a:t>
            </a:r>
            <a:r>
              <a:rPr dirty="0" sz="2000" spc="-5">
                <a:latin typeface="Calibri"/>
                <a:cs typeface="Calibri"/>
              </a:rPr>
              <a:t>in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13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dictionary.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Times New Roman"/>
              <a:cs typeface="Times New Roman"/>
            </a:endParaRPr>
          </a:p>
          <a:p>
            <a:pPr marL="393065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92430" algn="l"/>
                <a:tab pos="393065" algn="l"/>
              </a:tabLst>
            </a:pPr>
            <a:r>
              <a:rPr dirty="0" sz="2200" spc="-10" b="1">
                <a:solidFill>
                  <a:srgbClr val="CC9A1A"/>
                </a:solidFill>
                <a:latin typeface="Calibri"/>
                <a:cs typeface="Calibri"/>
              </a:rPr>
              <a:t>Common Dictionary</a:t>
            </a:r>
            <a:r>
              <a:rPr dirty="0" sz="2200" spc="50" b="1">
                <a:solidFill>
                  <a:srgbClr val="CC9A1A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solidFill>
                  <a:srgbClr val="CC9A1A"/>
                </a:solidFill>
                <a:latin typeface="Calibri"/>
                <a:cs typeface="Calibri"/>
              </a:rPr>
              <a:t>Methods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35"/>
              </a:lnSpc>
            </a:pPr>
            <a:r>
              <a:rPr dirty="0" spc="-5"/>
              <a:t>By</a:t>
            </a:r>
            <a:r>
              <a:rPr dirty="0" spc="-85"/>
              <a:t> </a:t>
            </a:r>
            <a:r>
              <a:rPr dirty="0" spc="-20"/>
              <a:t>Tahani</a:t>
            </a:r>
            <a:r>
              <a:rPr dirty="0" spc="-70"/>
              <a:t> </a:t>
            </a:r>
            <a:r>
              <a:rPr dirty="0" spc="-5"/>
              <a:t>Almanie </a:t>
            </a:r>
            <a:r>
              <a:rPr dirty="0"/>
              <a:t>|</a:t>
            </a:r>
            <a:r>
              <a:rPr dirty="0" spc="-60"/>
              <a:t> </a:t>
            </a:r>
            <a:r>
              <a:rPr dirty="0" spc="-5"/>
              <a:t>CSCI</a:t>
            </a:r>
            <a:r>
              <a:rPr dirty="0" spc="-35"/>
              <a:t> </a:t>
            </a:r>
            <a:r>
              <a:rPr dirty="0" spc="-5"/>
              <a:t>5448</a:t>
            </a: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708275" y="2973958"/>
          <a:ext cx="7199630" cy="2979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5070"/>
                <a:gridCol w="4714875"/>
              </a:tblGrid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Method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8BB49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8BB49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15">
                          <a:latin typeface="Calibri"/>
                          <a:cs typeface="Calibri"/>
                        </a:rPr>
                        <a:t>dict.</a:t>
                      </a:r>
                      <a:r>
                        <a:rPr dirty="0" sz="1600" spc="-15" b="1">
                          <a:latin typeface="Calibri"/>
                          <a:cs typeface="Calibri"/>
                        </a:rPr>
                        <a:t>keys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()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15">
                          <a:latin typeface="Calibri"/>
                          <a:cs typeface="Calibri"/>
                        </a:rPr>
                        <a:t>Returns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list of dict's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keys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dict.</a:t>
                      </a:r>
                      <a:r>
                        <a:rPr dirty="0" sz="1600" spc="-10" b="1">
                          <a:latin typeface="Calibri"/>
                          <a:cs typeface="Calibri"/>
                        </a:rPr>
                        <a:t>values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()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15">
                          <a:latin typeface="Calibri"/>
                          <a:cs typeface="Calibri"/>
                        </a:rPr>
                        <a:t>Returns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list of </a:t>
                      </a:r>
                      <a:r>
                        <a:rPr dirty="0" sz="1600" spc="-5" i="1">
                          <a:latin typeface="Calibri"/>
                          <a:cs typeface="Calibri"/>
                        </a:rPr>
                        <a:t>dict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's</a:t>
                      </a:r>
                      <a:r>
                        <a:rPr dirty="0" sz="1600" spc="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values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dict.</a:t>
                      </a:r>
                      <a:r>
                        <a:rPr dirty="0" sz="1600" spc="-10" b="1">
                          <a:latin typeface="Calibri"/>
                          <a:cs typeface="Calibri"/>
                        </a:rPr>
                        <a:t>items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()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15">
                          <a:latin typeface="Calibri"/>
                          <a:cs typeface="Calibri"/>
                        </a:rPr>
                        <a:t>Returns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a list of </a:t>
                      </a:r>
                      <a:r>
                        <a:rPr dirty="0" sz="1600" spc="-5" i="1">
                          <a:latin typeface="Calibri"/>
                          <a:cs typeface="Calibri"/>
                        </a:rPr>
                        <a:t>dict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's </a:t>
                      </a:r>
                      <a:r>
                        <a:rPr dirty="0" sz="1600" spc="-45">
                          <a:latin typeface="Calibri"/>
                          <a:cs typeface="Calibri"/>
                        </a:rPr>
                        <a:t>(key,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value)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tuple</a:t>
                      </a:r>
                      <a:r>
                        <a:rPr dirty="0" sz="1600" spc="9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pairs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20">
                          <a:latin typeface="Calibri"/>
                          <a:cs typeface="Calibri"/>
                        </a:rPr>
                        <a:t>dict.</a:t>
                      </a:r>
                      <a:r>
                        <a:rPr dirty="0" sz="1600" spc="-20" b="1">
                          <a:latin typeface="Calibri"/>
                          <a:cs typeface="Calibri"/>
                        </a:rPr>
                        <a:t>get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(key,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 default=None)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15">
                          <a:latin typeface="Calibri"/>
                          <a:cs typeface="Calibri"/>
                        </a:rPr>
                        <a:t>For </a:t>
                      </a:r>
                      <a:r>
                        <a:rPr dirty="0" sz="1600" spc="-50">
                          <a:latin typeface="Calibri"/>
                          <a:cs typeface="Calibri"/>
                        </a:rPr>
                        <a:t>key,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returns value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or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default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if 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key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not in</a:t>
                      </a:r>
                      <a:r>
                        <a:rPr dirty="0" sz="1600" spc="1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dict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15">
                          <a:latin typeface="Calibri"/>
                          <a:cs typeface="Calibri"/>
                        </a:rPr>
                        <a:t>dict.</a:t>
                      </a:r>
                      <a:r>
                        <a:rPr dirty="0" sz="1600" spc="-15" b="1">
                          <a:latin typeface="Calibri"/>
                          <a:cs typeface="Calibri"/>
                        </a:rPr>
                        <a:t>has_key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(key)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15">
                          <a:latin typeface="Calibri"/>
                          <a:cs typeface="Calibri"/>
                        </a:rPr>
                        <a:t>Returns </a:t>
                      </a:r>
                      <a:r>
                        <a:rPr dirty="0" sz="1600" spc="-20" i="1">
                          <a:latin typeface="Calibri"/>
                          <a:cs typeface="Calibri"/>
                        </a:rPr>
                        <a:t>True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if 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key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in </a:t>
                      </a:r>
                      <a:r>
                        <a:rPr dirty="0" sz="1600" spc="-5" i="1">
                          <a:latin typeface="Calibri"/>
                          <a:cs typeface="Calibri"/>
                        </a:rPr>
                        <a:t>dict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, </a:t>
                      </a:r>
                      <a:r>
                        <a:rPr dirty="0" sz="1600" spc="-10" i="1">
                          <a:latin typeface="Calibri"/>
                          <a:cs typeface="Calibri"/>
                        </a:rPr>
                        <a:t>False</a:t>
                      </a:r>
                      <a:r>
                        <a:rPr dirty="0" sz="1600" spc="90" i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otherwise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dict.</a:t>
                      </a:r>
                      <a:r>
                        <a:rPr dirty="0" sz="1600" spc="-10" b="1">
                          <a:latin typeface="Calibri"/>
                          <a:cs typeface="Calibri"/>
                        </a:rPr>
                        <a:t>update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(dict2)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Adds </a:t>
                      </a:r>
                      <a:r>
                        <a:rPr dirty="0" sz="1600" spc="-10" i="1">
                          <a:latin typeface="Calibri"/>
                          <a:cs typeface="Calibri"/>
                        </a:rPr>
                        <a:t>dict2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's 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key-values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pairs to</a:t>
                      </a:r>
                      <a:r>
                        <a:rPr dirty="0" sz="1600" spc="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 i="1">
                          <a:latin typeface="Calibri"/>
                          <a:cs typeface="Calibri"/>
                        </a:rPr>
                        <a:t>dict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5">
                          <a:latin typeface="Calibri"/>
                          <a:cs typeface="Calibri"/>
                        </a:rPr>
                        <a:t>dict.</a:t>
                      </a:r>
                      <a:r>
                        <a:rPr dirty="0" sz="1600" spc="-5" b="1">
                          <a:latin typeface="Calibri"/>
                          <a:cs typeface="Calibri"/>
                        </a:rPr>
                        <a:t>clear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()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15">
                          <a:latin typeface="Calibri"/>
                          <a:cs typeface="Calibri"/>
                        </a:rPr>
                        <a:t>Removes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all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elements 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600" spc="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 i="1">
                          <a:latin typeface="Calibri"/>
                          <a:cs typeface="Calibri"/>
                        </a:rPr>
                        <a:t>dict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39154" y="4078351"/>
            <a:ext cx="548322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b="1">
                <a:solidFill>
                  <a:srgbClr val="CC9A1A"/>
                </a:solidFill>
                <a:latin typeface="Calibri"/>
                <a:cs typeface="Calibri"/>
              </a:rPr>
              <a:t>Python </a:t>
            </a:r>
            <a:r>
              <a:rPr dirty="0" sz="4000" spc="-20" b="1">
                <a:solidFill>
                  <a:srgbClr val="CC9A1A"/>
                </a:solidFill>
                <a:latin typeface="Calibri"/>
                <a:cs typeface="Calibri"/>
              </a:rPr>
              <a:t>Control</a:t>
            </a:r>
            <a:r>
              <a:rPr dirty="0" sz="4000" spc="-5" b="1">
                <a:solidFill>
                  <a:srgbClr val="CC9A1A"/>
                </a:solidFill>
                <a:latin typeface="Calibri"/>
                <a:cs typeface="Calibri"/>
              </a:rPr>
              <a:t> </a:t>
            </a:r>
            <a:r>
              <a:rPr dirty="0" sz="4000" spc="-15" b="1">
                <a:solidFill>
                  <a:srgbClr val="CC9A1A"/>
                </a:solidFill>
                <a:latin typeface="Calibri"/>
                <a:cs typeface="Calibri"/>
              </a:rPr>
              <a:t>Structures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35"/>
              </a:lnSpc>
            </a:pPr>
            <a:r>
              <a:rPr dirty="0" spc="-5"/>
              <a:t>By</a:t>
            </a:r>
            <a:r>
              <a:rPr dirty="0" spc="-85"/>
              <a:t> </a:t>
            </a:r>
            <a:r>
              <a:rPr dirty="0" spc="-20"/>
              <a:t>Tahani</a:t>
            </a:r>
            <a:r>
              <a:rPr dirty="0" spc="-70"/>
              <a:t> </a:t>
            </a:r>
            <a:r>
              <a:rPr dirty="0" spc="-5"/>
              <a:t>Almanie </a:t>
            </a:r>
            <a:r>
              <a:rPr dirty="0"/>
              <a:t>|</a:t>
            </a:r>
            <a:r>
              <a:rPr dirty="0" spc="-60"/>
              <a:t> </a:t>
            </a:r>
            <a:r>
              <a:rPr dirty="0" spc="-5"/>
              <a:t>CSCI</a:t>
            </a:r>
            <a:r>
              <a:rPr dirty="0" spc="-35"/>
              <a:t> </a:t>
            </a:r>
            <a:r>
              <a:rPr dirty="0" spc="-5"/>
              <a:t>5448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31060" cy="1571625"/>
          </a:xfrm>
          <a:custGeom>
            <a:avLst/>
            <a:gdLst/>
            <a:ahLst/>
            <a:cxnLst/>
            <a:rect l="l" t="t" r="r" b="b"/>
            <a:pathLst>
              <a:path w="2131060" h="1571625">
                <a:moveTo>
                  <a:pt x="0" y="0"/>
                </a:moveTo>
                <a:lnTo>
                  <a:pt x="0" y="4699"/>
                </a:lnTo>
                <a:lnTo>
                  <a:pt x="1495552" y="1571243"/>
                </a:lnTo>
                <a:lnTo>
                  <a:pt x="2130552" y="1571243"/>
                </a:lnTo>
                <a:lnTo>
                  <a:pt x="247662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3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435346" y="231393"/>
            <a:ext cx="213614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Conditionals</a:t>
            </a:r>
          </a:p>
        </p:txBody>
      </p:sp>
      <p:sp>
        <p:nvSpPr>
          <p:cNvPr id="9" name="object 9"/>
          <p:cNvSpPr/>
          <p:nvPr/>
        </p:nvSpPr>
        <p:spPr>
          <a:xfrm>
            <a:off x="1597152" y="935736"/>
            <a:ext cx="9762744" cy="59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26870" y="924305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 h="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956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759076" y="1185417"/>
            <a:ext cx="9139555" cy="2099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dirty="0" sz="2000" spc="-5">
                <a:latin typeface="Calibri"/>
                <a:cs typeface="Calibri"/>
              </a:rPr>
              <a:t>In </a:t>
            </a:r>
            <a:r>
              <a:rPr dirty="0" sz="2000">
                <a:latin typeface="Calibri"/>
                <a:cs typeface="Calibri"/>
              </a:rPr>
              <a:t>Python, </a:t>
            </a:r>
            <a:r>
              <a:rPr dirty="0" sz="2000" spc="-30" b="1">
                <a:latin typeface="Calibri"/>
                <a:cs typeface="Calibri"/>
              </a:rPr>
              <a:t>True </a:t>
            </a:r>
            <a:r>
              <a:rPr dirty="0" sz="2000">
                <a:latin typeface="Calibri"/>
                <a:cs typeface="Calibri"/>
              </a:rPr>
              <a:t>and </a:t>
            </a:r>
            <a:r>
              <a:rPr dirty="0" sz="2000" spc="-15" b="1">
                <a:latin typeface="Calibri"/>
                <a:cs typeface="Calibri"/>
              </a:rPr>
              <a:t>False </a:t>
            </a:r>
            <a:r>
              <a:rPr dirty="0" sz="2000" spc="-10">
                <a:latin typeface="Calibri"/>
                <a:cs typeface="Calibri"/>
              </a:rPr>
              <a:t>are </a:t>
            </a:r>
            <a:r>
              <a:rPr dirty="0" sz="2000">
                <a:latin typeface="Calibri"/>
                <a:cs typeface="Calibri"/>
              </a:rPr>
              <a:t>Boolean </a:t>
            </a:r>
            <a:r>
              <a:rPr dirty="0" sz="2000" spc="-5">
                <a:latin typeface="Calibri"/>
                <a:cs typeface="Calibri"/>
              </a:rPr>
              <a:t>objects of </a:t>
            </a:r>
            <a:r>
              <a:rPr dirty="0" sz="2000">
                <a:latin typeface="Calibri"/>
                <a:cs typeface="Calibri"/>
              </a:rPr>
              <a:t>class '</a:t>
            </a:r>
            <a:r>
              <a:rPr dirty="0" sz="2000" b="1">
                <a:latin typeface="Calibri"/>
                <a:cs typeface="Calibri"/>
              </a:rPr>
              <a:t>bool</a:t>
            </a:r>
            <a:r>
              <a:rPr dirty="0" sz="2000">
                <a:latin typeface="Calibri"/>
                <a:cs typeface="Calibri"/>
              </a:rPr>
              <a:t>' and </a:t>
            </a:r>
            <a:r>
              <a:rPr dirty="0" sz="2000" spc="-5">
                <a:latin typeface="Calibri"/>
                <a:cs typeface="Calibri"/>
              </a:rPr>
              <a:t>they </a:t>
            </a:r>
            <a:r>
              <a:rPr dirty="0" sz="2000" spc="-10">
                <a:latin typeface="Calibri"/>
                <a:cs typeface="Calibri"/>
              </a:rPr>
              <a:t>are</a:t>
            </a:r>
            <a:r>
              <a:rPr dirty="0" sz="2000" spc="65"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CC9A1A"/>
                </a:solidFill>
                <a:latin typeface="Calibri"/>
                <a:cs typeface="Calibri"/>
              </a:rPr>
              <a:t>immutable</a:t>
            </a:r>
            <a:r>
              <a:rPr dirty="0" sz="2000" spc="-5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dirty="0" sz="2000">
                <a:latin typeface="Calibri"/>
                <a:cs typeface="Calibri"/>
              </a:rPr>
              <a:t>Python </a:t>
            </a:r>
            <a:r>
              <a:rPr dirty="0" sz="2000" spc="-5">
                <a:latin typeface="Calibri"/>
                <a:cs typeface="Calibri"/>
              </a:rPr>
              <a:t>assumes </a:t>
            </a:r>
            <a:r>
              <a:rPr dirty="0" sz="2000" spc="-10">
                <a:latin typeface="Calibri"/>
                <a:cs typeface="Calibri"/>
              </a:rPr>
              <a:t>any </a:t>
            </a:r>
            <a:r>
              <a:rPr dirty="0" sz="2000" spc="-10" b="1">
                <a:latin typeface="Calibri"/>
                <a:cs typeface="Calibri"/>
              </a:rPr>
              <a:t>non-zero </a:t>
            </a:r>
            <a:r>
              <a:rPr dirty="0" sz="2000">
                <a:latin typeface="Calibri"/>
                <a:cs typeface="Calibri"/>
              </a:rPr>
              <a:t>and </a:t>
            </a:r>
            <a:r>
              <a:rPr dirty="0" sz="2000" b="1">
                <a:latin typeface="Calibri"/>
                <a:cs typeface="Calibri"/>
              </a:rPr>
              <a:t>non-null </a:t>
            </a:r>
            <a:r>
              <a:rPr dirty="0" sz="2000" spc="-10">
                <a:latin typeface="Calibri"/>
                <a:cs typeface="Calibri"/>
              </a:rPr>
              <a:t>values </a:t>
            </a:r>
            <a:r>
              <a:rPr dirty="0" sz="2000">
                <a:latin typeface="Calibri"/>
                <a:cs typeface="Calibri"/>
              </a:rPr>
              <a:t>as </a:t>
            </a:r>
            <a:r>
              <a:rPr dirty="0" sz="2000" spc="-25" b="1">
                <a:latin typeface="Calibri"/>
                <a:cs typeface="Calibri"/>
              </a:rPr>
              <a:t>True</a:t>
            </a:r>
            <a:r>
              <a:rPr dirty="0" sz="2000" spc="-25">
                <a:latin typeface="Calibri"/>
                <a:cs typeface="Calibri"/>
              </a:rPr>
              <a:t>, </a:t>
            </a:r>
            <a:r>
              <a:rPr dirty="0" sz="2000">
                <a:latin typeface="Calibri"/>
                <a:cs typeface="Calibri"/>
              </a:rPr>
              <a:t>otherwise </a:t>
            </a:r>
            <a:r>
              <a:rPr dirty="0" sz="2000" spc="-5">
                <a:latin typeface="Calibri"/>
                <a:cs typeface="Calibri"/>
              </a:rPr>
              <a:t>it is </a:t>
            </a:r>
            <a:r>
              <a:rPr dirty="0" sz="2000" spc="-15" b="1">
                <a:latin typeface="Calibri"/>
                <a:cs typeface="Calibri"/>
              </a:rPr>
              <a:t>False</a:t>
            </a:r>
            <a:r>
              <a:rPr dirty="0" sz="2000" spc="80" b="1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value.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dirty="0" sz="2000">
                <a:latin typeface="Calibri"/>
                <a:cs typeface="Calibri"/>
              </a:rPr>
              <a:t>Python </a:t>
            </a:r>
            <a:r>
              <a:rPr dirty="0" sz="2000" spc="-5" i="1">
                <a:latin typeface="Calibri"/>
                <a:cs typeface="Calibri"/>
              </a:rPr>
              <a:t>does </a:t>
            </a:r>
            <a:r>
              <a:rPr dirty="0" sz="2000" i="1">
                <a:latin typeface="Calibri"/>
                <a:cs typeface="Calibri"/>
              </a:rPr>
              <a:t>not </a:t>
            </a:r>
            <a:r>
              <a:rPr dirty="0" sz="2000" spc="-10">
                <a:latin typeface="Calibri"/>
                <a:cs typeface="Calibri"/>
              </a:rPr>
              <a:t>provide switch </a:t>
            </a:r>
            <a:r>
              <a:rPr dirty="0" sz="2000" spc="-5">
                <a:latin typeface="Calibri"/>
                <a:cs typeface="Calibri"/>
              </a:rPr>
              <a:t>or case </a:t>
            </a:r>
            <a:r>
              <a:rPr dirty="0" sz="2000" spc="-15">
                <a:latin typeface="Calibri"/>
                <a:cs typeface="Calibri"/>
              </a:rPr>
              <a:t>statements </a:t>
            </a:r>
            <a:r>
              <a:rPr dirty="0" sz="2000">
                <a:latin typeface="Calibri"/>
                <a:cs typeface="Calibri"/>
              </a:rPr>
              <a:t>as </a:t>
            </a:r>
            <a:r>
              <a:rPr dirty="0" sz="2000" spc="-5">
                <a:latin typeface="Calibri"/>
                <a:cs typeface="Calibri"/>
              </a:rPr>
              <a:t>in other</a:t>
            </a:r>
            <a:r>
              <a:rPr dirty="0" sz="2000" spc="6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languages.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075"/>
              </a:spcBef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dirty="0" sz="2000" spc="-15" b="1">
                <a:solidFill>
                  <a:srgbClr val="CC9A1A"/>
                </a:solidFill>
                <a:latin typeface="Calibri"/>
                <a:cs typeface="Calibri"/>
              </a:rPr>
              <a:t>Syntax: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075"/>
              </a:spcBef>
              <a:tabLst>
                <a:tab pos="3269615" algn="l"/>
                <a:tab pos="6413500" algn="l"/>
              </a:tabLst>
            </a:pPr>
            <a:r>
              <a:rPr dirty="0" sz="2000" spc="-5" b="1">
                <a:latin typeface="Calibri"/>
                <a:cs typeface="Calibri"/>
              </a:rPr>
              <a:t>if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15" b="1">
                <a:latin typeface="Calibri"/>
                <a:cs typeface="Calibri"/>
              </a:rPr>
              <a:t>Statement	</a:t>
            </a:r>
            <a:r>
              <a:rPr dirty="0" sz="2000" spc="-15" b="1" i="1">
                <a:latin typeface="Calibri"/>
                <a:cs typeface="Calibri"/>
              </a:rPr>
              <a:t>if..else</a:t>
            </a:r>
            <a:r>
              <a:rPr dirty="0" sz="2000" b="1" i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Statement	</a:t>
            </a:r>
            <a:r>
              <a:rPr dirty="0" sz="2000" spc="-20" b="1">
                <a:latin typeface="Calibri"/>
                <a:cs typeface="Calibri"/>
              </a:rPr>
              <a:t>if..elif..else</a:t>
            </a:r>
            <a:r>
              <a:rPr dirty="0" sz="2000" spc="-25" b="1">
                <a:latin typeface="Calibri"/>
                <a:cs typeface="Calibri"/>
              </a:rPr>
              <a:t> </a:t>
            </a:r>
            <a:r>
              <a:rPr dirty="0" sz="2000" spc="-15" b="1">
                <a:latin typeface="Calibri"/>
                <a:cs typeface="Calibri"/>
              </a:rPr>
              <a:t>Statement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59076" y="4279772"/>
            <a:ext cx="127825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dirty="0" sz="2000" b="1">
                <a:solidFill>
                  <a:srgbClr val="CC9A1A"/>
                </a:solidFill>
                <a:latin typeface="Calibri"/>
                <a:cs typeface="Calibri"/>
              </a:rPr>
              <a:t>E</a:t>
            </a:r>
            <a:r>
              <a:rPr dirty="0" sz="2000" spc="-40" b="1">
                <a:solidFill>
                  <a:srgbClr val="CC9A1A"/>
                </a:solidFill>
                <a:latin typeface="Calibri"/>
                <a:cs typeface="Calibri"/>
              </a:rPr>
              <a:t>x</a:t>
            </a:r>
            <a:r>
              <a:rPr dirty="0" sz="2000" b="1">
                <a:solidFill>
                  <a:srgbClr val="CC9A1A"/>
                </a:solidFill>
                <a:latin typeface="Calibri"/>
                <a:cs typeface="Calibri"/>
              </a:rPr>
              <a:t>ampl</a:t>
            </a:r>
            <a:r>
              <a:rPr dirty="0" sz="2000" spc="-5" b="1">
                <a:solidFill>
                  <a:srgbClr val="CC9A1A"/>
                </a:solidFill>
                <a:latin typeface="Calibri"/>
                <a:cs typeface="Calibri"/>
              </a:rPr>
              <a:t>e</a:t>
            </a:r>
            <a:r>
              <a:rPr dirty="0" sz="2000" b="1">
                <a:solidFill>
                  <a:srgbClr val="CC9A1A"/>
                </a:solidFill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120640" y="3363467"/>
            <a:ext cx="1624584" cy="9250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155691" y="3398520"/>
            <a:ext cx="1499615" cy="8000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151120" y="3393947"/>
            <a:ext cx="1508760" cy="809625"/>
          </a:xfrm>
          <a:custGeom>
            <a:avLst/>
            <a:gdLst/>
            <a:ahLst/>
            <a:cxnLst/>
            <a:rect l="l" t="t" r="r" b="b"/>
            <a:pathLst>
              <a:path w="1508759" h="809625">
                <a:moveTo>
                  <a:pt x="0" y="809244"/>
                </a:moveTo>
                <a:lnTo>
                  <a:pt x="1508759" y="809244"/>
                </a:lnTo>
                <a:lnTo>
                  <a:pt x="1508759" y="0"/>
                </a:lnTo>
                <a:lnTo>
                  <a:pt x="0" y="0"/>
                </a:lnTo>
                <a:lnTo>
                  <a:pt x="0" y="809244"/>
                </a:lnTo>
                <a:close/>
              </a:path>
            </a:pathLst>
          </a:custGeom>
          <a:ln w="9144">
            <a:solidFill>
              <a:srgbClr val="CC9A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162555" y="3363467"/>
            <a:ext cx="1584959" cy="5821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197607" y="3398520"/>
            <a:ext cx="1459992" cy="4571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193035" y="3393947"/>
            <a:ext cx="1469390" cy="466725"/>
          </a:xfrm>
          <a:custGeom>
            <a:avLst/>
            <a:gdLst/>
            <a:ahLst/>
            <a:cxnLst/>
            <a:rect l="l" t="t" r="r" b="b"/>
            <a:pathLst>
              <a:path w="1469389" h="466725">
                <a:moveTo>
                  <a:pt x="0" y="466344"/>
                </a:moveTo>
                <a:lnTo>
                  <a:pt x="1469136" y="466344"/>
                </a:lnTo>
                <a:lnTo>
                  <a:pt x="1469136" y="0"/>
                </a:lnTo>
                <a:lnTo>
                  <a:pt x="0" y="0"/>
                </a:lnTo>
                <a:lnTo>
                  <a:pt x="0" y="466344"/>
                </a:lnTo>
                <a:close/>
              </a:path>
            </a:pathLst>
          </a:custGeom>
          <a:ln w="9144">
            <a:solidFill>
              <a:srgbClr val="CC9A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449056" y="3363467"/>
            <a:ext cx="1813559" cy="17632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484107" y="3398520"/>
            <a:ext cx="1688592" cy="16382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479535" y="3393947"/>
            <a:ext cx="1697989" cy="1647825"/>
          </a:xfrm>
          <a:custGeom>
            <a:avLst/>
            <a:gdLst/>
            <a:ahLst/>
            <a:cxnLst/>
            <a:rect l="l" t="t" r="r" b="b"/>
            <a:pathLst>
              <a:path w="1697990" h="1647825">
                <a:moveTo>
                  <a:pt x="0" y="1647444"/>
                </a:moveTo>
                <a:lnTo>
                  <a:pt x="1697735" y="1647444"/>
                </a:lnTo>
                <a:lnTo>
                  <a:pt x="1697735" y="0"/>
                </a:lnTo>
                <a:lnTo>
                  <a:pt x="0" y="0"/>
                </a:lnTo>
                <a:lnTo>
                  <a:pt x="0" y="1647444"/>
                </a:lnTo>
                <a:close/>
              </a:path>
            </a:pathLst>
          </a:custGeom>
          <a:ln w="9143">
            <a:solidFill>
              <a:srgbClr val="CC9A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101339" y="4701540"/>
            <a:ext cx="4037075" cy="19537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136392" y="4736591"/>
            <a:ext cx="3912107" cy="1828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131820" y="4732020"/>
            <a:ext cx="3921760" cy="1838325"/>
          </a:xfrm>
          <a:custGeom>
            <a:avLst/>
            <a:gdLst/>
            <a:ahLst/>
            <a:cxnLst/>
            <a:rect l="l" t="t" r="r" b="b"/>
            <a:pathLst>
              <a:path w="3921759" h="1838325">
                <a:moveTo>
                  <a:pt x="0" y="1837943"/>
                </a:moveTo>
                <a:lnTo>
                  <a:pt x="3921252" y="1837943"/>
                </a:lnTo>
                <a:lnTo>
                  <a:pt x="3921252" y="0"/>
                </a:lnTo>
                <a:lnTo>
                  <a:pt x="0" y="0"/>
                </a:lnTo>
                <a:lnTo>
                  <a:pt x="0" y="1837943"/>
                </a:lnTo>
                <a:close/>
              </a:path>
            </a:pathLst>
          </a:custGeom>
          <a:ln w="9144">
            <a:solidFill>
              <a:srgbClr val="CC9A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35"/>
              </a:lnSpc>
            </a:pPr>
            <a:r>
              <a:rPr dirty="0" spc="-5"/>
              <a:t>By</a:t>
            </a:r>
            <a:r>
              <a:rPr dirty="0" spc="-85"/>
              <a:t> </a:t>
            </a:r>
            <a:r>
              <a:rPr dirty="0" spc="-20"/>
              <a:t>Tahani</a:t>
            </a:r>
            <a:r>
              <a:rPr dirty="0" spc="-70"/>
              <a:t> </a:t>
            </a:r>
            <a:r>
              <a:rPr dirty="0" spc="-5"/>
              <a:t>Almanie </a:t>
            </a:r>
            <a:r>
              <a:rPr dirty="0"/>
              <a:t>|</a:t>
            </a:r>
            <a:r>
              <a:rPr dirty="0" spc="-60"/>
              <a:t> </a:t>
            </a:r>
            <a:r>
              <a:rPr dirty="0" spc="-5"/>
              <a:t>CSCI</a:t>
            </a:r>
            <a:r>
              <a:rPr dirty="0" spc="-35"/>
              <a:t> </a:t>
            </a:r>
            <a:r>
              <a:rPr dirty="0" spc="-5"/>
              <a:t>5448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31060" cy="1571625"/>
          </a:xfrm>
          <a:custGeom>
            <a:avLst/>
            <a:gdLst/>
            <a:ahLst/>
            <a:cxnLst/>
            <a:rect l="l" t="t" r="r" b="b"/>
            <a:pathLst>
              <a:path w="2131060" h="1571625">
                <a:moveTo>
                  <a:pt x="0" y="0"/>
                </a:moveTo>
                <a:lnTo>
                  <a:pt x="0" y="4699"/>
                </a:lnTo>
                <a:lnTo>
                  <a:pt x="1495552" y="1571243"/>
                </a:lnTo>
                <a:lnTo>
                  <a:pt x="2130552" y="1571243"/>
                </a:lnTo>
                <a:lnTo>
                  <a:pt x="247662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3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435346" y="231393"/>
            <a:ext cx="213614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Conditionals</a:t>
            </a:r>
          </a:p>
        </p:txBody>
      </p:sp>
      <p:sp>
        <p:nvSpPr>
          <p:cNvPr id="9" name="object 9"/>
          <p:cNvSpPr/>
          <p:nvPr/>
        </p:nvSpPr>
        <p:spPr>
          <a:xfrm>
            <a:off x="1597152" y="1025652"/>
            <a:ext cx="9762744" cy="59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26870" y="1014222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 h="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956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759076" y="1436410"/>
            <a:ext cx="9395460" cy="953769"/>
          </a:xfrm>
          <a:prstGeom prst="rect">
            <a:avLst/>
          </a:prstGeom>
        </p:spPr>
        <p:txBody>
          <a:bodyPr wrap="square" lIns="0" tIns="16256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280"/>
              </a:spcBef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dirty="0" sz="2200" spc="-5" b="1">
                <a:solidFill>
                  <a:srgbClr val="CC9A1A"/>
                </a:solidFill>
                <a:latin typeface="Calibri"/>
                <a:cs typeface="Calibri"/>
              </a:rPr>
              <a:t>Using </a:t>
            </a:r>
            <a:r>
              <a:rPr dirty="0" sz="2200" spc="-10" b="1">
                <a:solidFill>
                  <a:srgbClr val="CC9A1A"/>
                </a:solidFill>
                <a:latin typeface="Calibri"/>
                <a:cs typeface="Calibri"/>
              </a:rPr>
              <a:t>the conditional</a:t>
            </a:r>
            <a:r>
              <a:rPr dirty="0" sz="2200" spc="50" b="1">
                <a:solidFill>
                  <a:srgbClr val="CC9A1A"/>
                </a:solidFill>
                <a:latin typeface="Calibri"/>
                <a:cs typeface="Calibri"/>
              </a:rPr>
              <a:t> </a:t>
            </a:r>
            <a:r>
              <a:rPr dirty="0" sz="2200" spc="-15" b="1">
                <a:solidFill>
                  <a:srgbClr val="CC9A1A"/>
                </a:solidFill>
                <a:latin typeface="Calibri"/>
                <a:cs typeface="Calibri"/>
              </a:rPr>
              <a:t>expression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dirty="0" sz="2000">
                <a:latin typeface="Calibri"/>
                <a:cs typeface="Calibri"/>
              </a:rPr>
              <a:t>Another type of </a:t>
            </a:r>
            <a:r>
              <a:rPr dirty="0" sz="2000" spc="-5">
                <a:latin typeface="Calibri"/>
                <a:cs typeface="Calibri"/>
              </a:rPr>
              <a:t>conditional structure in </a:t>
            </a:r>
            <a:r>
              <a:rPr dirty="0" sz="2000">
                <a:latin typeface="Calibri"/>
                <a:cs typeface="Calibri"/>
              </a:rPr>
              <a:t>Python, </a:t>
            </a:r>
            <a:r>
              <a:rPr dirty="0" sz="2000" spc="-5">
                <a:latin typeface="Calibri"/>
                <a:cs typeface="Calibri"/>
              </a:rPr>
              <a:t>which is very </a:t>
            </a:r>
            <a:r>
              <a:rPr dirty="0" sz="2000" spc="-10">
                <a:latin typeface="Calibri"/>
                <a:cs typeface="Calibri"/>
              </a:rPr>
              <a:t>convenient </a:t>
            </a:r>
            <a:r>
              <a:rPr dirty="0" sz="2000">
                <a:latin typeface="Calibri"/>
                <a:cs typeface="Calibri"/>
              </a:rPr>
              <a:t>and </a:t>
            </a:r>
            <a:r>
              <a:rPr dirty="0" sz="2000" spc="-10">
                <a:latin typeface="Calibri"/>
                <a:cs typeface="Calibri"/>
              </a:rPr>
              <a:t>easy to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read.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565647" y="3305555"/>
            <a:ext cx="3553967" cy="5684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600700" y="3340608"/>
            <a:ext cx="3429000" cy="4434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596128" y="3336035"/>
            <a:ext cx="3438525" cy="452755"/>
          </a:xfrm>
          <a:custGeom>
            <a:avLst/>
            <a:gdLst/>
            <a:ahLst/>
            <a:cxnLst/>
            <a:rect l="l" t="t" r="r" b="b"/>
            <a:pathLst>
              <a:path w="3438525" h="452754">
                <a:moveTo>
                  <a:pt x="0" y="452627"/>
                </a:moveTo>
                <a:lnTo>
                  <a:pt x="3438144" y="452627"/>
                </a:lnTo>
                <a:lnTo>
                  <a:pt x="3438144" y="0"/>
                </a:lnTo>
                <a:lnTo>
                  <a:pt x="0" y="0"/>
                </a:lnTo>
                <a:lnTo>
                  <a:pt x="0" y="452627"/>
                </a:lnTo>
                <a:close/>
              </a:path>
            </a:pathLst>
          </a:custGeom>
          <a:ln w="9144">
            <a:solidFill>
              <a:srgbClr val="CC9A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076955" y="2631948"/>
            <a:ext cx="1863851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112007" y="2667000"/>
            <a:ext cx="1738883" cy="16642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107435" y="2662427"/>
            <a:ext cx="1748155" cy="1673860"/>
          </a:xfrm>
          <a:custGeom>
            <a:avLst/>
            <a:gdLst/>
            <a:ahLst/>
            <a:cxnLst/>
            <a:rect l="l" t="t" r="r" b="b"/>
            <a:pathLst>
              <a:path w="1748154" h="1673860">
                <a:moveTo>
                  <a:pt x="0" y="1673352"/>
                </a:moveTo>
                <a:lnTo>
                  <a:pt x="1748027" y="1673352"/>
                </a:lnTo>
                <a:lnTo>
                  <a:pt x="1748027" y="0"/>
                </a:lnTo>
                <a:lnTo>
                  <a:pt x="0" y="0"/>
                </a:lnTo>
                <a:lnTo>
                  <a:pt x="0" y="1673352"/>
                </a:lnTo>
                <a:close/>
              </a:path>
            </a:pathLst>
          </a:custGeom>
          <a:ln w="9144">
            <a:solidFill>
              <a:srgbClr val="CC9A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172202" y="3387090"/>
            <a:ext cx="24955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35"/>
              </a:lnSpc>
            </a:pPr>
            <a:r>
              <a:rPr dirty="0" spc="-5"/>
              <a:t>By</a:t>
            </a:r>
            <a:r>
              <a:rPr dirty="0" spc="-85"/>
              <a:t> </a:t>
            </a:r>
            <a:r>
              <a:rPr dirty="0" spc="-20"/>
              <a:t>Tahani</a:t>
            </a:r>
            <a:r>
              <a:rPr dirty="0" spc="-70"/>
              <a:t> </a:t>
            </a:r>
            <a:r>
              <a:rPr dirty="0" spc="-5"/>
              <a:t>Almanie </a:t>
            </a:r>
            <a:r>
              <a:rPr dirty="0"/>
              <a:t>|</a:t>
            </a:r>
            <a:r>
              <a:rPr dirty="0" spc="-60"/>
              <a:t> </a:t>
            </a:r>
            <a:r>
              <a:rPr dirty="0" spc="-5"/>
              <a:t>CSCI</a:t>
            </a:r>
            <a:r>
              <a:rPr dirty="0" spc="-35"/>
              <a:t> </a:t>
            </a:r>
            <a:r>
              <a:rPr dirty="0" spc="-5"/>
              <a:t>5448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56017" y="4078351"/>
            <a:ext cx="366966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b="1">
                <a:solidFill>
                  <a:srgbClr val="CC9A1A"/>
                </a:solidFill>
                <a:latin typeface="Calibri"/>
                <a:cs typeface="Calibri"/>
              </a:rPr>
              <a:t>Python</a:t>
            </a:r>
            <a:r>
              <a:rPr dirty="0" sz="4000" spc="-35" b="1">
                <a:solidFill>
                  <a:srgbClr val="CC9A1A"/>
                </a:solidFill>
                <a:latin typeface="Calibri"/>
                <a:cs typeface="Calibri"/>
              </a:rPr>
              <a:t> </a:t>
            </a:r>
            <a:r>
              <a:rPr dirty="0" sz="4000" spc="-10" b="1">
                <a:solidFill>
                  <a:srgbClr val="CC9A1A"/>
                </a:solidFill>
                <a:latin typeface="Calibri"/>
                <a:cs typeface="Calibri"/>
              </a:rPr>
              <a:t>Overview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35"/>
              </a:lnSpc>
            </a:pPr>
            <a:r>
              <a:rPr dirty="0" spc="-5"/>
              <a:t>By</a:t>
            </a:r>
            <a:r>
              <a:rPr dirty="0" spc="-85"/>
              <a:t> </a:t>
            </a:r>
            <a:r>
              <a:rPr dirty="0" spc="-20"/>
              <a:t>Tahani</a:t>
            </a:r>
            <a:r>
              <a:rPr dirty="0" spc="-70"/>
              <a:t> </a:t>
            </a:r>
            <a:r>
              <a:rPr dirty="0" spc="-5"/>
              <a:t>Almanie </a:t>
            </a:r>
            <a:r>
              <a:rPr dirty="0"/>
              <a:t>|</a:t>
            </a:r>
            <a:r>
              <a:rPr dirty="0" spc="-60"/>
              <a:t> </a:t>
            </a:r>
            <a:r>
              <a:rPr dirty="0" spc="-5"/>
              <a:t>CSCI</a:t>
            </a:r>
            <a:r>
              <a:rPr dirty="0" spc="-35"/>
              <a:t> </a:t>
            </a:r>
            <a:r>
              <a:rPr dirty="0" spc="-5"/>
              <a:t>5448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31060" cy="1571625"/>
          </a:xfrm>
          <a:custGeom>
            <a:avLst/>
            <a:gdLst/>
            <a:ahLst/>
            <a:cxnLst/>
            <a:rect l="l" t="t" r="r" b="b"/>
            <a:pathLst>
              <a:path w="2131060" h="1571625">
                <a:moveTo>
                  <a:pt x="0" y="0"/>
                </a:moveTo>
                <a:lnTo>
                  <a:pt x="0" y="4699"/>
                </a:lnTo>
                <a:lnTo>
                  <a:pt x="1495552" y="1571243"/>
                </a:lnTo>
                <a:lnTo>
                  <a:pt x="2130552" y="1571243"/>
                </a:lnTo>
                <a:lnTo>
                  <a:pt x="247662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3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996178" y="231393"/>
            <a:ext cx="101600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Loops</a:t>
            </a:r>
          </a:p>
        </p:txBody>
      </p:sp>
      <p:sp>
        <p:nvSpPr>
          <p:cNvPr id="9" name="object 9"/>
          <p:cNvSpPr/>
          <p:nvPr/>
        </p:nvSpPr>
        <p:spPr>
          <a:xfrm>
            <a:off x="1597152" y="1025652"/>
            <a:ext cx="9762744" cy="59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26870" y="1014222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 h="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956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759076" y="1255522"/>
            <a:ext cx="180848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dirty="0" sz="2200" spc="-10" b="1">
                <a:solidFill>
                  <a:srgbClr val="CC9A1A"/>
                </a:solidFill>
                <a:latin typeface="Calibri"/>
                <a:cs typeface="Calibri"/>
              </a:rPr>
              <a:t>The </a:t>
            </a:r>
            <a:r>
              <a:rPr dirty="0" sz="2200" spc="-15" b="1">
                <a:solidFill>
                  <a:srgbClr val="CC9A1A"/>
                </a:solidFill>
                <a:latin typeface="Calibri"/>
                <a:cs typeface="Calibri"/>
              </a:rPr>
              <a:t>For</a:t>
            </a:r>
            <a:r>
              <a:rPr dirty="0" sz="2200" spc="-30" b="1">
                <a:solidFill>
                  <a:srgbClr val="CC9A1A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solidFill>
                  <a:srgbClr val="CC9A1A"/>
                </a:solidFill>
                <a:latin typeface="Calibri"/>
                <a:cs typeface="Calibri"/>
              </a:rPr>
              <a:t>Loop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59076" y="4605604"/>
            <a:ext cx="206756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dirty="0" sz="2200" spc="-5" b="1">
                <a:solidFill>
                  <a:srgbClr val="CC9A1A"/>
                </a:solidFill>
                <a:latin typeface="Calibri"/>
                <a:cs typeface="Calibri"/>
              </a:rPr>
              <a:t>The while</a:t>
            </a:r>
            <a:r>
              <a:rPr dirty="0" sz="2200" spc="-65" b="1">
                <a:solidFill>
                  <a:srgbClr val="CC9A1A"/>
                </a:solidFill>
                <a:latin typeface="Calibri"/>
                <a:cs typeface="Calibri"/>
              </a:rPr>
              <a:t> </a:t>
            </a:r>
            <a:r>
              <a:rPr dirty="0" sz="2200" spc="-15" b="1">
                <a:solidFill>
                  <a:srgbClr val="CC9A1A"/>
                </a:solidFill>
                <a:latin typeface="Calibri"/>
                <a:cs typeface="Calibri"/>
              </a:rPr>
              <a:t>Loop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27148" y="1819655"/>
            <a:ext cx="6323076" cy="27020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362200" y="1854707"/>
            <a:ext cx="6198108" cy="2577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357627" y="1850135"/>
            <a:ext cx="6207760" cy="2586355"/>
          </a:xfrm>
          <a:custGeom>
            <a:avLst/>
            <a:gdLst/>
            <a:ahLst/>
            <a:cxnLst/>
            <a:rect l="l" t="t" r="r" b="b"/>
            <a:pathLst>
              <a:path w="6207759" h="2586354">
                <a:moveTo>
                  <a:pt x="0" y="2586228"/>
                </a:moveTo>
                <a:lnTo>
                  <a:pt x="6207252" y="2586228"/>
                </a:lnTo>
                <a:lnTo>
                  <a:pt x="6207252" y="0"/>
                </a:lnTo>
                <a:lnTo>
                  <a:pt x="0" y="0"/>
                </a:lnTo>
                <a:lnTo>
                  <a:pt x="0" y="2586228"/>
                </a:lnTo>
                <a:close/>
              </a:path>
            </a:pathLst>
          </a:custGeom>
          <a:ln w="9144">
            <a:solidFill>
              <a:srgbClr val="CC9A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327148" y="5096255"/>
            <a:ext cx="3261360" cy="9753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362200" y="5131308"/>
            <a:ext cx="3136392" cy="8503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357627" y="5126735"/>
            <a:ext cx="3145790" cy="859790"/>
          </a:xfrm>
          <a:custGeom>
            <a:avLst/>
            <a:gdLst/>
            <a:ahLst/>
            <a:cxnLst/>
            <a:rect l="l" t="t" r="r" b="b"/>
            <a:pathLst>
              <a:path w="3145790" h="859789">
                <a:moveTo>
                  <a:pt x="0" y="859535"/>
                </a:moveTo>
                <a:lnTo>
                  <a:pt x="3145536" y="859535"/>
                </a:lnTo>
                <a:lnTo>
                  <a:pt x="3145536" y="0"/>
                </a:lnTo>
                <a:lnTo>
                  <a:pt x="0" y="0"/>
                </a:lnTo>
                <a:lnTo>
                  <a:pt x="0" y="859535"/>
                </a:lnTo>
                <a:close/>
              </a:path>
            </a:pathLst>
          </a:custGeom>
          <a:ln w="9144">
            <a:solidFill>
              <a:srgbClr val="CC9A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667755" y="5120640"/>
            <a:ext cx="1520952" cy="9509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702808" y="5155691"/>
            <a:ext cx="1395984" cy="8260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698235" y="5151120"/>
            <a:ext cx="1405255" cy="835660"/>
          </a:xfrm>
          <a:custGeom>
            <a:avLst/>
            <a:gdLst/>
            <a:ahLst/>
            <a:cxnLst/>
            <a:rect l="l" t="t" r="r" b="b"/>
            <a:pathLst>
              <a:path w="1405254" h="835660">
                <a:moveTo>
                  <a:pt x="0" y="835151"/>
                </a:moveTo>
                <a:lnTo>
                  <a:pt x="1405128" y="835151"/>
                </a:lnTo>
                <a:lnTo>
                  <a:pt x="1405128" y="0"/>
                </a:lnTo>
                <a:lnTo>
                  <a:pt x="0" y="0"/>
                </a:lnTo>
                <a:lnTo>
                  <a:pt x="0" y="83515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727947" y="1984248"/>
            <a:ext cx="2232659" cy="23088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763000" y="2019300"/>
            <a:ext cx="2107692" cy="218389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758428" y="2014727"/>
            <a:ext cx="2117090" cy="2193290"/>
          </a:xfrm>
          <a:custGeom>
            <a:avLst/>
            <a:gdLst/>
            <a:ahLst/>
            <a:cxnLst/>
            <a:rect l="l" t="t" r="r" b="b"/>
            <a:pathLst>
              <a:path w="2117090" h="2193290">
                <a:moveTo>
                  <a:pt x="0" y="2193036"/>
                </a:moveTo>
                <a:lnTo>
                  <a:pt x="2116835" y="2193036"/>
                </a:lnTo>
                <a:lnTo>
                  <a:pt x="2116835" y="0"/>
                </a:lnTo>
                <a:lnTo>
                  <a:pt x="0" y="0"/>
                </a:lnTo>
                <a:lnTo>
                  <a:pt x="0" y="21930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373879" y="3924300"/>
            <a:ext cx="533400" cy="3048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35"/>
              </a:lnSpc>
            </a:pPr>
            <a:r>
              <a:rPr dirty="0" spc="-5"/>
              <a:t>By</a:t>
            </a:r>
            <a:r>
              <a:rPr dirty="0" spc="-85"/>
              <a:t> </a:t>
            </a:r>
            <a:r>
              <a:rPr dirty="0" spc="-20"/>
              <a:t>Tahani</a:t>
            </a:r>
            <a:r>
              <a:rPr dirty="0" spc="-70"/>
              <a:t> </a:t>
            </a:r>
            <a:r>
              <a:rPr dirty="0" spc="-5"/>
              <a:t>Almanie </a:t>
            </a:r>
            <a:r>
              <a:rPr dirty="0"/>
              <a:t>|</a:t>
            </a:r>
            <a:r>
              <a:rPr dirty="0" spc="-60"/>
              <a:t> </a:t>
            </a:r>
            <a:r>
              <a:rPr dirty="0" spc="-5"/>
              <a:t>CSCI</a:t>
            </a:r>
            <a:r>
              <a:rPr dirty="0" spc="-35"/>
              <a:t> </a:t>
            </a:r>
            <a:r>
              <a:rPr dirty="0" spc="-5"/>
              <a:t>5448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31060" cy="1571625"/>
          </a:xfrm>
          <a:custGeom>
            <a:avLst/>
            <a:gdLst/>
            <a:ahLst/>
            <a:cxnLst/>
            <a:rect l="l" t="t" r="r" b="b"/>
            <a:pathLst>
              <a:path w="2131060" h="1571625">
                <a:moveTo>
                  <a:pt x="0" y="0"/>
                </a:moveTo>
                <a:lnTo>
                  <a:pt x="0" y="4699"/>
                </a:lnTo>
                <a:lnTo>
                  <a:pt x="1495552" y="1571243"/>
                </a:lnTo>
                <a:lnTo>
                  <a:pt x="2130552" y="1571243"/>
                </a:lnTo>
                <a:lnTo>
                  <a:pt x="247662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3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996178" y="231393"/>
            <a:ext cx="101600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Loops</a:t>
            </a:r>
          </a:p>
        </p:txBody>
      </p:sp>
      <p:sp>
        <p:nvSpPr>
          <p:cNvPr id="9" name="object 9"/>
          <p:cNvSpPr/>
          <p:nvPr/>
        </p:nvSpPr>
        <p:spPr>
          <a:xfrm>
            <a:off x="1597152" y="1025652"/>
            <a:ext cx="9762744" cy="59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26870" y="1014222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 h="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956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681352" y="1047114"/>
            <a:ext cx="289306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 b="1">
                <a:solidFill>
                  <a:srgbClr val="CC9A1A"/>
                </a:solidFill>
                <a:latin typeface="Calibri"/>
                <a:cs typeface="Calibri"/>
              </a:rPr>
              <a:t>Loop </a:t>
            </a:r>
            <a:r>
              <a:rPr dirty="0" sz="2200" spc="-15" b="1">
                <a:solidFill>
                  <a:srgbClr val="CC9A1A"/>
                </a:solidFill>
                <a:latin typeface="Calibri"/>
                <a:cs typeface="Calibri"/>
              </a:rPr>
              <a:t>Control</a:t>
            </a:r>
            <a:r>
              <a:rPr dirty="0" sz="2200" spc="35" b="1">
                <a:solidFill>
                  <a:srgbClr val="CC9A1A"/>
                </a:solidFill>
                <a:latin typeface="Calibri"/>
                <a:cs typeface="Calibri"/>
              </a:rPr>
              <a:t> </a:t>
            </a:r>
            <a:r>
              <a:rPr dirty="0" sz="2200" spc="-20" b="1">
                <a:solidFill>
                  <a:srgbClr val="CC9A1A"/>
                </a:solidFill>
                <a:latin typeface="Calibri"/>
                <a:cs typeface="Calibri"/>
              </a:rPr>
              <a:t>Statements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81352" y="1519555"/>
            <a:ext cx="34042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  <a:tab pos="1056005" algn="l"/>
                <a:tab pos="2425065" algn="l"/>
                <a:tab pos="2929890" algn="l"/>
              </a:tabLst>
            </a:pPr>
            <a:r>
              <a:rPr dirty="0" sz="2000" b="1">
                <a:latin typeface="Calibri"/>
                <a:cs typeface="Calibri"/>
              </a:rPr>
              <a:t>b</a:t>
            </a:r>
            <a:r>
              <a:rPr dirty="0" sz="2000" spc="-25" b="1">
                <a:latin typeface="Calibri"/>
                <a:cs typeface="Calibri"/>
              </a:rPr>
              <a:t>r</a:t>
            </a:r>
            <a:r>
              <a:rPr dirty="0" sz="2000" spc="-5" b="1">
                <a:latin typeface="Calibri"/>
                <a:cs typeface="Calibri"/>
              </a:rPr>
              <a:t>ea</a:t>
            </a:r>
            <a:r>
              <a:rPr dirty="0" sz="2000" b="1">
                <a:latin typeface="Calibri"/>
                <a:cs typeface="Calibri"/>
              </a:rPr>
              <a:t>k</a:t>
            </a:r>
            <a:r>
              <a:rPr dirty="0" sz="2000" b="1">
                <a:latin typeface="Calibri"/>
                <a:cs typeface="Calibri"/>
              </a:rPr>
              <a:t>	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185">
                <a:latin typeface="Calibri"/>
                <a:cs typeface="Calibri"/>
              </a:rPr>
              <a:t>T</a:t>
            </a:r>
            <a:r>
              <a:rPr dirty="0" sz="2000" spc="0">
                <a:latin typeface="Calibri"/>
                <a:cs typeface="Calibri"/>
              </a:rPr>
              <a:t>e</a:t>
            </a:r>
            <a:r>
              <a:rPr dirty="0" sz="2000">
                <a:latin typeface="Calibri"/>
                <a:cs typeface="Calibri"/>
              </a:rPr>
              <a:t>rmin</a:t>
            </a:r>
            <a:r>
              <a:rPr dirty="0" sz="2000" spc="-25">
                <a:latin typeface="Calibri"/>
                <a:cs typeface="Calibri"/>
              </a:rPr>
              <a:t>at</a:t>
            </a:r>
            <a:r>
              <a:rPr dirty="0" sz="2000" spc="0">
                <a:latin typeface="Calibri"/>
                <a:cs typeface="Calibri"/>
              </a:rPr>
              <a:t>e</a:t>
            </a:r>
            <a:r>
              <a:rPr dirty="0" sz="2000">
                <a:latin typeface="Calibri"/>
                <a:cs typeface="Calibri"/>
              </a:rPr>
              <a:t>s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>
                <a:latin typeface="Calibri"/>
                <a:cs typeface="Calibri"/>
              </a:rPr>
              <a:t>loop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17414" y="1519555"/>
            <a:ext cx="10795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5">
                <a:latin typeface="Calibri"/>
                <a:cs typeface="Calibri"/>
              </a:rPr>
              <a:t>statement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30771" y="1519555"/>
            <a:ext cx="147828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2610" algn="l"/>
              </a:tabLst>
            </a:pPr>
            <a:r>
              <a:rPr dirty="0" sz="2000">
                <a:latin typeface="Calibri"/>
                <a:cs typeface="Calibri"/>
              </a:rPr>
              <a:t>and	</a:t>
            </a:r>
            <a:r>
              <a:rPr dirty="0" sz="2000" spc="-20">
                <a:latin typeface="Calibri"/>
                <a:cs typeface="Calibri"/>
              </a:rPr>
              <a:t>transfers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43164" y="1519555"/>
            <a:ext cx="103187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40">
                <a:latin typeface="Calibri"/>
                <a:cs typeface="Calibri"/>
              </a:rPr>
              <a:t>e</a:t>
            </a:r>
            <a:r>
              <a:rPr dirty="0" sz="2000" spc="-55">
                <a:latin typeface="Calibri"/>
                <a:cs typeface="Calibri"/>
              </a:rPr>
              <a:t>x</a:t>
            </a:r>
            <a:r>
              <a:rPr dirty="0" sz="2000">
                <a:latin typeface="Calibri"/>
                <a:cs typeface="Calibri"/>
              </a:rPr>
              <a:t>ecution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207754" y="1519555"/>
            <a:ext cx="196024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87350" algn="l"/>
                <a:tab pos="891540" algn="l"/>
              </a:tabLst>
            </a:pPr>
            <a:r>
              <a:rPr dirty="0" sz="2000" spc="-15">
                <a:latin typeface="Calibri"/>
                <a:cs typeface="Calibri"/>
              </a:rPr>
              <a:t>to	</a:t>
            </a:r>
            <a:r>
              <a:rPr dirty="0" sz="2000">
                <a:latin typeface="Calibri"/>
                <a:cs typeface="Calibri"/>
              </a:rPr>
              <a:t>the	</a:t>
            </a:r>
            <a:r>
              <a:rPr dirty="0" sz="2000" spc="-15">
                <a:latin typeface="Calibri"/>
                <a:cs typeface="Calibri"/>
              </a:rPr>
              <a:t>statement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67864" y="1824050"/>
            <a:ext cx="330327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Calibri"/>
                <a:cs typeface="Calibri"/>
              </a:rPr>
              <a:t>immediately following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loop.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81352" y="3150489"/>
            <a:ext cx="9485630" cy="636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10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  <a:tab pos="1383665" algn="l"/>
              </a:tabLst>
            </a:pPr>
            <a:r>
              <a:rPr dirty="0" sz="2000" spc="-5" b="1">
                <a:latin typeface="Calibri"/>
                <a:cs typeface="Calibri"/>
              </a:rPr>
              <a:t>continue	</a:t>
            </a:r>
            <a:r>
              <a:rPr dirty="0" sz="2000" spc="-5">
                <a:latin typeface="Calibri"/>
                <a:cs typeface="Calibri"/>
              </a:rPr>
              <a:t>:Causes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5">
                <a:latin typeface="Calibri"/>
                <a:cs typeface="Calibri"/>
              </a:rPr>
              <a:t>loop </a:t>
            </a:r>
            <a:r>
              <a:rPr dirty="0" sz="2000" spc="-15">
                <a:latin typeface="Calibri"/>
                <a:cs typeface="Calibri"/>
              </a:rPr>
              <a:t>to </a:t>
            </a:r>
            <a:r>
              <a:rPr dirty="0" sz="2000" spc="-5">
                <a:latin typeface="Calibri"/>
                <a:cs typeface="Calibri"/>
              </a:rPr>
              <a:t>skip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5">
                <a:latin typeface="Calibri"/>
                <a:cs typeface="Calibri"/>
              </a:rPr>
              <a:t>remainder of </a:t>
            </a:r>
            <a:r>
              <a:rPr dirty="0" sz="2000">
                <a:latin typeface="Calibri"/>
                <a:cs typeface="Calibri"/>
              </a:rPr>
              <a:t>its </a:t>
            </a:r>
            <a:r>
              <a:rPr dirty="0" sz="2000" spc="-5">
                <a:latin typeface="Calibri"/>
                <a:cs typeface="Calibri"/>
              </a:rPr>
              <a:t>body and </a:t>
            </a:r>
            <a:r>
              <a:rPr dirty="0" sz="2000" spc="-10">
                <a:latin typeface="Calibri"/>
                <a:cs typeface="Calibri"/>
              </a:rPr>
              <a:t>immediately </a:t>
            </a:r>
            <a:r>
              <a:rPr dirty="0" sz="2000" spc="-20">
                <a:latin typeface="Calibri"/>
                <a:cs typeface="Calibri"/>
              </a:rPr>
              <a:t>retest </a:t>
            </a:r>
            <a:r>
              <a:rPr dirty="0" sz="2000">
                <a:latin typeface="Calibri"/>
                <a:cs typeface="Calibri"/>
              </a:rPr>
              <a:t>its  </a:t>
            </a:r>
            <a:r>
              <a:rPr dirty="0" sz="2000" spc="-5">
                <a:latin typeface="Calibri"/>
                <a:cs typeface="Calibri"/>
              </a:rPr>
              <a:t>condition prior </a:t>
            </a:r>
            <a:r>
              <a:rPr dirty="0" sz="2000" spc="-15">
                <a:latin typeface="Calibri"/>
                <a:cs typeface="Calibri"/>
              </a:rPr>
              <a:t>to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reiterating.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81352" y="4781245"/>
            <a:ext cx="9488170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  <a:tab pos="905510" algn="l"/>
                <a:tab pos="1638300" algn="l"/>
                <a:tab pos="2355215" algn="l"/>
                <a:tab pos="2617470" algn="l"/>
                <a:tab pos="3813810" algn="l"/>
                <a:tab pos="4112260" algn="l"/>
                <a:tab pos="5139690" algn="l"/>
                <a:tab pos="6537325" algn="l"/>
                <a:tab pos="7029450" algn="l"/>
                <a:tab pos="7549515" algn="l"/>
                <a:tab pos="7957820" algn="l"/>
                <a:tab pos="8451850" algn="l"/>
                <a:tab pos="9109710" algn="l"/>
              </a:tabLst>
            </a:pPr>
            <a:r>
              <a:rPr dirty="0" sz="2000" b="1">
                <a:latin typeface="Calibri"/>
                <a:cs typeface="Calibri"/>
              </a:rPr>
              <a:t>pass</a:t>
            </a:r>
            <a:r>
              <a:rPr dirty="0" sz="2000" b="1">
                <a:latin typeface="Calibri"/>
                <a:cs typeface="Calibri"/>
              </a:rPr>
              <a:t>	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5">
                <a:latin typeface="Calibri"/>
                <a:cs typeface="Calibri"/>
              </a:rPr>
              <a:t>Use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 spc="-20">
                <a:latin typeface="Calibri"/>
                <a:cs typeface="Calibri"/>
              </a:rPr>
              <a:t>w</a:t>
            </a:r>
            <a:r>
              <a:rPr dirty="0" sz="2000" spc="-5">
                <a:latin typeface="Calibri"/>
                <a:cs typeface="Calibri"/>
              </a:rPr>
              <a:t>he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 spc="-30">
                <a:latin typeface="Calibri"/>
                <a:cs typeface="Calibri"/>
              </a:rPr>
              <a:t>s</a:t>
            </a:r>
            <a:r>
              <a:rPr dirty="0" sz="2000" spc="-25">
                <a:latin typeface="Calibri"/>
                <a:cs typeface="Calibri"/>
              </a:rPr>
              <a:t>ta</a:t>
            </a:r>
            <a:r>
              <a:rPr dirty="0" sz="2000" spc="-15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eme</a:t>
            </a:r>
            <a:r>
              <a:rPr dirty="0" sz="2000" spc="-25">
                <a:latin typeface="Calibri"/>
                <a:cs typeface="Calibri"/>
              </a:rPr>
              <a:t>n</a:t>
            </a:r>
            <a:r>
              <a:rPr dirty="0" sz="2000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 spc="-5">
                <a:latin typeface="Calibri"/>
                <a:cs typeface="Calibri"/>
              </a:rPr>
              <a:t>i</a:t>
            </a:r>
            <a:r>
              <a:rPr dirty="0" sz="2000">
                <a:latin typeface="Calibri"/>
                <a:cs typeface="Calibri"/>
              </a:rPr>
              <a:t>s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 spc="-30">
                <a:latin typeface="Calibri"/>
                <a:cs typeface="Calibri"/>
              </a:rPr>
              <a:t>r</a:t>
            </a:r>
            <a:r>
              <a:rPr dirty="0" sz="2000">
                <a:latin typeface="Calibri"/>
                <a:cs typeface="Calibri"/>
              </a:rPr>
              <a:t>equi</a:t>
            </a:r>
            <a:r>
              <a:rPr dirty="0" sz="2000" spc="-35">
                <a:latin typeface="Calibri"/>
                <a:cs typeface="Calibri"/>
              </a:rPr>
              <a:t>r</a:t>
            </a:r>
            <a:r>
              <a:rPr dirty="0" sz="2000" spc="0">
                <a:latin typeface="Calibri"/>
                <a:cs typeface="Calibri"/>
              </a:rPr>
              <a:t>e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 spc="-45">
                <a:latin typeface="Calibri"/>
                <a:cs typeface="Calibri"/>
              </a:rPr>
              <a:t>s</a:t>
            </a:r>
            <a:r>
              <a:rPr dirty="0" sz="2000" spc="-10">
                <a:latin typeface="Calibri"/>
                <a:cs typeface="Calibri"/>
              </a:rPr>
              <a:t>y</a:t>
            </a:r>
            <a:r>
              <a:rPr dirty="0" sz="2000" spc="-25">
                <a:latin typeface="Calibri"/>
                <a:cs typeface="Calibri"/>
              </a:rPr>
              <a:t>nt</a:t>
            </a:r>
            <a:r>
              <a:rPr dirty="0" sz="2000">
                <a:latin typeface="Calibri"/>
                <a:cs typeface="Calibri"/>
              </a:rPr>
              <a:t>acti</a:t>
            </a:r>
            <a:r>
              <a:rPr dirty="0" sz="2000" spc="-15">
                <a:latin typeface="Calibri"/>
                <a:cs typeface="Calibri"/>
              </a:rPr>
              <a:t>c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10">
                <a:latin typeface="Calibri"/>
                <a:cs typeface="Calibri"/>
              </a:rPr>
              <a:t>l</a:t>
            </a:r>
            <a:r>
              <a:rPr dirty="0" sz="2000">
                <a:latin typeface="Calibri"/>
                <a:cs typeface="Calibri"/>
              </a:rPr>
              <a:t>ly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 spc="-15">
                <a:latin typeface="Calibri"/>
                <a:cs typeface="Calibri"/>
              </a:rPr>
              <a:t>b</a:t>
            </a:r>
            <a:r>
              <a:rPr dirty="0" sz="2000" spc="-5">
                <a:latin typeface="Calibri"/>
                <a:cs typeface="Calibri"/>
              </a:rPr>
              <a:t>u</a:t>
            </a:r>
            <a:r>
              <a:rPr dirty="0" sz="2000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 spc="-20">
                <a:latin typeface="Calibri"/>
                <a:cs typeface="Calibri"/>
              </a:rPr>
              <a:t>y</a:t>
            </a:r>
            <a:r>
              <a:rPr dirty="0" sz="2000" spc="-15">
                <a:latin typeface="Calibri"/>
                <a:cs typeface="Calibri"/>
              </a:rPr>
              <a:t>o</a:t>
            </a:r>
            <a:r>
              <a:rPr dirty="0" sz="2000">
                <a:latin typeface="Calibri"/>
                <a:cs typeface="Calibri"/>
              </a:rPr>
              <a:t>u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>
                <a:latin typeface="Calibri"/>
                <a:cs typeface="Calibri"/>
              </a:rPr>
              <a:t>do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 spc="-15">
                <a:latin typeface="Calibri"/>
                <a:cs typeface="Calibri"/>
              </a:rPr>
              <a:t>n</a:t>
            </a:r>
            <a:r>
              <a:rPr dirty="0" sz="2000" spc="-5">
                <a:latin typeface="Calibri"/>
                <a:cs typeface="Calibri"/>
              </a:rPr>
              <a:t>o</a:t>
            </a:r>
            <a:r>
              <a:rPr dirty="0" sz="2000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 spc="-30">
                <a:latin typeface="Calibri"/>
                <a:cs typeface="Calibri"/>
              </a:rPr>
              <a:t>w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25">
                <a:latin typeface="Calibri"/>
                <a:cs typeface="Calibri"/>
              </a:rPr>
              <a:t>n</a:t>
            </a:r>
            <a:r>
              <a:rPr dirty="0" sz="2000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 spc="-15">
                <a:latin typeface="Calibri"/>
                <a:cs typeface="Calibri"/>
              </a:rPr>
              <a:t>a</a:t>
            </a:r>
            <a:r>
              <a:rPr dirty="0" sz="2000" spc="-45">
                <a:latin typeface="Calibri"/>
                <a:cs typeface="Calibri"/>
              </a:rPr>
              <a:t>n</a:t>
            </a:r>
            <a:r>
              <a:rPr dirty="0" sz="2000"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dirty="0" sz="2000" spc="-5">
                <a:latin typeface="Calibri"/>
                <a:cs typeface="Calibri"/>
              </a:rPr>
              <a:t>command or code </a:t>
            </a:r>
            <a:r>
              <a:rPr dirty="0" sz="2000" spc="-15">
                <a:latin typeface="Calibri"/>
                <a:cs typeface="Calibri"/>
              </a:rPr>
              <a:t>to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execute.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216140" y="2377439"/>
            <a:ext cx="1700783" cy="6842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251192" y="2412492"/>
            <a:ext cx="1575816" cy="5593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246619" y="2407920"/>
            <a:ext cx="1584960" cy="568960"/>
          </a:xfrm>
          <a:custGeom>
            <a:avLst/>
            <a:gdLst/>
            <a:ahLst/>
            <a:cxnLst/>
            <a:rect l="l" t="t" r="r" b="b"/>
            <a:pathLst>
              <a:path w="1584959" h="568960">
                <a:moveTo>
                  <a:pt x="0" y="568451"/>
                </a:moveTo>
                <a:lnTo>
                  <a:pt x="1584959" y="568451"/>
                </a:lnTo>
                <a:lnTo>
                  <a:pt x="1584959" y="0"/>
                </a:lnTo>
                <a:lnTo>
                  <a:pt x="0" y="0"/>
                </a:lnTo>
                <a:lnTo>
                  <a:pt x="0" y="56845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292340" y="3851147"/>
            <a:ext cx="1674876" cy="9890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327392" y="3886200"/>
            <a:ext cx="1549907" cy="8641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322819" y="3881628"/>
            <a:ext cx="1559560" cy="873760"/>
          </a:xfrm>
          <a:custGeom>
            <a:avLst/>
            <a:gdLst/>
            <a:ahLst/>
            <a:cxnLst/>
            <a:rect l="l" t="t" r="r" b="b"/>
            <a:pathLst>
              <a:path w="1559559" h="873760">
                <a:moveTo>
                  <a:pt x="0" y="873252"/>
                </a:moveTo>
                <a:lnTo>
                  <a:pt x="1559052" y="873252"/>
                </a:lnTo>
                <a:lnTo>
                  <a:pt x="1559052" y="0"/>
                </a:lnTo>
                <a:lnTo>
                  <a:pt x="0" y="0"/>
                </a:lnTo>
                <a:lnTo>
                  <a:pt x="0" y="87325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292340" y="5387340"/>
            <a:ext cx="1712976" cy="12435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327392" y="5422391"/>
            <a:ext cx="1588007" cy="11186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322819" y="5417820"/>
            <a:ext cx="1597660" cy="1127760"/>
          </a:xfrm>
          <a:custGeom>
            <a:avLst/>
            <a:gdLst/>
            <a:ahLst/>
            <a:cxnLst/>
            <a:rect l="l" t="t" r="r" b="b"/>
            <a:pathLst>
              <a:path w="1597659" h="1127759">
                <a:moveTo>
                  <a:pt x="0" y="1127759"/>
                </a:moveTo>
                <a:lnTo>
                  <a:pt x="1597152" y="1127759"/>
                </a:lnTo>
                <a:lnTo>
                  <a:pt x="1597152" y="0"/>
                </a:lnTo>
                <a:lnTo>
                  <a:pt x="0" y="0"/>
                </a:lnTo>
                <a:lnTo>
                  <a:pt x="0" y="112775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558540" y="2186939"/>
            <a:ext cx="3515867" cy="10652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593591" y="2221992"/>
            <a:ext cx="3390900" cy="9403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589020" y="2217420"/>
            <a:ext cx="3400425" cy="949960"/>
          </a:xfrm>
          <a:custGeom>
            <a:avLst/>
            <a:gdLst/>
            <a:ahLst/>
            <a:cxnLst/>
            <a:rect l="l" t="t" r="r" b="b"/>
            <a:pathLst>
              <a:path w="3400425" h="949960">
                <a:moveTo>
                  <a:pt x="0" y="949451"/>
                </a:moveTo>
                <a:lnTo>
                  <a:pt x="3400044" y="949451"/>
                </a:lnTo>
                <a:lnTo>
                  <a:pt x="3400044" y="0"/>
                </a:lnTo>
                <a:lnTo>
                  <a:pt x="0" y="0"/>
                </a:lnTo>
                <a:lnTo>
                  <a:pt x="0" y="949451"/>
                </a:lnTo>
                <a:close/>
              </a:path>
            </a:pathLst>
          </a:custGeom>
          <a:ln w="9144">
            <a:solidFill>
              <a:srgbClr val="CC9A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558540" y="3825240"/>
            <a:ext cx="3477767" cy="9890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593591" y="3860291"/>
            <a:ext cx="3352800" cy="8641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589020" y="3855720"/>
            <a:ext cx="3362325" cy="873760"/>
          </a:xfrm>
          <a:custGeom>
            <a:avLst/>
            <a:gdLst/>
            <a:ahLst/>
            <a:cxnLst/>
            <a:rect l="l" t="t" r="r" b="b"/>
            <a:pathLst>
              <a:path w="3362325" h="873760">
                <a:moveTo>
                  <a:pt x="0" y="873251"/>
                </a:moveTo>
                <a:lnTo>
                  <a:pt x="3361944" y="873251"/>
                </a:lnTo>
                <a:lnTo>
                  <a:pt x="3361944" y="0"/>
                </a:lnTo>
                <a:lnTo>
                  <a:pt x="0" y="0"/>
                </a:lnTo>
                <a:lnTo>
                  <a:pt x="0" y="873251"/>
                </a:lnTo>
                <a:close/>
              </a:path>
            </a:pathLst>
          </a:custGeom>
          <a:ln w="9144">
            <a:solidFill>
              <a:srgbClr val="CC9A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558540" y="5425440"/>
            <a:ext cx="3553967" cy="120548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593591" y="5460491"/>
            <a:ext cx="3429000" cy="108051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589020" y="5455920"/>
            <a:ext cx="3438525" cy="1089660"/>
          </a:xfrm>
          <a:custGeom>
            <a:avLst/>
            <a:gdLst/>
            <a:ahLst/>
            <a:cxnLst/>
            <a:rect l="l" t="t" r="r" b="b"/>
            <a:pathLst>
              <a:path w="3438525" h="1089659">
                <a:moveTo>
                  <a:pt x="0" y="1089659"/>
                </a:moveTo>
                <a:lnTo>
                  <a:pt x="3438144" y="1089659"/>
                </a:lnTo>
                <a:lnTo>
                  <a:pt x="3438144" y="0"/>
                </a:lnTo>
                <a:lnTo>
                  <a:pt x="0" y="0"/>
                </a:lnTo>
                <a:lnTo>
                  <a:pt x="0" y="1089659"/>
                </a:lnTo>
                <a:close/>
              </a:path>
            </a:pathLst>
          </a:custGeom>
          <a:ln w="9144">
            <a:solidFill>
              <a:srgbClr val="CC9A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35"/>
              </a:lnSpc>
            </a:pPr>
            <a:r>
              <a:rPr dirty="0" spc="-5"/>
              <a:t>By</a:t>
            </a:r>
            <a:r>
              <a:rPr dirty="0" spc="-85"/>
              <a:t> </a:t>
            </a:r>
            <a:r>
              <a:rPr dirty="0" spc="-20"/>
              <a:t>Tahani</a:t>
            </a:r>
            <a:r>
              <a:rPr dirty="0" spc="-70"/>
              <a:t> </a:t>
            </a:r>
            <a:r>
              <a:rPr dirty="0" spc="-5"/>
              <a:t>Almanie </a:t>
            </a:r>
            <a:r>
              <a:rPr dirty="0"/>
              <a:t>|</a:t>
            </a:r>
            <a:r>
              <a:rPr dirty="0" spc="-60"/>
              <a:t> </a:t>
            </a:r>
            <a:r>
              <a:rPr dirty="0" spc="-5"/>
              <a:t>CSCI</a:t>
            </a:r>
            <a:r>
              <a:rPr dirty="0" spc="-35"/>
              <a:t> </a:t>
            </a:r>
            <a:r>
              <a:rPr dirty="0" spc="-5"/>
              <a:t>5448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33156" y="4078351"/>
            <a:ext cx="369062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b="1">
                <a:solidFill>
                  <a:srgbClr val="CC9A1A"/>
                </a:solidFill>
                <a:latin typeface="Calibri"/>
                <a:cs typeface="Calibri"/>
              </a:rPr>
              <a:t>Python</a:t>
            </a:r>
            <a:r>
              <a:rPr dirty="0" sz="4000" spc="-35" b="1">
                <a:solidFill>
                  <a:srgbClr val="CC9A1A"/>
                </a:solidFill>
                <a:latin typeface="Calibri"/>
                <a:cs typeface="Calibri"/>
              </a:rPr>
              <a:t> </a:t>
            </a:r>
            <a:r>
              <a:rPr dirty="0" sz="4000" spc="-5" b="1">
                <a:solidFill>
                  <a:srgbClr val="CC9A1A"/>
                </a:solidFill>
                <a:latin typeface="Calibri"/>
                <a:cs typeface="Calibri"/>
              </a:rPr>
              <a:t>Functions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35"/>
              </a:lnSpc>
            </a:pPr>
            <a:r>
              <a:rPr dirty="0" spc="-5"/>
              <a:t>By</a:t>
            </a:r>
            <a:r>
              <a:rPr dirty="0" spc="-85"/>
              <a:t> </a:t>
            </a:r>
            <a:r>
              <a:rPr dirty="0" spc="-20"/>
              <a:t>Tahani</a:t>
            </a:r>
            <a:r>
              <a:rPr dirty="0" spc="-70"/>
              <a:t> </a:t>
            </a:r>
            <a:r>
              <a:rPr dirty="0" spc="-5"/>
              <a:t>Almanie </a:t>
            </a:r>
            <a:r>
              <a:rPr dirty="0"/>
              <a:t>|</a:t>
            </a:r>
            <a:r>
              <a:rPr dirty="0" spc="-60"/>
              <a:t> </a:t>
            </a:r>
            <a:r>
              <a:rPr dirty="0" spc="-5"/>
              <a:t>CSCI</a:t>
            </a:r>
            <a:r>
              <a:rPr dirty="0" spc="-35"/>
              <a:t> </a:t>
            </a:r>
            <a:r>
              <a:rPr dirty="0" spc="-5"/>
              <a:t>5448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31060" cy="1571625"/>
          </a:xfrm>
          <a:custGeom>
            <a:avLst/>
            <a:gdLst/>
            <a:ahLst/>
            <a:cxnLst/>
            <a:rect l="l" t="t" r="r" b="b"/>
            <a:pathLst>
              <a:path w="2131060" h="1571625">
                <a:moveTo>
                  <a:pt x="0" y="0"/>
                </a:moveTo>
                <a:lnTo>
                  <a:pt x="0" y="4699"/>
                </a:lnTo>
                <a:lnTo>
                  <a:pt x="1495552" y="1571243"/>
                </a:lnTo>
                <a:lnTo>
                  <a:pt x="2130552" y="1571243"/>
                </a:lnTo>
                <a:lnTo>
                  <a:pt x="247662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3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673090" y="231393"/>
            <a:ext cx="166179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Functi</a:t>
            </a:r>
            <a:r>
              <a:rPr dirty="0" spc="0"/>
              <a:t>o</a:t>
            </a:r>
            <a:r>
              <a:rPr dirty="0"/>
              <a:t>ns</a:t>
            </a:r>
          </a:p>
        </p:txBody>
      </p:sp>
      <p:sp>
        <p:nvSpPr>
          <p:cNvPr id="9" name="object 9"/>
          <p:cNvSpPr/>
          <p:nvPr/>
        </p:nvSpPr>
        <p:spPr>
          <a:xfrm>
            <a:off x="1597152" y="1025652"/>
            <a:ext cx="9762744" cy="59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26870" y="1014222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 h="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956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557908" y="1023874"/>
            <a:ext cx="214693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dirty="0" sz="2200" spc="-5" b="1">
                <a:solidFill>
                  <a:srgbClr val="CC9A1A"/>
                </a:solidFill>
                <a:latin typeface="Calibri"/>
                <a:cs typeface="Calibri"/>
              </a:rPr>
              <a:t>Function</a:t>
            </a:r>
            <a:r>
              <a:rPr dirty="0" sz="2200" spc="-45" b="1">
                <a:solidFill>
                  <a:srgbClr val="CC9A1A"/>
                </a:solidFill>
                <a:latin typeface="Calibri"/>
                <a:cs typeface="Calibri"/>
              </a:rPr>
              <a:t> </a:t>
            </a:r>
            <a:r>
              <a:rPr dirty="0" sz="2200" spc="-25" b="1">
                <a:solidFill>
                  <a:srgbClr val="CC9A1A"/>
                </a:solidFill>
                <a:latin typeface="Calibri"/>
                <a:cs typeface="Calibri"/>
              </a:rPr>
              <a:t>Syntax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57908" y="2309408"/>
            <a:ext cx="7532370" cy="3194685"/>
          </a:xfrm>
          <a:prstGeom prst="rect">
            <a:avLst/>
          </a:prstGeom>
        </p:spPr>
        <p:txBody>
          <a:bodyPr wrap="square" lIns="0" tIns="16256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280"/>
              </a:spcBef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dirty="0" sz="2200" spc="-5" b="1">
                <a:solidFill>
                  <a:srgbClr val="CC9A1A"/>
                </a:solidFill>
                <a:latin typeface="Calibri"/>
                <a:cs typeface="Calibri"/>
              </a:rPr>
              <a:t>Function</a:t>
            </a:r>
            <a:r>
              <a:rPr dirty="0" sz="2200" spc="0" b="1">
                <a:solidFill>
                  <a:srgbClr val="CC9A1A"/>
                </a:solidFill>
                <a:latin typeface="Calibri"/>
                <a:cs typeface="Calibri"/>
              </a:rPr>
              <a:t> </a:t>
            </a:r>
            <a:r>
              <a:rPr dirty="0" sz="2200" spc="-15" b="1">
                <a:solidFill>
                  <a:srgbClr val="CC9A1A"/>
                </a:solidFill>
                <a:latin typeface="Calibri"/>
                <a:cs typeface="Calibri"/>
              </a:rPr>
              <a:t>Arguments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dirty="0" sz="2000" spc="-50">
                <a:latin typeface="Calibri"/>
                <a:cs typeface="Calibri"/>
              </a:rPr>
              <a:t>You </a:t>
            </a:r>
            <a:r>
              <a:rPr dirty="0" sz="2000" spc="-5">
                <a:latin typeface="Calibri"/>
                <a:cs typeface="Calibri"/>
              </a:rPr>
              <a:t>can call </a:t>
            </a:r>
            <a:r>
              <a:rPr dirty="0" sz="2000">
                <a:latin typeface="Calibri"/>
                <a:cs typeface="Calibri"/>
              </a:rPr>
              <a:t>a </a:t>
            </a:r>
            <a:r>
              <a:rPr dirty="0" sz="2000" spc="-5">
                <a:latin typeface="Calibri"/>
                <a:cs typeface="Calibri"/>
              </a:rPr>
              <a:t>function by using </a:t>
            </a:r>
            <a:r>
              <a:rPr dirty="0" sz="2000" spc="-10">
                <a:latin typeface="Calibri"/>
                <a:cs typeface="Calibri"/>
              </a:rPr>
              <a:t>any </a:t>
            </a:r>
            <a:r>
              <a:rPr dirty="0" sz="2000">
                <a:latin typeface="Calibri"/>
                <a:cs typeface="Calibri"/>
              </a:rPr>
              <a:t>of the </a:t>
            </a:r>
            <a:r>
              <a:rPr dirty="0" sz="2000" spc="-10">
                <a:latin typeface="Calibri"/>
                <a:cs typeface="Calibri"/>
              </a:rPr>
              <a:t>following </a:t>
            </a:r>
            <a:r>
              <a:rPr dirty="0" sz="2000">
                <a:latin typeface="Calibri"/>
                <a:cs typeface="Calibri"/>
              </a:rPr>
              <a:t>types of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arguments:</a:t>
            </a:r>
            <a:endParaRPr sz="2000">
              <a:latin typeface="Calibri"/>
              <a:cs typeface="Calibri"/>
            </a:endParaRPr>
          </a:p>
          <a:p>
            <a:pPr marL="299085" marR="6985" indent="-286385">
              <a:lnSpc>
                <a:spcPct val="100000"/>
              </a:lnSpc>
              <a:spcBef>
                <a:spcPts val="1080"/>
              </a:spcBef>
              <a:buClr>
                <a:srgbClr val="CC9A1A"/>
              </a:buClr>
              <a:buSzPct val="14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000" spc="-10" b="1">
                <a:latin typeface="Calibri"/>
                <a:cs typeface="Calibri"/>
              </a:rPr>
              <a:t>Required arguments</a:t>
            </a:r>
            <a:r>
              <a:rPr dirty="0" sz="2000" spc="-10">
                <a:latin typeface="Calibri"/>
                <a:cs typeface="Calibri"/>
              </a:rPr>
              <a:t>: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10">
                <a:latin typeface="Calibri"/>
                <a:cs typeface="Calibri"/>
              </a:rPr>
              <a:t>arguments </a:t>
            </a:r>
            <a:r>
              <a:rPr dirty="0" sz="2000" spc="-5">
                <a:latin typeface="Calibri"/>
                <a:cs typeface="Calibri"/>
              </a:rPr>
              <a:t>passed </a:t>
            </a:r>
            <a:r>
              <a:rPr dirty="0" sz="2000" spc="-15">
                <a:latin typeface="Calibri"/>
                <a:cs typeface="Calibri"/>
              </a:rPr>
              <a:t>to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5">
                <a:latin typeface="Calibri"/>
                <a:cs typeface="Calibri"/>
              </a:rPr>
              <a:t>function in </a:t>
            </a:r>
            <a:r>
              <a:rPr dirty="0" sz="2000" spc="-10">
                <a:latin typeface="Calibri"/>
                <a:cs typeface="Calibri"/>
              </a:rPr>
              <a:t>correct  </a:t>
            </a:r>
            <a:r>
              <a:rPr dirty="0" sz="2000" spc="-5">
                <a:latin typeface="Calibri"/>
                <a:cs typeface="Calibri"/>
              </a:rPr>
              <a:t>positional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40">
                <a:latin typeface="Calibri"/>
                <a:cs typeface="Calibri"/>
              </a:rPr>
              <a:t>order.</a:t>
            </a:r>
            <a:endParaRPr sz="2000">
              <a:latin typeface="Calibri"/>
              <a:cs typeface="Calibri"/>
            </a:endParaRPr>
          </a:p>
          <a:p>
            <a:pPr marL="299085" marR="5715" indent="-286385">
              <a:lnSpc>
                <a:spcPct val="100000"/>
              </a:lnSpc>
              <a:spcBef>
                <a:spcPts val="1080"/>
              </a:spcBef>
              <a:buClr>
                <a:srgbClr val="CC9A1A"/>
              </a:buClr>
              <a:buSzPct val="14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000" spc="-15" b="1">
                <a:latin typeface="Calibri"/>
                <a:cs typeface="Calibri"/>
              </a:rPr>
              <a:t>Keyword </a:t>
            </a:r>
            <a:r>
              <a:rPr dirty="0" sz="2000" spc="-10" b="1">
                <a:latin typeface="Calibri"/>
                <a:cs typeface="Calibri"/>
              </a:rPr>
              <a:t>arguments</a:t>
            </a:r>
            <a:r>
              <a:rPr dirty="0" sz="2000" spc="-10">
                <a:latin typeface="Calibri"/>
                <a:cs typeface="Calibri"/>
              </a:rPr>
              <a:t>: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5">
                <a:latin typeface="Calibri"/>
                <a:cs typeface="Calibri"/>
              </a:rPr>
              <a:t>function call </a:t>
            </a:r>
            <a:r>
              <a:rPr dirty="0" sz="2000">
                <a:latin typeface="Calibri"/>
                <a:cs typeface="Calibri"/>
              </a:rPr>
              <a:t>identifies the </a:t>
            </a:r>
            <a:r>
              <a:rPr dirty="0" sz="2000" spc="-10">
                <a:latin typeface="Calibri"/>
                <a:cs typeface="Calibri"/>
              </a:rPr>
              <a:t>arguments </a:t>
            </a:r>
            <a:r>
              <a:rPr dirty="0" sz="2000" spc="-5">
                <a:latin typeface="Calibri"/>
                <a:cs typeface="Calibri"/>
              </a:rPr>
              <a:t>by </a:t>
            </a:r>
            <a:r>
              <a:rPr dirty="0" sz="2000">
                <a:latin typeface="Calibri"/>
                <a:cs typeface="Calibri"/>
              </a:rPr>
              <a:t>the  </a:t>
            </a:r>
            <a:r>
              <a:rPr dirty="0" sz="2000" spc="-10">
                <a:latin typeface="Calibri"/>
                <a:cs typeface="Calibri"/>
              </a:rPr>
              <a:t>parameter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names.</a:t>
            </a:r>
            <a:endParaRPr sz="2000">
              <a:latin typeface="Calibri"/>
              <a:cs typeface="Calibri"/>
            </a:endParaRPr>
          </a:p>
          <a:p>
            <a:pPr marL="299085" marR="5080" indent="-286385">
              <a:lnSpc>
                <a:spcPct val="100000"/>
              </a:lnSpc>
              <a:spcBef>
                <a:spcPts val="1080"/>
              </a:spcBef>
              <a:buClr>
                <a:srgbClr val="CC9A1A"/>
              </a:buClr>
              <a:buSzPct val="14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000" spc="-10" b="1">
                <a:latin typeface="Calibri"/>
                <a:cs typeface="Calibri"/>
              </a:rPr>
              <a:t>Default arguments</a:t>
            </a:r>
            <a:r>
              <a:rPr dirty="0" sz="2000" spc="-10">
                <a:latin typeface="Calibri"/>
                <a:cs typeface="Calibri"/>
              </a:rPr>
              <a:t>: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10">
                <a:latin typeface="Calibri"/>
                <a:cs typeface="Calibri"/>
              </a:rPr>
              <a:t>argument </a:t>
            </a:r>
            <a:r>
              <a:rPr dirty="0" sz="2000" spc="-5">
                <a:latin typeface="Calibri"/>
                <a:cs typeface="Calibri"/>
              </a:rPr>
              <a:t>has </a:t>
            </a:r>
            <a:r>
              <a:rPr dirty="0" sz="2000">
                <a:latin typeface="Calibri"/>
                <a:cs typeface="Calibri"/>
              </a:rPr>
              <a:t>a </a:t>
            </a:r>
            <a:r>
              <a:rPr dirty="0" sz="2000" spc="-5">
                <a:latin typeface="Calibri"/>
                <a:cs typeface="Calibri"/>
              </a:rPr>
              <a:t>default value in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5">
                <a:latin typeface="Calibri"/>
                <a:cs typeface="Calibri"/>
              </a:rPr>
              <a:t>function  </a:t>
            </a:r>
            <a:r>
              <a:rPr dirty="0" sz="2000" spc="-10">
                <a:latin typeface="Calibri"/>
                <a:cs typeface="Calibri"/>
              </a:rPr>
              <a:t>declaration </a:t>
            </a:r>
            <a:r>
              <a:rPr dirty="0" sz="2000" spc="-5">
                <a:latin typeface="Calibri"/>
                <a:cs typeface="Calibri"/>
              </a:rPr>
              <a:t>used </a:t>
            </a:r>
            <a:r>
              <a:rPr dirty="0" sz="2000">
                <a:latin typeface="Calibri"/>
                <a:cs typeface="Calibri"/>
              </a:rPr>
              <a:t>when the </a:t>
            </a:r>
            <a:r>
              <a:rPr dirty="0" sz="2000" spc="-5">
                <a:latin typeface="Calibri"/>
                <a:cs typeface="Calibri"/>
              </a:rPr>
              <a:t>value is not </a:t>
            </a:r>
            <a:r>
              <a:rPr dirty="0" sz="2000" spc="-10">
                <a:latin typeface="Calibri"/>
                <a:cs typeface="Calibri"/>
              </a:rPr>
              <a:t>provided </a:t>
            </a:r>
            <a:r>
              <a:rPr dirty="0" sz="2000" spc="-5">
                <a:latin typeface="Calibri"/>
                <a:cs typeface="Calibri"/>
              </a:rPr>
              <a:t>in </a:t>
            </a:r>
            <a:r>
              <a:rPr dirty="0" sz="2000">
                <a:latin typeface="Calibri"/>
                <a:cs typeface="Calibri"/>
              </a:rPr>
              <a:t>the function</a:t>
            </a:r>
            <a:r>
              <a:rPr dirty="0" sz="2000" spc="5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call.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82211" y="1463039"/>
            <a:ext cx="3032760" cy="9768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017264" y="1498091"/>
            <a:ext cx="2907791" cy="8519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012691" y="1493519"/>
            <a:ext cx="2917190" cy="861060"/>
          </a:xfrm>
          <a:custGeom>
            <a:avLst/>
            <a:gdLst/>
            <a:ahLst/>
            <a:cxnLst/>
            <a:rect l="l" t="t" r="r" b="b"/>
            <a:pathLst>
              <a:path w="2917190" h="861060">
                <a:moveTo>
                  <a:pt x="0" y="861060"/>
                </a:moveTo>
                <a:lnTo>
                  <a:pt x="2916936" y="861060"/>
                </a:lnTo>
                <a:lnTo>
                  <a:pt x="2916936" y="0"/>
                </a:lnTo>
                <a:lnTo>
                  <a:pt x="0" y="0"/>
                </a:lnTo>
                <a:lnTo>
                  <a:pt x="0" y="861060"/>
                </a:lnTo>
                <a:close/>
              </a:path>
            </a:pathLst>
          </a:custGeom>
          <a:ln w="9143">
            <a:solidFill>
              <a:srgbClr val="CC9A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156192" y="3334511"/>
            <a:ext cx="2220468" cy="7162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191243" y="3369564"/>
            <a:ext cx="2095500" cy="5913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186671" y="3364991"/>
            <a:ext cx="2105025" cy="600710"/>
          </a:xfrm>
          <a:custGeom>
            <a:avLst/>
            <a:gdLst/>
            <a:ahLst/>
            <a:cxnLst/>
            <a:rect l="l" t="t" r="r" b="b"/>
            <a:pathLst>
              <a:path w="2105025" h="600710">
                <a:moveTo>
                  <a:pt x="0" y="600455"/>
                </a:moveTo>
                <a:lnTo>
                  <a:pt x="2104644" y="600455"/>
                </a:lnTo>
                <a:lnTo>
                  <a:pt x="2104644" y="0"/>
                </a:lnTo>
                <a:lnTo>
                  <a:pt x="0" y="0"/>
                </a:lnTo>
                <a:lnTo>
                  <a:pt x="0" y="600455"/>
                </a:lnTo>
                <a:close/>
              </a:path>
            </a:pathLst>
          </a:custGeom>
          <a:ln w="9143">
            <a:solidFill>
              <a:srgbClr val="CC9A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166859" y="4104132"/>
            <a:ext cx="2654807" cy="7391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201911" y="4139184"/>
            <a:ext cx="2529840" cy="6141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197340" y="4134611"/>
            <a:ext cx="2539365" cy="623570"/>
          </a:xfrm>
          <a:custGeom>
            <a:avLst/>
            <a:gdLst/>
            <a:ahLst/>
            <a:cxnLst/>
            <a:rect l="l" t="t" r="r" b="b"/>
            <a:pathLst>
              <a:path w="2539365" h="623570">
                <a:moveTo>
                  <a:pt x="0" y="623315"/>
                </a:moveTo>
                <a:lnTo>
                  <a:pt x="2538983" y="623315"/>
                </a:lnTo>
                <a:lnTo>
                  <a:pt x="2538983" y="0"/>
                </a:lnTo>
                <a:lnTo>
                  <a:pt x="0" y="0"/>
                </a:lnTo>
                <a:lnTo>
                  <a:pt x="0" y="623315"/>
                </a:lnTo>
                <a:close/>
              </a:path>
            </a:pathLst>
          </a:custGeom>
          <a:ln w="9144">
            <a:solidFill>
              <a:srgbClr val="CC9A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179052" y="4957571"/>
            <a:ext cx="2639568" cy="71475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214104" y="4992623"/>
            <a:ext cx="2514600" cy="5897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209531" y="4988052"/>
            <a:ext cx="2524125" cy="599440"/>
          </a:xfrm>
          <a:custGeom>
            <a:avLst/>
            <a:gdLst/>
            <a:ahLst/>
            <a:cxnLst/>
            <a:rect l="l" t="t" r="r" b="b"/>
            <a:pathLst>
              <a:path w="2524125" h="599439">
                <a:moveTo>
                  <a:pt x="0" y="598932"/>
                </a:moveTo>
                <a:lnTo>
                  <a:pt x="2523744" y="598932"/>
                </a:lnTo>
                <a:lnTo>
                  <a:pt x="2523744" y="0"/>
                </a:lnTo>
                <a:lnTo>
                  <a:pt x="0" y="0"/>
                </a:lnTo>
                <a:lnTo>
                  <a:pt x="0" y="598932"/>
                </a:lnTo>
                <a:close/>
              </a:path>
            </a:pathLst>
          </a:custGeom>
          <a:ln w="9144">
            <a:solidFill>
              <a:srgbClr val="CC9A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35"/>
              </a:lnSpc>
            </a:pPr>
            <a:r>
              <a:rPr dirty="0" spc="-5"/>
              <a:t>By</a:t>
            </a:r>
            <a:r>
              <a:rPr dirty="0" spc="-85"/>
              <a:t> </a:t>
            </a:r>
            <a:r>
              <a:rPr dirty="0" spc="-20"/>
              <a:t>Tahani</a:t>
            </a:r>
            <a:r>
              <a:rPr dirty="0" spc="-70"/>
              <a:t> </a:t>
            </a:r>
            <a:r>
              <a:rPr dirty="0" spc="-5"/>
              <a:t>Almanie </a:t>
            </a:r>
            <a:r>
              <a:rPr dirty="0"/>
              <a:t>|</a:t>
            </a:r>
            <a:r>
              <a:rPr dirty="0" spc="-60"/>
              <a:t> </a:t>
            </a:r>
            <a:r>
              <a:rPr dirty="0" spc="-5"/>
              <a:t>CSCI</a:t>
            </a:r>
            <a:r>
              <a:rPr dirty="0" spc="-35"/>
              <a:t> </a:t>
            </a:r>
            <a:r>
              <a:rPr dirty="0" spc="-5"/>
              <a:t>5448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31060" cy="1571625"/>
          </a:xfrm>
          <a:custGeom>
            <a:avLst/>
            <a:gdLst/>
            <a:ahLst/>
            <a:cxnLst/>
            <a:rect l="l" t="t" r="r" b="b"/>
            <a:pathLst>
              <a:path w="2131060" h="1571625">
                <a:moveTo>
                  <a:pt x="0" y="0"/>
                </a:moveTo>
                <a:lnTo>
                  <a:pt x="0" y="4699"/>
                </a:lnTo>
                <a:lnTo>
                  <a:pt x="1495552" y="1571243"/>
                </a:lnTo>
                <a:lnTo>
                  <a:pt x="2130552" y="1571243"/>
                </a:lnTo>
                <a:lnTo>
                  <a:pt x="247662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3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673090" y="231393"/>
            <a:ext cx="166179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Functi</a:t>
            </a:r>
            <a:r>
              <a:rPr dirty="0" spc="0"/>
              <a:t>o</a:t>
            </a:r>
            <a:r>
              <a:rPr dirty="0"/>
              <a:t>ns</a:t>
            </a:r>
          </a:p>
        </p:txBody>
      </p:sp>
      <p:sp>
        <p:nvSpPr>
          <p:cNvPr id="9" name="object 9"/>
          <p:cNvSpPr/>
          <p:nvPr/>
        </p:nvSpPr>
        <p:spPr>
          <a:xfrm>
            <a:off x="1597152" y="1025652"/>
            <a:ext cx="9762744" cy="59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26870" y="1014222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 h="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956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759076" y="1808175"/>
            <a:ext cx="9484995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Clr>
                <a:srgbClr val="CC9A1A"/>
              </a:buClr>
              <a:buSzPct val="14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000" spc="-10" b="1">
                <a:latin typeface="Calibri"/>
                <a:cs typeface="Calibri"/>
              </a:rPr>
              <a:t>Variable-length</a:t>
            </a:r>
            <a:r>
              <a:rPr dirty="0" sz="2000" spc="15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arguments:</a:t>
            </a:r>
            <a:r>
              <a:rPr dirty="0" sz="2000" spc="110" b="1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This</a:t>
            </a:r>
            <a:r>
              <a:rPr dirty="0" sz="2000" spc="13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used</a:t>
            </a:r>
            <a:r>
              <a:rPr dirty="0" sz="2000" spc="1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when</a:t>
            </a:r>
            <a:r>
              <a:rPr dirty="0" sz="2000" spc="1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you</a:t>
            </a:r>
            <a:r>
              <a:rPr dirty="0" sz="2000" spc="1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need</a:t>
            </a:r>
            <a:r>
              <a:rPr dirty="0" sz="2000" spc="1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to</a:t>
            </a:r>
            <a:r>
              <a:rPr dirty="0" sz="2000" spc="1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process</a:t>
            </a:r>
            <a:r>
              <a:rPr dirty="0" sz="2000" spc="1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unspecified</a:t>
            </a:r>
            <a:r>
              <a:rPr dirty="0" sz="2000" spc="15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additional</a:t>
            </a:r>
            <a:endParaRPr sz="20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dirty="0" sz="2000" spc="-5">
                <a:latin typeface="Calibri"/>
                <a:cs typeface="Calibri"/>
              </a:rPr>
              <a:t>arguments. </a:t>
            </a:r>
            <a:r>
              <a:rPr dirty="0" sz="2000">
                <a:latin typeface="Calibri"/>
                <a:cs typeface="Calibri"/>
              </a:rPr>
              <a:t>An </a:t>
            </a:r>
            <a:r>
              <a:rPr dirty="0" sz="2000" spc="-10">
                <a:latin typeface="Calibri"/>
                <a:cs typeface="Calibri"/>
              </a:rPr>
              <a:t>asterisk </a:t>
            </a:r>
            <a:r>
              <a:rPr dirty="0" sz="2000" spc="-5">
                <a:latin typeface="Calibri"/>
                <a:cs typeface="Calibri"/>
              </a:rPr>
              <a:t>(*) is placed </a:t>
            </a:r>
            <a:r>
              <a:rPr dirty="0" sz="2000" spc="-15">
                <a:latin typeface="Calibri"/>
                <a:cs typeface="Calibri"/>
              </a:rPr>
              <a:t>before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5">
                <a:latin typeface="Calibri"/>
                <a:cs typeface="Calibri"/>
              </a:rPr>
              <a:t>variable name in </a:t>
            </a:r>
            <a:r>
              <a:rPr dirty="0" sz="2000">
                <a:latin typeface="Calibri"/>
                <a:cs typeface="Calibri"/>
              </a:rPr>
              <a:t>the function</a:t>
            </a:r>
            <a:r>
              <a:rPr dirty="0" sz="2000" spc="16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declaration.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732276" y="2819400"/>
            <a:ext cx="3198876" cy="19278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767328" y="2854451"/>
            <a:ext cx="3073907" cy="18028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762755" y="2849879"/>
            <a:ext cx="3083560" cy="1812289"/>
          </a:xfrm>
          <a:custGeom>
            <a:avLst/>
            <a:gdLst/>
            <a:ahLst/>
            <a:cxnLst/>
            <a:rect l="l" t="t" r="r" b="b"/>
            <a:pathLst>
              <a:path w="3083559" h="1812289">
                <a:moveTo>
                  <a:pt x="0" y="1812036"/>
                </a:moveTo>
                <a:lnTo>
                  <a:pt x="3083052" y="1812036"/>
                </a:lnTo>
                <a:lnTo>
                  <a:pt x="3083052" y="0"/>
                </a:lnTo>
                <a:lnTo>
                  <a:pt x="0" y="0"/>
                </a:lnTo>
                <a:lnTo>
                  <a:pt x="0" y="1812036"/>
                </a:lnTo>
                <a:close/>
              </a:path>
            </a:pathLst>
          </a:custGeom>
          <a:ln w="9144">
            <a:solidFill>
              <a:srgbClr val="CC9A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299959" y="3200400"/>
            <a:ext cx="1229868" cy="12542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335011" y="3235451"/>
            <a:ext cx="1104900" cy="11292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330440" y="3230879"/>
            <a:ext cx="1114425" cy="1138555"/>
          </a:xfrm>
          <a:custGeom>
            <a:avLst/>
            <a:gdLst/>
            <a:ahLst/>
            <a:cxnLst/>
            <a:rect l="l" t="t" r="r" b="b"/>
            <a:pathLst>
              <a:path w="1114425" h="1138554">
                <a:moveTo>
                  <a:pt x="0" y="1138428"/>
                </a:moveTo>
                <a:lnTo>
                  <a:pt x="1114044" y="1138428"/>
                </a:lnTo>
                <a:lnTo>
                  <a:pt x="1114044" y="0"/>
                </a:lnTo>
                <a:lnTo>
                  <a:pt x="0" y="0"/>
                </a:lnTo>
                <a:lnTo>
                  <a:pt x="0" y="113842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35"/>
              </a:lnSpc>
            </a:pPr>
            <a:r>
              <a:rPr dirty="0" spc="-5"/>
              <a:t>By</a:t>
            </a:r>
            <a:r>
              <a:rPr dirty="0" spc="-85"/>
              <a:t> </a:t>
            </a:r>
            <a:r>
              <a:rPr dirty="0" spc="-20"/>
              <a:t>Tahani</a:t>
            </a:r>
            <a:r>
              <a:rPr dirty="0" spc="-70"/>
              <a:t> </a:t>
            </a:r>
            <a:r>
              <a:rPr dirty="0" spc="-5"/>
              <a:t>Almanie </a:t>
            </a:r>
            <a:r>
              <a:rPr dirty="0"/>
              <a:t>|</a:t>
            </a:r>
            <a:r>
              <a:rPr dirty="0" spc="-60"/>
              <a:t> </a:t>
            </a:r>
            <a:r>
              <a:rPr dirty="0" spc="-5"/>
              <a:t>CSCI</a:t>
            </a:r>
            <a:r>
              <a:rPr dirty="0" spc="-35"/>
              <a:t> </a:t>
            </a:r>
            <a:r>
              <a:rPr dirty="0" spc="-5"/>
              <a:t>5448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39482" y="4078351"/>
            <a:ext cx="438277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b="1">
                <a:solidFill>
                  <a:srgbClr val="CC9A1A"/>
                </a:solidFill>
                <a:latin typeface="Calibri"/>
                <a:cs typeface="Calibri"/>
              </a:rPr>
              <a:t>Python </a:t>
            </a:r>
            <a:r>
              <a:rPr dirty="0" sz="4000" spc="-5" b="1">
                <a:solidFill>
                  <a:srgbClr val="CC9A1A"/>
                </a:solidFill>
                <a:latin typeface="Calibri"/>
                <a:cs typeface="Calibri"/>
              </a:rPr>
              <a:t>File</a:t>
            </a:r>
            <a:r>
              <a:rPr dirty="0" sz="4000" spc="-35" b="1">
                <a:solidFill>
                  <a:srgbClr val="CC9A1A"/>
                </a:solidFill>
                <a:latin typeface="Calibri"/>
                <a:cs typeface="Calibri"/>
              </a:rPr>
              <a:t> </a:t>
            </a:r>
            <a:r>
              <a:rPr dirty="0" sz="4000" spc="-5" b="1">
                <a:solidFill>
                  <a:srgbClr val="CC9A1A"/>
                </a:solidFill>
                <a:latin typeface="Calibri"/>
                <a:cs typeface="Calibri"/>
              </a:rPr>
              <a:t>Handling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35"/>
              </a:lnSpc>
            </a:pPr>
            <a:r>
              <a:rPr dirty="0" spc="-5"/>
              <a:t>By</a:t>
            </a:r>
            <a:r>
              <a:rPr dirty="0" spc="-85"/>
              <a:t> </a:t>
            </a:r>
            <a:r>
              <a:rPr dirty="0" spc="-20"/>
              <a:t>Tahani</a:t>
            </a:r>
            <a:r>
              <a:rPr dirty="0" spc="-70"/>
              <a:t> </a:t>
            </a:r>
            <a:r>
              <a:rPr dirty="0" spc="-5"/>
              <a:t>Almanie </a:t>
            </a:r>
            <a:r>
              <a:rPr dirty="0"/>
              <a:t>|</a:t>
            </a:r>
            <a:r>
              <a:rPr dirty="0" spc="-60"/>
              <a:t> </a:t>
            </a:r>
            <a:r>
              <a:rPr dirty="0" spc="-5"/>
              <a:t>CSCI</a:t>
            </a:r>
            <a:r>
              <a:rPr dirty="0" spc="-35"/>
              <a:t> </a:t>
            </a:r>
            <a:r>
              <a:rPr dirty="0" spc="-5"/>
              <a:t>5448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31060" cy="1571625"/>
          </a:xfrm>
          <a:custGeom>
            <a:avLst/>
            <a:gdLst/>
            <a:ahLst/>
            <a:cxnLst/>
            <a:rect l="l" t="t" r="r" b="b"/>
            <a:pathLst>
              <a:path w="2131060" h="1571625">
                <a:moveTo>
                  <a:pt x="0" y="0"/>
                </a:moveTo>
                <a:lnTo>
                  <a:pt x="0" y="4699"/>
                </a:lnTo>
                <a:lnTo>
                  <a:pt x="1495552" y="1571243"/>
                </a:lnTo>
                <a:lnTo>
                  <a:pt x="2130552" y="1571243"/>
                </a:lnTo>
                <a:lnTo>
                  <a:pt x="247662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3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97246" y="231393"/>
            <a:ext cx="221488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File</a:t>
            </a:r>
            <a:r>
              <a:rPr dirty="0" spc="-50"/>
              <a:t> </a:t>
            </a:r>
            <a:r>
              <a:rPr dirty="0" spc="-5"/>
              <a:t>Handling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83511" y="1441830"/>
            <a:ext cx="171958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dirty="0" sz="2200" spc="-5" b="1">
                <a:solidFill>
                  <a:srgbClr val="CC9A1A"/>
                </a:solidFill>
                <a:latin typeface="Calibri"/>
                <a:cs typeface="Calibri"/>
              </a:rPr>
              <a:t>File</a:t>
            </a:r>
            <a:r>
              <a:rPr dirty="0" sz="2200" spc="-50" b="1">
                <a:solidFill>
                  <a:srgbClr val="CC9A1A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solidFill>
                  <a:srgbClr val="CC9A1A"/>
                </a:solidFill>
                <a:latin typeface="Calibri"/>
                <a:cs typeface="Calibri"/>
              </a:rPr>
              <a:t>opening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69765" y="1466214"/>
            <a:ext cx="594106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Calibri"/>
                <a:cs typeface="Calibri"/>
              </a:rPr>
              <a:t>fileObject </a:t>
            </a:r>
            <a:r>
              <a:rPr dirty="0" sz="2000">
                <a:latin typeface="Calibri"/>
                <a:cs typeface="Calibri"/>
              </a:rPr>
              <a:t>= </a:t>
            </a:r>
            <a:r>
              <a:rPr dirty="0" sz="2000" spc="-5" b="1">
                <a:latin typeface="Calibri"/>
                <a:cs typeface="Calibri"/>
              </a:rPr>
              <a:t>open</a:t>
            </a:r>
            <a:r>
              <a:rPr dirty="0" sz="2000" spc="-5">
                <a:latin typeface="Calibri"/>
                <a:cs typeface="Calibri"/>
              </a:rPr>
              <a:t>(file_name [, access_mode][,</a:t>
            </a:r>
            <a:r>
              <a:rPr dirty="0" sz="2000" spc="1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buffering])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40711" y="1898916"/>
            <a:ext cx="8620760" cy="228219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2000" spc="-5" b="1">
                <a:latin typeface="Calibri"/>
                <a:cs typeface="Calibri"/>
              </a:rPr>
              <a:t>Common </a:t>
            </a:r>
            <a:r>
              <a:rPr dirty="0" sz="2000" b="1">
                <a:latin typeface="Calibri"/>
                <a:cs typeface="Calibri"/>
              </a:rPr>
              <a:t>access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modes:</a:t>
            </a:r>
            <a:endParaRPr sz="2000">
              <a:latin typeface="Calibri"/>
              <a:cs typeface="Calibri"/>
            </a:endParaRPr>
          </a:p>
          <a:p>
            <a:pPr marL="756285" indent="-286385">
              <a:lnSpc>
                <a:spcPct val="100000"/>
              </a:lnSpc>
              <a:spcBef>
                <a:spcPts val="1080"/>
              </a:spcBef>
              <a:buClr>
                <a:srgbClr val="CC9A1A"/>
              </a:buClr>
              <a:buSzPct val="145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dirty="0" sz="2000" spc="-5">
                <a:latin typeface="Calibri"/>
                <a:cs typeface="Calibri"/>
              </a:rPr>
              <a:t>“</a:t>
            </a:r>
            <a:r>
              <a:rPr dirty="0" sz="2000" spc="-5" b="1">
                <a:latin typeface="Calibri"/>
                <a:cs typeface="Calibri"/>
              </a:rPr>
              <a:t>r</a:t>
            </a:r>
            <a:r>
              <a:rPr dirty="0" sz="2000" spc="-5">
                <a:latin typeface="Calibri"/>
                <a:cs typeface="Calibri"/>
              </a:rPr>
              <a:t>” opens </a:t>
            </a:r>
            <a:r>
              <a:rPr dirty="0" sz="2000">
                <a:latin typeface="Calibri"/>
                <a:cs typeface="Calibri"/>
              </a:rPr>
              <a:t>a </a:t>
            </a:r>
            <a:r>
              <a:rPr dirty="0" sz="2000" spc="-5">
                <a:latin typeface="Calibri"/>
                <a:cs typeface="Calibri"/>
              </a:rPr>
              <a:t>file </a:t>
            </a:r>
            <a:r>
              <a:rPr dirty="0" sz="2000" spc="-15">
                <a:latin typeface="Calibri"/>
                <a:cs typeface="Calibri"/>
              </a:rPr>
              <a:t>for </a:t>
            </a:r>
            <a:r>
              <a:rPr dirty="0" sz="2000" spc="-5">
                <a:latin typeface="Calibri"/>
                <a:cs typeface="Calibri"/>
              </a:rPr>
              <a:t>reading</a:t>
            </a:r>
            <a:r>
              <a:rPr dirty="0" sz="2000" spc="0">
                <a:latin typeface="Calibri"/>
                <a:cs typeface="Calibri"/>
              </a:rPr>
              <a:t> </a:t>
            </a:r>
            <a:r>
              <a:rPr dirty="0" sz="2000" spc="-30">
                <a:latin typeface="Calibri"/>
                <a:cs typeface="Calibri"/>
              </a:rPr>
              <a:t>only.</a:t>
            </a:r>
            <a:endParaRPr sz="2000">
              <a:latin typeface="Calibri"/>
              <a:cs typeface="Calibri"/>
            </a:endParaRPr>
          </a:p>
          <a:p>
            <a:pPr marL="756285" indent="-286385">
              <a:lnSpc>
                <a:spcPct val="100000"/>
              </a:lnSpc>
              <a:spcBef>
                <a:spcPts val="1080"/>
              </a:spcBef>
              <a:buClr>
                <a:srgbClr val="CC9A1A"/>
              </a:buClr>
              <a:buSzPct val="145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dirty="0" sz="2000">
                <a:latin typeface="Calibri"/>
                <a:cs typeface="Calibri"/>
              </a:rPr>
              <a:t>“</a:t>
            </a:r>
            <a:r>
              <a:rPr dirty="0" sz="2000" b="1">
                <a:latin typeface="Calibri"/>
                <a:cs typeface="Calibri"/>
              </a:rPr>
              <a:t>w</a:t>
            </a:r>
            <a:r>
              <a:rPr dirty="0" sz="2000">
                <a:latin typeface="Calibri"/>
                <a:cs typeface="Calibri"/>
              </a:rPr>
              <a:t>”</a:t>
            </a:r>
            <a:r>
              <a:rPr dirty="0" sz="2000" spc="7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opens</a:t>
            </a:r>
            <a:r>
              <a:rPr dirty="0" sz="2000" spc="7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7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file</a:t>
            </a:r>
            <a:r>
              <a:rPr dirty="0" sz="2000" spc="8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for</a:t>
            </a:r>
            <a:r>
              <a:rPr dirty="0" sz="2000" spc="8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writing</a:t>
            </a:r>
            <a:r>
              <a:rPr dirty="0" sz="2000" spc="75">
                <a:latin typeface="Calibri"/>
                <a:cs typeface="Calibri"/>
              </a:rPr>
              <a:t> </a:t>
            </a:r>
            <a:r>
              <a:rPr dirty="0" sz="2000" spc="-35">
                <a:latin typeface="Calibri"/>
                <a:cs typeface="Calibri"/>
              </a:rPr>
              <a:t>only.</a:t>
            </a:r>
            <a:r>
              <a:rPr dirty="0" sz="2000" spc="10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Overwrites</a:t>
            </a:r>
            <a:r>
              <a:rPr dirty="0" sz="2000" spc="7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7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file</a:t>
            </a:r>
            <a:r>
              <a:rPr dirty="0" sz="2000" spc="7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if</a:t>
            </a:r>
            <a:r>
              <a:rPr dirty="0" sz="2000" spc="7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7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file</a:t>
            </a:r>
            <a:r>
              <a:rPr dirty="0" sz="2000" spc="9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exists.</a:t>
            </a:r>
            <a:endParaRPr sz="20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dirty="0" sz="2000" spc="-5">
                <a:latin typeface="Calibri"/>
                <a:cs typeface="Calibri"/>
              </a:rPr>
              <a:t>Otherwise, it </a:t>
            </a:r>
            <a:r>
              <a:rPr dirty="0" sz="2000" spc="-10">
                <a:latin typeface="Calibri"/>
                <a:cs typeface="Calibri"/>
              </a:rPr>
              <a:t>creates </a:t>
            </a:r>
            <a:r>
              <a:rPr dirty="0" sz="2000">
                <a:latin typeface="Calibri"/>
                <a:cs typeface="Calibri"/>
              </a:rPr>
              <a:t>a </a:t>
            </a:r>
            <a:r>
              <a:rPr dirty="0" sz="2000" spc="-5">
                <a:latin typeface="Calibri"/>
                <a:cs typeface="Calibri"/>
              </a:rPr>
              <a:t>new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file.</a:t>
            </a:r>
            <a:endParaRPr sz="2000">
              <a:latin typeface="Calibri"/>
              <a:cs typeface="Calibri"/>
            </a:endParaRPr>
          </a:p>
          <a:p>
            <a:pPr marL="756285" marR="5080" indent="-286385">
              <a:lnSpc>
                <a:spcPct val="100000"/>
              </a:lnSpc>
              <a:spcBef>
                <a:spcPts val="1075"/>
              </a:spcBef>
              <a:buClr>
                <a:srgbClr val="CC9A1A"/>
              </a:buClr>
              <a:buSzPct val="145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dirty="0" sz="2000" spc="-5">
                <a:latin typeface="Calibri"/>
                <a:cs typeface="Calibri"/>
              </a:rPr>
              <a:t>“</a:t>
            </a:r>
            <a:r>
              <a:rPr dirty="0" sz="2000" spc="-5" b="1">
                <a:latin typeface="Calibri"/>
                <a:cs typeface="Calibri"/>
              </a:rPr>
              <a:t>a</a:t>
            </a:r>
            <a:r>
              <a:rPr dirty="0" sz="2000" spc="-5">
                <a:latin typeface="Calibri"/>
                <a:cs typeface="Calibri"/>
              </a:rPr>
              <a:t>” opens </a:t>
            </a:r>
            <a:r>
              <a:rPr dirty="0" sz="2000">
                <a:latin typeface="Calibri"/>
                <a:cs typeface="Calibri"/>
              </a:rPr>
              <a:t>a </a:t>
            </a:r>
            <a:r>
              <a:rPr dirty="0" sz="2000" spc="-5">
                <a:latin typeface="Calibri"/>
                <a:cs typeface="Calibri"/>
              </a:rPr>
              <a:t>file </a:t>
            </a:r>
            <a:r>
              <a:rPr dirty="0" sz="2000" spc="-15">
                <a:latin typeface="Calibri"/>
                <a:cs typeface="Calibri"/>
              </a:rPr>
              <a:t>for </a:t>
            </a:r>
            <a:r>
              <a:rPr dirty="0" sz="2000" spc="-5">
                <a:latin typeface="Calibri"/>
                <a:cs typeface="Calibri"/>
              </a:rPr>
              <a:t>appending. If the file does not </a:t>
            </a:r>
            <a:r>
              <a:rPr dirty="0" sz="2000" spc="-15">
                <a:latin typeface="Calibri"/>
                <a:cs typeface="Calibri"/>
              </a:rPr>
              <a:t>exist, </a:t>
            </a:r>
            <a:r>
              <a:rPr dirty="0" sz="2000" spc="-5">
                <a:latin typeface="Calibri"/>
                <a:cs typeface="Calibri"/>
              </a:rPr>
              <a:t>it </a:t>
            </a:r>
            <a:r>
              <a:rPr dirty="0" sz="2000" spc="-10">
                <a:latin typeface="Calibri"/>
                <a:cs typeface="Calibri"/>
              </a:rPr>
              <a:t>creates </a:t>
            </a:r>
            <a:r>
              <a:rPr dirty="0" sz="2000">
                <a:latin typeface="Calibri"/>
                <a:cs typeface="Calibri"/>
              </a:rPr>
              <a:t>a </a:t>
            </a:r>
            <a:r>
              <a:rPr dirty="0" sz="2000" spc="-5">
                <a:latin typeface="Calibri"/>
                <a:cs typeface="Calibri"/>
              </a:rPr>
              <a:t>new file  </a:t>
            </a:r>
            <a:r>
              <a:rPr dirty="0" sz="2000" spc="-15">
                <a:latin typeface="Calibri"/>
                <a:cs typeface="Calibri"/>
              </a:rPr>
              <a:t>for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writing.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83511" y="4740402"/>
            <a:ext cx="177038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dirty="0" sz="2200" spc="-10" b="1">
                <a:solidFill>
                  <a:srgbClr val="CC9A1A"/>
                </a:solidFill>
                <a:latin typeface="Calibri"/>
                <a:cs typeface="Calibri"/>
              </a:rPr>
              <a:t>Closing </a:t>
            </a:r>
            <a:r>
              <a:rPr dirty="0" sz="2200" spc="-5" b="1">
                <a:solidFill>
                  <a:srgbClr val="CC9A1A"/>
                </a:solidFill>
                <a:latin typeface="Calibri"/>
                <a:cs typeface="Calibri"/>
              </a:rPr>
              <a:t>a</a:t>
            </a:r>
            <a:r>
              <a:rPr dirty="0" sz="2200" spc="-30" b="1">
                <a:solidFill>
                  <a:srgbClr val="CC9A1A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solidFill>
                  <a:srgbClr val="CC9A1A"/>
                </a:solidFill>
                <a:latin typeface="Calibri"/>
                <a:cs typeface="Calibri"/>
              </a:rPr>
              <a:t>file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69765" y="4764785"/>
            <a:ext cx="178625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Calibri"/>
                <a:cs typeface="Calibri"/>
              </a:rPr>
              <a:t>fileObject.</a:t>
            </a:r>
            <a:r>
              <a:rPr dirty="0" sz="2000" spc="-5" b="1">
                <a:latin typeface="Calibri"/>
                <a:cs typeface="Calibri"/>
              </a:rPr>
              <a:t>close</a:t>
            </a:r>
            <a:r>
              <a:rPr dirty="0" sz="2000" spc="-5">
                <a:latin typeface="Calibri"/>
                <a:cs typeface="Calibri"/>
              </a:rPr>
              <a:t>()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40711" y="5212841"/>
            <a:ext cx="826897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Calibri"/>
                <a:cs typeface="Calibri"/>
              </a:rPr>
              <a:t>The close() method flushes </a:t>
            </a:r>
            <a:r>
              <a:rPr dirty="0" sz="2000" spc="-10">
                <a:latin typeface="Calibri"/>
                <a:cs typeface="Calibri"/>
              </a:rPr>
              <a:t>any unwritten information </a:t>
            </a:r>
            <a:r>
              <a:rPr dirty="0" sz="2000">
                <a:latin typeface="Calibri"/>
                <a:cs typeface="Calibri"/>
              </a:rPr>
              <a:t>and </a:t>
            </a:r>
            <a:r>
              <a:rPr dirty="0" sz="2000" spc="-5">
                <a:latin typeface="Calibri"/>
                <a:cs typeface="Calibri"/>
              </a:rPr>
              <a:t>closes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5">
                <a:latin typeface="Calibri"/>
                <a:cs typeface="Calibri"/>
              </a:rPr>
              <a:t>file</a:t>
            </a:r>
            <a:r>
              <a:rPr dirty="0" sz="2000" spc="16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object.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597152" y="1025652"/>
            <a:ext cx="9762744" cy="59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626870" y="1014222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 h="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956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35"/>
              </a:lnSpc>
            </a:pPr>
            <a:r>
              <a:rPr dirty="0" spc="-5"/>
              <a:t>By</a:t>
            </a:r>
            <a:r>
              <a:rPr dirty="0" spc="-85"/>
              <a:t> </a:t>
            </a:r>
            <a:r>
              <a:rPr dirty="0" spc="-20"/>
              <a:t>Tahani</a:t>
            </a:r>
            <a:r>
              <a:rPr dirty="0" spc="-70"/>
              <a:t> </a:t>
            </a:r>
            <a:r>
              <a:rPr dirty="0" spc="-5"/>
              <a:t>Almanie </a:t>
            </a:r>
            <a:r>
              <a:rPr dirty="0"/>
              <a:t>|</a:t>
            </a:r>
            <a:r>
              <a:rPr dirty="0" spc="-60"/>
              <a:t> </a:t>
            </a:r>
            <a:r>
              <a:rPr dirty="0" spc="-5"/>
              <a:t>CSCI</a:t>
            </a:r>
            <a:r>
              <a:rPr dirty="0" spc="-35"/>
              <a:t> </a:t>
            </a:r>
            <a:r>
              <a:rPr dirty="0" spc="-5"/>
              <a:t>5448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31060" cy="1571625"/>
          </a:xfrm>
          <a:custGeom>
            <a:avLst/>
            <a:gdLst/>
            <a:ahLst/>
            <a:cxnLst/>
            <a:rect l="l" t="t" r="r" b="b"/>
            <a:pathLst>
              <a:path w="2131060" h="1571625">
                <a:moveTo>
                  <a:pt x="0" y="0"/>
                </a:moveTo>
                <a:lnTo>
                  <a:pt x="0" y="4699"/>
                </a:lnTo>
                <a:lnTo>
                  <a:pt x="1495552" y="1571243"/>
                </a:lnTo>
                <a:lnTo>
                  <a:pt x="2130552" y="1571243"/>
                </a:lnTo>
                <a:lnTo>
                  <a:pt x="247662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3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97246" y="231393"/>
            <a:ext cx="221488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File</a:t>
            </a:r>
            <a:r>
              <a:rPr dirty="0" spc="-50"/>
              <a:t> </a:t>
            </a:r>
            <a:r>
              <a:rPr dirty="0" spc="-5"/>
              <a:t>Handling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83511" y="1325067"/>
            <a:ext cx="187452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dirty="0" sz="2200" spc="-15" b="1">
                <a:solidFill>
                  <a:srgbClr val="CC9A1A"/>
                </a:solidFill>
                <a:latin typeface="Calibri"/>
                <a:cs typeface="Calibri"/>
              </a:rPr>
              <a:t>Reading </a:t>
            </a:r>
            <a:r>
              <a:rPr dirty="0" sz="2200" spc="-5" b="1">
                <a:solidFill>
                  <a:srgbClr val="CC9A1A"/>
                </a:solidFill>
                <a:latin typeface="Calibri"/>
                <a:cs typeface="Calibri"/>
              </a:rPr>
              <a:t>a </a:t>
            </a:r>
            <a:r>
              <a:rPr dirty="0" sz="2200" spc="-10" b="1">
                <a:solidFill>
                  <a:srgbClr val="CC9A1A"/>
                </a:solidFill>
                <a:latin typeface="Calibri"/>
                <a:cs typeface="Calibri"/>
              </a:rPr>
              <a:t>file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26965" y="1349451"/>
            <a:ext cx="247332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Calibri"/>
                <a:cs typeface="Calibri"/>
              </a:rPr>
              <a:t>fileObject.</a:t>
            </a:r>
            <a:r>
              <a:rPr dirty="0" sz="2000" spc="-5" b="1">
                <a:latin typeface="Calibri"/>
                <a:cs typeface="Calibri"/>
              </a:rPr>
              <a:t>read</a:t>
            </a:r>
            <a:r>
              <a:rPr dirty="0" sz="2000" spc="-5">
                <a:latin typeface="Calibri"/>
                <a:cs typeface="Calibri"/>
              </a:rPr>
              <a:t>([count])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40711" y="1782711"/>
            <a:ext cx="6640830" cy="125349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225"/>
              </a:spcBef>
              <a:buClr>
                <a:srgbClr val="CC9A1A"/>
              </a:buClr>
              <a:buSzPct val="14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000" spc="-5">
                <a:latin typeface="Calibri"/>
                <a:cs typeface="Calibri"/>
              </a:rPr>
              <a:t>The </a:t>
            </a:r>
            <a:r>
              <a:rPr dirty="0" sz="2000" spc="-5" b="1" i="1">
                <a:latin typeface="Calibri"/>
                <a:cs typeface="Calibri"/>
              </a:rPr>
              <a:t>read</a:t>
            </a:r>
            <a:r>
              <a:rPr dirty="0" sz="2000" spc="-5" i="1">
                <a:latin typeface="Calibri"/>
                <a:cs typeface="Calibri"/>
              </a:rPr>
              <a:t>() </a:t>
            </a:r>
            <a:r>
              <a:rPr dirty="0" sz="2000" spc="-5">
                <a:latin typeface="Calibri"/>
                <a:cs typeface="Calibri"/>
              </a:rPr>
              <a:t>method reads </a:t>
            </a:r>
            <a:r>
              <a:rPr dirty="0" sz="2000">
                <a:latin typeface="Calibri"/>
                <a:cs typeface="Calibri"/>
              </a:rPr>
              <a:t>the whole </a:t>
            </a:r>
            <a:r>
              <a:rPr dirty="0" sz="2000" spc="-5">
                <a:latin typeface="Calibri"/>
                <a:cs typeface="Calibri"/>
              </a:rPr>
              <a:t>file </a:t>
            </a:r>
            <a:r>
              <a:rPr dirty="0" sz="2000" spc="-15">
                <a:latin typeface="Calibri"/>
                <a:cs typeface="Calibri"/>
              </a:rPr>
              <a:t>at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once.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Clr>
                <a:srgbClr val="CC9A1A"/>
              </a:buClr>
              <a:buSzPct val="14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000" spc="-5">
                <a:latin typeface="Calibri"/>
                <a:cs typeface="Calibri"/>
              </a:rPr>
              <a:t>The </a:t>
            </a:r>
            <a:r>
              <a:rPr dirty="0" sz="2000" spc="-5" b="1">
                <a:latin typeface="Calibri"/>
                <a:cs typeface="Calibri"/>
              </a:rPr>
              <a:t>readline</a:t>
            </a:r>
            <a:r>
              <a:rPr dirty="0" sz="2000" spc="-5">
                <a:latin typeface="Calibri"/>
                <a:cs typeface="Calibri"/>
              </a:rPr>
              <a:t>() method reads one line </a:t>
            </a:r>
            <a:r>
              <a:rPr dirty="0" sz="2000">
                <a:latin typeface="Calibri"/>
                <a:cs typeface="Calibri"/>
              </a:rPr>
              <a:t>each </a:t>
            </a:r>
            <a:r>
              <a:rPr dirty="0" sz="2000" spc="-5">
                <a:latin typeface="Calibri"/>
                <a:cs typeface="Calibri"/>
              </a:rPr>
              <a:t>time </a:t>
            </a:r>
            <a:r>
              <a:rPr dirty="0" sz="2000" spc="-15">
                <a:latin typeface="Calibri"/>
                <a:cs typeface="Calibri"/>
              </a:rPr>
              <a:t>from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8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file.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Clr>
                <a:srgbClr val="CC9A1A"/>
              </a:buClr>
              <a:buSzPct val="14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000" spc="-5">
                <a:latin typeface="Calibri"/>
                <a:cs typeface="Calibri"/>
              </a:rPr>
              <a:t>The </a:t>
            </a:r>
            <a:r>
              <a:rPr dirty="0" sz="2000" spc="-5" b="1" i="1">
                <a:latin typeface="Calibri"/>
                <a:cs typeface="Calibri"/>
              </a:rPr>
              <a:t>readlines</a:t>
            </a:r>
            <a:r>
              <a:rPr dirty="0" sz="2000" spc="-5" i="1">
                <a:latin typeface="Calibri"/>
                <a:cs typeface="Calibri"/>
              </a:rPr>
              <a:t>() </a:t>
            </a:r>
            <a:r>
              <a:rPr dirty="0" sz="2000" spc="-5">
                <a:latin typeface="Calibri"/>
                <a:cs typeface="Calibri"/>
              </a:rPr>
              <a:t>method reads </a:t>
            </a:r>
            <a:r>
              <a:rPr dirty="0" sz="2000">
                <a:latin typeface="Calibri"/>
                <a:cs typeface="Calibri"/>
              </a:rPr>
              <a:t>all </a:t>
            </a:r>
            <a:r>
              <a:rPr dirty="0" sz="2000" spc="-5">
                <a:latin typeface="Calibri"/>
                <a:cs typeface="Calibri"/>
              </a:rPr>
              <a:t>lines </a:t>
            </a:r>
            <a:r>
              <a:rPr dirty="0" sz="2000" spc="-15">
                <a:latin typeface="Calibri"/>
                <a:cs typeface="Calibri"/>
              </a:rPr>
              <a:t>from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5">
                <a:latin typeface="Calibri"/>
                <a:cs typeface="Calibri"/>
              </a:rPr>
              <a:t>file in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6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list.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83511" y="4014342"/>
            <a:ext cx="208407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dirty="0" sz="2200" spc="-15" b="1">
                <a:solidFill>
                  <a:srgbClr val="CC9A1A"/>
                </a:solidFill>
                <a:latin typeface="Calibri"/>
                <a:cs typeface="Calibri"/>
              </a:rPr>
              <a:t>Writing </a:t>
            </a:r>
            <a:r>
              <a:rPr dirty="0" sz="2200" spc="-5" b="1">
                <a:solidFill>
                  <a:srgbClr val="CC9A1A"/>
                </a:solidFill>
                <a:latin typeface="Calibri"/>
                <a:cs typeface="Calibri"/>
              </a:rPr>
              <a:t>in a</a:t>
            </a:r>
            <a:r>
              <a:rPr dirty="0" sz="2200" spc="-35" b="1">
                <a:solidFill>
                  <a:srgbClr val="CC9A1A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solidFill>
                  <a:srgbClr val="CC9A1A"/>
                </a:solidFill>
                <a:latin typeface="Calibri"/>
                <a:cs typeface="Calibri"/>
              </a:rPr>
              <a:t>file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26965" y="4038727"/>
            <a:ext cx="238569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Calibri"/>
                <a:cs typeface="Calibri"/>
              </a:rPr>
              <a:t>fileObject.</a:t>
            </a:r>
            <a:r>
              <a:rPr dirty="0" sz="2000" spc="-5" b="1">
                <a:latin typeface="Calibri"/>
                <a:cs typeface="Calibri"/>
              </a:rPr>
              <a:t>write</a:t>
            </a:r>
            <a:r>
              <a:rPr dirty="0" sz="2000" spc="-5">
                <a:latin typeface="Calibri"/>
                <a:cs typeface="Calibri"/>
              </a:rPr>
              <a:t>(string)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40711" y="4486478"/>
            <a:ext cx="538670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i="1">
                <a:latin typeface="Calibri"/>
                <a:cs typeface="Calibri"/>
              </a:rPr>
              <a:t>The write() </a:t>
            </a:r>
            <a:r>
              <a:rPr dirty="0" sz="2000" spc="-5">
                <a:latin typeface="Calibri"/>
                <a:cs typeface="Calibri"/>
              </a:rPr>
              <a:t>method writes </a:t>
            </a:r>
            <a:r>
              <a:rPr dirty="0" sz="2000" spc="-10">
                <a:latin typeface="Calibri"/>
                <a:cs typeface="Calibri"/>
              </a:rPr>
              <a:t>any string to </a:t>
            </a:r>
            <a:r>
              <a:rPr dirty="0" sz="2000">
                <a:latin typeface="Calibri"/>
                <a:cs typeface="Calibri"/>
              </a:rPr>
              <a:t>an </a:t>
            </a:r>
            <a:r>
              <a:rPr dirty="0" sz="2000" spc="-5">
                <a:latin typeface="Calibri"/>
                <a:cs typeface="Calibri"/>
              </a:rPr>
              <a:t>open</a:t>
            </a:r>
            <a:r>
              <a:rPr dirty="0" sz="2000" spc="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file.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597152" y="1025652"/>
            <a:ext cx="9762744" cy="59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626870" y="1014222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 h="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956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35"/>
              </a:lnSpc>
            </a:pPr>
            <a:r>
              <a:rPr dirty="0" spc="-5"/>
              <a:t>By</a:t>
            </a:r>
            <a:r>
              <a:rPr dirty="0" spc="-85"/>
              <a:t> </a:t>
            </a:r>
            <a:r>
              <a:rPr dirty="0" spc="-20"/>
              <a:t>Tahani</a:t>
            </a:r>
            <a:r>
              <a:rPr dirty="0" spc="-70"/>
              <a:t> </a:t>
            </a:r>
            <a:r>
              <a:rPr dirty="0" spc="-5"/>
              <a:t>Almanie </a:t>
            </a:r>
            <a:r>
              <a:rPr dirty="0"/>
              <a:t>|</a:t>
            </a:r>
            <a:r>
              <a:rPr dirty="0" spc="-60"/>
              <a:t> </a:t>
            </a:r>
            <a:r>
              <a:rPr dirty="0" spc="-5"/>
              <a:t>CSCI</a:t>
            </a:r>
            <a:r>
              <a:rPr dirty="0" spc="-35"/>
              <a:t> </a:t>
            </a:r>
            <a:r>
              <a:rPr dirty="0" spc="-5"/>
              <a:t>5448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22746" y="4078351"/>
            <a:ext cx="570039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b="1">
                <a:solidFill>
                  <a:srgbClr val="CC9A1A"/>
                </a:solidFill>
                <a:latin typeface="Calibri"/>
                <a:cs typeface="Calibri"/>
              </a:rPr>
              <a:t>Python </a:t>
            </a:r>
            <a:r>
              <a:rPr dirty="0" sz="4000" spc="-20" b="1">
                <a:solidFill>
                  <a:srgbClr val="CC9A1A"/>
                </a:solidFill>
                <a:latin typeface="Calibri"/>
                <a:cs typeface="Calibri"/>
              </a:rPr>
              <a:t>Exception</a:t>
            </a:r>
            <a:r>
              <a:rPr dirty="0" sz="4000" spc="5" b="1">
                <a:solidFill>
                  <a:srgbClr val="CC9A1A"/>
                </a:solidFill>
                <a:latin typeface="Calibri"/>
                <a:cs typeface="Calibri"/>
              </a:rPr>
              <a:t> </a:t>
            </a:r>
            <a:r>
              <a:rPr dirty="0" sz="4000" spc="-5" b="1">
                <a:solidFill>
                  <a:srgbClr val="CC9A1A"/>
                </a:solidFill>
                <a:latin typeface="Calibri"/>
                <a:cs typeface="Calibri"/>
              </a:rPr>
              <a:t>Handling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35"/>
              </a:lnSpc>
            </a:pPr>
            <a:r>
              <a:rPr dirty="0" spc="-5"/>
              <a:t>By</a:t>
            </a:r>
            <a:r>
              <a:rPr dirty="0" spc="-85"/>
              <a:t> </a:t>
            </a:r>
            <a:r>
              <a:rPr dirty="0" spc="-20"/>
              <a:t>Tahani</a:t>
            </a:r>
            <a:r>
              <a:rPr dirty="0" spc="-70"/>
              <a:t> </a:t>
            </a:r>
            <a:r>
              <a:rPr dirty="0" spc="-5"/>
              <a:t>Almanie </a:t>
            </a:r>
            <a:r>
              <a:rPr dirty="0"/>
              <a:t>|</a:t>
            </a:r>
            <a:r>
              <a:rPr dirty="0" spc="-60"/>
              <a:t> </a:t>
            </a:r>
            <a:r>
              <a:rPr dirty="0" spc="-5"/>
              <a:t>CSCI</a:t>
            </a:r>
            <a:r>
              <a:rPr dirty="0" spc="-35"/>
              <a:t> </a:t>
            </a:r>
            <a:r>
              <a:rPr dirty="0" spc="-5"/>
              <a:t>5448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31060" cy="1571625"/>
          </a:xfrm>
          <a:custGeom>
            <a:avLst/>
            <a:gdLst/>
            <a:ahLst/>
            <a:cxnLst/>
            <a:rect l="l" t="t" r="r" b="b"/>
            <a:pathLst>
              <a:path w="2131060" h="1571625">
                <a:moveTo>
                  <a:pt x="0" y="0"/>
                </a:moveTo>
                <a:lnTo>
                  <a:pt x="0" y="4699"/>
                </a:lnTo>
                <a:lnTo>
                  <a:pt x="1495552" y="1571243"/>
                </a:lnTo>
                <a:lnTo>
                  <a:pt x="2130552" y="1571243"/>
                </a:lnTo>
                <a:lnTo>
                  <a:pt x="247662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3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869941" y="231393"/>
            <a:ext cx="326771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Exception</a:t>
            </a:r>
            <a:r>
              <a:rPr dirty="0" spc="-60"/>
              <a:t> </a:t>
            </a:r>
            <a:r>
              <a:rPr dirty="0" spc="-5"/>
              <a:t>Handling</a:t>
            </a:r>
          </a:p>
        </p:txBody>
      </p:sp>
      <p:sp>
        <p:nvSpPr>
          <p:cNvPr id="9" name="object 9"/>
          <p:cNvSpPr/>
          <p:nvPr/>
        </p:nvSpPr>
        <p:spPr>
          <a:xfrm>
            <a:off x="1597152" y="1025652"/>
            <a:ext cx="9762744" cy="59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26870" y="1014222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 h="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956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863598" y="932855"/>
            <a:ext cx="6548755" cy="1457325"/>
          </a:xfrm>
          <a:prstGeom prst="rect">
            <a:avLst/>
          </a:prstGeom>
        </p:spPr>
        <p:txBody>
          <a:bodyPr wrap="square" lIns="0" tIns="16256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280"/>
              </a:spcBef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dirty="0" sz="2200" spc="-10" b="1">
                <a:solidFill>
                  <a:srgbClr val="CC9A1A"/>
                </a:solidFill>
                <a:latin typeface="Calibri"/>
                <a:cs typeface="Calibri"/>
              </a:rPr>
              <a:t>Common </a:t>
            </a:r>
            <a:r>
              <a:rPr dirty="0" sz="2200" spc="-15" b="1">
                <a:solidFill>
                  <a:srgbClr val="CC9A1A"/>
                </a:solidFill>
                <a:latin typeface="Calibri"/>
                <a:cs typeface="Calibri"/>
              </a:rPr>
              <a:t>Exceptions </a:t>
            </a:r>
            <a:r>
              <a:rPr dirty="0" sz="2200" spc="-5" b="1">
                <a:solidFill>
                  <a:srgbClr val="CC9A1A"/>
                </a:solidFill>
                <a:latin typeface="Calibri"/>
                <a:cs typeface="Calibri"/>
              </a:rPr>
              <a:t>in</a:t>
            </a:r>
            <a:r>
              <a:rPr dirty="0" sz="2200" spc="60" b="1">
                <a:solidFill>
                  <a:srgbClr val="CC9A1A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CC9A1A"/>
                </a:solidFill>
                <a:latin typeface="Calibri"/>
                <a:cs typeface="Calibri"/>
              </a:rPr>
              <a:t>Python:</a:t>
            </a:r>
            <a:endParaRPr sz="2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085"/>
              </a:spcBef>
            </a:pPr>
            <a:r>
              <a:rPr dirty="0" sz="2000" spc="-5" b="1">
                <a:latin typeface="Calibri"/>
                <a:cs typeface="Calibri"/>
              </a:rPr>
              <a:t>NameError </a:t>
            </a:r>
            <a:r>
              <a:rPr dirty="0" sz="2000" b="1">
                <a:latin typeface="Calibri"/>
                <a:cs typeface="Calibri"/>
              </a:rPr>
              <a:t>- </a:t>
            </a:r>
            <a:r>
              <a:rPr dirty="0" sz="2000" spc="-10" b="1">
                <a:latin typeface="Calibri"/>
                <a:cs typeface="Calibri"/>
              </a:rPr>
              <a:t>TypeError </a:t>
            </a:r>
            <a:r>
              <a:rPr dirty="0" sz="2000" b="1">
                <a:latin typeface="Calibri"/>
                <a:cs typeface="Calibri"/>
              </a:rPr>
              <a:t>- </a:t>
            </a:r>
            <a:r>
              <a:rPr dirty="0" sz="2000" spc="-10" b="1">
                <a:latin typeface="Calibri"/>
                <a:cs typeface="Calibri"/>
              </a:rPr>
              <a:t>IndexError </a:t>
            </a:r>
            <a:r>
              <a:rPr dirty="0" sz="2000" b="1">
                <a:latin typeface="Calibri"/>
                <a:cs typeface="Calibri"/>
              </a:rPr>
              <a:t>- </a:t>
            </a:r>
            <a:r>
              <a:rPr dirty="0" sz="2000" spc="-15" b="1">
                <a:latin typeface="Calibri"/>
                <a:cs typeface="Calibri"/>
              </a:rPr>
              <a:t>KeyError </a:t>
            </a:r>
            <a:r>
              <a:rPr dirty="0" sz="2000" b="1">
                <a:latin typeface="Calibri"/>
                <a:cs typeface="Calibri"/>
              </a:rPr>
              <a:t>-</a:t>
            </a:r>
            <a:r>
              <a:rPr dirty="0" sz="2000" spc="3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Exception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120"/>
              </a:spcBef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dirty="0" sz="2200" spc="-15" b="1">
                <a:solidFill>
                  <a:srgbClr val="CC9A1A"/>
                </a:solidFill>
                <a:latin typeface="Calibri"/>
                <a:cs typeface="Calibri"/>
              </a:rPr>
              <a:t>Exception </a:t>
            </a:r>
            <a:r>
              <a:rPr dirty="0" sz="2200" spc="-5" b="1">
                <a:solidFill>
                  <a:srgbClr val="CC9A1A"/>
                </a:solidFill>
                <a:latin typeface="Calibri"/>
                <a:cs typeface="Calibri"/>
              </a:rPr>
              <a:t>Handling</a:t>
            </a:r>
            <a:r>
              <a:rPr dirty="0" sz="2200" spc="40" b="1">
                <a:solidFill>
                  <a:srgbClr val="CC9A1A"/>
                </a:solidFill>
                <a:latin typeface="Calibri"/>
                <a:cs typeface="Calibri"/>
              </a:rPr>
              <a:t> </a:t>
            </a:r>
            <a:r>
              <a:rPr dirty="0" sz="2200" spc="-20" b="1">
                <a:solidFill>
                  <a:srgbClr val="CC9A1A"/>
                </a:solidFill>
                <a:latin typeface="Calibri"/>
                <a:cs typeface="Calibri"/>
              </a:rPr>
              <a:t>Syntax: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63598" y="4028313"/>
            <a:ext cx="7392670" cy="8642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Clr>
                <a:srgbClr val="CC9A1A"/>
              </a:buClr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dirty="0" sz="2200" spc="-5">
                <a:latin typeface="Calibri"/>
                <a:cs typeface="Calibri"/>
              </a:rPr>
              <a:t>An </a:t>
            </a:r>
            <a:r>
              <a:rPr dirty="0" sz="2200" spc="-10">
                <a:latin typeface="Calibri"/>
                <a:cs typeface="Calibri"/>
              </a:rPr>
              <a:t>empty </a:t>
            </a:r>
            <a:r>
              <a:rPr dirty="0" sz="2200" spc="-25">
                <a:latin typeface="Calibri"/>
                <a:cs typeface="Calibri"/>
              </a:rPr>
              <a:t>except </a:t>
            </a:r>
            <a:r>
              <a:rPr dirty="0" sz="2200" spc="-20">
                <a:latin typeface="Calibri"/>
                <a:cs typeface="Calibri"/>
              </a:rPr>
              <a:t>statement </a:t>
            </a:r>
            <a:r>
              <a:rPr dirty="0" sz="2200" spc="-15">
                <a:latin typeface="Calibri"/>
                <a:cs typeface="Calibri"/>
              </a:rPr>
              <a:t>can </a:t>
            </a:r>
            <a:r>
              <a:rPr dirty="0" sz="2200" spc="-20">
                <a:latin typeface="Calibri"/>
                <a:cs typeface="Calibri"/>
              </a:rPr>
              <a:t>catch </a:t>
            </a:r>
            <a:r>
              <a:rPr dirty="0" sz="2200" spc="-15">
                <a:latin typeface="Calibri"/>
                <a:cs typeface="Calibri"/>
              </a:rPr>
              <a:t>any</a:t>
            </a:r>
            <a:r>
              <a:rPr dirty="0" sz="2200" spc="17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exception.</a:t>
            </a:r>
            <a:endParaRPr sz="22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125"/>
              </a:spcBef>
              <a:buClr>
                <a:srgbClr val="CC9A1A"/>
              </a:buClr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dirty="0" sz="2200" spc="-5" b="1" i="1">
                <a:latin typeface="Calibri"/>
                <a:cs typeface="Calibri"/>
              </a:rPr>
              <a:t>finally </a:t>
            </a:r>
            <a:r>
              <a:rPr dirty="0" sz="2200" spc="-5">
                <a:latin typeface="Calibri"/>
                <a:cs typeface="Calibri"/>
              </a:rPr>
              <a:t>clause: </a:t>
            </a:r>
            <a:r>
              <a:rPr dirty="0" sz="2200" spc="-20">
                <a:latin typeface="Calibri"/>
                <a:cs typeface="Calibri"/>
              </a:rPr>
              <a:t>always executed </a:t>
            </a:r>
            <a:r>
              <a:rPr dirty="0" sz="2200" spc="-25">
                <a:latin typeface="Calibri"/>
                <a:cs typeface="Calibri"/>
              </a:rPr>
              <a:t>before </a:t>
            </a:r>
            <a:r>
              <a:rPr dirty="0" sz="2200" spc="-10">
                <a:latin typeface="Calibri"/>
                <a:cs typeface="Calibri"/>
              </a:rPr>
              <a:t>finishing </a:t>
            </a:r>
            <a:r>
              <a:rPr dirty="0" sz="2200" spc="-5">
                <a:latin typeface="Calibri"/>
                <a:cs typeface="Calibri"/>
              </a:rPr>
              <a:t>try</a:t>
            </a:r>
            <a:r>
              <a:rPr dirty="0" sz="2200" spc="18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statements</a:t>
            </a:r>
            <a:r>
              <a:rPr dirty="0" sz="2000" spc="-15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97223" y="2447544"/>
            <a:ext cx="5611368" cy="15864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732276" y="2482595"/>
            <a:ext cx="5486400" cy="14615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727703" y="2478023"/>
            <a:ext cx="5495925" cy="1470660"/>
          </a:xfrm>
          <a:custGeom>
            <a:avLst/>
            <a:gdLst/>
            <a:ahLst/>
            <a:cxnLst/>
            <a:rect l="l" t="t" r="r" b="b"/>
            <a:pathLst>
              <a:path w="5495925" h="1470660">
                <a:moveTo>
                  <a:pt x="0" y="1470659"/>
                </a:moveTo>
                <a:lnTo>
                  <a:pt x="5495544" y="1470659"/>
                </a:lnTo>
                <a:lnTo>
                  <a:pt x="5495544" y="0"/>
                </a:lnTo>
                <a:lnTo>
                  <a:pt x="0" y="0"/>
                </a:lnTo>
                <a:lnTo>
                  <a:pt x="0" y="1470659"/>
                </a:lnTo>
                <a:close/>
              </a:path>
            </a:pathLst>
          </a:custGeom>
          <a:ln w="9144">
            <a:solidFill>
              <a:srgbClr val="CC9A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924555" y="4911852"/>
            <a:ext cx="3910584" cy="17632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959607" y="4946903"/>
            <a:ext cx="3785616" cy="1638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955035" y="4942332"/>
            <a:ext cx="3794760" cy="1647825"/>
          </a:xfrm>
          <a:custGeom>
            <a:avLst/>
            <a:gdLst/>
            <a:ahLst/>
            <a:cxnLst/>
            <a:rect l="l" t="t" r="r" b="b"/>
            <a:pathLst>
              <a:path w="3794759" h="1647825">
                <a:moveTo>
                  <a:pt x="0" y="1647444"/>
                </a:moveTo>
                <a:lnTo>
                  <a:pt x="3794760" y="1647444"/>
                </a:lnTo>
                <a:lnTo>
                  <a:pt x="3794760" y="0"/>
                </a:lnTo>
                <a:lnTo>
                  <a:pt x="0" y="0"/>
                </a:lnTo>
                <a:lnTo>
                  <a:pt x="0" y="1647444"/>
                </a:lnTo>
                <a:close/>
              </a:path>
            </a:pathLst>
          </a:custGeom>
          <a:ln w="9144">
            <a:solidFill>
              <a:srgbClr val="CC9A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303007" y="5602223"/>
            <a:ext cx="3375659" cy="6202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338059" y="5637276"/>
            <a:ext cx="3250692" cy="495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333488" y="5632703"/>
            <a:ext cx="3260090" cy="504825"/>
          </a:xfrm>
          <a:custGeom>
            <a:avLst/>
            <a:gdLst/>
            <a:ahLst/>
            <a:cxnLst/>
            <a:rect l="l" t="t" r="r" b="b"/>
            <a:pathLst>
              <a:path w="3260090" h="504825">
                <a:moveTo>
                  <a:pt x="0" y="504444"/>
                </a:moveTo>
                <a:lnTo>
                  <a:pt x="3259836" y="504444"/>
                </a:lnTo>
                <a:lnTo>
                  <a:pt x="3259836" y="0"/>
                </a:lnTo>
                <a:lnTo>
                  <a:pt x="0" y="0"/>
                </a:lnTo>
                <a:lnTo>
                  <a:pt x="0" y="504444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6939788" y="5717844"/>
            <a:ext cx="24955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Wingdings"/>
                <a:cs typeface="Wingdings"/>
              </a:rPr>
              <a:t>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35"/>
              </a:lnSpc>
            </a:pPr>
            <a:r>
              <a:rPr dirty="0" spc="-5"/>
              <a:t>By</a:t>
            </a:r>
            <a:r>
              <a:rPr dirty="0" spc="-85"/>
              <a:t> </a:t>
            </a:r>
            <a:r>
              <a:rPr dirty="0" spc="-20"/>
              <a:t>Tahani</a:t>
            </a:r>
            <a:r>
              <a:rPr dirty="0" spc="-70"/>
              <a:t> </a:t>
            </a:r>
            <a:r>
              <a:rPr dirty="0" spc="-5"/>
              <a:t>Almanie </a:t>
            </a:r>
            <a:r>
              <a:rPr dirty="0"/>
              <a:t>|</a:t>
            </a:r>
            <a:r>
              <a:rPr dirty="0" spc="-60"/>
              <a:t> </a:t>
            </a:r>
            <a:r>
              <a:rPr dirty="0" spc="-5"/>
              <a:t>CSCI</a:t>
            </a:r>
            <a:r>
              <a:rPr dirty="0" spc="-35"/>
              <a:t> </a:t>
            </a:r>
            <a:r>
              <a:rPr dirty="0" spc="-5"/>
              <a:t>5448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31060" cy="1571625"/>
          </a:xfrm>
          <a:custGeom>
            <a:avLst/>
            <a:gdLst/>
            <a:ahLst/>
            <a:cxnLst/>
            <a:rect l="l" t="t" r="r" b="b"/>
            <a:pathLst>
              <a:path w="2131060" h="1571625">
                <a:moveTo>
                  <a:pt x="0" y="0"/>
                </a:moveTo>
                <a:lnTo>
                  <a:pt x="0" y="4699"/>
                </a:lnTo>
                <a:lnTo>
                  <a:pt x="1495552" y="1571243"/>
                </a:lnTo>
                <a:lnTo>
                  <a:pt x="2130552" y="1571243"/>
                </a:lnTo>
                <a:lnTo>
                  <a:pt x="247662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3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107685" y="231393"/>
            <a:ext cx="279400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What </a:t>
            </a:r>
            <a:r>
              <a:rPr dirty="0"/>
              <a:t>is</a:t>
            </a:r>
            <a:r>
              <a:rPr dirty="0" spc="-60"/>
              <a:t> </a:t>
            </a:r>
            <a:r>
              <a:rPr dirty="0"/>
              <a:t>Python?</a:t>
            </a:r>
          </a:p>
        </p:txBody>
      </p:sp>
      <p:sp>
        <p:nvSpPr>
          <p:cNvPr id="9" name="object 9"/>
          <p:cNvSpPr/>
          <p:nvPr/>
        </p:nvSpPr>
        <p:spPr>
          <a:xfrm>
            <a:off x="1597152" y="1025652"/>
            <a:ext cx="9762744" cy="59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26870" y="1014222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 h="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956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702435" y="1939874"/>
            <a:ext cx="9359900" cy="2979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Python is a </a:t>
            </a:r>
            <a:r>
              <a:rPr dirty="0" sz="2400" spc="-10">
                <a:latin typeface="Calibri"/>
                <a:cs typeface="Calibri"/>
              </a:rPr>
              <a:t>high-level programming </a:t>
            </a:r>
            <a:r>
              <a:rPr dirty="0" sz="2400" spc="-5">
                <a:latin typeface="Calibri"/>
                <a:cs typeface="Calibri"/>
              </a:rPr>
              <a:t>language </a:t>
            </a:r>
            <a:r>
              <a:rPr dirty="0" sz="2400">
                <a:latin typeface="Calibri"/>
                <a:cs typeface="Calibri"/>
              </a:rPr>
              <a:t>which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is:</a:t>
            </a:r>
            <a:endParaRPr sz="2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145"/>
              </a:spcBef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dirty="0" sz="2200" spc="-20" b="1">
                <a:solidFill>
                  <a:srgbClr val="CC9A1A"/>
                </a:solidFill>
                <a:latin typeface="Calibri"/>
                <a:cs typeface="Calibri"/>
              </a:rPr>
              <a:t>Interpreted: </a:t>
            </a:r>
            <a:r>
              <a:rPr dirty="0" sz="2200">
                <a:latin typeface="Calibri"/>
                <a:cs typeface="Calibri"/>
              </a:rPr>
              <a:t>Python </a:t>
            </a:r>
            <a:r>
              <a:rPr dirty="0" sz="2200" spc="-5">
                <a:latin typeface="Calibri"/>
                <a:cs typeface="Calibri"/>
              </a:rPr>
              <a:t>is </a:t>
            </a:r>
            <a:r>
              <a:rPr dirty="0" sz="2200" spc="-10">
                <a:latin typeface="Calibri"/>
                <a:cs typeface="Calibri"/>
              </a:rPr>
              <a:t>processed </a:t>
            </a:r>
            <a:r>
              <a:rPr dirty="0" sz="2200" spc="-15">
                <a:latin typeface="Calibri"/>
                <a:cs typeface="Calibri"/>
              </a:rPr>
              <a:t>at </a:t>
            </a:r>
            <a:r>
              <a:rPr dirty="0" sz="2200" spc="-10">
                <a:latin typeface="Calibri"/>
                <a:cs typeface="Calibri"/>
              </a:rPr>
              <a:t>runtime by </a:t>
            </a:r>
            <a:r>
              <a:rPr dirty="0" sz="2200" spc="-5">
                <a:latin typeface="Calibri"/>
                <a:cs typeface="Calibri"/>
              </a:rPr>
              <a:t>the</a:t>
            </a:r>
            <a:r>
              <a:rPr dirty="0" sz="2200" spc="165">
                <a:latin typeface="Calibri"/>
                <a:cs typeface="Calibri"/>
              </a:rPr>
              <a:t> </a:t>
            </a:r>
            <a:r>
              <a:rPr dirty="0" sz="2200" spc="-35">
                <a:latin typeface="Calibri"/>
                <a:cs typeface="Calibri"/>
              </a:rPr>
              <a:t>interpreter.</a:t>
            </a:r>
            <a:endParaRPr sz="2200">
              <a:latin typeface="Calibri"/>
              <a:cs typeface="Calibri"/>
            </a:endParaRPr>
          </a:p>
          <a:p>
            <a:pPr marL="299085" marR="5715" indent="-286385">
              <a:lnSpc>
                <a:spcPct val="100000"/>
              </a:lnSpc>
              <a:spcBef>
                <a:spcPts val="1125"/>
              </a:spcBef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dirty="0" sz="2200" spc="-15" b="1">
                <a:solidFill>
                  <a:srgbClr val="CC9A1A"/>
                </a:solidFill>
                <a:latin typeface="Calibri"/>
                <a:cs typeface="Calibri"/>
              </a:rPr>
              <a:t>Interactive: </a:t>
            </a:r>
            <a:r>
              <a:rPr dirty="0" sz="2200" spc="-60">
                <a:latin typeface="Calibri"/>
                <a:cs typeface="Calibri"/>
              </a:rPr>
              <a:t>You </a:t>
            </a:r>
            <a:r>
              <a:rPr dirty="0" sz="2200" spc="-15">
                <a:latin typeface="Calibri"/>
                <a:cs typeface="Calibri"/>
              </a:rPr>
              <a:t>can </a:t>
            </a:r>
            <a:r>
              <a:rPr dirty="0" sz="2200" spc="-10">
                <a:latin typeface="Calibri"/>
                <a:cs typeface="Calibri"/>
              </a:rPr>
              <a:t>use </a:t>
            </a:r>
            <a:r>
              <a:rPr dirty="0" sz="2200" spc="-5">
                <a:latin typeface="Calibri"/>
                <a:cs typeface="Calibri"/>
              </a:rPr>
              <a:t>a </a:t>
            </a:r>
            <a:r>
              <a:rPr dirty="0" sz="2200">
                <a:latin typeface="Calibri"/>
                <a:cs typeface="Calibri"/>
              </a:rPr>
              <a:t>Python </a:t>
            </a:r>
            <a:r>
              <a:rPr dirty="0" sz="2200" spc="-15">
                <a:latin typeface="Calibri"/>
                <a:cs typeface="Calibri"/>
              </a:rPr>
              <a:t>prompt </a:t>
            </a:r>
            <a:r>
              <a:rPr dirty="0" sz="2200" spc="-5">
                <a:latin typeface="Calibri"/>
                <a:cs typeface="Calibri"/>
              </a:rPr>
              <a:t>and </a:t>
            </a:r>
            <a:r>
              <a:rPr dirty="0" sz="2200" spc="-15">
                <a:latin typeface="Calibri"/>
                <a:cs typeface="Calibri"/>
              </a:rPr>
              <a:t>interact </a:t>
            </a:r>
            <a:r>
              <a:rPr dirty="0" sz="2200" spc="-5">
                <a:latin typeface="Calibri"/>
                <a:cs typeface="Calibri"/>
              </a:rPr>
              <a:t>with the </a:t>
            </a:r>
            <a:r>
              <a:rPr dirty="0" sz="2200" spc="-15">
                <a:latin typeface="Calibri"/>
                <a:cs typeface="Calibri"/>
              </a:rPr>
              <a:t>interpreter  </a:t>
            </a:r>
            <a:r>
              <a:rPr dirty="0" sz="2200" spc="-10">
                <a:latin typeface="Calibri"/>
                <a:cs typeface="Calibri"/>
              </a:rPr>
              <a:t>directly </a:t>
            </a:r>
            <a:r>
              <a:rPr dirty="0" sz="2200" spc="-20">
                <a:latin typeface="Calibri"/>
                <a:cs typeface="Calibri"/>
              </a:rPr>
              <a:t>to </a:t>
            </a:r>
            <a:r>
              <a:rPr dirty="0" sz="2200" spc="-10">
                <a:latin typeface="Calibri"/>
                <a:cs typeface="Calibri"/>
              </a:rPr>
              <a:t>write your</a:t>
            </a:r>
            <a:r>
              <a:rPr dirty="0" sz="2200" spc="5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programs.</a:t>
            </a:r>
            <a:endParaRPr sz="22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130"/>
              </a:spcBef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dirty="0" sz="2200" spc="-10" b="1">
                <a:solidFill>
                  <a:srgbClr val="CC9A1A"/>
                </a:solidFill>
                <a:latin typeface="Calibri"/>
                <a:cs typeface="Calibri"/>
              </a:rPr>
              <a:t>Object-Oriented: </a:t>
            </a:r>
            <a:r>
              <a:rPr dirty="0" sz="2200">
                <a:latin typeface="Calibri"/>
                <a:cs typeface="Calibri"/>
              </a:rPr>
              <a:t>Python </a:t>
            </a:r>
            <a:r>
              <a:rPr dirty="0" sz="2200" spc="-5">
                <a:latin typeface="Calibri"/>
                <a:cs typeface="Calibri"/>
              </a:rPr>
              <a:t>supports </a:t>
            </a:r>
            <a:r>
              <a:rPr dirty="0" sz="2200" spc="-10">
                <a:latin typeface="Calibri"/>
                <a:cs typeface="Calibri"/>
              </a:rPr>
              <a:t>Object-Oriented technique </a:t>
            </a:r>
            <a:r>
              <a:rPr dirty="0" sz="2200" spc="-5">
                <a:latin typeface="Calibri"/>
                <a:cs typeface="Calibri"/>
              </a:rPr>
              <a:t>of</a:t>
            </a:r>
            <a:r>
              <a:rPr dirty="0" sz="2200" spc="12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programming.</a:t>
            </a:r>
            <a:endParaRPr sz="2200">
              <a:latin typeface="Calibri"/>
              <a:cs typeface="Calibri"/>
            </a:endParaRPr>
          </a:p>
          <a:p>
            <a:pPr marL="299085" marR="5080" indent="-286385">
              <a:lnSpc>
                <a:spcPct val="100000"/>
              </a:lnSpc>
              <a:spcBef>
                <a:spcPts val="1125"/>
              </a:spcBef>
              <a:buSzPct val="145454"/>
              <a:buFont typeface="Wingdings"/>
              <a:buChar char=""/>
              <a:tabLst>
                <a:tab pos="299720" algn="l"/>
                <a:tab pos="1692275" algn="l"/>
                <a:tab pos="3042285" algn="l"/>
                <a:tab pos="4028440" algn="l"/>
                <a:tab pos="4380865" algn="l"/>
                <a:tab pos="4693285" algn="l"/>
                <a:tab pos="5459730" algn="l"/>
                <a:tab pos="6662420" algn="l"/>
                <a:tab pos="7165340" algn="l"/>
                <a:tab pos="7721600" algn="l"/>
              </a:tabLst>
            </a:pPr>
            <a:r>
              <a:rPr dirty="0" sz="2200" spc="-5" b="1">
                <a:solidFill>
                  <a:srgbClr val="CC9A1A"/>
                </a:solidFill>
                <a:latin typeface="Calibri"/>
                <a:cs typeface="Calibri"/>
              </a:rPr>
              <a:t>Beginne</a:t>
            </a:r>
            <a:r>
              <a:rPr dirty="0" sz="2200" spc="70" b="1">
                <a:solidFill>
                  <a:srgbClr val="CC9A1A"/>
                </a:solidFill>
                <a:latin typeface="Calibri"/>
                <a:cs typeface="Calibri"/>
              </a:rPr>
              <a:t>r</a:t>
            </a:r>
            <a:r>
              <a:rPr dirty="0" sz="2200" spc="-130" b="1">
                <a:solidFill>
                  <a:srgbClr val="CC9A1A"/>
                </a:solidFill>
                <a:latin typeface="Calibri"/>
                <a:cs typeface="Calibri"/>
              </a:rPr>
              <a:t>’</a:t>
            </a:r>
            <a:r>
              <a:rPr dirty="0" sz="2200" spc="-5" b="1">
                <a:solidFill>
                  <a:srgbClr val="CC9A1A"/>
                </a:solidFill>
                <a:latin typeface="Calibri"/>
                <a:cs typeface="Calibri"/>
              </a:rPr>
              <a:t>s</a:t>
            </a:r>
            <a:r>
              <a:rPr dirty="0" sz="2200" b="1">
                <a:solidFill>
                  <a:srgbClr val="CC9A1A"/>
                </a:solidFill>
                <a:latin typeface="Calibri"/>
                <a:cs typeface="Calibri"/>
              </a:rPr>
              <a:t>	</a:t>
            </a:r>
            <a:r>
              <a:rPr dirty="0" sz="2200" spc="-5" b="1">
                <a:solidFill>
                  <a:srgbClr val="CC9A1A"/>
                </a:solidFill>
                <a:latin typeface="Calibri"/>
                <a:cs typeface="Calibri"/>
              </a:rPr>
              <a:t>La</a:t>
            </a:r>
            <a:r>
              <a:rPr dirty="0" sz="2200" spc="-15" b="1">
                <a:solidFill>
                  <a:srgbClr val="CC9A1A"/>
                </a:solidFill>
                <a:latin typeface="Calibri"/>
                <a:cs typeface="Calibri"/>
              </a:rPr>
              <a:t>n</a:t>
            </a:r>
            <a:r>
              <a:rPr dirty="0" sz="2200" spc="-10" b="1">
                <a:solidFill>
                  <a:srgbClr val="CC9A1A"/>
                </a:solidFill>
                <a:latin typeface="Calibri"/>
                <a:cs typeface="Calibri"/>
              </a:rPr>
              <a:t>gua</a:t>
            </a:r>
            <a:r>
              <a:rPr dirty="0" sz="2200" spc="-35" b="1">
                <a:solidFill>
                  <a:srgbClr val="CC9A1A"/>
                </a:solidFill>
                <a:latin typeface="Calibri"/>
                <a:cs typeface="Calibri"/>
              </a:rPr>
              <a:t>g</a:t>
            </a:r>
            <a:r>
              <a:rPr dirty="0" sz="2200" spc="5" b="1">
                <a:solidFill>
                  <a:srgbClr val="CC9A1A"/>
                </a:solidFill>
                <a:latin typeface="Calibri"/>
                <a:cs typeface="Calibri"/>
              </a:rPr>
              <a:t>e</a:t>
            </a:r>
            <a:r>
              <a:rPr dirty="0" sz="2200" spc="-5" b="1">
                <a:solidFill>
                  <a:srgbClr val="CC9A1A"/>
                </a:solidFill>
                <a:latin typeface="Calibri"/>
                <a:cs typeface="Calibri"/>
              </a:rPr>
              <a:t>:</a:t>
            </a:r>
            <a:r>
              <a:rPr dirty="0" sz="2200" b="1">
                <a:solidFill>
                  <a:srgbClr val="CC9A1A"/>
                </a:solidFill>
                <a:latin typeface="Calibri"/>
                <a:cs typeface="Calibri"/>
              </a:rPr>
              <a:t>	</a:t>
            </a:r>
            <a:r>
              <a:rPr dirty="0" sz="2200" spc="5">
                <a:latin typeface="Calibri"/>
                <a:cs typeface="Calibri"/>
              </a:rPr>
              <a:t>P</a:t>
            </a:r>
            <a:r>
              <a:rPr dirty="0" sz="2200" spc="10">
                <a:latin typeface="Calibri"/>
                <a:cs typeface="Calibri"/>
              </a:rPr>
              <a:t>y</a:t>
            </a:r>
            <a:r>
              <a:rPr dirty="0" sz="2200" spc="-5">
                <a:latin typeface="Calibri"/>
                <a:cs typeface="Calibri"/>
              </a:rPr>
              <a:t>thon</a:t>
            </a:r>
            <a:r>
              <a:rPr dirty="0" sz="2200">
                <a:latin typeface="Calibri"/>
                <a:cs typeface="Calibri"/>
              </a:rPr>
              <a:t>	</a:t>
            </a:r>
            <a:r>
              <a:rPr dirty="0" sz="2200" spc="-5">
                <a:latin typeface="Calibri"/>
                <a:cs typeface="Calibri"/>
              </a:rPr>
              <a:t>is</a:t>
            </a:r>
            <a:r>
              <a:rPr dirty="0" sz="2200">
                <a:latin typeface="Calibri"/>
                <a:cs typeface="Calibri"/>
              </a:rPr>
              <a:t>	</a:t>
            </a:r>
            <a:r>
              <a:rPr dirty="0" sz="2200" spc="-5">
                <a:latin typeface="Calibri"/>
                <a:cs typeface="Calibri"/>
              </a:rPr>
              <a:t>a</a:t>
            </a:r>
            <a:r>
              <a:rPr dirty="0" sz="2200">
                <a:latin typeface="Calibri"/>
                <a:cs typeface="Calibri"/>
              </a:rPr>
              <a:t>	</a:t>
            </a:r>
            <a:r>
              <a:rPr dirty="0" sz="2200">
                <a:latin typeface="Calibri"/>
                <a:cs typeface="Calibri"/>
              </a:rPr>
              <a:t>g</a:t>
            </a:r>
            <a:r>
              <a:rPr dirty="0" sz="2200" spc="-30">
                <a:latin typeface="Calibri"/>
                <a:cs typeface="Calibri"/>
              </a:rPr>
              <a:t>r</a:t>
            </a:r>
            <a:r>
              <a:rPr dirty="0" sz="2200" spc="-5">
                <a:latin typeface="Calibri"/>
                <a:cs typeface="Calibri"/>
              </a:rPr>
              <a:t>e</a:t>
            </a:r>
            <a:r>
              <a:rPr dirty="0" sz="2200" spc="-30">
                <a:latin typeface="Calibri"/>
                <a:cs typeface="Calibri"/>
              </a:rPr>
              <a:t>a</a:t>
            </a:r>
            <a:r>
              <a:rPr dirty="0" sz="2200" spc="-5">
                <a:latin typeface="Calibri"/>
                <a:cs typeface="Calibri"/>
              </a:rPr>
              <a:t>t</a:t>
            </a:r>
            <a:r>
              <a:rPr dirty="0" sz="2200">
                <a:latin typeface="Calibri"/>
                <a:cs typeface="Calibri"/>
              </a:rPr>
              <a:t>	</a:t>
            </a:r>
            <a:r>
              <a:rPr dirty="0" sz="2200" spc="-5">
                <a:latin typeface="Calibri"/>
                <a:cs typeface="Calibri"/>
              </a:rPr>
              <a:t>langua</a:t>
            </a:r>
            <a:r>
              <a:rPr dirty="0" sz="2200" spc="-15">
                <a:latin typeface="Calibri"/>
                <a:cs typeface="Calibri"/>
              </a:rPr>
              <a:t>g</a:t>
            </a:r>
            <a:r>
              <a:rPr dirty="0" sz="2200" spc="-5">
                <a:latin typeface="Calibri"/>
                <a:cs typeface="Calibri"/>
              </a:rPr>
              <a:t>e</a:t>
            </a:r>
            <a:r>
              <a:rPr dirty="0" sz="2200">
                <a:latin typeface="Calibri"/>
                <a:cs typeface="Calibri"/>
              </a:rPr>
              <a:t>	</a:t>
            </a:r>
            <a:r>
              <a:rPr dirty="0" sz="2200" spc="-55">
                <a:latin typeface="Calibri"/>
                <a:cs typeface="Calibri"/>
              </a:rPr>
              <a:t>f</a:t>
            </a:r>
            <a:r>
              <a:rPr dirty="0" sz="2200" spc="-5">
                <a:latin typeface="Calibri"/>
                <a:cs typeface="Calibri"/>
              </a:rPr>
              <a:t>or</a:t>
            </a:r>
            <a:r>
              <a:rPr dirty="0" sz="2200">
                <a:latin typeface="Calibri"/>
                <a:cs typeface="Calibri"/>
              </a:rPr>
              <a:t>	</a:t>
            </a:r>
            <a:r>
              <a:rPr dirty="0" sz="2200" spc="-5">
                <a:latin typeface="Calibri"/>
                <a:cs typeface="Calibri"/>
              </a:rPr>
              <a:t>the</a:t>
            </a:r>
            <a:r>
              <a:rPr dirty="0" sz="2200">
                <a:latin typeface="Calibri"/>
                <a:cs typeface="Calibri"/>
              </a:rPr>
              <a:t>	</a:t>
            </a:r>
            <a:r>
              <a:rPr dirty="0" sz="2200">
                <a:latin typeface="Calibri"/>
                <a:cs typeface="Calibri"/>
              </a:rPr>
              <a:t>b</a:t>
            </a:r>
            <a:r>
              <a:rPr dirty="0" sz="2200" spc="-5">
                <a:latin typeface="Calibri"/>
                <a:cs typeface="Calibri"/>
              </a:rPr>
              <a:t>egin</a:t>
            </a:r>
            <a:r>
              <a:rPr dirty="0" sz="2200" spc="-15">
                <a:latin typeface="Calibri"/>
                <a:cs typeface="Calibri"/>
              </a:rPr>
              <a:t>n</a:t>
            </a:r>
            <a:r>
              <a:rPr dirty="0" sz="2200" spc="-5">
                <a:latin typeface="Calibri"/>
                <a:cs typeface="Calibri"/>
              </a:rPr>
              <a:t>er</a:t>
            </a:r>
            <a:r>
              <a:rPr dirty="0" sz="2200" spc="-10">
                <a:latin typeface="Calibri"/>
                <a:cs typeface="Calibri"/>
              </a:rPr>
              <a:t>-</a:t>
            </a:r>
            <a:r>
              <a:rPr dirty="0" sz="2200" spc="-5">
                <a:latin typeface="Calibri"/>
                <a:cs typeface="Calibri"/>
              </a:rPr>
              <a:t>l</a:t>
            </a:r>
            <a:r>
              <a:rPr dirty="0" sz="2200" spc="-20">
                <a:latin typeface="Calibri"/>
                <a:cs typeface="Calibri"/>
              </a:rPr>
              <a:t>e</a:t>
            </a:r>
            <a:r>
              <a:rPr dirty="0" sz="2200" spc="-15">
                <a:latin typeface="Calibri"/>
                <a:cs typeface="Calibri"/>
              </a:rPr>
              <a:t>v</a:t>
            </a:r>
            <a:r>
              <a:rPr dirty="0" sz="2200" spc="-5">
                <a:latin typeface="Calibri"/>
                <a:cs typeface="Calibri"/>
              </a:rPr>
              <a:t>el  </a:t>
            </a:r>
            <a:r>
              <a:rPr dirty="0" sz="2200" spc="-15">
                <a:latin typeface="Calibri"/>
                <a:cs typeface="Calibri"/>
              </a:rPr>
              <a:t>programmers </a:t>
            </a:r>
            <a:r>
              <a:rPr dirty="0" sz="2200" spc="-5">
                <a:latin typeface="Calibri"/>
                <a:cs typeface="Calibri"/>
              </a:rPr>
              <a:t>and supports the </a:t>
            </a:r>
            <a:r>
              <a:rPr dirty="0" sz="2200" spc="-10">
                <a:latin typeface="Calibri"/>
                <a:cs typeface="Calibri"/>
              </a:rPr>
              <a:t>development </a:t>
            </a:r>
            <a:r>
              <a:rPr dirty="0" sz="2200" spc="-5">
                <a:latin typeface="Calibri"/>
                <a:cs typeface="Calibri"/>
              </a:rPr>
              <a:t>of a wide </a:t>
            </a:r>
            <a:r>
              <a:rPr dirty="0" sz="2200" spc="-20">
                <a:latin typeface="Calibri"/>
                <a:cs typeface="Calibri"/>
              </a:rPr>
              <a:t>range </a:t>
            </a:r>
            <a:r>
              <a:rPr dirty="0" sz="2200" spc="-5">
                <a:latin typeface="Calibri"/>
                <a:cs typeface="Calibri"/>
              </a:rPr>
              <a:t>of</a:t>
            </a:r>
            <a:r>
              <a:rPr dirty="0" sz="2200" spc="17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applications.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35"/>
              </a:lnSpc>
            </a:pPr>
            <a:r>
              <a:rPr dirty="0" spc="-5"/>
              <a:t>By</a:t>
            </a:r>
            <a:r>
              <a:rPr dirty="0" spc="-85"/>
              <a:t> </a:t>
            </a:r>
            <a:r>
              <a:rPr dirty="0" spc="-20"/>
              <a:t>Tahani</a:t>
            </a:r>
            <a:r>
              <a:rPr dirty="0" spc="-70"/>
              <a:t> </a:t>
            </a:r>
            <a:r>
              <a:rPr dirty="0" spc="-5"/>
              <a:t>Almanie </a:t>
            </a:r>
            <a:r>
              <a:rPr dirty="0"/>
              <a:t>|</a:t>
            </a:r>
            <a:r>
              <a:rPr dirty="0" spc="-60"/>
              <a:t> </a:t>
            </a:r>
            <a:r>
              <a:rPr dirty="0" spc="-5"/>
              <a:t>CSCI</a:t>
            </a:r>
            <a:r>
              <a:rPr dirty="0" spc="-35"/>
              <a:t> </a:t>
            </a:r>
            <a:r>
              <a:rPr dirty="0" spc="-5"/>
              <a:t>5448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26705" y="4078351"/>
            <a:ext cx="349567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b="1">
                <a:solidFill>
                  <a:srgbClr val="CC9A1A"/>
                </a:solidFill>
                <a:latin typeface="Calibri"/>
                <a:cs typeface="Calibri"/>
              </a:rPr>
              <a:t>Python</a:t>
            </a:r>
            <a:r>
              <a:rPr dirty="0" sz="4000" spc="-40" b="1">
                <a:solidFill>
                  <a:srgbClr val="CC9A1A"/>
                </a:solidFill>
                <a:latin typeface="Calibri"/>
                <a:cs typeface="Calibri"/>
              </a:rPr>
              <a:t> </a:t>
            </a:r>
            <a:r>
              <a:rPr dirty="0" sz="4000" spc="-10" b="1">
                <a:solidFill>
                  <a:srgbClr val="CC9A1A"/>
                </a:solidFill>
                <a:latin typeface="Calibri"/>
                <a:cs typeface="Calibri"/>
              </a:rPr>
              <a:t>Modules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35"/>
              </a:lnSpc>
            </a:pPr>
            <a:r>
              <a:rPr dirty="0" spc="-5"/>
              <a:t>By</a:t>
            </a:r>
            <a:r>
              <a:rPr dirty="0" spc="-85"/>
              <a:t> </a:t>
            </a:r>
            <a:r>
              <a:rPr dirty="0" spc="-20"/>
              <a:t>Tahani</a:t>
            </a:r>
            <a:r>
              <a:rPr dirty="0" spc="-70"/>
              <a:t> </a:t>
            </a:r>
            <a:r>
              <a:rPr dirty="0" spc="-5"/>
              <a:t>Almanie </a:t>
            </a:r>
            <a:r>
              <a:rPr dirty="0"/>
              <a:t>|</a:t>
            </a:r>
            <a:r>
              <a:rPr dirty="0" spc="-60"/>
              <a:t> </a:t>
            </a:r>
            <a:r>
              <a:rPr dirty="0" spc="-5"/>
              <a:t>CSCI</a:t>
            </a:r>
            <a:r>
              <a:rPr dirty="0" spc="-35"/>
              <a:t> </a:t>
            </a:r>
            <a:r>
              <a:rPr dirty="0" spc="-5"/>
              <a:t>5448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31060" cy="1571625"/>
          </a:xfrm>
          <a:custGeom>
            <a:avLst/>
            <a:gdLst/>
            <a:ahLst/>
            <a:cxnLst/>
            <a:rect l="l" t="t" r="r" b="b"/>
            <a:pathLst>
              <a:path w="2131060" h="1571625">
                <a:moveTo>
                  <a:pt x="0" y="0"/>
                </a:moveTo>
                <a:lnTo>
                  <a:pt x="0" y="4699"/>
                </a:lnTo>
                <a:lnTo>
                  <a:pt x="1495552" y="1571243"/>
                </a:lnTo>
                <a:lnTo>
                  <a:pt x="2130552" y="1571243"/>
                </a:lnTo>
                <a:lnTo>
                  <a:pt x="247662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3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752338" y="231393"/>
            <a:ext cx="150368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Modules</a:t>
            </a:r>
          </a:p>
        </p:txBody>
      </p:sp>
      <p:sp>
        <p:nvSpPr>
          <p:cNvPr id="9" name="object 9"/>
          <p:cNvSpPr/>
          <p:nvPr/>
        </p:nvSpPr>
        <p:spPr>
          <a:xfrm>
            <a:off x="1597152" y="1025652"/>
            <a:ext cx="9762744" cy="59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26870" y="1014222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 h="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956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745995" y="1231772"/>
            <a:ext cx="9488805" cy="4202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6350" indent="-286385">
              <a:lnSpc>
                <a:spcPct val="100000"/>
              </a:lnSpc>
              <a:spcBef>
                <a:spcPts val="10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dirty="0" sz="2000">
                <a:latin typeface="Calibri"/>
                <a:cs typeface="Calibri"/>
              </a:rPr>
              <a:t>A </a:t>
            </a:r>
            <a:r>
              <a:rPr dirty="0" sz="2000" spc="-5">
                <a:latin typeface="Calibri"/>
                <a:cs typeface="Calibri"/>
              </a:rPr>
              <a:t>module is </a:t>
            </a:r>
            <a:r>
              <a:rPr dirty="0" sz="2000">
                <a:latin typeface="Calibri"/>
                <a:cs typeface="Calibri"/>
              </a:rPr>
              <a:t>a </a:t>
            </a:r>
            <a:r>
              <a:rPr dirty="0" sz="2000" spc="-5">
                <a:latin typeface="Calibri"/>
                <a:cs typeface="Calibri"/>
              </a:rPr>
              <a:t>file consisting of </a:t>
            </a:r>
            <a:r>
              <a:rPr dirty="0" sz="2000">
                <a:latin typeface="Calibri"/>
                <a:cs typeface="Calibri"/>
              </a:rPr>
              <a:t>Python </a:t>
            </a:r>
            <a:r>
              <a:rPr dirty="0" sz="2000" spc="-10">
                <a:latin typeface="Calibri"/>
                <a:cs typeface="Calibri"/>
              </a:rPr>
              <a:t>code </a:t>
            </a:r>
            <a:r>
              <a:rPr dirty="0" sz="2000" spc="-5">
                <a:latin typeface="Calibri"/>
                <a:cs typeface="Calibri"/>
              </a:rPr>
              <a:t>that </a:t>
            </a:r>
            <a:r>
              <a:rPr dirty="0" sz="2000" spc="-10">
                <a:latin typeface="Calibri"/>
                <a:cs typeface="Calibri"/>
              </a:rPr>
              <a:t>can </a:t>
            </a:r>
            <a:r>
              <a:rPr dirty="0" sz="2000" spc="-5">
                <a:latin typeface="Calibri"/>
                <a:cs typeface="Calibri"/>
              </a:rPr>
              <a:t>define functions, </a:t>
            </a:r>
            <a:r>
              <a:rPr dirty="0" sz="2000">
                <a:latin typeface="Calibri"/>
                <a:cs typeface="Calibri"/>
              </a:rPr>
              <a:t>classes and  </a:t>
            </a:r>
            <a:r>
              <a:rPr dirty="0" sz="2000" spc="-5">
                <a:latin typeface="Calibri"/>
                <a:cs typeface="Calibri"/>
              </a:rPr>
              <a:t>variables.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075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2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module</a:t>
            </a:r>
            <a:r>
              <a:rPr dirty="0" sz="2000" spc="19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allows</a:t>
            </a:r>
            <a:r>
              <a:rPr dirty="0" sz="2000" spc="18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you</a:t>
            </a:r>
            <a:r>
              <a:rPr dirty="0" sz="2000" spc="20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to</a:t>
            </a:r>
            <a:r>
              <a:rPr dirty="0" sz="2000" spc="18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organize</a:t>
            </a:r>
            <a:r>
              <a:rPr dirty="0" sz="2000" spc="2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your</a:t>
            </a:r>
            <a:r>
              <a:rPr dirty="0" sz="2000" spc="18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code</a:t>
            </a:r>
            <a:r>
              <a:rPr dirty="0" sz="2000" spc="19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by</a:t>
            </a:r>
            <a:r>
              <a:rPr dirty="0" sz="2000" spc="18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grouping</a:t>
            </a:r>
            <a:r>
              <a:rPr dirty="0" sz="2000" spc="19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related</a:t>
            </a:r>
            <a:r>
              <a:rPr dirty="0" sz="2000" spc="18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code</a:t>
            </a:r>
            <a:r>
              <a:rPr dirty="0" sz="2000" spc="18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which</a:t>
            </a:r>
            <a:r>
              <a:rPr dirty="0" sz="2000" spc="20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makes</a:t>
            </a:r>
            <a:r>
              <a:rPr dirty="0" sz="2000" spc="19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dirty="0" sz="2000" spc="-5">
                <a:latin typeface="Calibri"/>
                <a:cs typeface="Calibri"/>
              </a:rPr>
              <a:t>code easier </a:t>
            </a:r>
            <a:r>
              <a:rPr dirty="0" sz="2000" spc="-10">
                <a:latin typeface="Calibri"/>
                <a:cs typeface="Calibri"/>
              </a:rPr>
              <a:t>to understand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use.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085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dirty="0" sz="2000" spc="-50">
                <a:latin typeface="Calibri"/>
                <a:cs typeface="Calibri"/>
              </a:rPr>
              <a:t>You </a:t>
            </a:r>
            <a:r>
              <a:rPr dirty="0" sz="2000" spc="-5">
                <a:latin typeface="Calibri"/>
                <a:cs typeface="Calibri"/>
              </a:rPr>
              <a:t>can use </a:t>
            </a:r>
            <a:r>
              <a:rPr dirty="0" sz="2000" spc="-10">
                <a:latin typeface="Calibri"/>
                <a:cs typeface="Calibri"/>
              </a:rPr>
              <a:t>any </a:t>
            </a:r>
            <a:r>
              <a:rPr dirty="0" sz="2000">
                <a:latin typeface="Calibri"/>
                <a:cs typeface="Calibri"/>
              </a:rPr>
              <a:t>Python </a:t>
            </a:r>
            <a:r>
              <a:rPr dirty="0" sz="2000" spc="-10">
                <a:latin typeface="Calibri"/>
                <a:cs typeface="Calibri"/>
              </a:rPr>
              <a:t>source </a:t>
            </a:r>
            <a:r>
              <a:rPr dirty="0" sz="2000" spc="-5">
                <a:latin typeface="Calibri"/>
                <a:cs typeface="Calibri"/>
              </a:rPr>
              <a:t>file </a:t>
            </a:r>
            <a:r>
              <a:rPr dirty="0" sz="2000">
                <a:latin typeface="Calibri"/>
                <a:cs typeface="Calibri"/>
              </a:rPr>
              <a:t>as a module </a:t>
            </a:r>
            <a:r>
              <a:rPr dirty="0" sz="2000" spc="-5">
                <a:latin typeface="Calibri"/>
                <a:cs typeface="Calibri"/>
              </a:rPr>
              <a:t>by </a:t>
            </a:r>
            <a:r>
              <a:rPr dirty="0" sz="2000" spc="-10">
                <a:latin typeface="Calibri"/>
                <a:cs typeface="Calibri"/>
              </a:rPr>
              <a:t>executing </a:t>
            </a:r>
            <a:r>
              <a:rPr dirty="0" sz="2000">
                <a:latin typeface="Calibri"/>
                <a:cs typeface="Calibri"/>
              </a:rPr>
              <a:t>an </a:t>
            </a:r>
            <a:r>
              <a:rPr dirty="0" sz="2000" spc="-5" b="1" i="1">
                <a:solidFill>
                  <a:srgbClr val="CC9A1A"/>
                </a:solidFill>
                <a:latin typeface="Calibri"/>
                <a:cs typeface="Calibri"/>
              </a:rPr>
              <a:t>import </a:t>
            </a:r>
            <a:r>
              <a:rPr dirty="0" sz="2000" spc="-15">
                <a:latin typeface="Calibri"/>
                <a:cs typeface="Calibri"/>
              </a:rPr>
              <a:t>statement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C9A1A"/>
              </a:buClr>
              <a:buFont typeface="Wingdings"/>
              <a:buChar char=""/>
            </a:pPr>
            <a:endParaRPr sz="39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dirty="0" sz="2000" spc="-5">
                <a:latin typeface="Calibri"/>
                <a:cs typeface="Calibri"/>
              </a:rPr>
              <a:t>Python's </a:t>
            </a:r>
            <a:r>
              <a:rPr dirty="0" sz="2000" spc="-5" b="1" i="1">
                <a:solidFill>
                  <a:srgbClr val="CC9A1A"/>
                </a:solidFill>
                <a:latin typeface="Calibri"/>
                <a:cs typeface="Calibri"/>
              </a:rPr>
              <a:t>from </a:t>
            </a:r>
            <a:r>
              <a:rPr dirty="0" sz="2000" spc="-15">
                <a:latin typeface="Calibri"/>
                <a:cs typeface="Calibri"/>
              </a:rPr>
              <a:t>statement </a:t>
            </a:r>
            <a:r>
              <a:rPr dirty="0" sz="2000">
                <a:latin typeface="Calibri"/>
                <a:cs typeface="Calibri"/>
              </a:rPr>
              <a:t>lets </a:t>
            </a:r>
            <a:r>
              <a:rPr dirty="0" sz="2000" spc="-10">
                <a:latin typeface="Calibri"/>
                <a:cs typeface="Calibri"/>
              </a:rPr>
              <a:t>you </a:t>
            </a:r>
            <a:r>
              <a:rPr dirty="0" sz="2000" spc="-5">
                <a:latin typeface="Calibri"/>
                <a:cs typeface="Calibri"/>
              </a:rPr>
              <a:t>import </a:t>
            </a:r>
            <a:r>
              <a:rPr dirty="0" sz="2000" spc="-5" b="1">
                <a:latin typeface="Calibri"/>
                <a:cs typeface="Calibri"/>
              </a:rPr>
              <a:t>specific </a:t>
            </a:r>
            <a:r>
              <a:rPr dirty="0" sz="2000" spc="-10">
                <a:latin typeface="Calibri"/>
                <a:cs typeface="Calibri"/>
              </a:rPr>
              <a:t>attributes </a:t>
            </a:r>
            <a:r>
              <a:rPr dirty="0" sz="2000" spc="-15">
                <a:latin typeface="Calibri"/>
                <a:cs typeface="Calibri"/>
              </a:rPr>
              <a:t>from </a:t>
            </a:r>
            <a:r>
              <a:rPr dirty="0" sz="2000">
                <a:latin typeface="Calibri"/>
                <a:cs typeface="Calibri"/>
              </a:rPr>
              <a:t>a module </a:t>
            </a:r>
            <a:r>
              <a:rPr dirty="0" sz="2000" spc="-10">
                <a:latin typeface="Calibri"/>
                <a:cs typeface="Calibri"/>
              </a:rPr>
              <a:t>into</a:t>
            </a:r>
            <a:r>
              <a:rPr dirty="0" sz="2000" spc="1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dirty="0" sz="2000" spc="-10">
                <a:latin typeface="Calibri"/>
                <a:cs typeface="Calibri"/>
              </a:rPr>
              <a:t>current</a:t>
            </a:r>
            <a:r>
              <a:rPr dirty="0" sz="2000" spc="-5">
                <a:latin typeface="Calibri"/>
                <a:cs typeface="Calibri"/>
              </a:rPr>
              <a:t> namespace.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Times New Roman"/>
              <a:cs typeface="Times New Roman"/>
            </a:endParaRPr>
          </a:p>
          <a:p>
            <a:pPr marL="299085" marR="5080" indent="-286385">
              <a:lnSpc>
                <a:spcPct val="100000"/>
              </a:lnSpc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dirty="0" sz="2000" spc="-5" b="1" i="1">
                <a:solidFill>
                  <a:srgbClr val="CC9A1A"/>
                </a:solidFill>
                <a:latin typeface="Calibri"/>
                <a:cs typeface="Calibri"/>
              </a:rPr>
              <a:t>import </a:t>
            </a:r>
            <a:r>
              <a:rPr dirty="0" sz="2000" b="1" i="1">
                <a:solidFill>
                  <a:srgbClr val="CC9A1A"/>
                </a:solidFill>
                <a:latin typeface="Calibri"/>
                <a:cs typeface="Calibri"/>
              </a:rPr>
              <a:t>* </a:t>
            </a:r>
            <a:r>
              <a:rPr dirty="0" sz="2000" spc="-15">
                <a:latin typeface="Calibri"/>
                <a:cs typeface="Calibri"/>
              </a:rPr>
              <a:t>statement </a:t>
            </a:r>
            <a:r>
              <a:rPr dirty="0" sz="2000" spc="-5">
                <a:latin typeface="Calibri"/>
                <a:cs typeface="Calibri"/>
              </a:rPr>
              <a:t>can </a:t>
            </a:r>
            <a:r>
              <a:rPr dirty="0" sz="2000">
                <a:latin typeface="Calibri"/>
                <a:cs typeface="Calibri"/>
              </a:rPr>
              <a:t>be </a:t>
            </a:r>
            <a:r>
              <a:rPr dirty="0" sz="2000" spc="-5">
                <a:latin typeface="Calibri"/>
                <a:cs typeface="Calibri"/>
              </a:rPr>
              <a:t>used </a:t>
            </a:r>
            <a:r>
              <a:rPr dirty="0" sz="2000" spc="-15">
                <a:latin typeface="Calibri"/>
                <a:cs typeface="Calibri"/>
              </a:rPr>
              <a:t>to </a:t>
            </a:r>
            <a:r>
              <a:rPr dirty="0" sz="2000" spc="-5">
                <a:latin typeface="Calibri"/>
                <a:cs typeface="Calibri"/>
              </a:rPr>
              <a:t>import </a:t>
            </a:r>
            <a:r>
              <a:rPr dirty="0" sz="2000" spc="-5" b="1">
                <a:latin typeface="Calibri"/>
                <a:cs typeface="Calibri"/>
              </a:rPr>
              <a:t>all </a:t>
            </a:r>
            <a:r>
              <a:rPr dirty="0" sz="2000" spc="-5">
                <a:latin typeface="Calibri"/>
                <a:cs typeface="Calibri"/>
              </a:rPr>
              <a:t>names </a:t>
            </a:r>
            <a:r>
              <a:rPr dirty="0" sz="2000" spc="-10">
                <a:latin typeface="Calibri"/>
                <a:cs typeface="Calibri"/>
              </a:rPr>
              <a:t>from </a:t>
            </a:r>
            <a:r>
              <a:rPr dirty="0" sz="2000">
                <a:latin typeface="Calibri"/>
                <a:cs typeface="Calibri"/>
              </a:rPr>
              <a:t>a </a:t>
            </a:r>
            <a:r>
              <a:rPr dirty="0" sz="2000" spc="-5">
                <a:latin typeface="Calibri"/>
                <a:cs typeface="Calibri"/>
              </a:rPr>
              <a:t>module </a:t>
            </a:r>
            <a:r>
              <a:rPr dirty="0" sz="2000" spc="-15">
                <a:latin typeface="Calibri"/>
                <a:cs typeface="Calibri"/>
              </a:rPr>
              <a:t>into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10">
                <a:latin typeface="Calibri"/>
                <a:cs typeface="Calibri"/>
              </a:rPr>
              <a:t>current  </a:t>
            </a:r>
            <a:r>
              <a:rPr dirty="0" sz="2000" spc="-5">
                <a:latin typeface="Calibri"/>
                <a:cs typeface="Calibri"/>
              </a:rPr>
              <a:t>namespace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544567" y="3137916"/>
            <a:ext cx="3656076" cy="4937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579620" y="3172967"/>
            <a:ext cx="3531108" cy="3688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575047" y="3168395"/>
            <a:ext cx="3540760" cy="378460"/>
          </a:xfrm>
          <a:custGeom>
            <a:avLst/>
            <a:gdLst/>
            <a:ahLst/>
            <a:cxnLst/>
            <a:rect l="l" t="t" r="r" b="b"/>
            <a:pathLst>
              <a:path w="3540759" h="378460">
                <a:moveTo>
                  <a:pt x="0" y="377951"/>
                </a:moveTo>
                <a:lnTo>
                  <a:pt x="3540252" y="377951"/>
                </a:lnTo>
                <a:lnTo>
                  <a:pt x="3540252" y="0"/>
                </a:lnTo>
                <a:lnTo>
                  <a:pt x="0" y="0"/>
                </a:lnTo>
                <a:lnTo>
                  <a:pt x="0" y="377951"/>
                </a:lnTo>
                <a:close/>
              </a:path>
            </a:pathLst>
          </a:custGeom>
          <a:ln w="9143">
            <a:solidFill>
              <a:srgbClr val="CC9A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177284" y="4329684"/>
            <a:ext cx="4442460" cy="4800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212335" y="4364735"/>
            <a:ext cx="4317492" cy="3550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207764" y="4360164"/>
            <a:ext cx="4326890" cy="364490"/>
          </a:xfrm>
          <a:custGeom>
            <a:avLst/>
            <a:gdLst/>
            <a:ahLst/>
            <a:cxnLst/>
            <a:rect l="l" t="t" r="r" b="b"/>
            <a:pathLst>
              <a:path w="4326890" h="364489">
                <a:moveTo>
                  <a:pt x="0" y="364236"/>
                </a:moveTo>
                <a:lnTo>
                  <a:pt x="4326636" y="364236"/>
                </a:lnTo>
                <a:lnTo>
                  <a:pt x="4326636" y="0"/>
                </a:lnTo>
                <a:lnTo>
                  <a:pt x="0" y="0"/>
                </a:lnTo>
                <a:lnTo>
                  <a:pt x="0" y="364236"/>
                </a:lnTo>
                <a:close/>
              </a:path>
            </a:pathLst>
          </a:custGeom>
          <a:ln w="9143">
            <a:solidFill>
              <a:srgbClr val="CC9A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280659" y="5414771"/>
            <a:ext cx="2144267" cy="4297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315711" y="5449823"/>
            <a:ext cx="2019299" cy="304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311140" y="5445252"/>
            <a:ext cx="2028825" cy="314325"/>
          </a:xfrm>
          <a:custGeom>
            <a:avLst/>
            <a:gdLst/>
            <a:ahLst/>
            <a:cxnLst/>
            <a:rect l="l" t="t" r="r" b="b"/>
            <a:pathLst>
              <a:path w="2028825" h="314325">
                <a:moveTo>
                  <a:pt x="0" y="313944"/>
                </a:moveTo>
                <a:lnTo>
                  <a:pt x="2028443" y="313944"/>
                </a:lnTo>
                <a:lnTo>
                  <a:pt x="2028443" y="0"/>
                </a:lnTo>
                <a:lnTo>
                  <a:pt x="0" y="0"/>
                </a:lnTo>
                <a:lnTo>
                  <a:pt x="0" y="313944"/>
                </a:lnTo>
                <a:close/>
              </a:path>
            </a:pathLst>
          </a:custGeom>
          <a:ln w="9144">
            <a:solidFill>
              <a:srgbClr val="CC9A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35"/>
              </a:lnSpc>
            </a:pPr>
            <a:r>
              <a:rPr dirty="0" spc="-5"/>
              <a:t>By</a:t>
            </a:r>
            <a:r>
              <a:rPr dirty="0" spc="-85"/>
              <a:t> </a:t>
            </a:r>
            <a:r>
              <a:rPr dirty="0" spc="-20"/>
              <a:t>Tahani</a:t>
            </a:r>
            <a:r>
              <a:rPr dirty="0" spc="-70"/>
              <a:t> </a:t>
            </a:r>
            <a:r>
              <a:rPr dirty="0" spc="-5"/>
              <a:t>Almanie </a:t>
            </a:r>
            <a:r>
              <a:rPr dirty="0"/>
              <a:t>|</a:t>
            </a:r>
            <a:r>
              <a:rPr dirty="0" spc="-60"/>
              <a:t> </a:t>
            </a:r>
            <a:r>
              <a:rPr dirty="0" spc="-5"/>
              <a:t>CSCI</a:t>
            </a:r>
            <a:r>
              <a:rPr dirty="0" spc="-35"/>
              <a:t> </a:t>
            </a:r>
            <a:r>
              <a:rPr dirty="0" spc="-5"/>
              <a:t>5448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97878" y="4078351"/>
            <a:ext cx="502412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b="1">
                <a:solidFill>
                  <a:srgbClr val="CC9A1A"/>
                </a:solidFill>
                <a:latin typeface="Calibri"/>
                <a:cs typeface="Calibri"/>
              </a:rPr>
              <a:t>Python </a:t>
            </a:r>
            <a:r>
              <a:rPr dirty="0" sz="4000" spc="-10" b="1">
                <a:solidFill>
                  <a:srgbClr val="CC9A1A"/>
                </a:solidFill>
                <a:latin typeface="Calibri"/>
                <a:cs typeface="Calibri"/>
              </a:rPr>
              <a:t>Object </a:t>
            </a:r>
            <a:r>
              <a:rPr dirty="0" sz="4000" spc="-20" b="1">
                <a:solidFill>
                  <a:srgbClr val="CC9A1A"/>
                </a:solidFill>
                <a:latin typeface="Calibri"/>
                <a:cs typeface="Calibri"/>
              </a:rPr>
              <a:t>Oriented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35"/>
              </a:lnSpc>
            </a:pPr>
            <a:r>
              <a:rPr dirty="0" spc="-5"/>
              <a:t>By</a:t>
            </a:r>
            <a:r>
              <a:rPr dirty="0" spc="-85"/>
              <a:t> </a:t>
            </a:r>
            <a:r>
              <a:rPr dirty="0" spc="-20"/>
              <a:t>Tahani</a:t>
            </a:r>
            <a:r>
              <a:rPr dirty="0" spc="-70"/>
              <a:t> </a:t>
            </a:r>
            <a:r>
              <a:rPr dirty="0" spc="-5"/>
              <a:t>Almanie </a:t>
            </a:r>
            <a:r>
              <a:rPr dirty="0"/>
              <a:t>|</a:t>
            </a:r>
            <a:r>
              <a:rPr dirty="0" spc="-60"/>
              <a:t> </a:t>
            </a:r>
            <a:r>
              <a:rPr dirty="0" spc="-5"/>
              <a:t>CSCI</a:t>
            </a:r>
            <a:r>
              <a:rPr dirty="0" spc="-35"/>
              <a:t> </a:t>
            </a:r>
            <a:r>
              <a:rPr dirty="0" spc="-5"/>
              <a:t>5448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31060" cy="1571625"/>
          </a:xfrm>
          <a:custGeom>
            <a:avLst/>
            <a:gdLst/>
            <a:ahLst/>
            <a:cxnLst/>
            <a:rect l="l" t="t" r="r" b="b"/>
            <a:pathLst>
              <a:path w="2131060" h="1571625">
                <a:moveTo>
                  <a:pt x="0" y="0"/>
                </a:moveTo>
                <a:lnTo>
                  <a:pt x="0" y="4699"/>
                </a:lnTo>
                <a:lnTo>
                  <a:pt x="1495552" y="1571243"/>
                </a:lnTo>
                <a:lnTo>
                  <a:pt x="2130552" y="1571243"/>
                </a:lnTo>
                <a:lnTo>
                  <a:pt x="247662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3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237226" y="231393"/>
            <a:ext cx="253428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Python</a:t>
            </a:r>
            <a:r>
              <a:rPr dirty="0" spc="-55"/>
              <a:t> </a:t>
            </a:r>
            <a:r>
              <a:rPr dirty="0" spc="-5"/>
              <a:t>Classes</a:t>
            </a:r>
          </a:p>
        </p:txBody>
      </p:sp>
      <p:sp>
        <p:nvSpPr>
          <p:cNvPr id="9" name="object 9"/>
          <p:cNvSpPr/>
          <p:nvPr/>
        </p:nvSpPr>
        <p:spPr>
          <a:xfrm>
            <a:off x="1597152" y="1025652"/>
            <a:ext cx="9762744" cy="59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26870" y="1014222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 h="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956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03448" y="1222247"/>
            <a:ext cx="5839967" cy="4456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38500" y="1257300"/>
            <a:ext cx="5715000" cy="43312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233927" y="1252727"/>
            <a:ext cx="5724525" cy="4340860"/>
          </a:xfrm>
          <a:custGeom>
            <a:avLst/>
            <a:gdLst/>
            <a:ahLst/>
            <a:cxnLst/>
            <a:rect l="l" t="t" r="r" b="b"/>
            <a:pathLst>
              <a:path w="5724525" h="4340860">
                <a:moveTo>
                  <a:pt x="0" y="4340352"/>
                </a:moveTo>
                <a:lnTo>
                  <a:pt x="5724144" y="4340352"/>
                </a:lnTo>
                <a:lnTo>
                  <a:pt x="5724144" y="0"/>
                </a:lnTo>
                <a:lnTo>
                  <a:pt x="0" y="0"/>
                </a:lnTo>
                <a:lnTo>
                  <a:pt x="0" y="4340352"/>
                </a:lnTo>
                <a:close/>
              </a:path>
            </a:pathLst>
          </a:custGeom>
          <a:ln w="9144">
            <a:solidFill>
              <a:srgbClr val="CC9A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250435" y="5708903"/>
            <a:ext cx="2805684" cy="7193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285488" y="5743955"/>
            <a:ext cx="2680716" cy="5943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280915" y="5739384"/>
            <a:ext cx="2689860" cy="603885"/>
          </a:xfrm>
          <a:custGeom>
            <a:avLst/>
            <a:gdLst/>
            <a:ahLst/>
            <a:cxnLst/>
            <a:rect l="l" t="t" r="r" b="b"/>
            <a:pathLst>
              <a:path w="2689859" h="603885">
                <a:moveTo>
                  <a:pt x="0" y="603504"/>
                </a:moveTo>
                <a:lnTo>
                  <a:pt x="2689860" y="603504"/>
                </a:lnTo>
                <a:lnTo>
                  <a:pt x="2689860" y="0"/>
                </a:lnTo>
                <a:lnTo>
                  <a:pt x="0" y="0"/>
                </a:lnTo>
                <a:lnTo>
                  <a:pt x="0" y="60350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339210" y="5653836"/>
            <a:ext cx="8763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alibri"/>
                <a:cs typeface="Calibri"/>
              </a:rPr>
              <a:t>Output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spc="-5" b="1">
                <a:latin typeface="Wingdings"/>
                <a:cs typeface="Wingdings"/>
              </a:rPr>
              <a:t>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35"/>
              </a:lnSpc>
            </a:pPr>
            <a:r>
              <a:rPr dirty="0" spc="-5"/>
              <a:t>By</a:t>
            </a:r>
            <a:r>
              <a:rPr dirty="0" spc="-85"/>
              <a:t> </a:t>
            </a:r>
            <a:r>
              <a:rPr dirty="0" spc="-20"/>
              <a:t>Tahani</a:t>
            </a:r>
            <a:r>
              <a:rPr dirty="0" spc="-70"/>
              <a:t> </a:t>
            </a:r>
            <a:r>
              <a:rPr dirty="0" spc="-5"/>
              <a:t>Almanie </a:t>
            </a:r>
            <a:r>
              <a:rPr dirty="0"/>
              <a:t>|</a:t>
            </a:r>
            <a:r>
              <a:rPr dirty="0" spc="-60"/>
              <a:t> </a:t>
            </a:r>
            <a:r>
              <a:rPr dirty="0" spc="-5"/>
              <a:t>CSCI</a:t>
            </a:r>
            <a:r>
              <a:rPr dirty="0" spc="-35"/>
              <a:t> </a:t>
            </a:r>
            <a:r>
              <a:rPr dirty="0" spc="-5"/>
              <a:t>5448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746872" y="1593850"/>
            <a:ext cx="1474470" cy="6280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dirty="0" sz="14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0000"/>
                </a:solidFill>
                <a:latin typeface="Calibri"/>
                <a:cs typeface="Calibri"/>
              </a:rPr>
              <a:t>Class</a:t>
            </a:r>
            <a:r>
              <a:rPr dirty="0" sz="1400" spc="-5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FF0000"/>
                </a:solidFill>
                <a:latin typeface="Calibri"/>
                <a:cs typeface="Calibri"/>
              </a:rPr>
              <a:t>variable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75"/>
              </a:spcBef>
            </a:pPr>
            <a:r>
              <a:rPr dirty="0" sz="140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dirty="0" sz="14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0000"/>
                </a:solidFill>
                <a:latin typeface="Calibri"/>
                <a:cs typeface="Calibri"/>
              </a:rPr>
              <a:t>Class</a:t>
            </a:r>
            <a:r>
              <a:rPr dirty="0" sz="1400" spc="-8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0000"/>
                </a:solidFill>
                <a:latin typeface="Calibri"/>
                <a:cs typeface="Calibri"/>
              </a:rPr>
              <a:t>constructor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31060" cy="1571625"/>
          </a:xfrm>
          <a:custGeom>
            <a:avLst/>
            <a:gdLst/>
            <a:ahLst/>
            <a:cxnLst/>
            <a:rect l="l" t="t" r="r" b="b"/>
            <a:pathLst>
              <a:path w="2131060" h="1571625">
                <a:moveTo>
                  <a:pt x="0" y="0"/>
                </a:moveTo>
                <a:lnTo>
                  <a:pt x="0" y="4699"/>
                </a:lnTo>
                <a:lnTo>
                  <a:pt x="1495552" y="1571243"/>
                </a:lnTo>
                <a:lnTo>
                  <a:pt x="2130552" y="1571243"/>
                </a:lnTo>
                <a:lnTo>
                  <a:pt x="247662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3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237226" y="231393"/>
            <a:ext cx="253428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Python</a:t>
            </a:r>
            <a:r>
              <a:rPr dirty="0" spc="-55"/>
              <a:t> </a:t>
            </a:r>
            <a:r>
              <a:rPr dirty="0" spc="-5"/>
              <a:t>Classes</a:t>
            </a:r>
          </a:p>
        </p:txBody>
      </p:sp>
      <p:sp>
        <p:nvSpPr>
          <p:cNvPr id="9" name="object 9"/>
          <p:cNvSpPr/>
          <p:nvPr/>
        </p:nvSpPr>
        <p:spPr>
          <a:xfrm>
            <a:off x="1597152" y="1025652"/>
            <a:ext cx="9762744" cy="59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26870" y="1014222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 h="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956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759076" y="1176526"/>
            <a:ext cx="8832215" cy="2475865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235"/>
              </a:spcBef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dirty="0" sz="2200" spc="-5" b="1">
                <a:solidFill>
                  <a:srgbClr val="CC9A1A"/>
                </a:solidFill>
                <a:latin typeface="Calibri"/>
                <a:cs typeface="Calibri"/>
              </a:rPr>
              <a:t>Built-in </a:t>
            </a:r>
            <a:r>
              <a:rPr dirty="0" sz="2200" spc="-10" b="1">
                <a:solidFill>
                  <a:srgbClr val="CC9A1A"/>
                </a:solidFill>
                <a:latin typeface="Calibri"/>
                <a:cs typeface="Calibri"/>
              </a:rPr>
              <a:t>class</a:t>
            </a:r>
            <a:r>
              <a:rPr dirty="0" sz="2200" spc="10" b="1">
                <a:solidFill>
                  <a:srgbClr val="CC9A1A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solidFill>
                  <a:srgbClr val="CC9A1A"/>
                </a:solidFill>
                <a:latin typeface="Calibri"/>
                <a:cs typeface="Calibri"/>
              </a:rPr>
              <a:t>functions</a:t>
            </a:r>
            <a:endParaRPr sz="220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spcBef>
                <a:spcPts val="1085"/>
              </a:spcBef>
              <a:buClr>
                <a:srgbClr val="CC9A1A"/>
              </a:buClr>
              <a:buSzPct val="145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dirty="0" sz="2000" spc="-10" b="1">
                <a:latin typeface="Calibri"/>
                <a:cs typeface="Calibri"/>
              </a:rPr>
              <a:t>getattr(obj, </a:t>
            </a:r>
            <a:r>
              <a:rPr dirty="0" sz="2000" b="1">
                <a:latin typeface="Calibri"/>
                <a:cs typeface="Calibri"/>
              </a:rPr>
              <a:t>name[, </a:t>
            </a:r>
            <a:r>
              <a:rPr dirty="0" sz="2000" spc="-5" b="1">
                <a:latin typeface="Calibri"/>
                <a:cs typeface="Calibri"/>
              </a:rPr>
              <a:t>default]) </a:t>
            </a:r>
            <a:r>
              <a:rPr dirty="0" sz="2000">
                <a:latin typeface="Calibri"/>
                <a:cs typeface="Calibri"/>
              </a:rPr>
              <a:t>: </a:t>
            </a:r>
            <a:r>
              <a:rPr dirty="0" sz="2000" spc="-15">
                <a:latin typeface="Calibri"/>
                <a:cs typeface="Calibri"/>
              </a:rPr>
              <a:t>to </a:t>
            </a:r>
            <a:r>
              <a:rPr dirty="0" sz="2000">
                <a:latin typeface="Calibri"/>
                <a:cs typeface="Calibri"/>
              </a:rPr>
              <a:t>access the </a:t>
            </a:r>
            <a:r>
              <a:rPr dirty="0" sz="2000" spc="-10">
                <a:latin typeface="Calibri"/>
                <a:cs typeface="Calibri"/>
              </a:rPr>
              <a:t>attribute </a:t>
            </a:r>
            <a:r>
              <a:rPr dirty="0" sz="2000" spc="-5">
                <a:latin typeface="Calibri"/>
                <a:cs typeface="Calibri"/>
              </a:rPr>
              <a:t>of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object.</a:t>
            </a:r>
            <a:endParaRPr sz="200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spcBef>
                <a:spcPts val="1075"/>
              </a:spcBef>
              <a:buClr>
                <a:srgbClr val="CC9A1A"/>
              </a:buClr>
              <a:buSzPct val="145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dirty="0" sz="2000" spc="-5" b="1">
                <a:latin typeface="Calibri"/>
                <a:cs typeface="Calibri"/>
              </a:rPr>
              <a:t>hasattr(obj,name) </a:t>
            </a:r>
            <a:r>
              <a:rPr dirty="0" sz="2000">
                <a:latin typeface="Calibri"/>
                <a:cs typeface="Calibri"/>
              </a:rPr>
              <a:t>: </a:t>
            </a:r>
            <a:r>
              <a:rPr dirty="0" sz="2000" spc="-15">
                <a:latin typeface="Calibri"/>
                <a:cs typeface="Calibri"/>
              </a:rPr>
              <a:t>to </a:t>
            </a:r>
            <a:r>
              <a:rPr dirty="0" sz="2000">
                <a:latin typeface="Calibri"/>
                <a:cs typeface="Calibri"/>
              </a:rPr>
              <a:t>check if </a:t>
            </a:r>
            <a:r>
              <a:rPr dirty="0" sz="2000" spc="-5">
                <a:latin typeface="Calibri"/>
                <a:cs typeface="Calibri"/>
              </a:rPr>
              <a:t>an </a:t>
            </a:r>
            <a:r>
              <a:rPr dirty="0" sz="2000" spc="-10">
                <a:latin typeface="Calibri"/>
                <a:cs typeface="Calibri"/>
              </a:rPr>
              <a:t>attribute </a:t>
            </a:r>
            <a:r>
              <a:rPr dirty="0" sz="2000" spc="-15">
                <a:latin typeface="Calibri"/>
                <a:cs typeface="Calibri"/>
              </a:rPr>
              <a:t>exists </a:t>
            </a:r>
            <a:r>
              <a:rPr dirty="0" sz="2000" spc="-5">
                <a:latin typeface="Calibri"/>
                <a:cs typeface="Calibri"/>
              </a:rPr>
              <a:t>or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not.</a:t>
            </a:r>
            <a:endParaRPr sz="2000">
              <a:latin typeface="Calibri"/>
              <a:cs typeface="Calibri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1075"/>
              </a:spcBef>
              <a:buClr>
                <a:srgbClr val="CC9A1A"/>
              </a:buClr>
              <a:buSzPct val="145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dirty="0" sz="2000" spc="-5" b="1">
                <a:latin typeface="Calibri"/>
                <a:cs typeface="Calibri"/>
              </a:rPr>
              <a:t>setattr(obj,name,value) </a:t>
            </a:r>
            <a:r>
              <a:rPr dirty="0" sz="2000">
                <a:latin typeface="Calibri"/>
                <a:cs typeface="Calibri"/>
              </a:rPr>
              <a:t>: </a:t>
            </a:r>
            <a:r>
              <a:rPr dirty="0" sz="2000" spc="-15">
                <a:latin typeface="Calibri"/>
                <a:cs typeface="Calibri"/>
              </a:rPr>
              <a:t>to </a:t>
            </a:r>
            <a:r>
              <a:rPr dirty="0" sz="2000" spc="-10">
                <a:latin typeface="Calibri"/>
                <a:cs typeface="Calibri"/>
              </a:rPr>
              <a:t>set </a:t>
            </a:r>
            <a:r>
              <a:rPr dirty="0" sz="2000" spc="-5">
                <a:latin typeface="Calibri"/>
                <a:cs typeface="Calibri"/>
              </a:rPr>
              <a:t>an </a:t>
            </a:r>
            <a:r>
              <a:rPr dirty="0" sz="2000" spc="-10">
                <a:latin typeface="Calibri"/>
                <a:cs typeface="Calibri"/>
              </a:rPr>
              <a:t>attribute. </a:t>
            </a:r>
            <a:r>
              <a:rPr dirty="0" sz="2000">
                <a:latin typeface="Calibri"/>
                <a:cs typeface="Calibri"/>
              </a:rPr>
              <a:t>If </a:t>
            </a:r>
            <a:r>
              <a:rPr dirty="0" sz="2000" spc="-10">
                <a:latin typeface="Calibri"/>
                <a:cs typeface="Calibri"/>
              </a:rPr>
              <a:t>attribute </a:t>
            </a:r>
            <a:r>
              <a:rPr dirty="0" sz="2000" spc="-5">
                <a:latin typeface="Calibri"/>
                <a:cs typeface="Calibri"/>
              </a:rPr>
              <a:t>does not </a:t>
            </a:r>
            <a:r>
              <a:rPr dirty="0" sz="2000" spc="-15">
                <a:latin typeface="Calibri"/>
                <a:cs typeface="Calibri"/>
              </a:rPr>
              <a:t>exist, </a:t>
            </a:r>
            <a:r>
              <a:rPr dirty="0" sz="2000">
                <a:latin typeface="Calibri"/>
                <a:cs typeface="Calibri"/>
              </a:rPr>
              <a:t>then it  </a:t>
            </a:r>
            <a:r>
              <a:rPr dirty="0" sz="2000" spc="-10">
                <a:latin typeface="Calibri"/>
                <a:cs typeface="Calibri"/>
              </a:rPr>
              <a:t>would </a:t>
            </a:r>
            <a:r>
              <a:rPr dirty="0" sz="2000" spc="-5">
                <a:latin typeface="Calibri"/>
                <a:cs typeface="Calibri"/>
              </a:rPr>
              <a:t>be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created.</a:t>
            </a:r>
            <a:endParaRPr sz="200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spcBef>
                <a:spcPts val="1080"/>
              </a:spcBef>
              <a:buClr>
                <a:srgbClr val="CC9A1A"/>
              </a:buClr>
              <a:buSzPct val="145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dirty="0" sz="2000" spc="-5" b="1">
                <a:latin typeface="Calibri"/>
                <a:cs typeface="Calibri"/>
              </a:rPr>
              <a:t>delattr(obj, </a:t>
            </a:r>
            <a:r>
              <a:rPr dirty="0" sz="2000" b="1">
                <a:latin typeface="Calibri"/>
                <a:cs typeface="Calibri"/>
              </a:rPr>
              <a:t>name) </a:t>
            </a:r>
            <a:r>
              <a:rPr dirty="0" sz="2000">
                <a:latin typeface="Calibri"/>
                <a:cs typeface="Calibri"/>
              </a:rPr>
              <a:t>: </a:t>
            </a:r>
            <a:r>
              <a:rPr dirty="0" sz="2000" spc="-15">
                <a:latin typeface="Calibri"/>
                <a:cs typeface="Calibri"/>
              </a:rPr>
              <a:t>to </a:t>
            </a:r>
            <a:r>
              <a:rPr dirty="0" sz="2000" spc="-10">
                <a:latin typeface="Calibri"/>
                <a:cs typeface="Calibri"/>
              </a:rPr>
              <a:t>delete </a:t>
            </a:r>
            <a:r>
              <a:rPr dirty="0" sz="2000" spc="-5">
                <a:latin typeface="Calibri"/>
                <a:cs typeface="Calibri"/>
              </a:rPr>
              <a:t>an </a:t>
            </a:r>
            <a:r>
              <a:rPr dirty="0" sz="2000" spc="-10">
                <a:latin typeface="Calibri"/>
                <a:cs typeface="Calibri"/>
              </a:rPr>
              <a:t>attribute.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59076" y="4707712"/>
            <a:ext cx="9488805" cy="6623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indent="-286385">
              <a:lnSpc>
                <a:spcPts val="2630"/>
              </a:lnSpc>
              <a:spcBef>
                <a:spcPts val="95"/>
              </a:spcBef>
              <a:buSzPct val="145454"/>
              <a:buFont typeface="Wingdings"/>
              <a:buChar char=""/>
              <a:tabLst>
                <a:tab pos="299720" algn="l"/>
                <a:tab pos="1821814" algn="l"/>
              </a:tabLst>
            </a:pPr>
            <a:r>
              <a:rPr dirty="0" sz="2200" spc="-15" b="1">
                <a:solidFill>
                  <a:srgbClr val="CC9A1A"/>
                </a:solidFill>
                <a:latin typeface="Calibri"/>
                <a:cs typeface="Calibri"/>
              </a:rPr>
              <a:t>Data</a:t>
            </a:r>
            <a:r>
              <a:rPr dirty="0" sz="2200" spc="250" b="1">
                <a:solidFill>
                  <a:srgbClr val="CC9A1A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CC9A1A"/>
                </a:solidFill>
                <a:latin typeface="Calibri"/>
                <a:cs typeface="Calibri"/>
              </a:rPr>
              <a:t>Hiding	</a:t>
            </a:r>
            <a:r>
              <a:rPr dirty="0" sz="2000" spc="-50">
                <a:latin typeface="Calibri"/>
                <a:cs typeface="Calibri"/>
              </a:rPr>
              <a:t>You</a:t>
            </a:r>
            <a:r>
              <a:rPr dirty="0" sz="2000" spc="18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need</a:t>
            </a:r>
            <a:r>
              <a:rPr dirty="0" sz="2000" spc="2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to</a:t>
            </a:r>
            <a:r>
              <a:rPr dirty="0" sz="2000" spc="18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name</a:t>
            </a:r>
            <a:r>
              <a:rPr dirty="0" sz="2000" spc="19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attributes</a:t>
            </a:r>
            <a:r>
              <a:rPr dirty="0" sz="2000" spc="204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with</a:t>
            </a:r>
            <a:r>
              <a:rPr dirty="0" sz="2000" spc="190">
                <a:latin typeface="Calibri"/>
                <a:cs typeface="Calibri"/>
              </a:rPr>
              <a:t> </a:t>
            </a:r>
            <a:r>
              <a:rPr dirty="0" sz="2000" i="1">
                <a:latin typeface="Calibri"/>
                <a:cs typeface="Calibri"/>
              </a:rPr>
              <a:t>a</a:t>
            </a:r>
            <a:r>
              <a:rPr dirty="0" sz="2000" spc="180" i="1">
                <a:latin typeface="Calibri"/>
                <a:cs typeface="Calibri"/>
              </a:rPr>
              <a:t> </a:t>
            </a:r>
            <a:r>
              <a:rPr dirty="0" sz="2000" spc="-5" i="1">
                <a:latin typeface="Calibri"/>
                <a:cs typeface="Calibri"/>
              </a:rPr>
              <a:t>double</a:t>
            </a:r>
            <a:r>
              <a:rPr dirty="0" sz="2000" spc="180" i="1">
                <a:latin typeface="Calibri"/>
                <a:cs typeface="Calibri"/>
              </a:rPr>
              <a:t> </a:t>
            </a:r>
            <a:r>
              <a:rPr dirty="0" sz="2000" spc="-10" i="1">
                <a:latin typeface="Calibri"/>
                <a:cs typeface="Calibri"/>
              </a:rPr>
              <a:t>underscore</a:t>
            </a:r>
            <a:r>
              <a:rPr dirty="0" sz="2000" spc="180" i="1">
                <a:latin typeface="Calibri"/>
                <a:cs typeface="Calibri"/>
              </a:rPr>
              <a:t> </a:t>
            </a:r>
            <a:r>
              <a:rPr dirty="0" sz="2000" spc="-5" i="1">
                <a:latin typeface="Calibri"/>
                <a:cs typeface="Calibri"/>
              </a:rPr>
              <a:t>prefix</a:t>
            </a:r>
            <a:r>
              <a:rPr dirty="0" sz="2000" spc="-5">
                <a:latin typeface="Calibri"/>
                <a:cs typeface="Calibri"/>
              </a:rPr>
              <a:t>,</a:t>
            </a:r>
            <a:r>
              <a:rPr dirty="0" sz="2000" spc="2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and</a:t>
            </a:r>
            <a:r>
              <a:rPr dirty="0" sz="2000" spc="2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those</a:t>
            </a:r>
            <a:endParaRPr sz="2000">
              <a:latin typeface="Calibri"/>
              <a:cs typeface="Calibri"/>
            </a:endParaRPr>
          </a:p>
          <a:p>
            <a:pPr marL="299085">
              <a:lnSpc>
                <a:spcPts val="2390"/>
              </a:lnSpc>
            </a:pPr>
            <a:r>
              <a:rPr dirty="0" sz="2000" spc="-10">
                <a:latin typeface="Calibri"/>
                <a:cs typeface="Calibri"/>
              </a:rPr>
              <a:t>attributes </a:t>
            </a:r>
            <a:r>
              <a:rPr dirty="0" sz="2000">
                <a:latin typeface="Calibri"/>
                <a:cs typeface="Calibri"/>
              </a:rPr>
              <a:t>then </a:t>
            </a:r>
            <a:r>
              <a:rPr dirty="0" sz="2000" spc="-10">
                <a:latin typeface="Calibri"/>
                <a:cs typeface="Calibri"/>
              </a:rPr>
              <a:t>are </a:t>
            </a:r>
            <a:r>
              <a:rPr dirty="0" sz="2000" spc="-5">
                <a:latin typeface="Calibri"/>
                <a:cs typeface="Calibri"/>
              </a:rPr>
              <a:t>not </a:t>
            </a:r>
            <a:r>
              <a:rPr dirty="0" sz="2000">
                <a:latin typeface="Calibri"/>
                <a:cs typeface="Calibri"/>
              </a:rPr>
              <a:t>be </a:t>
            </a:r>
            <a:r>
              <a:rPr dirty="0" sz="2000" spc="-5">
                <a:latin typeface="Calibri"/>
                <a:cs typeface="Calibri"/>
              </a:rPr>
              <a:t>directly visible </a:t>
            </a:r>
            <a:r>
              <a:rPr dirty="0" sz="2000" spc="-15">
                <a:latin typeface="Calibri"/>
                <a:cs typeface="Calibri"/>
              </a:rPr>
              <a:t>to</a:t>
            </a:r>
            <a:r>
              <a:rPr dirty="0" sz="2000" spc="6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outsiders.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11823" y="5274564"/>
            <a:ext cx="2258568" cy="594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246876" y="5309615"/>
            <a:ext cx="2133600" cy="469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242303" y="5305044"/>
            <a:ext cx="2143125" cy="478790"/>
          </a:xfrm>
          <a:custGeom>
            <a:avLst/>
            <a:gdLst/>
            <a:ahLst/>
            <a:cxnLst/>
            <a:rect l="l" t="t" r="r" b="b"/>
            <a:pathLst>
              <a:path w="2143125" h="478789">
                <a:moveTo>
                  <a:pt x="0" y="478535"/>
                </a:moveTo>
                <a:lnTo>
                  <a:pt x="2142744" y="478535"/>
                </a:lnTo>
                <a:lnTo>
                  <a:pt x="2142744" y="0"/>
                </a:lnTo>
                <a:lnTo>
                  <a:pt x="0" y="0"/>
                </a:lnTo>
                <a:lnTo>
                  <a:pt x="0" y="478535"/>
                </a:lnTo>
                <a:close/>
              </a:path>
            </a:pathLst>
          </a:custGeom>
          <a:ln w="9144">
            <a:solidFill>
              <a:srgbClr val="CC9A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250692" y="3538728"/>
            <a:ext cx="6347459" cy="9875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285744" y="3573779"/>
            <a:ext cx="6222492" cy="8625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281171" y="3569208"/>
            <a:ext cx="6231890" cy="871855"/>
          </a:xfrm>
          <a:custGeom>
            <a:avLst/>
            <a:gdLst/>
            <a:ahLst/>
            <a:cxnLst/>
            <a:rect l="l" t="t" r="r" b="b"/>
            <a:pathLst>
              <a:path w="6231890" h="871854">
                <a:moveTo>
                  <a:pt x="0" y="871727"/>
                </a:moveTo>
                <a:lnTo>
                  <a:pt x="6231635" y="871727"/>
                </a:lnTo>
                <a:lnTo>
                  <a:pt x="6231635" y="0"/>
                </a:lnTo>
                <a:lnTo>
                  <a:pt x="0" y="0"/>
                </a:lnTo>
                <a:lnTo>
                  <a:pt x="0" y="871727"/>
                </a:lnTo>
                <a:close/>
              </a:path>
            </a:pathLst>
          </a:custGeom>
          <a:ln w="9144">
            <a:solidFill>
              <a:srgbClr val="CC9A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35"/>
              </a:lnSpc>
            </a:pPr>
            <a:r>
              <a:rPr dirty="0" spc="-5"/>
              <a:t>By</a:t>
            </a:r>
            <a:r>
              <a:rPr dirty="0" spc="-85"/>
              <a:t> </a:t>
            </a:r>
            <a:r>
              <a:rPr dirty="0" spc="-20"/>
              <a:t>Tahani</a:t>
            </a:r>
            <a:r>
              <a:rPr dirty="0" spc="-70"/>
              <a:t> </a:t>
            </a:r>
            <a:r>
              <a:rPr dirty="0" spc="-5"/>
              <a:t>Almanie </a:t>
            </a:r>
            <a:r>
              <a:rPr dirty="0"/>
              <a:t>|</a:t>
            </a:r>
            <a:r>
              <a:rPr dirty="0" spc="-60"/>
              <a:t> </a:t>
            </a:r>
            <a:r>
              <a:rPr dirty="0" spc="-5"/>
              <a:t>CSCI</a:t>
            </a:r>
            <a:r>
              <a:rPr dirty="0" spc="-35"/>
              <a:t> </a:t>
            </a:r>
            <a:r>
              <a:rPr dirty="0" spc="-5"/>
              <a:t>5448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31060" cy="1571625"/>
          </a:xfrm>
          <a:custGeom>
            <a:avLst/>
            <a:gdLst/>
            <a:ahLst/>
            <a:cxnLst/>
            <a:rect l="l" t="t" r="r" b="b"/>
            <a:pathLst>
              <a:path w="2131060" h="1571625">
                <a:moveTo>
                  <a:pt x="0" y="0"/>
                </a:moveTo>
                <a:lnTo>
                  <a:pt x="0" y="4699"/>
                </a:lnTo>
                <a:lnTo>
                  <a:pt x="1495552" y="1571243"/>
                </a:lnTo>
                <a:lnTo>
                  <a:pt x="2130552" y="1571243"/>
                </a:lnTo>
                <a:lnTo>
                  <a:pt x="247662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3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063490" y="231393"/>
            <a:ext cx="288036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Class</a:t>
            </a:r>
            <a:r>
              <a:rPr dirty="0" spc="-85"/>
              <a:t> </a:t>
            </a:r>
            <a:r>
              <a:rPr dirty="0" spc="-5"/>
              <a:t>Inheritance</a:t>
            </a:r>
          </a:p>
        </p:txBody>
      </p:sp>
      <p:sp>
        <p:nvSpPr>
          <p:cNvPr id="9" name="object 9"/>
          <p:cNvSpPr/>
          <p:nvPr/>
        </p:nvSpPr>
        <p:spPr>
          <a:xfrm>
            <a:off x="1597152" y="1025652"/>
            <a:ext cx="9762744" cy="59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26870" y="1014222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 h="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956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048255" y="1106424"/>
            <a:ext cx="8138159" cy="5394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083307" y="1141475"/>
            <a:ext cx="8013192" cy="52699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078735" y="1136903"/>
            <a:ext cx="8022590" cy="5279390"/>
          </a:xfrm>
          <a:custGeom>
            <a:avLst/>
            <a:gdLst/>
            <a:ahLst/>
            <a:cxnLst/>
            <a:rect l="l" t="t" r="r" b="b"/>
            <a:pathLst>
              <a:path w="8022590" h="5279390">
                <a:moveTo>
                  <a:pt x="0" y="5279136"/>
                </a:moveTo>
                <a:lnTo>
                  <a:pt x="8022335" y="5279136"/>
                </a:lnTo>
                <a:lnTo>
                  <a:pt x="8022335" y="0"/>
                </a:lnTo>
                <a:lnTo>
                  <a:pt x="0" y="0"/>
                </a:lnTo>
                <a:lnTo>
                  <a:pt x="0" y="5279136"/>
                </a:lnTo>
                <a:close/>
              </a:path>
            </a:pathLst>
          </a:custGeom>
          <a:ln w="9144">
            <a:solidFill>
              <a:srgbClr val="CC9A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248143" y="5849111"/>
            <a:ext cx="3768852" cy="5364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283195" y="5884164"/>
            <a:ext cx="3643884" cy="4114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278623" y="5879591"/>
            <a:ext cx="3653154" cy="421005"/>
          </a:xfrm>
          <a:custGeom>
            <a:avLst/>
            <a:gdLst/>
            <a:ahLst/>
            <a:cxnLst/>
            <a:rect l="l" t="t" r="r" b="b"/>
            <a:pathLst>
              <a:path w="3653154" h="421004">
                <a:moveTo>
                  <a:pt x="0" y="420623"/>
                </a:moveTo>
                <a:lnTo>
                  <a:pt x="3653028" y="420623"/>
                </a:lnTo>
                <a:lnTo>
                  <a:pt x="3653028" y="0"/>
                </a:lnTo>
                <a:lnTo>
                  <a:pt x="0" y="0"/>
                </a:lnTo>
                <a:lnTo>
                  <a:pt x="0" y="42062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35"/>
              </a:lnSpc>
            </a:pPr>
            <a:r>
              <a:rPr dirty="0" spc="-5"/>
              <a:t>By</a:t>
            </a:r>
            <a:r>
              <a:rPr dirty="0" spc="-85"/>
              <a:t> </a:t>
            </a:r>
            <a:r>
              <a:rPr dirty="0" spc="-20"/>
              <a:t>Tahani</a:t>
            </a:r>
            <a:r>
              <a:rPr dirty="0" spc="-70"/>
              <a:t> </a:t>
            </a:r>
            <a:r>
              <a:rPr dirty="0" spc="-5"/>
              <a:t>Almanie </a:t>
            </a:r>
            <a:r>
              <a:rPr dirty="0"/>
              <a:t>|</a:t>
            </a:r>
            <a:r>
              <a:rPr dirty="0" spc="-60"/>
              <a:t> </a:t>
            </a:r>
            <a:r>
              <a:rPr dirty="0" spc="-5"/>
              <a:t>CSCI</a:t>
            </a:r>
            <a:r>
              <a:rPr dirty="0" spc="-35"/>
              <a:t> </a:t>
            </a:r>
            <a:r>
              <a:rPr dirty="0" spc="-5"/>
              <a:t>5448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49945" y="3980434"/>
            <a:ext cx="3236595" cy="11296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b="1">
                <a:solidFill>
                  <a:srgbClr val="CC9A1A"/>
                </a:solidFill>
                <a:latin typeface="Calibri"/>
                <a:cs typeface="Calibri"/>
              </a:rPr>
              <a:t>Python </a:t>
            </a:r>
            <a:r>
              <a:rPr dirty="0" sz="4000" spc="-5" b="1">
                <a:solidFill>
                  <a:srgbClr val="CC9A1A"/>
                </a:solidFill>
                <a:latin typeface="Calibri"/>
                <a:cs typeface="Calibri"/>
              </a:rPr>
              <a:t>vs.</a:t>
            </a:r>
            <a:r>
              <a:rPr dirty="0" sz="4000" spc="-75" b="1">
                <a:solidFill>
                  <a:srgbClr val="CC9A1A"/>
                </a:solidFill>
                <a:latin typeface="Calibri"/>
                <a:cs typeface="Calibri"/>
              </a:rPr>
              <a:t> </a:t>
            </a:r>
            <a:r>
              <a:rPr dirty="0" sz="4000" spc="-40" b="1">
                <a:solidFill>
                  <a:srgbClr val="CC9A1A"/>
                </a:solidFill>
                <a:latin typeface="Calibri"/>
                <a:cs typeface="Calibri"/>
              </a:rPr>
              <a:t>Java</a:t>
            </a:r>
            <a:endParaRPr sz="4000">
              <a:latin typeface="Calibri"/>
              <a:cs typeface="Calibri"/>
            </a:endParaRPr>
          </a:p>
          <a:p>
            <a:pPr marL="676910">
              <a:lnSpc>
                <a:spcPct val="100000"/>
              </a:lnSpc>
              <a:spcBef>
                <a:spcPts val="55"/>
              </a:spcBef>
            </a:pPr>
            <a:r>
              <a:rPr dirty="0" sz="3200" spc="-5" b="1">
                <a:solidFill>
                  <a:srgbClr val="CC9A1A"/>
                </a:solidFill>
                <a:latin typeface="Calibri"/>
                <a:cs typeface="Calibri"/>
              </a:rPr>
              <a:t>Code</a:t>
            </a:r>
            <a:r>
              <a:rPr dirty="0" sz="3200" spc="-85" b="1">
                <a:solidFill>
                  <a:srgbClr val="CC9A1A"/>
                </a:solidFill>
                <a:latin typeface="Calibri"/>
                <a:cs typeface="Calibri"/>
              </a:rPr>
              <a:t> </a:t>
            </a:r>
            <a:r>
              <a:rPr dirty="0" sz="3200" spc="-5" b="1">
                <a:solidFill>
                  <a:srgbClr val="CC9A1A"/>
                </a:solidFill>
                <a:latin typeface="Calibri"/>
                <a:cs typeface="Calibri"/>
              </a:rPr>
              <a:t>Examples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35"/>
              </a:lnSpc>
            </a:pPr>
            <a:r>
              <a:rPr dirty="0" spc="-5"/>
              <a:t>By</a:t>
            </a:r>
            <a:r>
              <a:rPr dirty="0" spc="-85"/>
              <a:t> </a:t>
            </a:r>
            <a:r>
              <a:rPr dirty="0" spc="-20"/>
              <a:t>Tahani</a:t>
            </a:r>
            <a:r>
              <a:rPr dirty="0" spc="-70"/>
              <a:t> </a:t>
            </a:r>
            <a:r>
              <a:rPr dirty="0" spc="-5"/>
              <a:t>Almanie </a:t>
            </a:r>
            <a:r>
              <a:rPr dirty="0"/>
              <a:t>|</a:t>
            </a:r>
            <a:r>
              <a:rPr dirty="0" spc="-60"/>
              <a:t> </a:t>
            </a:r>
            <a:r>
              <a:rPr dirty="0" spc="-5"/>
              <a:t>CSCI</a:t>
            </a:r>
            <a:r>
              <a:rPr dirty="0" spc="-35"/>
              <a:t> </a:t>
            </a:r>
            <a:r>
              <a:rPr dirty="0" spc="-5"/>
              <a:t>5448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828675">
              <a:lnSpc>
                <a:spcPct val="100000"/>
              </a:lnSpc>
              <a:spcBef>
                <a:spcPts val="105"/>
              </a:spcBef>
            </a:pPr>
            <a:r>
              <a:rPr dirty="0"/>
              <a:t>Python </a:t>
            </a:r>
            <a:r>
              <a:rPr dirty="0" spc="-10"/>
              <a:t>vs.</a:t>
            </a:r>
            <a:r>
              <a:rPr dirty="0" spc="-55"/>
              <a:t> </a:t>
            </a:r>
            <a:r>
              <a:rPr dirty="0" spc="-30"/>
              <a:t>Java</a:t>
            </a:r>
          </a:p>
        </p:txBody>
      </p:sp>
      <p:sp>
        <p:nvSpPr>
          <p:cNvPr id="3" name="object 3"/>
          <p:cNvSpPr/>
          <p:nvPr/>
        </p:nvSpPr>
        <p:spPr>
          <a:xfrm>
            <a:off x="1597152" y="1025652"/>
            <a:ext cx="9762744" cy="59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26870" y="1014222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 h="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956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467355" y="1920239"/>
            <a:ext cx="4035552" cy="12298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02407" y="1955292"/>
            <a:ext cx="3910584" cy="1104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497835" y="1950720"/>
            <a:ext cx="3919854" cy="1114425"/>
          </a:xfrm>
          <a:custGeom>
            <a:avLst/>
            <a:gdLst/>
            <a:ahLst/>
            <a:cxnLst/>
            <a:rect l="l" t="t" r="r" b="b"/>
            <a:pathLst>
              <a:path w="3919854" h="1114425">
                <a:moveTo>
                  <a:pt x="0" y="1114043"/>
                </a:moveTo>
                <a:lnTo>
                  <a:pt x="3919728" y="1114043"/>
                </a:lnTo>
                <a:lnTo>
                  <a:pt x="3919728" y="0"/>
                </a:lnTo>
                <a:lnTo>
                  <a:pt x="0" y="0"/>
                </a:lnTo>
                <a:lnTo>
                  <a:pt x="0" y="1114043"/>
                </a:lnTo>
                <a:close/>
              </a:path>
            </a:pathLst>
          </a:custGeom>
          <a:ln w="9144">
            <a:solidFill>
              <a:srgbClr val="CC9A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429255" y="4422647"/>
            <a:ext cx="4163568" cy="11795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464307" y="4457700"/>
            <a:ext cx="4038600" cy="10546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459735" y="4453128"/>
            <a:ext cx="4048125" cy="1064260"/>
          </a:xfrm>
          <a:custGeom>
            <a:avLst/>
            <a:gdLst/>
            <a:ahLst/>
            <a:cxnLst/>
            <a:rect l="l" t="t" r="r" b="b"/>
            <a:pathLst>
              <a:path w="4048125" h="1064260">
                <a:moveTo>
                  <a:pt x="0" y="1063752"/>
                </a:moveTo>
                <a:lnTo>
                  <a:pt x="4047744" y="1063752"/>
                </a:lnTo>
                <a:lnTo>
                  <a:pt x="4047744" y="0"/>
                </a:lnTo>
                <a:lnTo>
                  <a:pt x="0" y="0"/>
                </a:lnTo>
                <a:lnTo>
                  <a:pt x="0" y="1063752"/>
                </a:lnTo>
                <a:close/>
              </a:path>
            </a:pathLst>
          </a:custGeom>
          <a:ln w="9144">
            <a:solidFill>
              <a:srgbClr val="CC9A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673340" y="2314955"/>
            <a:ext cx="2144268" cy="4800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08392" y="2350007"/>
            <a:ext cx="2019300" cy="3550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703819" y="2345435"/>
            <a:ext cx="2028825" cy="364490"/>
          </a:xfrm>
          <a:custGeom>
            <a:avLst/>
            <a:gdLst/>
            <a:ahLst/>
            <a:cxnLst/>
            <a:rect l="l" t="t" r="r" b="b"/>
            <a:pathLst>
              <a:path w="2028825" h="364489">
                <a:moveTo>
                  <a:pt x="0" y="364236"/>
                </a:moveTo>
                <a:lnTo>
                  <a:pt x="2028444" y="364236"/>
                </a:lnTo>
                <a:lnTo>
                  <a:pt x="2028444" y="0"/>
                </a:lnTo>
                <a:lnTo>
                  <a:pt x="0" y="0"/>
                </a:lnTo>
                <a:lnTo>
                  <a:pt x="0" y="364236"/>
                </a:lnTo>
                <a:close/>
              </a:path>
            </a:pathLst>
          </a:custGeom>
          <a:ln w="9143">
            <a:solidFill>
              <a:srgbClr val="CC9A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597140" y="4715255"/>
            <a:ext cx="2805683" cy="6065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632192" y="4750308"/>
            <a:ext cx="2680716" cy="48158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627619" y="4745735"/>
            <a:ext cx="2689860" cy="490855"/>
          </a:xfrm>
          <a:custGeom>
            <a:avLst/>
            <a:gdLst/>
            <a:ahLst/>
            <a:cxnLst/>
            <a:rect l="l" t="t" r="r" b="b"/>
            <a:pathLst>
              <a:path w="2689859" h="490854">
                <a:moveTo>
                  <a:pt x="0" y="490727"/>
                </a:moveTo>
                <a:lnTo>
                  <a:pt x="2689860" y="490727"/>
                </a:lnTo>
                <a:lnTo>
                  <a:pt x="2689860" y="0"/>
                </a:lnTo>
                <a:lnTo>
                  <a:pt x="0" y="0"/>
                </a:lnTo>
                <a:lnTo>
                  <a:pt x="0" y="490727"/>
                </a:lnTo>
                <a:close/>
              </a:path>
            </a:pathLst>
          </a:custGeom>
          <a:ln w="9144">
            <a:solidFill>
              <a:srgbClr val="CC9A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759076" y="1043648"/>
            <a:ext cx="1691005" cy="862330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80"/>
              </a:spcBef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dirty="0" sz="2200" spc="-5" b="1">
                <a:solidFill>
                  <a:srgbClr val="CC9A1A"/>
                </a:solidFill>
                <a:latin typeface="Calibri"/>
                <a:cs typeface="Calibri"/>
              </a:rPr>
              <a:t>Hello</a:t>
            </a:r>
            <a:r>
              <a:rPr dirty="0" sz="2200" spc="-50" b="1">
                <a:solidFill>
                  <a:srgbClr val="CC9A1A"/>
                </a:solidFill>
                <a:latin typeface="Calibri"/>
                <a:cs typeface="Calibri"/>
              </a:rPr>
              <a:t> </a:t>
            </a:r>
            <a:r>
              <a:rPr dirty="0" sz="2200" spc="-20" b="1">
                <a:solidFill>
                  <a:srgbClr val="CC9A1A"/>
                </a:solidFill>
                <a:latin typeface="Calibri"/>
                <a:cs typeface="Calibri"/>
              </a:rPr>
              <a:t>World</a:t>
            </a:r>
            <a:endParaRPr sz="2200">
              <a:latin typeface="Calibri"/>
              <a:cs typeface="Calibri"/>
            </a:endParaRPr>
          </a:p>
          <a:p>
            <a:pPr marL="770890">
              <a:lnSpc>
                <a:spcPct val="100000"/>
              </a:lnSpc>
              <a:spcBef>
                <a:spcPts val="805"/>
              </a:spcBef>
            </a:pPr>
            <a:r>
              <a:rPr dirty="0" sz="1800" spc="-15" b="1">
                <a:latin typeface="Calibri"/>
                <a:cs typeface="Calibri"/>
              </a:rPr>
              <a:t>Java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35"/>
              </a:lnSpc>
            </a:pPr>
            <a:r>
              <a:rPr dirty="0" spc="-5"/>
              <a:t>By</a:t>
            </a:r>
            <a:r>
              <a:rPr dirty="0" spc="-85"/>
              <a:t> </a:t>
            </a:r>
            <a:r>
              <a:rPr dirty="0" spc="-20"/>
              <a:t>Tahani</a:t>
            </a:r>
            <a:r>
              <a:rPr dirty="0" spc="-70"/>
              <a:t> </a:t>
            </a:r>
            <a:r>
              <a:rPr dirty="0" spc="-5"/>
              <a:t>Almanie </a:t>
            </a:r>
            <a:r>
              <a:rPr dirty="0"/>
              <a:t>|</a:t>
            </a:r>
            <a:r>
              <a:rPr dirty="0" spc="-60"/>
              <a:t> </a:t>
            </a:r>
            <a:r>
              <a:rPr dirty="0" spc="-5"/>
              <a:t>CSCI</a:t>
            </a:r>
            <a:r>
              <a:rPr dirty="0" spc="-35"/>
              <a:t> </a:t>
            </a:r>
            <a:r>
              <a:rPr dirty="0" spc="-5"/>
              <a:t>5448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737729" y="2015108"/>
            <a:ext cx="6292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Calibri"/>
                <a:cs typeface="Calibri"/>
              </a:rPr>
              <a:t>Python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59076" y="3561969"/>
            <a:ext cx="2333625" cy="84581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dirty="0" sz="2200" spc="-5" b="1">
                <a:solidFill>
                  <a:srgbClr val="CC9A1A"/>
                </a:solidFill>
                <a:latin typeface="Calibri"/>
                <a:cs typeface="Calibri"/>
              </a:rPr>
              <a:t>String</a:t>
            </a:r>
            <a:r>
              <a:rPr dirty="0" sz="2200" spc="-60" b="1">
                <a:solidFill>
                  <a:srgbClr val="CC9A1A"/>
                </a:solidFill>
                <a:latin typeface="Calibri"/>
                <a:cs typeface="Calibri"/>
              </a:rPr>
              <a:t> </a:t>
            </a:r>
            <a:r>
              <a:rPr dirty="0" sz="2200" spc="-15" b="1">
                <a:solidFill>
                  <a:srgbClr val="CC9A1A"/>
                </a:solidFill>
                <a:latin typeface="Calibri"/>
                <a:cs typeface="Calibri"/>
              </a:rPr>
              <a:t>Operations</a:t>
            </a:r>
            <a:endParaRPr sz="2200">
              <a:latin typeface="Calibri"/>
              <a:cs typeface="Calibri"/>
            </a:endParaRPr>
          </a:p>
          <a:p>
            <a:pPr algn="ctr" marR="327660">
              <a:lnSpc>
                <a:spcPct val="100000"/>
              </a:lnSpc>
              <a:spcBef>
                <a:spcPts val="1660"/>
              </a:spcBef>
            </a:pPr>
            <a:r>
              <a:rPr dirty="0" sz="1800" spc="-15" b="1">
                <a:latin typeface="Calibri"/>
                <a:cs typeface="Calibri"/>
              </a:rPr>
              <a:t>Java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99629" y="4428490"/>
            <a:ext cx="6292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Calibri"/>
                <a:cs typeface="Calibri"/>
              </a:rPr>
              <a:t>Python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828675">
              <a:lnSpc>
                <a:spcPct val="100000"/>
              </a:lnSpc>
              <a:spcBef>
                <a:spcPts val="105"/>
              </a:spcBef>
            </a:pPr>
            <a:r>
              <a:rPr dirty="0"/>
              <a:t>Python </a:t>
            </a:r>
            <a:r>
              <a:rPr dirty="0" spc="-10"/>
              <a:t>vs.</a:t>
            </a:r>
            <a:r>
              <a:rPr dirty="0" spc="-55"/>
              <a:t> </a:t>
            </a:r>
            <a:r>
              <a:rPr dirty="0" spc="-30"/>
              <a:t>Java</a:t>
            </a:r>
          </a:p>
        </p:txBody>
      </p:sp>
      <p:sp>
        <p:nvSpPr>
          <p:cNvPr id="3" name="object 3"/>
          <p:cNvSpPr/>
          <p:nvPr/>
        </p:nvSpPr>
        <p:spPr>
          <a:xfrm>
            <a:off x="1597152" y="1025652"/>
            <a:ext cx="9762744" cy="59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26870" y="1014222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 h="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956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77439" y="2429255"/>
            <a:ext cx="5180075" cy="2410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412492" y="2464307"/>
            <a:ext cx="5055108" cy="228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407920" y="2459735"/>
            <a:ext cx="5064760" cy="2295525"/>
          </a:xfrm>
          <a:custGeom>
            <a:avLst/>
            <a:gdLst/>
            <a:ahLst/>
            <a:cxnLst/>
            <a:rect l="l" t="t" r="r" b="b"/>
            <a:pathLst>
              <a:path w="5064759" h="2295525">
                <a:moveTo>
                  <a:pt x="0" y="2295144"/>
                </a:moveTo>
                <a:lnTo>
                  <a:pt x="5064252" y="2295144"/>
                </a:lnTo>
                <a:lnTo>
                  <a:pt x="5064252" y="0"/>
                </a:lnTo>
                <a:lnTo>
                  <a:pt x="0" y="0"/>
                </a:lnTo>
                <a:lnTo>
                  <a:pt x="0" y="2295144"/>
                </a:lnTo>
                <a:close/>
              </a:path>
            </a:pathLst>
          </a:custGeom>
          <a:ln w="9144">
            <a:solidFill>
              <a:srgbClr val="CC9A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663940" y="2987039"/>
            <a:ext cx="1815083" cy="12176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698992" y="3022092"/>
            <a:ext cx="1690116" cy="10927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694419" y="3017520"/>
            <a:ext cx="1699260" cy="1102360"/>
          </a:xfrm>
          <a:custGeom>
            <a:avLst/>
            <a:gdLst/>
            <a:ahLst/>
            <a:cxnLst/>
            <a:rect l="l" t="t" r="r" b="b"/>
            <a:pathLst>
              <a:path w="1699259" h="1102360">
                <a:moveTo>
                  <a:pt x="0" y="1101852"/>
                </a:moveTo>
                <a:lnTo>
                  <a:pt x="1699260" y="1101852"/>
                </a:lnTo>
                <a:lnTo>
                  <a:pt x="1699260" y="0"/>
                </a:lnTo>
                <a:lnTo>
                  <a:pt x="0" y="0"/>
                </a:lnTo>
                <a:lnTo>
                  <a:pt x="0" y="1101852"/>
                </a:lnTo>
                <a:close/>
              </a:path>
            </a:pathLst>
          </a:custGeom>
          <a:ln w="9144">
            <a:solidFill>
              <a:srgbClr val="CC9A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759076" y="1333880"/>
            <a:ext cx="1577975" cy="10674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dirty="0" sz="2200" spc="-10" b="1">
                <a:solidFill>
                  <a:srgbClr val="CC9A1A"/>
                </a:solidFill>
                <a:latin typeface="Calibri"/>
                <a:cs typeface="Calibri"/>
              </a:rPr>
              <a:t>Collections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50">
              <a:latin typeface="Times New Roman"/>
              <a:cs typeface="Times New Roman"/>
            </a:endParaRPr>
          </a:p>
          <a:p>
            <a:pPr marL="732790">
              <a:lnSpc>
                <a:spcPct val="100000"/>
              </a:lnSpc>
            </a:pPr>
            <a:r>
              <a:rPr dirty="0" sz="1800" spc="-15" b="1">
                <a:latin typeface="Calibri"/>
                <a:cs typeface="Calibri"/>
              </a:rPr>
              <a:t>Java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35"/>
              </a:lnSpc>
            </a:pPr>
            <a:r>
              <a:rPr dirty="0" spc="-5"/>
              <a:t>By</a:t>
            </a:r>
            <a:r>
              <a:rPr dirty="0" spc="-85"/>
              <a:t> </a:t>
            </a:r>
            <a:r>
              <a:rPr dirty="0" spc="-20"/>
              <a:t>Tahani</a:t>
            </a:r>
            <a:r>
              <a:rPr dirty="0" spc="-70"/>
              <a:t> </a:t>
            </a:r>
            <a:r>
              <a:rPr dirty="0" spc="-5"/>
              <a:t>Almanie </a:t>
            </a:r>
            <a:r>
              <a:rPr dirty="0"/>
              <a:t>|</a:t>
            </a:r>
            <a:r>
              <a:rPr dirty="0" spc="-60"/>
              <a:t> </a:t>
            </a:r>
            <a:r>
              <a:rPr dirty="0" spc="-5"/>
              <a:t>CSCI</a:t>
            </a:r>
            <a:r>
              <a:rPr dirty="0" spc="-35"/>
              <a:t> </a:t>
            </a:r>
            <a:r>
              <a:rPr dirty="0" spc="-5"/>
              <a:t>5448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728709" y="2701289"/>
            <a:ext cx="6292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Calibri"/>
                <a:cs typeface="Calibri"/>
              </a:rPr>
              <a:t>Python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828675">
              <a:lnSpc>
                <a:spcPct val="100000"/>
              </a:lnSpc>
              <a:spcBef>
                <a:spcPts val="105"/>
              </a:spcBef>
            </a:pPr>
            <a:r>
              <a:rPr dirty="0"/>
              <a:t>Python </a:t>
            </a:r>
            <a:r>
              <a:rPr dirty="0" spc="-10"/>
              <a:t>vs.</a:t>
            </a:r>
            <a:r>
              <a:rPr dirty="0" spc="-55"/>
              <a:t> </a:t>
            </a:r>
            <a:r>
              <a:rPr dirty="0" spc="-30"/>
              <a:t>Java</a:t>
            </a:r>
          </a:p>
        </p:txBody>
      </p:sp>
      <p:sp>
        <p:nvSpPr>
          <p:cNvPr id="3" name="object 3"/>
          <p:cNvSpPr/>
          <p:nvPr/>
        </p:nvSpPr>
        <p:spPr>
          <a:xfrm>
            <a:off x="1597152" y="885444"/>
            <a:ext cx="9762744" cy="59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26870" y="874013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 h="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956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479548" y="1488947"/>
            <a:ext cx="4379976" cy="51541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14600" y="1524000"/>
            <a:ext cx="4255008" cy="5029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510027" y="1519427"/>
            <a:ext cx="4264660" cy="5038725"/>
          </a:xfrm>
          <a:custGeom>
            <a:avLst/>
            <a:gdLst/>
            <a:ahLst/>
            <a:cxnLst/>
            <a:rect l="l" t="t" r="r" b="b"/>
            <a:pathLst>
              <a:path w="4264659" h="5038725">
                <a:moveTo>
                  <a:pt x="0" y="5038344"/>
                </a:moveTo>
                <a:lnTo>
                  <a:pt x="4264152" y="5038344"/>
                </a:lnTo>
                <a:lnTo>
                  <a:pt x="4264152" y="0"/>
                </a:lnTo>
                <a:lnTo>
                  <a:pt x="0" y="0"/>
                </a:lnTo>
                <a:lnTo>
                  <a:pt x="0" y="5038344"/>
                </a:lnTo>
                <a:close/>
              </a:path>
            </a:pathLst>
          </a:custGeom>
          <a:ln w="9144">
            <a:solidFill>
              <a:srgbClr val="CC9A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759076" y="863853"/>
            <a:ext cx="2769870" cy="6483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dirty="0" sz="2200" spc="-10" b="1">
                <a:solidFill>
                  <a:srgbClr val="CC9A1A"/>
                </a:solidFill>
                <a:latin typeface="Calibri"/>
                <a:cs typeface="Calibri"/>
              </a:rPr>
              <a:t>Class and</a:t>
            </a:r>
            <a:r>
              <a:rPr dirty="0" sz="2200" spc="-5" b="1">
                <a:solidFill>
                  <a:srgbClr val="CC9A1A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solidFill>
                  <a:srgbClr val="CC9A1A"/>
                </a:solidFill>
                <a:latin typeface="Calibri"/>
                <a:cs typeface="Calibri"/>
              </a:rPr>
              <a:t>Inheritance</a:t>
            </a:r>
            <a:endParaRPr sz="2200">
              <a:latin typeface="Calibri"/>
              <a:cs typeface="Calibri"/>
            </a:endParaRPr>
          </a:p>
          <a:p>
            <a:pPr marL="834390">
              <a:lnSpc>
                <a:spcPct val="100000"/>
              </a:lnSpc>
              <a:spcBef>
                <a:spcPts val="100"/>
              </a:spcBef>
            </a:pPr>
            <a:r>
              <a:rPr dirty="0" sz="1800" spc="-15" b="1">
                <a:latin typeface="Calibri"/>
                <a:cs typeface="Calibri"/>
              </a:rPr>
              <a:t>Java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34782" y="2231263"/>
            <a:ext cx="6292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Calibri"/>
                <a:cs typeface="Calibri"/>
              </a:rPr>
              <a:t>Python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505700" y="2535935"/>
            <a:ext cx="3768852" cy="30708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540752" y="2570988"/>
            <a:ext cx="3643884" cy="29458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536180" y="2566416"/>
            <a:ext cx="3653154" cy="2955290"/>
          </a:xfrm>
          <a:custGeom>
            <a:avLst/>
            <a:gdLst/>
            <a:ahLst/>
            <a:cxnLst/>
            <a:rect l="l" t="t" r="r" b="b"/>
            <a:pathLst>
              <a:path w="3653154" h="2955290">
                <a:moveTo>
                  <a:pt x="0" y="2955036"/>
                </a:moveTo>
                <a:lnTo>
                  <a:pt x="3653028" y="2955036"/>
                </a:lnTo>
                <a:lnTo>
                  <a:pt x="3653028" y="0"/>
                </a:lnTo>
                <a:lnTo>
                  <a:pt x="0" y="0"/>
                </a:lnTo>
                <a:lnTo>
                  <a:pt x="0" y="2955036"/>
                </a:lnTo>
                <a:close/>
              </a:path>
            </a:pathLst>
          </a:custGeom>
          <a:ln w="9144">
            <a:solidFill>
              <a:srgbClr val="CC9A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822692" y="5663184"/>
            <a:ext cx="3147059" cy="3916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857743" y="5698235"/>
            <a:ext cx="3022092" cy="2667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853171" y="5693664"/>
            <a:ext cx="3031490" cy="276225"/>
          </a:xfrm>
          <a:custGeom>
            <a:avLst/>
            <a:gdLst/>
            <a:ahLst/>
            <a:cxnLst/>
            <a:rect l="l" t="t" r="r" b="b"/>
            <a:pathLst>
              <a:path w="3031490" h="276225">
                <a:moveTo>
                  <a:pt x="0" y="275844"/>
                </a:moveTo>
                <a:lnTo>
                  <a:pt x="3031235" y="275844"/>
                </a:lnTo>
                <a:lnTo>
                  <a:pt x="3031235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555230" y="5678525"/>
            <a:ext cx="24955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Wingdings"/>
                <a:cs typeface="Wingdings"/>
              </a:rPr>
              <a:t>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35"/>
              </a:lnSpc>
            </a:pPr>
            <a:r>
              <a:rPr dirty="0" spc="-5"/>
              <a:t>By</a:t>
            </a:r>
            <a:r>
              <a:rPr dirty="0" spc="-85"/>
              <a:t> </a:t>
            </a:r>
            <a:r>
              <a:rPr dirty="0" spc="-20"/>
              <a:t>Tahani</a:t>
            </a:r>
            <a:r>
              <a:rPr dirty="0" spc="-70"/>
              <a:t> </a:t>
            </a:r>
            <a:r>
              <a:rPr dirty="0" spc="-5"/>
              <a:t>Almanie </a:t>
            </a:r>
            <a:r>
              <a:rPr dirty="0"/>
              <a:t>|</a:t>
            </a:r>
            <a:r>
              <a:rPr dirty="0" spc="-60"/>
              <a:t> </a:t>
            </a:r>
            <a:r>
              <a:rPr dirty="0" spc="-5"/>
              <a:t>CSCI</a:t>
            </a:r>
            <a:r>
              <a:rPr dirty="0" spc="-35"/>
              <a:t> </a:t>
            </a:r>
            <a:r>
              <a:rPr dirty="0" spc="-5"/>
              <a:t>5448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31060" cy="1571625"/>
          </a:xfrm>
          <a:custGeom>
            <a:avLst/>
            <a:gdLst/>
            <a:ahLst/>
            <a:cxnLst/>
            <a:rect l="l" t="t" r="r" b="b"/>
            <a:pathLst>
              <a:path w="2131060" h="1571625">
                <a:moveTo>
                  <a:pt x="0" y="0"/>
                </a:moveTo>
                <a:lnTo>
                  <a:pt x="0" y="4699"/>
                </a:lnTo>
                <a:lnTo>
                  <a:pt x="1495552" y="1571243"/>
                </a:lnTo>
                <a:lnTo>
                  <a:pt x="2130552" y="1571243"/>
                </a:lnTo>
                <a:lnTo>
                  <a:pt x="247662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3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016246" y="231393"/>
            <a:ext cx="297624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History </a:t>
            </a:r>
            <a:r>
              <a:rPr dirty="0"/>
              <a:t>of</a:t>
            </a:r>
            <a:r>
              <a:rPr dirty="0" spc="-40"/>
              <a:t> </a:t>
            </a:r>
            <a:r>
              <a:rPr dirty="0"/>
              <a:t>Python</a:t>
            </a:r>
          </a:p>
        </p:txBody>
      </p:sp>
      <p:sp>
        <p:nvSpPr>
          <p:cNvPr id="9" name="object 9"/>
          <p:cNvSpPr/>
          <p:nvPr/>
        </p:nvSpPr>
        <p:spPr>
          <a:xfrm>
            <a:off x="1597152" y="1025652"/>
            <a:ext cx="9762744" cy="59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26870" y="1014222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 h="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956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702435" y="1427480"/>
            <a:ext cx="6743065" cy="45383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dirty="0" sz="2000">
                <a:latin typeface="Calibri"/>
                <a:cs typeface="Calibri"/>
              </a:rPr>
              <a:t>Python </a:t>
            </a:r>
            <a:r>
              <a:rPr dirty="0" sz="2000" spc="-10">
                <a:latin typeface="Calibri"/>
                <a:cs typeface="Calibri"/>
              </a:rPr>
              <a:t>was conceptualized </a:t>
            </a:r>
            <a:r>
              <a:rPr dirty="0" sz="2000" spc="-15">
                <a:latin typeface="Calibri"/>
                <a:cs typeface="Calibri"/>
              </a:rPr>
              <a:t>by </a:t>
            </a:r>
            <a:r>
              <a:rPr dirty="0" sz="2000" spc="-5" b="1">
                <a:solidFill>
                  <a:srgbClr val="CC9A1A"/>
                </a:solidFill>
                <a:latin typeface="Calibri"/>
                <a:cs typeface="Calibri"/>
              </a:rPr>
              <a:t>Guido </a:t>
            </a:r>
            <a:r>
              <a:rPr dirty="0" sz="2000" spc="-40" b="1">
                <a:solidFill>
                  <a:srgbClr val="CC9A1A"/>
                </a:solidFill>
                <a:latin typeface="Calibri"/>
                <a:cs typeface="Calibri"/>
              </a:rPr>
              <a:t>Van </a:t>
            </a:r>
            <a:r>
              <a:rPr dirty="0" sz="2000" spc="-10" b="1">
                <a:solidFill>
                  <a:srgbClr val="CC9A1A"/>
                </a:solidFill>
                <a:latin typeface="Calibri"/>
                <a:cs typeface="Calibri"/>
              </a:rPr>
              <a:t>Rossum </a:t>
            </a:r>
            <a:r>
              <a:rPr dirty="0" sz="2000" spc="-5">
                <a:latin typeface="Calibri"/>
                <a:cs typeface="Calibri"/>
              </a:rPr>
              <a:t>in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42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late</a:t>
            </a:r>
            <a:endParaRPr sz="20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1980s</a:t>
            </a:r>
            <a:r>
              <a:rPr dirty="0" sz="200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algn="just" marL="299085" marR="6985" indent="-286385">
              <a:lnSpc>
                <a:spcPct val="100000"/>
              </a:lnSpc>
              <a:spcBef>
                <a:spcPts val="108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dirty="0" sz="2000" spc="-10">
                <a:latin typeface="Calibri"/>
                <a:cs typeface="Calibri"/>
              </a:rPr>
              <a:t>Rossum </a:t>
            </a:r>
            <a:r>
              <a:rPr dirty="0" sz="2000" spc="-5">
                <a:latin typeface="Calibri"/>
                <a:cs typeface="Calibri"/>
              </a:rPr>
              <a:t>published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20">
                <a:latin typeface="Calibri"/>
                <a:cs typeface="Calibri"/>
              </a:rPr>
              <a:t>first </a:t>
            </a:r>
            <a:r>
              <a:rPr dirty="0" sz="2000" spc="-10">
                <a:latin typeface="Calibri"/>
                <a:cs typeface="Calibri"/>
              </a:rPr>
              <a:t>version </a:t>
            </a:r>
            <a:r>
              <a:rPr dirty="0" sz="2000" spc="-5">
                <a:latin typeface="Calibri"/>
                <a:cs typeface="Calibri"/>
              </a:rPr>
              <a:t>of </a:t>
            </a:r>
            <a:r>
              <a:rPr dirty="0" sz="2000">
                <a:latin typeface="Calibri"/>
                <a:cs typeface="Calibri"/>
              </a:rPr>
              <a:t>Python </a:t>
            </a:r>
            <a:r>
              <a:rPr dirty="0" sz="2000" spc="-10">
                <a:latin typeface="Calibri"/>
                <a:cs typeface="Calibri"/>
              </a:rPr>
              <a:t>code </a:t>
            </a:r>
            <a:r>
              <a:rPr dirty="0" sz="2000" spc="-5">
                <a:latin typeface="Calibri"/>
                <a:cs typeface="Calibri"/>
              </a:rPr>
              <a:t>(0.9.0) </a:t>
            </a:r>
            <a:r>
              <a:rPr dirty="0" sz="2000" spc="-20">
                <a:latin typeface="Calibri"/>
                <a:cs typeface="Calibri"/>
              </a:rPr>
              <a:t>in  </a:t>
            </a:r>
            <a:r>
              <a:rPr dirty="0" sz="2000" spc="-5">
                <a:latin typeface="Calibri"/>
                <a:cs typeface="Calibri"/>
              </a:rPr>
              <a:t>February </a:t>
            </a:r>
            <a:r>
              <a:rPr dirty="0" sz="2000" b="1">
                <a:latin typeface="Calibri"/>
                <a:cs typeface="Calibri"/>
              </a:rPr>
              <a:t>1991 </a:t>
            </a:r>
            <a:r>
              <a:rPr dirty="0" sz="2000" spc="-15">
                <a:latin typeface="Calibri"/>
                <a:cs typeface="Calibri"/>
              </a:rPr>
              <a:t>at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10">
                <a:latin typeface="Calibri"/>
                <a:cs typeface="Calibri"/>
              </a:rPr>
              <a:t>CWI </a:t>
            </a:r>
            <a:r>
              <a:rPr dirty="0" sz="2000" spc="-5">
                <a:latin typeface="Calibri"/>
                <a:cs typeface="Calibri"/>
              </a:rPr>
              <a:t>(Centrum Wiskunde </a:t>
            </a:r>
            <a:r>
              <a:rPr dirty="0" sz="2000">
                <a:latin typeface="Calibri"/>
                <a:cs typeface="Calibri"/>
              </a:rPr>
              <a:t>&amp; </a:t>
            </a:r>
            <a:r>
              <a:rPr dirty="0" sz="2000" spc="-10">
                <a:latin typeface="Calibri"/>
                <a:cs typeface="Calibri"/>
              </a:rPr>
              <a:t>Informatica)  </a:t>
            </a:r>
            <a:r>
              <a:rPr dirty="0" sz="2000" spc="-5">
                <a:latin typeface="Calibri"/>
                <a:cs typeface="Calibri"/>
              </a:rPr>
              <a:t>in </a:t>
            </a:r>
            <a:r>
              <a:rPr dirty="0" sz="2000">
                <a:latin typeface="Calibri"/>
                <a:cs typeface="Calibri"/>
              </a:rPr>
              <a:t>the Netherlands ,</a:t>
            </a:r>
            <a:r>
              <a:rPr dirty="0" sz="2000" spc="-10">
                <a:latin typeface="Calibri"/>
                <a:cs typeface="Calibri"/>
              </a:rPr>
              <a:t> Amsterdam.</a:t>
            </a:r>
            <a:endParaRPr sz="2000">
              <a:latin typeface="Calibri"/>
              <a:cs typeface="Calibri"/>
            </a:endParaRPr>
          </a:p>
          <a:p>
            <a:pPr algn="just" marL="299085" marR="5080" indent="-286385">
              <a:lnSpc>
                <a:spcPct val="100000"/>
              </a:lnSpc>
              <a:spcBef>
                <a:spcPts val="1075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dirty="0" sz="2000">
                <a:latin typeface="Calibri"/>
                <a:cs typeface="Calibri"/>
              </a:rPr>
              <a:t>Python </a:t>
            </a:r>
            <a:r>
              <a:rPr dirty="0" sz="2000" spc="-5">
                <a:latin typeface="Calibri"/>
                <a:cs typeface="Calibri"/>
              </a:rPr>
              <a:t>is derived </a:t>
            </a:r>
            <a:r>
              <a:rPr dirty="0" sz="2000" spc="-15">
                <a:latin typeface="Calibri"/>
                <a:cs typeface="Calibri"/>
              </a:rPr>
              <a:t>from </a:t>
            </a:r>
            <a:r>
              <a:rPr dirty="0" sz="2000" b="1">
                <a:latin typeface="Calibri"/>
                <a:cs typeface="Calibri"/>
              </a:rPr>
              <a:t>ABC </a:t>
            </a:r>
            <a:r>
              <a:rPr dirty="0" sz="2000" spc="-10">
                <a:latin typeface="Calibri"/>
                <a:cs typeface="Calibri"/>
              </a:rPr>
              <a:t>programming </a:t>
            </a:r>
            <a:r>
              <a:rPr dirty="0" sz="2000" spc="-5">
                <a:latin typeface="Calibri"/>
                <a:cs typeface="Calibri"/>
              </a:rPr>
              <a:t>language, which is </a:t>
            </a:r>
            <a:r>
              <a:rPr dirty="0" sz="2000">
                <a:latin typeface="Calibri"/>
                <a:cs typeface="Calibri"/>
              </a:rPr>
              <a:t>a  </a:t>
            </a:r>
            <a:r>
              <a:rPr dirty="0" sz="2000" spc="-10">
                <a:latin typeface="Calibri"/>
                <a:cs typeface="Calibri"/>
              </a:rPr>
              <a:t>general-purpose programming </a:t>
            </a:r>
            <a:r>
              <a:rPr dirty="0" sz="2000" spc="-5">
                <a:latin typeface="Calibri"/>
                <a:cs typeface="Calibri"/>
              </a:rPr>
              <a:t>language that had been  </a:t>
            </a:r>
            <a:r>
              <a:rPr dirty="0" sz="2000" spc="-10">
                <a:latin typeface="Calibri"/>
                <a:cs typeface="Calibri"/>
              </a:rPr>
              <a:t>developed </a:t>
            </a:r>
            <a:r>
              <a:rPr dirty="0" sz="2000" spc="-15">
                <a:latin typeface="Calibri"/>
                <a:cs typeface="Calibri"/>
              </a:rPr>
              <a:t>at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CWI.</a:t>
            </a:r>
            <a:endParaRPr sz="2000">
              <a:latin typeface="Calibri"/>
              <a:cs typeface="Calibri"/>
            </a:endParaRPr>
          </a:p>
          <a:p>
            <a:pPr algn="just" marL="299085" marR="6350" indent="-286385">
              <a:lnSpc>
                <a:spcPct val="100000"/>
              </a:lnSpc>
              <a:spcBef>
                <a:spcPts val="1075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dirty="0" sz="2000" spc="-10">
                <a:latin typeface="Calibri"/>
                <a:cs typeface="Calibri"/>
              </a:rPr>
              <a:t>Rossum </a:t>
            </a:r>
            <a:r>
              <a:rPr dirty="0" sz="2000" spc="-5">
                <a:latin typeface="Calibri"/>
                <a:cs typeface="Calibri"/>
              </a:rPr>
              <a:t>chose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5">
                <a:latin typeface="Calibri"/>
                <a:cs typeface="Calibri"/>
              </a:rPr>
              <a:t>name </a:t>
            </a:r>
            <a:r>
              <a:rPr dirty="0" sz="2000">
                <a:latin typeface="Calibri"/>
                <a:cs typeface="Calibri"/>
              </a:rPr>
              <a:t>"</a:t>
            </a:r>
            <a:r>
              <a:rPr dirty="0" sz="2000" b="1">
                <a:solidFill>
                  <a:srgbClr val="CC9A1A"/>
                </a:solidFill>
                <a:latin typeface="Calibri"/>
                <a:cs typeface="Calibri"/>
              </a:rPr>
              <a:t>Python</a:t>
            </a:r>
            <a:r>
              <a:rPr dirty="0" sz="2000">
                <a:latin typeface="Calibri"/>
                <a:cs typeface="Calibri"/>
              </a:rPr>
              <a:t>", </a:t>
            </a:r>
            <a:r>
              <a:rPr dirty="0" sz="2000" spc="-5">
                <a:latin typeface="Calibri"/>
                <a:cs typeface="Calibri"/>
              </a:rPr>
              <a:t>since he </a:t>
            </a:r>
            <a:r>
              <a:rPr dirty="0" sz="2000" spc="-10">
                <a:latin typeface="Calibri"/>
                <a:cs typeface="Calibri"/>
              </a:rPr>
              <a:t>was </a:t>
            </a:r>
            <a:r>
              <a:rPr dirty="0" sz="2000">
                <a:latin typeface="Calibri"/>
                <a:cs typeface="Calibri"/>
              </a:rPr>
              <a:t>a </a:t>
            </a:r>
            <a:r>
              <a:rPr dirty="0" sz="2000" spc="-10">
                <a:latin typeface="Calibri"/>
                <a:cs typeface="Calibri"/>
              </a:rPr>
              <a:t>big </a:t>
            </a:r>
            <a:r>
              <a:rPr dirty="0" sz="2000" spc="-15">
                <a:latin typeface="Calibri"/>
                <a:cs typeface="Calibri"/>
              </a:rPr>
              <a:t>fan of  </a:t>
            </a:r>
            <a:r>
              <a:rPr dirty="0" sz="2000" spc="-5">
                <a:latin typeface="Calibri"/>
                <a:cs typeface="Calibri"/>
              </a:rPr>
              <a:t>Monty </a:t>
            </a:r>
            <a:r>
              <a:rPr dirty="0" sz="2000">
                <a:latin typeface="Calibri"/>
                <a:cs typeface="Calibri"/>
              </a:rPr>
              <a:t>Python's </a:t>
            </a:r>
            <a:r>
              <a:rPr dirty="0" sz="2000" spc="-5">
                <a:latin typeface="Calibri"/>
                <a:cs typeface="Calibri"/>
              </a:rPr>
              <a:t>Flying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Circus.</a:t>
            </a:r>
            <a:endParaRPr sz="2000">
              <a:latin typeface="Calibri"/>
              <a:cs typeface="Calibri"/>
            </a:endParaRPr>
          </a:p>
          <a:p>
            <a:pPr algn="just" marL="299085" marR="5080" indent="-286385">
              <a:lnSpc>
                <a:spcPct val="100000"/>
              </a:lnSpc>
              <a:spcBef>
                <a:spcPts val="1075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dirty="0" sz="2000">
                <a:latin typeface="Calibri"/>
                <a:cs typeface="Calibri"/>
              </a:rPr>
              <a:t>Python </a:t>
            </a:r>
            <a:r>
              <a:rPr dirty="0" sz="2000" spc="-5">
                <a:latin typeface="Calibri"/>
                <a:cs typeface="Calibri"/>
              </a:rPr>
              <a:t>is </a:t>
            </a:r>
            <a:r>
              <a:rPr dirty="0" sz="2000">
                <a:latin typeface="Calibri"/>
                <a:cs typeface="Calibri"/>
              </a:rPr>
              <a:t>now </a:t>
            </a:r>
            <a:r>
              <a:rPr dirty="0" sz="2000" spc="-5">
                <a:latin typeface="Calibri"/>
                <a:cs typeface="Calibri"/>
              </a:rPr>
              <a:t>maintained by </a:t>
            </a:r>
            <a:r>
              <a:rPr dirty="0" sz="2000">
                <a:latin typeface="Calibri"/>
                <a:cs typeface="Calibri"/>
              </a:rPr>
              <a:t>a </a:t>
            </a:r>
            <a:r>
              <a:rPr dirty="0" sz="2000" spc="-10">
                <a:latin typeface="Calibri"/>
                <a:cs typeface="Calibri"/>
              </a:rPr>
              <a:t>core development </a:t>
            </a:r>
            <a:r>
              <a:rPr dirty="0" sz="2000" spc="-5">
                <a:latin typeface="Calibri"/>
                <a:cs typeface="Calibri"/>
              </a:rPr>
              <a:t>team </a:t>
            </a:r>
            <a:r>
              <a:rPr dirty="0" sz="2000" spc="-15">
                <a:latin typeface="Calibri"/>
                <a:cs typeface="Calibri"/>
              </a:rPr>
              <a:t>at </a:t>
            </a:r>
            <a:r>
              <a:rPr dirty="0" sz="2000">
                <a:latin typeface="Calibri"/>
                <a:cs typeface="Calibri"/>
              </a:rPr>
              <a:t>the  </a:t>
            </a:r>
            <a:r>
              <a:rPr dirty="0" sz="2000" spc="-5">
                <a:latin typeface="Calibri"/>
                <a:cs typeface="Calibri"/>
              </a:rPr>
              <a:t>institute, </a:t>
            </a:r>
            <a:r>
              <a:rPr dirty="0" sz="2000">
                <a:latin typeface="Calibri"/>
                <a:cs typeface="Calibri"/>
              </a:rPr>
              <a:t>although </a:t>
            </a:r>
            <a:r>
              <a:rPr dirty="0" sz="2000" spc="-10">
                <a:latin typeface="Calibri"/>
                <a:cs typeface="Calibri"/>
              </a:rPr>
              <a:t>Rossum </a:t>
            </a:r>
            <a:r>
              <a:rPr dirty="0" sz="2000" spc="-5">
                <a:latin typeface="Calibri"/>
                <a:cs typeface="Calibri"/>
              </a:rPr>
              <a:t>still holds </a:t>
            </a:r>
            <a:r>
              <a:rPr dirty="0" sz="2000">
                <a:latin typeface="Calibri"/>
                <a:cs typeface="Calibri"/>
              </a:rPr>
              <a:t>a </a:t>
            </a:r>
            <a:r>
              <a:rPr dirty="0" sz="2000" spc="-10">
                <a:latin typeface="Calibri"/>
                <a:cs typeface="Calibri"/>
              </a:rPr>
              <a:t>vital </a:t>
            </a:r>
            <a:r>
              <a:rPr dirty="0" sz="2000" spc="-15">
                <a:latin typeface="Calibri"/>
                <a:cs typeface="Calibri"/>
              </a:rPr>
              <a:t>role </a:t>
            </a:r>
            <a:r>
              <a:rPr dirty="0" sz="2000" spc="-5">
                <a:latin typeface="Calibri"/>
                <a:cs typeface="Calibri"/>
              </a:rPr>
              <a:t>in directing  </a:t>
            </a:r>
            <a:r>
              <a:rPr dirty="0" sz="2000">
                <a:latin typeface="Calibri"/>
                <a:cs typeface="Calibri"/>
              </a:rPr>
              <a:t>its </a:t>
            </a:r>
            <a:r>
              <a:rPr dirty="0" sz="2000" spc="-10">
                <a:latin typeface="Calibri"/>
                <a:cs typeface="Calibri"/>
              </a:rPr>
              <a:t>progress.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510016" y="1350263"/>
            <a:ext cx="3052572" cy="45201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791068" y="5858967"/>
            <a:ext cx="424434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">
                <a:latin typeface="Calibri"/>
                <a:cs typeface="Calibri"/>
              </a:rPr>
              <a:t>https://en.wikipedia.org/wiki/Guido_van_Rossum#/media/File:Guido_van_Rossum_OSCON_2006.jpg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35"/>
              </a:lnSpc>
            </a:pPr>
            <a:r>
              <a:rPr dirty="0" spc="-5"/>
              <a:t>By</a:t>
            </a:r>
            <a:r>
              <a:rPr dirty="0" spc="-85"/>
              <a:t> </a:t>
            </a:r>
            <a:r>
              <a:rPr dirty="0" spc="-20"/>
              <a:t>Tahani</a:t>
            </a:r>
            <a:r>
              <a:rPr dirty="0" spc="-70"/>
              <a:t> </a:t>
            </a:r>
            <a:r>
              <a:rPr dirty="0" spc="-5"/>
              <a:t>Almanie </a:t>
            </a:r>
            <a:r>
              <a:rPr dirty="0"/>
              <a:t>|</a:t>
            </a:r>
            <a:r>
              <a:rPr dirty="0" spc="-60"/>
              <a:t> </a:t>
            </a:r>
            <a:r>
              <a:rPr dirty="0" spc="-5"/>
              <a:t>CSCI</a:t>
            </a:r>
            <a:r>
              <a:rPr dirty="0" spc="-35"/>
              <a:t> </a:t>
            </a:r>
            <a:r>
              <a:rPr dirty="0" spc="-5"/>
              <a:t>5448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31506" y="4078351"/>
            <a:ext cx="419227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b="1">
                <a:solidFill>
                  <a:srgbClr val="CC9A1A"/>
                </a:solidFill>
                <a:latin typeface="Calibri"/>
                <a:cs typeface="Calibri"/>
              </a:rPr>
              <a:t>Python </a:t>
            </a:r>
            <a:r>
              <a:rPr dirty="0" sz="4000" spc="-10" b="1">
                <a:solidFill>
                  <a:srgbClr val="CC9A1A"/>
                </a:solidFill>
                <a:latin typeface="Calibri"/>
                <a:cs typeface="Calibri"/>
              </a:rPr>
              <a:t>Useful</a:t>
            </a:r>
            <a:r>
              <a:rPr dirty="0" sz="4000" spc="-50" b="1">
                <a:solidFill>
                  <a:srgbClr val="CC9A1A"/>
                </a:solidFill>
                <a:latin typeface="Calibri"/>
                <a:cs typeface="Calibri"/>
              </a:rPr>
              <a:t> </a:t>
            </a:r>
            <a:r>
              <a:rPr dirty="0" sz="4000" spc="-70" b="1">
                <a:solidFill>
                  <a:srgbClr val="CC9A1A"/>
                </a:solidFill>
                <a:latin typeface="Calibri"/>
                <a:cs typeface="Calibri"/>
              </a:rPr>
              <a:t>Tools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35"/>
              </a:lnSpc>
            </a:pPr>
            <a:r>
              <a:rPr dirty="0" spc="-5"/>
              <a:t>By</a:t>
            </a:r>
            <a:r>
              <a:rPr dirty="0" spc="-85"/>
              <a:t> </a:t>
            </a:r>
            <a:r>
              <a:rPr dirty="0" spc="-20"/>
              <a:t>Tahani</a:t>
            </a:r>
            <a:r>
              <a:rPr dirty="0" spc="-70"/>
              <a:t> </a:t>
            </a:r>
            <a:r>
              <a:rPr dirty="0" spc="-5"/>
              <a:t>Almanie </a:t>
            </a:r>
            <a:r>
              <a:rPr dirty="0"/>
              <a:t>|</a:t>
            </a:r>
            <a:r>
              <a:rPr dirty="0" spc="-60"/>
              <a:t> </a:t>
            </a:r>
            <a:r>
              <a:rPr dirty="0" spc="-5"/>
              <a:t>CSCI</a:t>
            </a:r>
            <a:r>
              <a:rPr dirty="0" spc="-35"/>
              <a:t> </a:t>
            </a:r>
            <a:r>
              <a:rPr dirty="0" spc="-5"/>
              <a:t>5448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31060" cy="1571625"/>
          </a:xfrm>
          <a:custGeom>
            <a:avLst/>
            <a:gdLst/>
            <a:ahLst/>
            <a:cxnLst/>
            <a:rect l="l" t="t" r="r" b="b"/>
            <a:pathLst>
              <a:path w="2131060" h="1571625">
                <a:moveTo>
                  <a:pt x="0" y="0"/>
                </a:moveTo>
                <a:lnTo>
                  <a:pt x="0" y="4699"/>
                </a:lnTo>
                <a:lnTo>
                  <a:pt x="1495552" y="1571243"/>
                </a:lnTo>
                <a:lnTo>
                  <a:pt x="2130552" y="1571243"/>
                </a:lnTo>
                <a:lnTo>
                  <a:pt x="247662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3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473446" y="231393"/>
            <a:ext cx="2059939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Useful</a:t>
            </a:r>
            <a:r>
              <a:rPr dirty="0" spc="-70"/>
              <a:t> </a:t>
            </a:r>
            <a:r>
              <a:rPr dirty="0" spc="-60"/>
              <a:t>Tools</a:t>
            </a:r>
          </a:p>
        </p:txBody>
      </p:sp>
      <p:sp>
        <p:nvSpPr>
          <p:cNvPr id="9" name="object 9"/>
          <p:cNvSpPr/>
          <p:nvPr/>
        </p:nvSpPr>
        <p:spPr>
          <a:xfrm>
            <a:off x="1597152" y="1025652"/>
            <a:ext cx="9762744" cy="59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26870" y="1014222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 h="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956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216276" y="1758823"/>
            <a:ext cx="3415665" cy="3510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SzPct val="143750"/>
              <a:buFont typeface="Wingdings"/>
              <a:buChar char=""/>
              <a:tabLst>
                <a:tab pos="299720" algn="l"/>
              </a:tabLst>
            </a:pPr>
            <a:r>
              <a:rPr dirty="0" sz="2400" spc="-5" b="1">
                <a:solidFill>
                  <a:srgbClr val="CC9A1A"/>
                </a:solidFill>
                <a:latin typeface="Calibri"/>
                <a:cs typeface="Calibri"/>
              </a:rPr>
              <a:t>Python</a:t>
            </a:r>
            <a:r>
              <a:rPr dirty="0" sz="2400" spc="5" b="1">
                <a:solidFill>
                  <a:srgbClr val="CC9A1A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CC9A1A"/>
                </a:solidFill>
                <a:latin typeface="Calibri"/>
                <a:cs typeface="Calibri"/>
              </a:rPr>
              <a:t>IDEs</a:t>
            </a:r>
            <a:endParaRPr sz="2400">
              <a:latin typeface="Calibri"/>
              <a:cs typeface="Calibri"/>
            </a:endParaRPr>
          </a:p>
          <a:p>
            <a:pPr lvl="1" marL="1099185" indent="-172085">
              <a:lnSpc>
                <a:spcPts val="4100"/>
              </a:lnSpc>
              <a:spcBef>
                <a:spcPts val="125"/>
              </a:spcBef>
              <a:buClr>
                <a:srgbClr val="CC9A1A"/>
              </a:buClr>
              <a:buSzPct val="143750"/>
              <a:buFont typeface="Arial"/>
              <a:buChar char="•"/>
              <a:tabLst>
                <a:tab pos="1099820" algn="l"/>
              </a:tabLst>
            </a:pPr>
            <a:r>
              <a:rPr dirty="0" sz="2400" spc="-5">
                <a:latin typeface="Calibri"/>
                <a:cs typeface="Calibri"/>
              </a:rPr>
              <a:t>Vim</a:t>
            </a:r>
            <a:endParaRPr sz="2400">
              <a:latin typeface="Calibri"/>
              <a:cs typeface="Calibri"/>
            </a:endParaRPr>
          </a:p>
          <a:p>
            <a:pPr lvl="1" marL="1099185" indent="-172085">
              <a:lnSpc>
                <a:spcPts val="4054"/>
              </a:lnSpc>
              <a:buClr>
                <a:srgbClr val="CC9A1A"/>
              </a:buClr>
              <a:buSzPct val="143750"/>
              <a:buFont typeface="Arial"/>
              <a:buChar char="•"/>
              <a:tabLst>
                <a:tab pos="1099820" algn="l"/>
              </a:tabLst>
            </a:pPr>
            <a:r>
              <a:rPr dirty="0" sz="2400" spc="-10">
                <a:latin typeface="Calibri"/>
                <a:cs typeface="Calibri"/>
              </a:rPr>
              <a:t>Eclipse </a:t>
            </a:r>
            <a:r>
              <a:rPr dirty="0" sz="2400">
                <a:latin typeface="Calibri"/>
                <a:cs typeface="Calibri"/>
              </a:rPr>
              <a:t>with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PyDev</a:t>
            </a:r>
            <a:endParaRPr sz="2400">
              <a:latin typeface="Calibri"/>
              <a:cs typeface="Calibri"/>
            </a:endParaRPr>
          </a:p>
          <a:p>
            <a:pPr lvl="1" marL="1099185" indent="-172085">
              <a:lnSpc>
                <a:spcPts val="4054"/>
              </a:lnSpc>
              <a:buClr>
                <a:srgbClr val="CC9A1A"/>
              </a:buClr>
              <a:buSzPct val="143750"/>
              <a:buFont typeface="Arial"/>
              <a:buChar char="•"/>
              <a:tabLst>
                <a:tab pos="1099820" algn="l"/>
              </a:tabLst>
            </a:pPr>
            <a:r>
              <a:rPr dirty="0" sz="2400" spc="-5">
                <a:latin typeface="Calibri"/>
                <a:cs typeface="Calibri"/>
              </a:rPr>
              <a:t>Sublime </a:t>
            </a:r>
            <a:r>
              <a:rPr dirty="0" sz="2400" spc="-65">
                <a:latin typeface="Calibri"/>
                <a:cs typeface="Calibri"/>
              </a:rPr>
              <a:t>Text</a:t>
            </a:r>
            <a:endParaRPr sz="2400">
              <a:latin typeface="Calibri"/>
              <a:cs typeface="Calibri"/>
            </a:endParaRPr>
          </a:p>
          <a:p>
            <a:pPr lvl="1" marL="1099185" indent="-172085">
              <a:lnSpc>
                <a:spcPts val="4054"/>
              </a:lnSpc>
              <a:buClr>
                <a:srgbClr val="CC9A1A"/>
              </a:buClr>
              <a:buSzPct val="143750"/>
              <a:buFont typeface="Arial"/>
              <a:buChar char="•"/>
              <a:tabLst>
                <a:tab pos="1099820" algn="l"/>
              </a:tabLst>
            </a:pPr>
            <a:r>
              <a:rPr dirty="0" sz="2400" spc="-5">
                <a:latin typeface="Calibri"/>
                <a:cs typeface="Calibri"/>
              </a:rPr>
              <a:t>Emacs</a:t>
            </a:r>
            <a:endParaRPr sz="2400">
              <a:latin typeface="Calibri"/>
              <a:cs typeface="Calibri"/>
            </a:endParaRPr>
          </a:p>
          <a:p>
            <a:pPr lvl="1" marL="1099185" indent="-172085">
              <a:lnSpc>
                <a:spcPts val="4054"/>
              </a:lnSpc>
              <a:buClr>
                <a:srgbClr val="CC9A1A"/>
              </a:buClr>
              <a:buSzPct val="143750"/>
              <a:buFont typeface="Arial"/>
              <a:buChar char="•"/>
              <a:tabLst>
                <a:tab pos="1099820" algn="l"/>
              </a:tabLst>
            </a:pPr>
            <a:r>
              <a:rPr dirty="0" sz="2400" spc="-15">
                <a:latin typeface="Calibri"/>
                <a:cs typeface="Calibri"/>
              </a:rPr>
              <a:t>Komodo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Edit</a:t>
            </a:r>
            <a:endParaRPr sz="2400">
              <a:latin typeface="Calibri"/>
              <a:cs typeface="Calibri"/>
            </a:endParaRPr>
          </a:p>
          <a:p>
            <a:pPr lvl="1" marL="1099185" indent="-172085">
              <a:lnSpc>
                <a:spcPts val="4100"/>
              </a:lnSpc>
              <a:buClr>
                <a:srgbClr val="CC9A1A"/>
              </a:buClr>
              <a:buSzPct val="143750"/>
              <a:buFont typeface="Arial"/>
              <a:buChar char="•"/>
              <a:tabLst>
                <a:tab pos="1099820" algn="l"/>
              </a:tabLst>
            </a:pPr>
            <a:r>
              <a:rPr dirty="0" sz="2400" spc="-5">
                <a:latin typeface="Calibri"/>
                <a:cs typeface="Calibri"/>
              </a:rPr>
              <a:t>PyCharm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35"/>
              </a:lnSpc>
            </a:pPr>
            <a:r>
              <a:rPr dirty="0" spc="-5"/>
              <a:t>By</a:t>
            </a:r>
            <a:r>
              <a:rPr dirty="0" spc="-85"/>
              <a:t> </a:t>
            </a:r>
            <a:r>
              <a:rPr dirty="0" spc="-20"/>
              <a:t>Tahani</a:t>
            </a:r>
            <a:r>
              <a:rPr dirty="0" spc="-70"/>
              <a:t> </a:t>
            </a:r>
            <a:r>
              <a:rPr dirty="0" spc="-5"/>
              <a:t>Almanie </a:t>
            </a:r>
            <a:r>
              <a:rPr dirty="0"/>
              <a:t>|</a:t>
            </a:r>
            <a:r>
              <a:rPr dirty="0" spc="-60"/>
              <a:t> </a:t>
            </a:r>
            <a:r>
              <a:rPr dirty="0" spc="-5"/>
              <a:t>CSCI</a:t>
            </a:r>
            <a:r>
              <a:rPr dirty="0" spc="-35"/>
              <a:t> </a:t>
            </a:r>
            <a:r>
              <a:rPr dirty="0" spc="-5"/>
              <a:t>5448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31060" cy="1571625"/>
          </a:xfrm>
          <a:custGeom>
            <a:avLst/>
            <a:gdLst/>
            <a:ahLst/>
            <a:cxnLst/>
            <a:rect l="l" t="t" r="r" b="b"/>
            <a:pathLst>
              <a:path w="2131060" h="1571625">
                <a:moveTo>
                  <a:pt x="0" y="0"/>
                </a:moveTo>
                <a:lnTo>
                  <a:pt x="0" y="4699"/>
                </a:lnTo>
                <a:lnTo>
                  <a:pt x="1495552" y="1571243"/>
                </a:lnTo>
                <a:lnTo>
                  <a:pt x="2130552" y="1571243"/>
                </a:lnTo>
                <a:lnTo>
                  <a:pt x="247662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3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473446" y="231393"/>
            <a:ext cx="2059939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Useful</a:t>
            </a:r>
            <a:r>
              <a:rPr dirty="0" spc="-70"/>
              <a:t> </a:t>
            </a:r>
            <a:r>
              <a:rPr dirty="0" spc="-60"/>
              <a:t>Tools</a:t>
            </a:r>
          </a:p>
        </p:txBody>
      </p:sp>
      <p:sp>
        <p:nvSpPr>
          <p:cNvPr id="9" name="object 9"/>
          <p:cNvSpPr/>
          <p:nvPr/>
        </p:nvSpPr>
        <p:spPr>
          <a:xfrm>
            <a:off x="1597152" y="1025652"/>
            <a:ext cx="9762744" cy="59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26870" y="1014222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 h="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956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216276" y="1758823"/>
            <a:ext cx="3495040" cy="3510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SzPct val="143750"/>
              <a:buFont typeface="Wingdings"/>
              <a:buChar char=""/>
              <a:tabLst>
                <a:tab pos="299720" algn="l"/>
              </a:tabLst>
            </a:pPr>
            <a:r>
              <a:rPr dirty="0" sz="2400" spc="-5" b="1">
                <a:solidFill>
                  <a:srgbClr val="CC9A1A"/>
                </a:solidFill>
                <a:latin typeface="Calibri"/>
                <a:cs typeface="Calibri"/>
              </a:rPr>
              <a:t>Python </a:t>
            </a:r>
            <a:r>
              <a:rPr dirty="0" sz="2400" spc="-35" b="1">
                <a:solidFill>
                  <a:srgbClr val="CC9A1A"/>
                </a:solidFill>
                <a:latin typeface="Calibri"/>
                <a:cs typeface="Calibri"/>
              </a:rPr>
              <a:t>Web</a:t>
            </a:r>
            <a:r>
              <a:rPr dirty="0" sz="2400" spc="0" b="1">
                <a:solidFill>
                  <a:srgbClr val="CC9A1A"/>
                </a:solidFill>
                <a:latin typeface="Calibri"/>
                <a:cs typeface="Calibri"/>
              </a:rPr>
              <a:t> </a:t>
            </a:r>
            <a:r>
              <a:rPr dirty="0" sz="2400" spc="-15" b="1">
                <a:solidFill>
                  <a:srgbClr val="CC9A1A"/>
                </a:solidFill>
                <a:latin typeface="Calibri"/>
                <a:cs typeface="Calibri"/>
              </a:rPr>
              <a:t>Frameworks</a:t>
            </a:r>
            <a:endParaRPr sz="2400">
              <a:latin typeface="Calibri"/>
              <a:cs typeface="Calibri"/>
            </a:endParaRPr>
          </a:p>
          <a:p>
            <a:pPr lvl="1" marL="1099185" indent="-172085">
              <a:lnSpc>
                <a:spcPts val="4100"/>
              </a:lnSpc>
              <a:spcBef>
                <a:spcPts val="125"/>
              </a:spcBef>
              <a:buClr>
                <a:srgbClr val="CC9A1A"/>
              </a:buClr>
              <a:buSzPct val="143750"/>
              <a:buFont typeface="Arial"/>
              <a:buChar char="•"/>
              <a:tabLst>
                <a:tab pos="1099820" algn="l"/>
              </a:tabLst>
            </a:pPr>
            <a:r>
              <a:rPr dirty="0" sz="2400" spc="-10">
                <a:latin typeface="Calibri"/>
                <a:cs typeface="Calibri"/>
              </a:rPr>
              <a:t>Django</a:t>
            </a:r>
            <a:endParaRPr sz="2400">
              <a:latin typeface="Calibri"/>
              <a:cs typeface="Calibri"/>
            </a:endParaRPr>
          </a:p>
          <a:p>
            <a:pPr lvl="1" marL="1099185" indent="-172085">
              <a:lnSpc>
                <a:spcPts val="4054"/>
              </a:lnSpc>
              <a:buClr>
                <a:srgbClr val="CC9A1A"/>
              </a:buClr>
              <a:buSzPct val="143750"/>
              <a:buFont typeface="Arial"/>
              <a:buChar char="•"/>
              <a:tabLst>
                <a:tab pos="1099820" algn="l"/>
              </a:tabLst>
            </a:pPr>
            <a:r>
              <a:rPr dirty="0" sz="2400" spc="-5">
                <a:latin typeface="Calibri"/>
                <a:cs typeface="Calibri"/>
              </a:rPr>
              <a:t>Flask</a:t>
            </a:r>
            <a:endParaRPr sz="2400">
              <a:latin typeface="Calibri"/>
              <a:cs typeface="Calibri"/>
            </a:endParaRPr>
          </a:p>
          <a:p>
            <a:pPr lvl="1" marL="1099185" indent="-172085">
              <a:lnSpc>
                <a:spcPts val="4054"/>
              </a:lnSpc>
              <a:buClr>
                <a:srgbClr val="CC9A1A"/>
              </a:buClr>
              <a:buSzPct val="143750"/>
              <a:buFont typeface="Arial"/>
              <a:buChar char="•"/>
              <a:tabLst>
                <a:tab pos="1099820" algn="l"/>
              </a:tabLst>
            </a:pPr>
            <a:r>
              <a:rPr dirty="0" sz="2400">
                <a:latin typeface="Calibri"/>
                <a:cs typeface="Calibri"/>
              </a:rPr>
              <a:t>Pylons</a:t>
            </a:r>
            <a:endParaRPr sz="2400">
              <a:latin typeface="Calibri"/>
              <a:cs typeface="Calibri"/>
            </a:endParaRPr>
          </a:p>
          <a:p>
            <a:pPr lvl="1" marL="1099185" indent="-172085">
              <a:lnSpc>
                <a:spcPts val="4054"/>
              </a:lnSpc>
              <a:buClr>
                <a:srgbClr val="CC9A1A"/>
              </a:buClr>
              <a:buSzPct val="143750"/>
              <a:buFont typeface="Arial"/>
              <a:buChar char="•"/>
              <a:tabLst>
                <a:tab pos="1099820" algn="l"/>
              </a:tabLst>
            </a:pPr>
            <a:r>
              <a:rPr dirty="0" sz="2400" spc="-10">
                <a:latin typeface="Calibri"/>
                <a:cs typeface="Calibri"/>
              </a:rPr>
              <a:t>Pyramid</a:t>
            </a:r>
            <a:endParaRPr sz="2400">
              <a:latin typeface="Calibri"/>
              <a:cs typeface="Calibri"/>
            </a:endParaRPr>
          </a:p>
          <a:p>
            <a:pPr lvl="1" marL="1099185" indent="-172085">
              <a:lnSpc>
                <a:spcPts val="4054"/>
              </a:lnSpc>
              <a:buClr>
                <a:srgbClr val="CC9A1A"/>
              </a:buClr>
              <a:buSzPct val="143750"/>
              <a:buFont typeface="Arial"/>
              <a:buChar char="•"/>
              <a:tabLst>
                <a:tab pos="1099820" algn="l"/>
              </a:tabLst>
            </a:pPr>
            <a:r>
              <a:rPr dirty="0" sz="2400" spc="-25">
                <a:latin typeface="Calibri"/>
                <a:cs typeface="Calibri"/>
              </a:rPr>
              <a:t>TurboGears</a:t>
            </a:r>
            <a:endParaRPr sz="2400">
              <a:latin typeface="Calibri"/>
              <a:cs typeface="Calibri"/>
            </a:endParaRPr>
          </a:p>
          <a:p>
            <a:pPr lvl="1" marL="1099185" indent="-172085">
              <a:lnSpc>
                <a:spcPts val="4100"/>
              </a:lnSpc>
              <a:buClr>
                <a:srgbClr val="CC9A1A"/>
              </a:buClr>
              <a:buSzPct val="143750"/>
              <a:buFont typeface="Arial"/>
              <a:buChar char="•"/>
              <a:tabLst>
                <a:tab pos="1099820" algn="l"/>
              </a:tabLst>
            </a:pPr>
            <a:r>
              <a:rPr dirty="0" sz="2400" spc="-20">
                <a:latin typeface="Calibri"/>
                <a:cs typeface="Calibri"/>
              </a:rPr>
              <a:t>Web2py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35"/>
              </a:lnSpc>
            </a:pPr>
            <a:r>
              <a:rPr dirty="0" spc="-5"/>
              <a:t>By</a:t>
            </a:r>
            <a:r>
              <a:rPr dirty="0" spc="-85"/>
              <a:t> </a:t>
            </a:r>
            <a:r>
              <a:rPr dirty="0" spc="-20"/>
              <a:t>Tahani</a:t>
            </a:r>
            <a:r>
              <a:rPr dirty="0" spc="-70"/>
              <a:t> </a:t>
            </a:r>
            <a:r>
              <a:rPr dirty="0" spc="-5"/>
              <a:t>Almanie </a:t>
            </a:r>
            <a:r>
              <a:rPr dirty="0"/>
              <a:t>|</a:t>
            </a:r>
            <a:r>
              <a:rPr dirty="0" spc="-60"/>
              <a:t> </a:t>
            </a:r>
            <a:r>
              <a:rPr dirty="0" spc="-5"/>
              <a:t>CSCI</a:t>
            </a:r>
            <a:r>
              <a:rPr dirty="0" spc="-35"/>
              <a:t> </a:t>
            </a:r>
            <a:r>
              <a:rPr dirty="0" spc="-5"/>
              <a:t>5448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25055" y="4078351"/>
            <a:ext cx="400113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" b="1">
                <a:solidFill>
                  <a:srgbClr val="CC9A1A"/>
                </a:solidFill>
                <a:latin typeface="Calibri"/>
                <a:cs typeface="Calibri"/>
              </a:rPr>
              <a:t>Who </a:t>
            </a:r>
            <a:r>
              <a:rPr dirty="0" sz="4000" spc="-5" b="1">
                <a:solidFill>
                  <a:srgbClr val="CC9A1A"/>
                </a:solidFill>
                <a:latin typeface="Calibri"/>
                <a:cs typeface="Calibri"/>
              </a:rPr>
              <a:t>Uses</a:t>
            </a:r>
            <a:r>
              <a:rPr dirty="0" sz="4000" spc="-20" b="1">
                <a:solidFill>
                  <a:srgbClr val="CC9A1A"/>
                </a:solidFill>
                <a:latin typeface="Calibri"/>
                <a:cs typeface="Calibri"/>
              </a:rPr>
              <a:t> </a:t>
            </a:r>
            <a:r>
              <a:rPr dirty="0" sz="4000" b="1">
                <a:solidFill>
                  <a:srgbClr val="CC9A1A"/>
                </a:solidFill>
                <a:latin typeface="Calibri"/>
                <a:cs typeface="Calibri"/>
              </a:rPr>
              <a:t>Python?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35"/>
              </a:lnSpc>
            </a:pPr>
            <a:r>
              <a:rPr dirty="0" spc="-5"/>
              <a:t>By</a:t>
            </a:r>
            <a:r>
              <a:rPr dirty="0" spc="-85"/>
              <a:t> </a:t>
            </a:r>
            <a:r>
              <a:rPr dirty="0" spc="-20"/>
              <a:t>Tahani</a:t>
            </a:r>
            <a:r>
              <a:rPr dirty="0" spc="-70"/>
              <a:t> </a:t>
            </a:r>
            <a:r>
              <a:rPr dirty="0" spc="-5"/>
              <a:t>Almanie </a:t>
            </a:r>
            <a:r>
              <a:rPr dirty="0"/>
              <a:t>|</a:t>
            </a:r>
            <a:r>
              <a:rPr dirty="0" spc="-60"/>
              <a:t> </a:t>
            </a:r>
            <a:r>
              <a:rPr dirty="0" spc="-5"/>
              <a:t>CSCI</a:t>
            </a:r>
            <a:r>
              <a:rPr dirty="0" spc="-35"/>
              <a:t> </a:t>
            </a:r>
            <a:r>
              <a:rPr dirty="0" spc="-5"/>
              <a:t>5448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31060" cy="1571625"/>
          </a:xfrm>
          <a:custGeom>
            <a:avLst/>
            <a:gdLst/>
            <a:ahLst/>
            <a:cxnLst/>
            <a:rect l="l" t="t" r="r" b="b"/>
            <a:pathLst>
              <a:path w="2131060" h="1571625">
                <a:moveTo>
                  <a:pt x="0" y="0"/>
                </a:moveTo>
                <a:lnTo>
                  <a:pt x="0" y="4699"/>
                </a:lnTo>
                <a:lnTo>
                  <a:pt x="1495552" y="1571243"/>
                </a:lnTo>
                <a:lnTo>
                  <a:pt x="2130552" y="1571243"/>
                </a:lnTo>
                <a:lnTo>
                  <a:pt x="247662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3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324350" y="231393"/>
            <a:ext cx="436118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"/>
              <a:t>Organizations </a:t>
            </a:r>
            <a:r>
              <a:rPr dirty="0"/>
              <a:t>Use</a:t>
            </a:r>
            <a:r>
              <a:rPr dirty="0" spc="-50"/>
              <a:t> </a:t>
            </a:r>
            <a:r>
              <a:rPr dirty="0"/>
              <a:t>Python</a:t>
            </a:r>
          </a:p>
        </p:txBody>
      </p:sp>
      <p:sp>
        <p:nvSpPr>
          <p:cNvPr id="9" name="object 9"/>
          <p:cNvSpPr/>
          <p:nvPr/>
        </p:nvSpPr>
        <p:spPr>
          <a:xfrm>
            <a:off x="1597152" y="1025652"/>
            <a:ext cx="9762744" cy="59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26870" y="1014222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 h="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956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759076" y="1647570"/>
            <a:ext cx="6751955" cy="32569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SzPct val="145454"/>
              <a:buFont typeface="Arial"/>
              <a:buChar char="•"/>
              <a:tabLst>
                <a:tab pos="299720" algn="l"/>
              </a:tabLst>
            </a:pPr>
            <a:r>
              <a:rPr dirty="0" sz="2200" spc="-35" b="1">
                <a:solidFill>
                  <a:srgbClr val="CC9A1A"/>
                </a:solidFill>
                <a:latin typeface="Calibri"/>
                <a:cs typeface="Calibri"/>
              </a:rPr>
              <a:t>Web </a:t>
            </a:r>
            <a:r>
              <a:rPr dirty="0" sz="2200" spc="-15" b="1">
                <a:solidFill>
                  <a:srgbClr val="CC9A1A"/>
                </a:solidFill>
                <a:latin typeface="Calibri"/>
                <a:cs typeface="Calibri"/>
              </a:rPr>
              <a:t>Development </a:t>
            </a:r>
            <a:r>
              <a:rPr dirty="0" sz="2200" spc="-5">
                <a:latin typeface="Calibri"/>
                <a:cs typeface="Calibri"/>
              </a:rPr>
              <a:t>:Google,</a:t>
            </a:r>
            <a:r>
              <a:rPr dirty="0" sz="2200" spc="114">
                <a:latin typeface="Calibri"/>
                <a:cs typeface="Calibri"/>
              </a:rPr>
              <a:t> </a:t>
            </a:r>
            <a:r>
              <a:rPr dirty="0" sz="2200" spc="-35">
                <a:latin typeface="Calibri"/>
                <a:cs typeface="Calibri"/>
              </a:rPr>
              <a:t>Yahoo</a:t>
            </a:r>
            <a:endParaRPr sz="22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125"/>
              </a:spcBef>
              <a:buSzPct val="145454"/>
              <a:buFont typeface="Arial"/>
              <a:buChar char="•"/>
              <a:tabLst>
                <a:tab pos="299720" algn="l"/>
              </a:tabLst>
            </a:pPr>
            <a:r>
              <a:rPr dirty="0" sz="2200" spc="-10" b="1">
                <a:solidFill>
                  <a:srgbClr val="CC9A1A"/>
                </a:solidFill>
                <a:latin typeface="Calibri"/>
                <a:cs typeface="Calibri"/>
              </a:rPr>
              <a:t>Games </a:t>
            </a:r>
            <a:r>
              <a:rPr dirty="0" sz="2200" spc="-15">
                <a:latin typeface="Calibri"/>
                <a:cs typeface="Calibri"/>
              </a:rPr>
              <a:t>:Battlefield </a:t>
            </a:r>
            <a:r>
              <a:rPr dirty="0" sz="2200" spc="-5">
                <a:latin typeface="Calibri"/>
                <a:cs typeface="Calibri"/>
              </a:rPr>
              <a:t>2, </a:t>
            </a:r>
            <a:r>
              <a:rPr dirty="0" sz="2200" spc="-15">
                <a:latin typeface="Calibri"/>
                <a:cs typeface="Calibri"/>
              </a:rPr>
              <a:t>Crystal</a:t>
            </a:r>
            <a:r>
              <a:rPr dirty="0" sz="2200" spc="7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Space</a:t>
            </a:r>
            <a:endParaRPr sz="22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125"/>
              </a:spcBef>
              <a:buSzPct val="145454"/>
              <a:buFont typeface="Arial"/>
              <a:buChar char="•"/>
              <a:tabLst>
                <a:tab pos="299720" algn="l"/>
              </a:tabLst>
            </a:pPr>
            <a:r>
              <a:rPr dirty="0" sz="2200" spc="-10" b="1">
                <a:solidFill>
                  <a:srgbClr val="CC9A1A"/>
                </a:solidFill>
                <a:latin typeface="Calibri"/>
                <a:cs typeface="Calibri"/>
              </a:rPr>
              <a:t>Graphics </a:t>
            </a:r>
            <a:r>
              <a:rPr dirty="0" sz="2200" spc="-20">
                <a:latin typeface="Calibri"/>
                <a:cs typeface="Calibri"/>
              </a:rPr>
              <a:t>:Walt </a:t>
            </a:r>
            <a:r>
              <a:rPr dirty="0" sz="2200" spc="-10">
                <a:latin typeface="Calibri"/>
                <a:cs typeface="Calibri"/>
              </a:rPr>
              <a:t>Disney </a:t>
            </a:r>
            <a:r>
              <a:rPr dirty="0" sz="2200" spc="-20">
                <a:latin typeface="Calibri"/>
                <a:cs typeface="Calibri"/>
              </a:rPr>
              <a:t>Feature </a:t>
            </a:r>
            <a:r>
              <a:rPr dirty="0" sz="2200" spc="-5">
                <a:latin typeface="Calibri"/>
                <a:cs typeface="Calibri"/>
              </a:rPr>
              <a:t>Animation, Blender</a:t>
            </a:r>
            <a:r>
              <a:rPr dirty="0" sz="2200" spc="1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3D</a:t>
            </a:r>
            <a:endParaRPr sz="22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125"/>
              </a:spcBef>
              <a:buSzPct val="145454"/>
              <a:buFont typeface="Arial"/>
              <a:buChar char="•"/>
              <a:tabLst>
                <a:tab pos="299720" algn="l"/>
              </a:tabLst>
            </a:pPr>
            <a:r>
              <a:rPr dirty="0" sz="2200" spc="-5" b="1">
                <a:solidFill>
                  <a:srgbClr val="CC9A1A"/>
                </a:solidFill>
                <a:latin typeface="Calibri"/>
                <a:cs typeface="Calibri"/>
              </a:rPr>
              <a:t>Science </a:t>
            </a:r>
            <a:r>
              <a:rPr dirty="0" sz="2200" spc="-5">
                <a:latin typeface="Calibri"/>
                <a:cs typeface="Calibri"/>
              </a:rPr>
              <a:t>:National </a:t>
            </a:r>
            <a:r>
              <a:rPr dirty="0" sz="2200" spc="-20">
                <a:latin typeface="Calibri"/>
                <a:cs typeface="Calibri"/>
              </a:rPr>
              <a:t>Weather </a:t>
            </a:r>
            <a:r>
              <a:rPr dirty="0" sz="2200" spc="-5">
                <a:latin typeface="Calibri"/>
                <a:cs typeface="Calibri"/>
              </a:rPr>
              <a:t>Service, NASA, Applied</a:t>
            </a:r>
            <a:r>
              <a:rPr dirty="0" sz="2200" spc="10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Maths</a:t>
            </a:r>
            <a:endParaRPr sz="22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125"/>
              </a:spcBef>
              <a:buSzPct val="145454"/>
              <a:buFont typeface="Arial"/>
              <a:buChar char="•"/>
              <a:tabLst>
                <a:tab pos="299720" algn="l"/>
              </a:tabLst>
            </a:pPr>
            <a:r>
              <a:rPr dirty="0" sz="2200" spc="-15" b="1">
                <a:solidFill>
                  <a:srgbClr val="CC9A1A"/>
                </a:solidFill>
                <a:latin typeface="Calibri"/>
                <a:cs typeface="Calibri"/>
              </a:rPr>
              <a:t>Software Development </a:t>
            </a:r>
            <a:r>
              <a:rPr dirty="0" sz="2200" spc="-5">
                <a:latin typeface="Calibri"/>
                <a:cs typeface="Calibri"/>
              </a:rPr>
              <a:t>:Nokia, </a:t>
            </a:r>
            <a:r>
              <a:rPr dirty="0" sz="2200" spc="-20">
                <a:latin typeface="Calibri"/>
                <a:cs typeface="Calibri"/>
              </a:rPr>
              <a:t>Red </a:t>
            </a:r>
            <a:r>
              <a:rPr dirty="0" sz="2200" spc="-10">
                <a:latin typeface="Calibri"/>
                <a:cs typeface="Calibri"/>
              </a:rPr>
              <a:t>Hat,</a:t>
            </a:r>
            <a:r>
              <a:rPr dirty="0" sz="2200" spc="17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IBM</a:t>
            </a:r>
            <a:endParaRPr sz="22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125"/>
              </a:spcBef>
              <a:buSzPct val="145454"/>
              <a:buFont typeface="Arial"/>
              <a:buChar char="•"/>
              <a:tabLst>
                <a:tab pos="299720" algn="l"/>
              </a:tabLst>
            </a:pPr>
            <a:r>
              <a:rPr dirty="0" sz="2200" spc="-15" b="1">
                <a:solidFill>
                  <a:srgbClr val="CC9A1A"/>
                </a:solidFill>
                <a:latin typeface="Calibri"/>
                <a:cs typeface="Calibri"/>
              </a:rPr>
              <a:t>Education </a:t>
            </a:r>
            <a:r>
              <a:rPr dirty="0" sz="2200" spc="-10">
                <a:latin typeface="Calibri"/>
                <a:cs typeface="Calibri"/>
              </a:rPr>
              <a:t>:University </a:t>
            </a:r>
            <a:r>
              <a:rPr dirty="0" sz="2200" spc="-5">
                <a:latin typeface="Calibri"/>
                <a:cs typeface="Calibri"/>
              </a:rPr>
              <a:t>of California-Irvine,</a:t>
            </a:r>
            <a:r>
              <a:rPr dirty="0" sz="2200" spc="25">
                <a:latin typeface="Calibri"/>
                <a:cs typeface="Calibri"/>
              </a:rPr>
              <a:t> </a:t>
            </a:r>
            <a:r>
              <a:rPr dirty="0" sz="2200" spc="-25">
                <a:latin typeface="Calibri"/>
                <a:cs typeface="Calibri"/>
              </a:rPr>
              <a:t>SchoolTool</a:t>
            </a:r>
            <a:endParaRPr sz="22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125"/>
              </a:spcBef>
              <a:buSzPct val="145454"/>
              <a:buFont typeface="Arial"/>
              <a:buChar char="•"/>
              <a:tabLst>
                <a:tab pos="299720" algn="l"/>
              </a:tabLst>
            </a:pPr>
            <a:r>
              <a:rPr dirty="0" sz="2200" spc="-15" b="1">
                <a:solidFill>
                  <a:srgbClr val="CC9A1A"/>
                </a:solidFill>
                <a:latin typeface="Calibri"/>
                <a:cs typeface="Calibri"/>
              </a:rPr>
              <a:t>Government </a:t>
            </a:r>
            <a:r>
              <a:rPr dirty="0" sz="2200" spc="-5">
                <a:latin typeface="Calibri"/>
                <a:cs typeface="Calibri"/>
              </a:rPr>
              <a:t>:The </a:t>
            </a:r>
            <a:r>
              <a:rPr dirty="0" sz="2200" spc="-10">
                <a:latin typeface="Calibri"/>
                <a:cs typeface="Calibri"/>
              </a:rPr>
              <a:t>USA </a:t>
            </a:r>
            <a:r>
              <a:rPr dirty="0" sz="2200" spc="-15">
                <a:latin typeface="Calibri"/>
                <a:cs typeface="Calibri"/>
              </a:rPr>
              <a:t>Central Intelligence </a:t>
            </a:r>
            <a:r>
              <a:rPr dirty="0" sz="2200" spc="-10">
                <a:latin typeface="Calibri"/>
                <a:cs typeface="Calibri"/>
              </a:rPr>
              <a:t>Agency</a:t>
            </a:r>
            <a:r>
              <a:rPr dirty="0" sz="2200" spc="18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(CIA)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35"/>
              </a:lnSpc>
            </a:pPr>
            <a:r>
              <a:rPr dirty="0" spc="-5"/>
              <a:t>By</a:t>
            </a:r>
            <a:r>
              <a:rPr dirty="0" spc="-85"/>
              <a:t> </a:t>
            </a:r>
            <a:r>
              <a:rPr dirty="0" spc="-20"/>
              <a:t>Tahani</a:t>
            </a:r>
            <a:r>
              <a:rPr dirty="0" spc="-70"/>
              <a:t> </a:t>
            </a:r>
            <a:r>
              <a:rPr dirty="0" spc="-5"/>
              <a:t>Almanie </a:t>
            </a:r>
            <a:r>
              <a:rPr dirty="0"/>
              <a:t>|</a:t>
            </a:r>
            <a:r>
              <a:rPr dirty="0" spc="-60"/>
              <a:t> </a:t>
            </a:r>
            <a:r>
              <a:rPr dirty="0" spc="-5"/>
              <a:t>CSCI</a:t>
            </a:r>
            <a:r>
              <a:rPr dirty="0" spc="-35"/>
              <a:t> </a:t>
            </a:r>
            <a:r>
              <a:rPr dirty="0" spc="-5"/>
              <a:t>5448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31060" cy="1571625"/>
          </a:xfrm>
          <a:custGeom>
            <a:avLst/>
            <a:gdLst/>
            <a:ahLst/>
            <a:cxnLst/>
            <a:rect l="l" t="t" r="r" b="b"/>
            <a:pathLst>
              <a:path w="2131060" h="1571625">
                <a:moveTo>
                  <a:pt x="0" y="0"/>
                </a:moveTo>
                <a:lnTo>
                  <a:pt x="0" y="4699"/>
                </a:lnTo>
                <a:lnTo>
                  <a:pt x="1495552" y="1571243"/>
                </a:lnTo>
                <a:lnTo>
                  <a:pt x="2130552" y="1571243"/>
                </a:lnTo>
                <a:lnTo>
                  <a:pt x="247662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3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567934" y="275336"/>
            <a:ext cx="187388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 u="heavy"/>
              <a:t>References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701164" y="1052906"/>
            <a:ext cx="9104630" cy="4964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CC9A1A"/>
              </a:buClr>
              <a:buFont typeface="Calibri"/>
              <a:buAutoNum type="arabicPlain"/>
              <a:tabLst>
                <a:tab pos="330200" algn="l"/>
              </a:tabLst>
            </a:pPr>
            <a:r>
              <a:rPr dirty="0" sz="1800" spc="-5">
                <a:latin typeface="Calibri"/>
                <a:cs typeface="Calibri"/>
              </a:rPr>
              <a:t>Python-course.eu, </a:t>
            </a:r>
            <a:r>
              <a:rPr dirty="0" sz="1800">
                <a:latin typeface="Calibri"/>
                <a:cs typeface="Calibri"/>
              </a:rPr>
              <a:t>'Python3 </a:t>
            </a:r>
            <a:r>
              <a:rPr dirty="0" sz="1800" spc="-20">
                <a:latin typeface="Calibri"/>
                <a:cs typeface="Calibri"/>
              </a:rPr>
              <a:t>Tutorial: </a:t>
            </a:r>
            <a:r>
              <a:rPr dirty="0" sz="1800">
                <a:latin typeface="Calibri"/>
                <a:cs typeface="Calibri"/>
              </a:rPr>
              <a:t>Python </a:t>
            </a:r>
            <a:r>
              <a:rPr dirty="0" sz="1800" spc="-10">
                <a:latin typeface="Calibri"/>
                <a:cs typeface="Calibri"/>
              </a:rPr>
              <a:t>Online Course', </a:t>
            </a:r>
            <a:r>
              <a:rPr dirty="0" sz="1800" spc="-5">
                <a:latin typeface="Calibri"/>
                <a:cs typeface="Calibri"/>
              </a:rPr>
              <a:t>2015. [Online].</a:t>
            </a:r>
            <a:r>
              <a:rPr dirty="0" sz="1800" spc="12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Available: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10" u="heavy">
                <a:solidFill>
                  <a:srgbClr val="1C6CF0"/>
                </a:solidFill>
                <a:latin typeface="Calibri"/>
                <a:cs typeface="Calibri"/>
                <a:hlinkClick r:id="rId2"/>
              </a:rPr>
              <a:t>http://www.python-course.eu/python3_course.php</a:t>
            </a:r>
            <a:r>
              <a:rPr dirty="0" sz="1800" spc="-1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2457450">
              <a:lnSpc>
                <a:spcPct val="100000"/>
              </a:lnSpc>
              <a:buClr>
                <a:srgbClr val="CC9A1A"/>
              </a:buClr>
              <a:buFont typeface="Calibri"/>
              <a:buAutoNum type="arabicPlain" startAt="2"/>
              <a:tabLst>
                <a:tab pos="330200" algn="l"/>
              </a:tabLst>
            </a:pPr>
            <a:r>
              <a:rPr dirty="0" sz="1800" spc="-15">
                <a:latin typeface="Calibri"/>
                <a:cs typeface="Calibri"/>
                <a:hlinkClick r:id="rId3"/>
              </a:rPr>
              <a:t>www.tutorialspoint.com, </a:t>
            </a:r>
            <a:r>
              <a:rPr dirty="0" sz="1800">
                <a:latin typeface="Calibri"/>
                <a:cs typeface="Calibri"/>
              </a:rPr>
              <a:t>'Python </a:t>
            </a:r>
            <a:r>
              <a:rPr dirty="0" sz="1800" spc="-5">
                <a:latin typeface="Calibri"/>
                <a:cs typeface="Calibri"/>
              </a:rPr>
              <a:t>tutorial', </a:t>
            </a:r>
            <a:r>
              <a:rPr dirty="0" sz="1800">
                <a:latin typeface="Calibri"/>
                <a:cs typeface="Calibri"/>
              </a:rPr>
              <a:t>2015. </a:t>
            </a:r>
            <a:r>
              <a:rPr dirty="0" sz="1800" spc="-5">
                <a:latin typeface="Calibri"/>
                <a:cs typeface="Calibri"/>
              </a:rPr>
              <a:t>[Online]. </a:t>
            </a:r>
            <a:r>
              <a:rPr dirty="0" sz="1800" spc="-10">
                <a:latin typeface="Calibri"/>
                <a:cs typeface="Calibri"/>
              </a:rPr>
              <a:t>Available: </a:t>
            </a:r>
            <a:r>
              <a:rPr dirty="0" sz="1800" spc="-10" u="heavy">
                <a:solidFill>
                  <a:srgbClr val="1C6CF0"/>
                </a:solidFill>
                <a:latin typeface="Calibri"/>
                <a:cs typeface="Calibri"/>
                <a:hlinkClick r:id="rId4"/>
              </a:rPr>
              <a:t> http://www.tutorialspoint.com/python/index.htm</a:t>
            </a:r>
            <a:r>
              <a:rPr dirty="0" sz="1800" spc="-1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CC9A1A"/>
              </a:buClr>
              <a:buFont typeface="Calibri"/>
              <a:buAutoNum type="arabicPlain" startAt="2"/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buClr>
                <a:srgbClr val="CC9A1A"/>
              </a:buClr>
              <a:buFont typeface="Calibri"/>
              <a:buAutoNum type="arabicPlain" startAt="2"/>
              <a:tabLst>
                <a:tab pos="330200" algn="l"/>
              </a:tabLst>
            </a:pPr>
            <a:r>
              <a:rPr dirty="0" sz="1800" spc="-5">
                <a:latin typeface="Calibri"/>
                <a:cs typeface="Calibri"/>
              </a:rPr>
              <a:t>Wikipedia, </a:t>
            </a:r>
            <a:r>
              <a:rPr dirty="0" sz="1800" spc="-10">
                <a:latin typeface="Calibri"/>
                <a:cs typeface="Calibri"/>
              </a:rPr>
              <a:t>'History </a:t>
            </a:r>
            <a:r>
              <a:rPr dirty="0" sz="1800" spc="-5">
                <a:latin typeface="Calibri"/>
                <a:cs typeface="Calibri"/>
              </a:rPr>
              <a:t>of </a:t>
            </a:r>
            <a:r>
              <a:rPr dirty="0" sz="1800">
                <a:latin typeface="Calibri"/>
                <a:cs typeface="Calibri"/>
              </a:rPr>
              <a:t>Python', 2015. </a:t>
            </a:r>
            <a:r>
              <a:rPr dirty="0" sz="1800" spc="-5">
                <a:latin typeface="Calibri"/>
                <a:cs typeface="Calibri"/>
              </a:rPr>
              <a:t>[Online].</a:t>
            </a:r>
            <a:r>
              <a:rPr dirty="0" sz="1800" spc="6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Available: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10" u="heavy">
                <a:solidFill>
                  <a:srgbClr val="1C6CF0"/>
                </a:solidFill>
                <a:latin typeface="Calibri"/>
                <a:cs typeface="Calibri"/>
                <a:hlinkClick r:id="rId5"/>
              </a:rPr>
              <a:t>https://en.wikipedia.org/wiki/History_of_Python#Version_release_dates</a:t>
            </a:r>
            <a:r>
              <a:rPr dirty="0" sz="1800" spc="-1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2186940">
              <a:lnSpc>
                <a:spcPct val="100000"/>
              </a:lnSpc>
              <a:spcBef>
                <a:spcPts val="5"/>
              </a:spcBef>
              <a:buClr>
                <a:srgbClr val="CC9A1A"/>
              </a:buClr>
              <a:buFont typeface="Calibri"/>
              <a:buAutoNum type="arabicPlain" startAt="4"/>
              <a:tabLst>
                <a:tab pos="330200" algn="l"/>
              </a:tabLst>
            </a:pPr>
            <a:r>
              <a:rPr dirty="0" sz="1800" spc="-5">
                <a:latin typeface="Calibri"/>
                <a:cs typeface="Calibri"/>
              </a:rPr>
              <a:t>Docs.python.org, 'What's </a:t>
            </a:r>
            <a:r>
              <a:rPr dirty="0" sz="1800">
                <a:latin typeface="Calibri"/>
                <a:cs typeface="Calibri"/>
              </a:rPr>
              <a:t>New In Python </a:t>
            </a:r>
            <a:r>
              <a:rPr dirty="0" sz="1800" spc="-35">
                <a:latin typeface="Calibri"/>
                <a:cs typeface="Calibri"/>
              </a:rPr>
              <a:t>3.0’, </a:t>
            </a:r>
            <a:r>
              <a:rPr dirty="0" sz="1800">
                <a:latin typeface="Calibri"/>
                <a:cs typeface="Calibri"/>
              </a:rPr>
              <a:t>2015. </a:t>
            </a:r>
            <a:r>
              <a:rPr dirty="0" sz="1800" spc="-5">
                <a:latin typeface="Calibri"/>
                <a:cs typeface="Calibri"/>
              </a:rPr>
              <a:t>[Online]. </a:t>
            </a:r>
            <a:r>
              <a:rPr dirty="0" sz="1800" spc="-10">
                <a:latin typeface="Calibri"/>
                <a:cs typeface="Calibri"/>
              </a:rPr>
              <a:t>Available: </a:t>
            </a:r>
            <a:r>
              <a:rPr dirty="0" sz="1800" spc="-10" u="heavy">
                <a:solidFill>
                  <a:srgbClr val="1C6CF0"/>
                </a:solidFill>
                <a:latin typeface="Calibri"/>
                <a:cs typeface="Calibri"/>
                <a:hlinkClick r:id="rId6"/>
              </a:rPr>
              <a:t> </a:t>
            </a:r>
            <a:r>
              <a:rPr dirty="0" sz="1800" spc="-5" u="heavy">
                <a:solidFill>
                  <a:srgbClr val="1C6CF0"/>
                </a:solidFill>
                <a:latin typeface="Calibri"/>
                <a:cs typeface="Calibri"/>
                <a:hlinkClick r:id="rId6"/>
              </a:rPr>
              <a:t>https://docs.python.org/3/whatsnew/3.0.html</a:t>
            </a:r>
            <a:r>
              <a:rPr dirty="0" sz="1800" spc="-5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CC9A1A"/>
              </a:buClr>
              <a:buFont typeface="Calibri"/>
              <a:buAutoNum type="arabicPlain" startAt="4"/>
            </a:pPr>
            <a:endParaRPr sz="18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Clr>
                <a:srgbClr val="CC9A1A"/>
              </a:buClr>
              <a:buFont typeface="Calibri"/>
              <a:buAutoNum type="arabicPlain" startAt="4"/>
              <a:tabLst>
                <a:tab pos="330200" algn="l"/>
              </a:tabLst>
            </a:pPr>
            <a:r>
              <a:rPr dirty="0" sz="1800" spc="-10">
                <a:latin typeface="Calibri"/>
                <a:cs typeface="Calibri"/>
              </a:rPr>
              <a:t>Sebastianraschka.com, </a:t>
            </a:r>
            <a:r>
              <a:rPr dirty="0" sz="1800">
                <a:latin typeface="Calibri"/>
                <a:cs typeface="Calibri"/>
              </a:rPr>
              <a:t>'Python 2.7.x and Python 3.x </a:t>
            </a:r>
            <a:r>
              <a:rPr dirty="0" sz="1800" spc="-25">
                <a:latin typeface="Calibri"/>
                <a:cs typeface="Calibri"/>
              </a:rPr>
              <a:t>key </a:t>
            </a:r>
            <a:r>
              <a:rPr dirty="0" sz="1800" spc="-10">
                <a:latin typeface="Calibri"/>
                <a:cs typeface="Calibri"/>
              </a:rPr>
              <a:t>differences', </a:t>
            </a:r>
            <a:r>
              <a:rPr dirty="0" sz="1800">
                <a:latin typeface="Calibri"/>
                <a:cs typeface="Calibri"/>
              </a:rPr>
              <a:t>2015. </a:t>
            </a:r>
            <a:r>
              <a:rPr dirty="0" sz="1800" spc="-5">
                <a:latin typeface="Calibri"/>
                <a:cs typeface="Calibri"/>
              </a:rPr>
              <a:t>[Online]. </a:t>
            </a:r>
            <a:r>
              <a:rPr dirty="0" sz="1800" spc="-10">
                <a:latin typeface="Calibri"/>
                <a:cs typeface="Calibri"/>
              </a:rPr>
              <a:t>Available: </a:t>
            </a:r>
            <a:r>
              <a:rPr dirty="0" sz="1800" spc="-10" u="heavy">
                <a:solidFill>
                  <a:srgbClr val="1C6CF0"/>
                </a:solidFill>
                <a:latin typeface="Calibri"/>
                <a:cs typeface="Calibri"/>
                <a:hlinkClick r:id="rId7"/>
              </a:rPr>
              <a:t> http://sebastianraschka.com/Articles/2014_python_2_3_key_diff.html</a:t>
            </a:r>
            <a:r>
              <a:rPr dirty="0" sz="1800" spc="-1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CC9A1A"/>
              </a:buClr>
              <a:buFont typeface="Calibri"/>
              <a:buAutoNum type="arabicPlain" startAt="4"/>
            </a:pPr>
            <a:endParaRPr sz="1850">
              <a:latin typeface="Times New Roman"/>
              <a:cs typeface="Times New Roman"/>
            </a:endParaRPr>
          </a:p>
          <a:p>
            <a:pPr marL="12700" marR="281305">
              <a:lnSpc>
                <a:spcPct val="100000"/>
              </a:lnSpc>
              <a:buClr>
                <a:srgbClr val="CC9A1A"/>
              </a:buClr>
              <a:buFont typeface="Calibri"/>
              <a:buAutoNum type="arabicPlain" startAt="4"/>
              <a:tabLst>
                <a:tab pos="330200" algn="l"/>
              </a:tabLst>
            </a:pPr>
            <a:r>
              <a:rPr dirty="0" sz="1800" spc="-10">
                <a:latin typeface="Calibri"/>
                <a:cs typeface="Calibri"/>
              </a:rPr>
              <a:t>Programcreek.com, 'Java </a:t>
            </a:r>
            <a:r>
              <a:rPr dirty="0" sz="1800" spc="-5">
                <a:latin typeface="Calibri"/>
                <a:cs typeface="Calibri"/>
              </a:rPr>
              <a:t>vs. </a:t>
            </a:r>
            <a:r>
              <a:rPr dirty="0" sz="1800">
                <a:latin typeface="Calibri"/>
                <a:cs typeface="Calibri"/>
              </a:rPr>
              <a:t>Python: </a:t>
            </a:r>
            <a:r>
              <a:rPr dirty="0" sz="1800" spc="-15">
                <a:latin typeface="Calibri"/>
                <a:cs typeface="Calibri"/>
              </a:rPr>
              <a:t>Why </a:t>
            </a:r>
            <a:r>
              <a:rPr dirty="0" sz="1800">
                <a:latin typeface="Calibri"/>
                <a:cs typeface="Calibri"/>
              </a:rPr>
              <a:t>Python </a:t>
            </a:r>
            <a:r>
              <a:rPr dirty="0" sz="1800" spc="-5">
                <a:latin typeface="Calibri"/>
                <a:cs typeface="Calibri"/>
              </a:rPr>
              <a:t>can </a:t>
            </a:r>
            <a:r>
              <a:rPr dirty="0" sz="1800">
                <a:latin typeface="Calibri"/>
                <a:cs typeface="Calibri"/>
              </a:rPr>
              <a:t>be </a:t>
            </a:r>
            <a:r>
              <a:rPr dirty="0" sz="1800" spc="-10">
                <a:latin typeface="Calibri"/>
                <a:cs typeface="Calibri"/>
              </a:rPr>
              <a:t>more </a:t>
            </a:r>
            <a:r>
              <a:rPr dirty="0" sz="1800" spc="-5">
                <a:latin typeface="Calibri"/>
                <a:cs typeface="Calibri"/>
              </a:rPr>
              <a:t>productive?', </a:t>
            </a:r>
            <a:r>
              <a:rPr dirty="0" sz="1800">
                <a:latin typeface="Calibri"/>
                <a:cs typeface="Calibri"/>
              </a:rPr>
              <a:t>2015. </a:t>
            </a:r>
            <a:r>
              <a:rPr dirty="0" sz="1800" spc="-5">
                <a:latin typeface="Calibri"/>
                <a:cs typeface="Calibri"/>
              </a:rPr>
              <a:t>[Online]. </a:t>
            </a:r>
            <a:r>
              <a:rPr dirty="0" sz="1800" spc="-5">
                <a:latin typeface="Calibri"/>
                <a:cs typeface="Calibri"/>
                <a:hlinkClick r:id="rId8"/>
              </a:rPr>
              <a:t> </a:t>
            </a:r>
            <a:r>
              <a:rPr dirty="0" sz="1800" spc="-10">
                <a:latin typeface="Calibri"/>
                <a:cs typeface="Calibri"/>
                <a:hlinkClick r:id="rId8"/>
              </a:rPr>
              <a:t>Available:</a:t>
            </a:r>
            <a:r>
              <a:rPr dirty="0" sz="1800" spc="-10">
                <a:solidFill>
                  <a:srgbClr val="1C6CF0"/>
                </a:solidFill>
                <a:latin typeface="Calibri"/>
                <a:cs typeface="Calibri"/>
                <a:hlinkClick r:id="rId8"/>
              </a:rPr>
              <a:t> </a:t>
            </a:r>
            <a:r>
              <a:rPr dirty="0" sz="1800" spc="-10" u="heavy">
                <a:solidFill>
                  <a:srgbClr val="1C6CF0"/>
                </a:solidFill>
                <a:latin typeface="Calibri"/>
                <a:cs typeface="Calibri"/>
                <a:hlinkClick r:id="rId8"/>
              </a:rPr>
              <a:t>http://www.programcreek.com/2012/04/java-vs-python-why-python-can-be-more- </a:t>
            </a:r>
            <a:r>
              <a:rPr dirty="0" sz="1800" spc="-10" u="heavy">
                <a:solidFill>
                  <a:srgbClr val="1C6CF0"/>
                </a:solidFill>
                <a:latin typeface="Calibri"/>
                <a:cs typeface="Calibri"/>
                <a:hlinkClick r:id="rId8"/>
              </a:rPr>
              <a:t> productive/</a:t>
            </a:r>
            <a:r>
              <a:rPr dirty="0" sz="1800" spc="-10">
                <a:latin typeface="Calibri"/>
                <a:cs typeface="Calibri"/>
                <a:hlinkClick r:id="rId8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97152" y="1025652"/>
            <a:ext cx="9762744" cy="594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26870" y="1014222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 h="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956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0133203" y="6602200"/>
            <a:ext cx="1980564" cy="178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35"/>
              </a:lnSpc>
            </a:pPr>
            <a:r>
              <a:rPr dirty="0" sz="1200" spc="-5" b="1">
                <a:latin typeface="Corbel"/>
                <a:cs typeface="Corbel"/>
              </a:rPr>
              <a:t>By</a:t>
            </a:r>
            <a:r>
              <a:rPr dirty="0" sz="1200" spc="-85" b="1">
                <a:latin typeface="Corbel"/>
                <a:cs typeface="Corbel"/>
              </a:rPr>
              <a:t> </a:t>
            </a:r>
            <a:r>
              <a:rPr dirty="0" sz="1200" spc="-20" b="1">
                <a:latin typeface="Corbel"/>
                <a:cs typeface="Corbel"/>
              </a:rPr>
              <a:t>Tahani</a:t>
            </a:r>
            <a:r>
              <a:rPr dirty="0" sz="1200" spc="-70" b="1">
                <a:latin typeface="Corbel"/>
                <a:cs typeface="Corbel"/>
              </a:rPr>
              <a:t> </a:t>
            </a:r>
            <a:r>
              <a:rPr dirty="0" sz="1200" spc="-5" b="1">
                <a:latin typeface="Corbel"/>
                <a:cs typeface="Corbel"/>
              </a:rPr>
              <a:t>Almanie </a:t>
            </a:r>
            <a:r>
              <a:rPr dirty="0" sz="1200" b="1">
                <a:latin typeface="Corbel"/>
                <a:cs typeface="Corbel"/>
              </a:rPr>
              <a:t>|</a:t>
            </a:r>
            <a:r>
              <a:rPr dirty="0" sz="1200" spc="-60" b="1">
                <a:latin typeface="Corbel"/>
                <a:cs typeface="Corbel"/>
              </a:rPr>
              <a:t> </a:t>
            </a:r>
            <a:r>
              <a:rPr dirty="0" sz="1200" spc="-5" b="1">
                <a:latin typeface="Corbel"/>
                <a:cs typeface="Corbel"/>
              </a:rPr>
              <a:t>CSCI</a:t>
            </a:r>
            <a:r>
              <a:rPr dirty="0" sz="1200" spc="-35" b="1">
                <a:latin typeface="Corbel"/>
                <a:cs typeface="Corbel"/>
              </a:rPr>
              <a:t> </a:t>
            </a:r>
            <a:r>
              <a:rPr dirty="0" sz="1200" spc="-10" b="1">
                <a:latin typeface="Corbel"/>
                <a:cs typeface="Corbel"/>
              </a:rPr>
              <a:t>5828</a:t>
            </a:r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31060" cy="1571625"/>
          </a:xfrm>
          <a:custGeom>
            <a:avLst/>
            <a:gdLst/>
            <a:ahLst/>
            <a:cxnLst/>
            <a:rect l="l" t="t" r="r" b="b"/>
            <a:pathLst>
              <a:path w="2131060" h="1571625">
                <a:moveTo>
                  <a:pt x="0" y="0"/>
                </a:moveTo>
                <a:lnTo>
                  <a:pt x="0" y="4699"/>
                </a:lnTo>
                <a:lnTo>
                  <a:pt x="1495552" y="1571243"/>
                </a:lnTo>
                <a:lnTo>
                  <a:pt x="2130552" y="1571243"/>
                </a:lnTo>
                <a:lnTo>
                  <a:pt x="247662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3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567934" y="275336"/>
            <a:ext cx="187388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 u="heavy"/>
              <a:t>References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701164" y="1001013"/>
            <a:ext cx="9417685" cy="5238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827020">
              <a:lnSpc>
                <a:spcPct val="100000"/>
              </a:lnSpc>
              <a:spcBef>
                <a:spcPts val="100"/>
              </a:spcBef>
              <a:buClr>
                <a:srgbClr val="CC9A1A"/>
              </a:buClr>
              <a:buFont typeface="Calibri"/>
              <a:buAutoNum type="arabicPlain" startAt="7"/>
              <a:tabLst>
                <a:tab pos="330200" algn="l"/>
              </a:tabLst>
            </a:pPr>
            <a:r>
              <a:rPr dirty="0" sz="1800" spc="-5">
                <a:latin typeface="Calibri"/>
                <a:cs typeface="Calibri"/>
              </a:rPr>
              <a:t>Stsdas.stsci.edu, </a:t>
            </a:r>
            <a:r>
              <a:rPr dirty="0" sz="1800">
                <a:latin typeface="Calibri"/>
                <a:cs typeface="Calibri"/>
              </a:rPr>
              <a:t>'A </a:t>
            </a:r>
            <a:r>
              <a:rPr dirty="0" sz="1800" spc="-5">
                <a:latin typeface="Calibri"/>
                <a:cs typeface="Calibri"/>
              </a:rPr>
              <a:t>Quick </a:t>
            </a:r>
            <a:r>
              <a:rPr dirty="0" sz="1800" spc="-45">
                <a:latin typeface="Calibri"/>
                <a:cs typeface="Calibri"/>
              </a:rPr>
              <a:t>Tour </a:t>
            </a:r>
            <a:r>
              <a:rPr dirty="0" sz="1800" spc="-5">
                <a:latin typeface="Calibri"/>
                <a:cs typeface="Calibri"/>
              </a:rPr>
              <a:t>of </a:t>
            </a:r>
            <a:r>
              <a:rPr dirty="0" sz="1800">
                <a:latin typeface="Calibri"/>
                <a:cs typeface="Calibri"/>
              </a:rPr>
              <a:t>Python', 2015. </a:t>
            </a:r>
            <a:r>
              <a:rPr dirty="0" sz="1800" spc="-5">
                <a:latin typeface="Calibri"/>
                <a:cs typeface="Calibri"/>
              </a:rPr>
              <a:t>[Online]. </a:t>
            </a:r>
            <a:r>
              <a:rPr dirty="0" sz="1800" spc="-10">
                <a:latin typeface="Calibri"/>
                <a:cs typeface="Calibri"/>
              </a:rPr>
              <a:t>Available: </a:t>
            </a:r>
            <a:r>
              <a:rPr dirty="0" sz="1800" spc="-10" u="heavy">
                <a:solidFill>
                  <a:srgbClr val="1C6CF0"/>
                </a:solidFill>
                <a:latin typeface="Calibri"/>
                <a:cs typeface="Calibri"/>
                <a:hlinkClick r:id="rId2"/>
              </a:rPr>
              <a:t> http://stsdas.stsci.edu/pyraf/python_quick_tour.html</a:t>
            </a:r>
            <a:r>
              <a:rPr dirty="0" sz="1800" spc="-1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CC9A1A"/>
              </a:buClr>
              <a:buFont typeface="Calibri"/>
              <a:buAutoNum type="arabicPlain" startAt="7"/>
            </a:pPr>
            <a:endParaRPr sz="1850">
              <a:latin typeface="Times New Roman"/>
              <a:cs typeface="Times New Roman"/>
            </a:endParaRPr>
          </a:p>
          <a:p>
            <a:pPr marL="12700" marR="588645">
              <a:lnSpc>
                <a:spcPct val="100000"/>
              </a:lnSpc>
              <a:buClr>
                <a:srgbClr val="CC9A1A"/>
              </a:buClr>
              <a:buFont typeface="Calibri"/>
              <a:buAutoNum type="arabicPlain" startAt="7"/>
              <a:tabLst>
                <a:tab pos="330200" algn="l"/>
              </a:tabLst>
            </a:pPr>
            <a:r>
              <a:rPr dirty="0" sz="1800" spc="-15">
                <a:latin typeface="Calibri"/>
                <a:cs typeface="Calibri"/>
              </a:rPr>
              <a:t>Lynda.com </a:t>
            </a:r>
            <a:r>
              <a:rPr dirty="0" sz="1800">
                <a:latin typeface="Calibri"/>
                <a:cs typeface="Calibri"/>
              </a:rPr>
              <a:t>- A </a:t>
            </a:r>
            <a:r>
              <a:rPr dirty="0" sz="1800" spc="-10">
                <a:latin typeface="Calibri"/>
                <a:cs typeface="Calibri"/>
              </a:rPr>
              <a:t>LinkedIn </a:t>
            </a:r>
            <a:r>
              <a:rPr dirty="0" sz="1800" spc="-25">
                <a:latin typeface="Calibri"/>
                <a:cs typeface="Calibri"/>
              </a:rPr>
              <a:t>Company, </a:t>
            </a:r>
            <a:r>
              <a:rPr dirty="0" sz="1800">
                <a:latin typeface="Calibri"/>
                <a:cs typeface="Calibri"/>
              </a:rPr>
              <a:t>'Python 3 </a:t>
            </a:r>
            <a:r>
              <a:rPr dirty="0" sz="1800" spc="-5">
                <a:latin typeface="Calibri"/>
                <a:cs typeface="Calibri"/>
              </a:rPr>
              <a:t>Essential </a:t>
            </a:r>
            <a:r>
              <a:rPr dirty="0" sz="1800" spc="-25">
                <a:latin typeface="Calibri"/>
                <a:cs typeface="Calibri"/>
              </a:rPr>
              <a:t>Training </a:t>
            </a:r>
            <a:r>
              <a:rPr dirty="0" sz="1800">
                <a:latin typeface="Calibri"/>
                <a:cs typeface="Calibri"/>
              </a:rPr>
              <a:t>| </a:t>
            </a:r>
            <a:r>
              <a:rPr dirty="0" sz="1800" spc="-15">
                <a:latin typeface="Calibri"/>
                <a:cs typeface="Calibri"/>
              </a:rPr>
              <a:t>Lynda.com </a:t>
            </a:r>
            <a:r>
              <a:rPr dirty="0" sz="1800" spc="-20">
                <a:latin typeface="Calibri"/>
                <a:cs typeface="Calibri"/>
              </a:rPr>
              <a:t>Training', </a:t>
            </a:r>
            <a:r>
              <a:rPr dirty="0" sz="1800">
                <a:latin typeface="Calibri"/>
                <a:cs typeface="Calibri"/>
              </a:rPr>
              <a:t>2015.  </a:t>
            </a:r>
            <a:r>
              <a:rPr dirty="0" sz="1800" spc="-5">
                <a:latin typeface="Calibri"/>
                <a:cs typeface="Calibri"/>
              </a:rPr>
              <a:t>[Online]. </a:t>
            </a:r>
            <a:r>
              <a:rPr dirty="0" sz="1800" spc="-10">
                <a:latin typeface="Calibri"/>
                <a:cs typeface="Calibri"/>
              </a:rPr>
              <a:t>Available:</a:t>
            </a:r>
            <a:r>
              <a:rPr dirty="0" sz="1800" spc="-110">
                <a:solidFill>
                  <a:srgbClr val="1C6CF0"/>
                </a:solidFill>
                <a:latin typeface="Calibri"/>
                <a:cs typeface="Calibri"/>
              </a:rPr>
              <a:t> </a:t>
            </a:r>
            <a:r>
              <a:rPr dirty="0" sz="1800" spc="-10" u="heavy">
                <a:solidFill>
                  <a:srgbClr val="1C6CF0"/>
                </a:solidFill>
                <a:latin typeface="Calibri"/>
                <a:cs typeface="Calibri"/>
                <a:hlinkClick r:id="rId3"/>
              </a:rPr>
              <a:t>http://www.lynda.com/Python-3-tutorials/essential-training/62226-2.html</a:t>
            </a:r>
            <a:r>
              <a:rPr dirty="0" sz="1800" spc="-1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CC9A1A"/>
              </a:buClr>
              <a:buFont typeface="Calibri"/>
              <a:buAutoNum type="arabicPlain" startAt="7"/>
            </a:pPr>
            <a:endParaRPr sz="1850">
              <a:latin typeface="Times New Roman"/>
              <a:cs typeface="Times New Roman"/>
            </a:endParaRPr>
          </a:p>
          <a:p>
            <a:pPr marL="12700" marR="734060">
              <a:lnSpc>
                <a:spcPct val="100000"/>
              </a:lnSpc>
              <a:buClr>
                <a:srgbClr val="CC9A1A"/>
              </a:buClr>
              <a:buFont typeface="Calibri"/>
              <a:buAutoNum type="arabicPlain" startAt="7"/>
              <a:tabLst>
                <a:tab pos="330200" algn="l"/>
              </a:tabLst>
            </a:pPr>
            <a:r>
              <a:rPr dirty="0" sz="1800" spc="-5">
                <a:latin typeface="Calibri"/>
                <a:cs typeface="Calibri"/>
              </a:rPr>
              <a:t>Pymbook.readthedocs.org, </a:t>
            </a:r>
            <a:r>
              <a:rPr dirty="0" sz="1800" spc="-15">
                <a:latin typeface="Calibri"/>
                <a:cs typeface="Calibri"/>
              </a:rPr>
              <a:t>'Welcome </a:t>
            </a:r>
            <a:r>
              <a:rPr dirty="0" sz="1800" spc="-10">
                <a:latin typeface="Calibri"/>
                <a:cs typeface="Calibri"/>
              </a:rPr>
              <a:t>to </a:t>
            </a:r>
            <a:r>
              <a:rPr dirty="0" sz="1800">
                <a:latin typeface="Calibri"/>
                <a:cs typeface="Calibri"/>
              </a:rPr>
              <a:t>Python </a:t>
            </a:r>
            <a:r>
              <a:rPr dirty="0" sz="1800" spc="-15">
                <a:latin typeface="Calibri"/>
                <a:cs typeface="Calibri"/>
              </a:rPr>
              <a:t>for </a:t>
            </a:r>
            <a:r>
              <a:rPr dirty="0" sz="1800" spc="-10">
                <a:latin typeface="Calibri"/>
                <a:cs typeface="Calibri"/>
              </a:rPr>
              <a:t>you </a:t>
            </a:r>
            <a:r>
              <a:rPr dirty="0" sz="1800">
                <a:latin typeface="Calibri"/>
                <a:cs typeface="Calibri"/>
              </a:rPr>
              <a:t>and me — Python </a:t>
            </a:r>
            <a:r>
              <a:rPr dirty="0" sz="1800" spc="-15">
                <a:latin typeface="Calibri"/>
                <a:cs typeface="Calibri"/>
              </a:rPr>
              <a:t>for </a:t>
            </a:r>
            <a:r>
              <a:rPr dirty="0" sz="1800" spc="-10">
                <a:latin typeface="Calibri"/>
                <a:cs typeface="Calibri"/>
              </a:rPr>
              <a:t>you </a:t>
            </a:r>
            <a:r>
              <a:rPr dirty="0" sz="1800" spc="-5">
                <a:latin typeface="Calibri"/>
                <a:cs typeface="Calibri"/>
              </a:rPr>
              <a:t>and </a:t>
            </a:r>
            <a:r>
              <a:rPr dirty="0" sz="1800">
                <a:latin typeface="Calibri"/>
                <a:cs typeface="Calibri"/>
              </a:rPr>
              <a:t>me  </a:t>
            </a:r>
            <a:r>
              <a:rPr dirty="0" sz="1800" spc="-5">
                <a:latin typeface="Calibri"/>
                <a:cs typeface="Calibri"/>
              </a:rPr>
              <a:t>0.3.alpha1 </a:t>
            </a:r>
            <a:r>
              <a:rPr dirty="0" sz="1800" spc="-10">
                <a:latin typeface="Calibri"/>
                <a:cs typeface="Calibri"/>
              </a:rPr>
              <a:t>documentation', </a:t>
            </a:r>
            <a:r>
              <a:rPr dirty="0" sz="1800">
                <a:latin typeface="Calibri"/>
                <a:cs typeface="Calibri"/>
              </a:rPr>
              <a:t>2015. </a:t>
            </a:r>
            <a:r>
              <a:rPr dirty="0" sz="1800" spc="-5">
                <a:latin typeface="Calibri"/>
                <a:cs typeface="Calibri"/>
              </a:rPr>
              <a:t>[Online]. </a:t>
            </a:r>
            <a:r>
              <a:rPr dirty="0" sz="1800" spc="-10">
                <a:latin typeface="Calibri"/>
                <a:cs typeface="Calibri"/>
              </a:rPr>
              <a:t>Available: </a:t>
            </a:r>
            <a:r>
              <a:rPr dirty="0" sz="1800" spc="-10" u="heavy">
                <a:solidFill>
                  <a:srgbClr val="1C6CF0"/>
                </a:solidFill>
                <a:latin typeface="Calibri"/>
                <a:cs typeface="Calibri"/>
                <a:hlinkClick r:id="rId4"/>
              </a:rPr>
              <a:t> </a:t>
            </a:r>
            <a:r>
              <a:rPr dirty="0" sz="1800" spc="-5" u="heavy">
                <a:solidFill>
                  <a:srgbClr val="1C6CF0"/>
                </a:solidFill>
                <a:latin typeface="Calibri"/>
                <a:cs typeface="Calibri"/>
                <a:hlinkClick r:id="rId4"/>
              </a:rPr>
              <a:t>http://pymbook.readthedocs.org/en/latest/index.html</a:t>
            </a:r>
            <a:r>
              <a:rPr dirty="0" sz="1800" spc="-5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CC9A1A"/>
              </a:buClr>
              <a:buFont typeface="Calibri"/>
              <a:buAutoNum type="arabicPlain" startAt="7"/>
            </a:pPr>
            <a:endParaRPr sz="1850">
              <a:latin typeface="Times New Roman"/>
              <a:cs typeface="Times New Roman"/>
            </a:endParaRPr>
          </a:p>
          <a:p>
            <a:pPr marL="445770" indent="-433070">
              <a:lnSpc>
                <a:spcPct val="100000"/>
              </a:lnSpc>
              <a:spcBef>
                <a:spcPts val="5"/>
              </a:spcBef>
              <a:buClr>
                <a:srgbClr val="CC9A1A"/>
              </a:buClr>
              <a:buFont typeface="Calibri"/>
              <a:buAutoNum type="arabicPlain" startAt="7"/>
              <a:tabLst>
                <a:tab pos="446405" algn="l"/>
              </a:tabLst>
            </a:pPr>
            <a:r>
              <a:rPr dirty="0" sz="1800" spc="-5">
                <a:latin typeface="Calibri"/>
                <a:cs typeface="Calibri"/>
              </a:rPr>
              <a:t>Code </a:t>
            </a:r>
            <a:r>
              <a:rPr dirty="0" sz="1800">
                <a:latin typeface="Calibri"/>
                <a:cs typeface="Calibri"/>
              </a:rPr>
              <a:t>Geekz, '10 </a:t>
            </a:r>
            <a:r>
              <a:rPr dirty="0" sz="1800" spc="-5">
                <a:latin typeface="Calibri"/>
                <a:cs typeface="Calibri"/>
              </a:rPr>
              <a:t>Best </a:t>
            </a:r>
            <a:r>
              <a:rPr dirty="0" sz="1800">
                <a:latin typeface="Calibri"/>
                <a:cs typeface="Calibri"/>
              </a:rPr>
              <a:t>Python </a:t>
            </a:r>
            <a:r>
              <a:rPr dirty="0" sz="1800" spc="-5">
                <a:latin typeface="Calibri"/>
                <a:cs typeface="Calibri"/>
              </a:rPr>
              <a:t>IDE </a:t>
            </a:r>
            <a:r>
              <a:rPr dirty="0" sz="1800" spc="-15">
                <a:latin typeface="Calibri"/>
                <a:cs typeface="Calibri"/>
              </a:rPr>
              <a:t>for </a:t>
            </a:r>
            <a:r>
              <a:rPr dirty="0" sz="1800" spc="-10">
                <a:latin typeface="Calibri"/>
                <a:cs typeface="Calibri"/>
              </a:rPr>
              <a:t>Developers </a:t>
            </a:r>
            <a:r>
              <a:rPr dirty="0" sz="1800">
                <a:latin typeface="Calibri"/>
                <a:cs typeface="Calibri"/>
              </a:rPr>
              <a:t>| </a:t>
            </a:r>
            <a:r>
              <a:rPr dirty="0" sz="1800" spc="-5">
                <a:latin typeface="Calibri"/>
                <a:cs typeface="Calibri"/>
              </a:rPr>
              <a:t>Code </a:t>
            </a:r>
            <a:r>
              <a:rPr dirty="0" sz="1800">
                <a:latin typeface="Calibri"/>
                <a:cs typeface="Calibri"/>
              </a:rPr>
              <a:t>Geekz', 2014. </a:t>
            </a:r>
            <a:r>
              <a:rPr dirty="0" sz="1800" spc="-5">
                <a:latin typeface="Calibri"/>
                <a:cs typeface="Calibri"/>
              </a:rPr>
              <a:t>[Online].</a:t>
            </a:r>
            <a:r>
              <a:rPr dirty="0" sz="1800" spc="8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Available: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10" u="heavy">
                <a:solidFill>
                  <a:srgbClr val="1C6CF0"/>
                </a:solidFill>
                <a:latin typeface="Calibri"/>
                <a:cs typeface="Calibri"/>
                <a:hlinkClick r:id="rId5"/>
              </a:rPr>
              <a:t>https://codegeekz.com/best-python-ide-for-developers/</a:t>
            </a:r>
            <a:r>
              <a:rPr dirty="0" sz="1800" spc="-1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buClr>
                <a:srgbClr val="CC9A1A"/>
              </a:buClr>
              <a:buFont typeface="Calibri"/>
              <a:buAutoNum type="arabicPlain" startAt="11"/>
              <a:tabLst>
                <a:tab pos="446405" algn="l"/>
              </a:tabLst>
            </a:pPr>
            <a:r>
              <a:rPr dirty="0" sz="1800">
                <a:latin typeface="Calibri"/>
                <a:cs typeface="Calibri"/>
              </a:rPr>
              <a:t>K. </a:t>
            </a:r>
            <a:r>
              <a:rPr dirty="0" sz="1800" spc="-5">
                <a:latin typeface="Calibri"/>
                <a:cs typeface="Calibri"/>
              </a:rPr>
              <a:t>Radhakrishnan, </a:t>
            </a:r>
            <a:r>
              <a:rPr dirty="0" sz="1800" spc="-45">
                <a:latin typeface="Calibri"/>
                <a:cs typeface="Calibri"/>
              </a:rPr>
              <a:t>'Top </a:t>
            </a:r>
            <a:r>
              <a:rPr dirty="0" sz="1800">
                <a:latin typeface="Calibri"/>
                <a:cs typeface="Calibri"/>
              </a:rPr>
              <a:t>10 Python </a:t>
            </a:r>
            <a:r>
              <a:rPr dirty="0" sz="1800" spc="-15">
                <a:latin typeface="Calibri"/>
                <a:cs typeface="Calibri"/>
              </a:rPr>
              <a:t>Powered </a:t>
            </a:r>
            <a:r>
              <a:rPr dirty="0" sz="1800" spc="-25">
                <a:latin typeface="Calibri"/>
                <a:cs typeface="Calibri"/>
              </a:rPr>
              <a:t>Web </a:t>
            </a:r>
            <a:r>
              <a:rPr dirty="0" sz="1800" spc="-10">
                <a:latin typeface="Calibri"/>
                <a:cs typeface="Calibri"/>
              </a:rPr>
              <a:t>Frameworks For Developers',  </a:t>
            </a:r>
            <a:r>
              <a:rPr dirty="0" sz="1800" spc="-20" i="1">
                <a:latin typeface="Calibri"/>
                <a:cs typeface="Calibri"/>
                <a:hlinkClick r:id="rId6"/>
              </a:rPr>
              <a:t>Toppersworld.com</a:t>
            </a:r>
            <a:r>
              <a:rPr dirty="0" sz="1800" spc="-20">
                <a:latin typeface="Calibri"/>
                <a:cs typeface="Calibri"/>
                <a:hlinkClick r:id="rId6"/>
              </a:rPr>
              <a:t>, </a:t>
            </a:r>
            <a:r>
              <a:rPr dirty="0" sz="1800">
                <a:latin typeface="Calibri"/>
                <a:cs typeface="Calibri"/>
                <a:hlinkClick r:id="rId6"/>
              </a:rPr>
              <a:t>2014. </a:t>
            </a:r>
            <a:r>
              <a:rPr dirty="0" sz="1800" spc="-5">
                <a:latin typeface="Calibri"/>
                <a:cs typeface="Calibri"/>
                <a:hlinkClick r:id="rId6"/>
              </a:rPr>
              <a:t>[Online]. </a:t>
            </a:r>
            <a:r>
              <a:rPr dirty="0" sz="1800" spc="-10">
                <a:latin typeface="Calibri"/>
                <a:cs typeface="Calibri"/>
                <a:hlinkClick r:id="rId6"/>
              </a:rPr>
              <a:t>Available:</a:t>
            </a:r>
            <a:r>
              <a:rPr dirty="0" sz="1800" spc="-10">
                <a:solidFill>
                  <a:srgbClr val="1C6CF0"/>
                </a:solidFill>
                <a:latin typeface="Calibri"/>
                <a:cs typeface="Calibri"/>
                <a:hlinkClick r:id="rId6"/>
              </a:rPr>
              <a:t> </a:t>
            </a:r>
            <a:r>
              <a:rPr dirty="0" sz="1800" spc="-10" u="heavy">
                <a:solidFill>
                  <a:srgbClr val="1C6CF0"/>
                </a:solidFill>
                <a:latin typeface="Calibri"/>
                <a:cs typeface="Calibri"/>
                <a:hlinkClick r:id="rId6"/>
              </a:rPr>
              <a:t>http://toppersworld.com/top-10-python-powered-web- </a:t>
            </a:r>
            <a:r>
              <a:rPr dirty="0" sz="1800" spc="-10" u="heavy">
                <a:solidFill>
                  <a:srgbClr val="1C6CF0"/>
                </a:solidFill>
                <a:latin typeface="Calibri"/>
                <a:cs typeface="Calibri"/>
                <a:hlinkClick r:id="rId6"/>
              </a:rPr>
              <a:t> frameworks-for-developers/</a:t>
            </a:r>
            <a:r>
              <a:rPr dirty="0" sz="1800" spc="-10">
                <a:latin typeface="Calibri"/>
                <a:cs typeface="Calibri"/>
                <a:hlinkClick r:id="rId6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CC9A1A"/>
              </a:buClr>
              <a:buFont typeface="Calibri"/>
              <a:buAutoNum type="arabicPlain" startAt="11"/>
            </a:pPr>
            <a:endParaRPr sz="1850">
              <a:latin typeface="Times New Roman"/>
              <a:cs typeface="Times New Roman"/>
            </a:endParaRPr>
          </a:p>
          <a:p>
            <a:pPr marL="12700" marR="1071880">
              <a:lnSpc>
                <a:spcPct val="100000"/>
              </a:lnSpc>
              <a:buClr>
                <a:srgbClr val="CC9A1A"/>
              </a:buClr>
              <a:buFont typeface="Calibri"/>
              <a:buAutoNum type="arabicPlain" startAt="11"/>
              <a:tabLst>
                <a:tab pos="446405" algn="l"/>
              </a:tabLst>
            </a:pPr>
            <a:r>
              <a:rPr dirty="0" sz="1800" spc="-5">
                <a:latin typeface="Calibri"/>
                <a:cs typeface="Calibri"/>
              </a:rPr>
              <a:t>Wiki.python.org, </a:t>
            </a:r>
            <a:r>
              <a:rPr dirty="0" sz="1800" spc="-10">
                <a:latin typeface="Calibri"/>
                <a:cs typeface="Calibri"/>
              </a:rPr>
              <a:t>'OrganizationsUsingPython </a:t>
            </a:r>
            <a:r>
              <a:rPr dirty="0" sz="1800">
                <a:latin typeface="Calibri"/>
                <a:cs typeface="Calibri"/>
              </a:rPr>
              <a:t>- Python </a:t>
            </a:r>
            <a:r>
              <a:rPr dirty="0" sz="1800" spc="-5">
                <a:latin typeface="Calibri"/>
                <a:cs typeface="Calibri"/>
              </a:rPr>
              <a:t>Wiki', </a:t>
            </a:r>
            <a:r>
              <a:rPr dirty="0" sz="1800">
                <a:latin typeface="Calibri"/>
                <a:cs typeface="Calibri"/>
              </a:rPr>
              <a:t>2015. </a:t>
            </a:r>
            <a:r>
              <a:rPr dirty="0" sz="1800" spc="-5">
                <a:latin typeface="Calibri"/>
                <a:cs typeface="Calibri"/>
              </a:rPr>
              <a:t>[Online]. </a:t>
            </a:r>
            <a:r>
              <a:rPr dirty="0" sz="1800" spc="-10">
                <a:latin typeface="Calibri"/>
                <a:cs typeface="Calibri"/>
              </a:rPr>
              <a:t>Available: </a:t>
            </a:r>
            <a:r>
              <a:rPr dirty="0" sz="1800" spc="-10" u="heavy">
                <a:solidFill>
                  <a:srgbClr val="1C6CF0"/>
                </a:solidFill>
                <a:latin typeface="Calibri"/>
                <a:cs typeface="Calibri"/>
                <a:hlinkClick r:id="rId7"/>
              </a:rPr>
              <a:t> </a:t>
            </a:r>
            <a:r>
              <a:rPr dirty="0" sz="1800" spc="-5" u="heavy">
                <a:solidFill>
                  <a:srgbClr val="1C6CF0"/>
                </a:solidFill>
                <a:latin typeface="Calibri"/>
                <a:cs typeface="Calibri"/>
                <a:hlinkClick r:id="rId7"/>
              </a:rPr>
              <a:t>https://wiki.python.org/moin/OrganizationsUsingPython</a:t>
            </a:r>
            <a:r>
              <a:rPr dirty="0" sz="1800" spc="-5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97152" y="1025652"/>
            <a:ext cx="9762744" cy="594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26870" y="1014222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 h="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956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0133203" y="6602200"/>
            <a:ext cx="1980564" cy="178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35"/>
              </a:lnSpc>
            </a:pPr>
            <a:r>
              <a:rPr dirty="0" sz="1200" spc="-5" b="1">
                <a:latin typeface="Corbel"/>
                <a:cs typeface="Corbel"/>
              </a:rPr>
              <a:t>By</a:t>
            </a:r>
            <a:r>
              <a:rPr dirty="0" sz="1200" spc="-85" b="1">
                <a:latin typeface="Corbel"/>
                <a:cs typeface="Corbel"/>
              </a:rPr>
              <a:t> </a:t>
            </a:r>
            <a:r>
              <a:rPr dirty="0" sz="1200" spc="-20" b="1">
                <a:latin typeface="Corbel"/>
                <a:cs typeface="Corbel"/>
              </a:rPr>
              <a:t>Tahani</a:t>
            </a:r>
            <a:r>
              <a:rPr dirty="0" sz="1200" spc="-70" b="1">
                <a:latin typeface="Corbel"/>
                <a:cs typeface="Corbel"/>
              </a:rPr>
              <a:t> </a:t>
            </a:r>
            <a:r>
              <a:rPr dirty="0" sz="1200" spc="-5" b="1">
                <a:latin typeface="Corbel"/>
                <a:cs typeface="Corbel"/>
              </a:rPr>
              <a:t>Almanie </a:t>
            </a:r>
            <a:r>
              <a:rPr dirty="0" sz="1200" b="1">
                <a:latin typeface="Corbel"/>
                <a:cs typeface="Corbel"/>
              </a:rPr>
              <a:t>|</a:t>
            </a:r>
            <a:r>
              <a:rPr dirty="0" sz="1200" spc="-60" b="1">
                <a:latin typeface="Corbel"/>
                <a:cs typeface="Corbel"/>
              </a:rPr>
              <a:t> </a:t>
            </a:r>
            <a:r>
              <a:rPr dirty="0" sz="1200" spc="-5" b="1">
                <a:latin typeface="Corbel"/>
                <a:cs typeface="Corbel"/>
              </a:rPr>
              <a:t>CSCI</a:t>
            </a:r>
            <a:r>
              <a:rPr dirty="0" sz="1200" spc="-35" b="1">
                <a:latin typeface="Corbel"/>
                <a:cs typeface="Corbel"/>
              </a:rPr>
              <a:t> </a:t>
            </a:r>
            <a:r>
              <a:rPr dirty="0" sz="1200" spc="-10" b="1">
                <a:latin typeface="Corbel"/>
                <a:cs typeface="Corbel"/>
              </a:rPr>
              <a:t>5828</a:t>
            </a:r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132" y="4652594"/>
            <a:ext cx="308991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 b="1">
                <a:solidFill>
                  <a:srgbClr val="CC9A1A"/>
                </a:solidFill>
                <a:latin typeface="Arial"/>
                <a:cs typeface="Arial"/>
              </a:rPr>
              <a:t>Thank</a:t>
            </a:r>
            <a:r>
              <a:rPr dirty="0" sz="4800" spc="-114" b="1">
                <a:solidFill>
                  <a:srgbClr val="CC9A1A"/>
                </a:solidFill>
                <a:latin typeface="Arial"/>
                <a:cs typeface="Arial"/>
              </a:rPr>
              <a:t> </a:t>
            </a:r>
            <a:r>
              <a:rPr dirty="0" sz="4800" spc="-125" b="1">
                <a:solidFill>
                  <a:srgbClr val="CC9A1A"/>
                </a:solidFill>
                <a:latin typeface="Arial"/>
                <a:cs typeface="Arial"/>
              </a:rPr>
              <a:t>You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367784" y="1132332"/>
            <a:ext cx="4184904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394705" y="5748629"/>
            <a:ext cx="228981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5">
                <a:latin typeface="Calibri"/>
                <a:cs typeface="Calibri"/>
              </a:rPr>
              <a:t>https</a:t>
            </a:r>
            <a:r>
              <a:rPr dirty="0" sz="800" spc="-5">
                <a:latin typeface="Calibri"/>
                <a:cs typeface="Calibri"/>
                <a:hlinkClick r:id="rId3"/>
              </a:rPr>
              <a:t>://www.python.org/~guido/images/DO6GvRlo.gif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33203" y="6602200"/>
            <a:ext cx="1980564" cy="178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35"/>
              </a:lnSpc>
            </a:pPr>
            <a:r>
              <a:rPr dirty="0" sz="1200" spc="-5" b="1">
                <a:latin typeface="Corbel"/>
                <a:cs typeface="Corbel"/>
              </a:rPr>
              <a:t>By</a:t>
            </a:r>
            <a:r>
              <a:rPr dirty="0" sz="1200" spc="-85" b="1">
                <a:latin typeface="Corbel"/>
                <a:cs typeface="Corbel"/>
              </a:rPr>
              <a:t> </a:t>
            </a:r>
            <a:r>
              <a:rPr dirty="0" sz="1200" spc="-20" b="1">
                <a:latin typeface="Corbel"/>
                <a:cs typeface="Corbel"/>
              </a:rPr>
              <a:t>Tahani</a:t>
            </a:r>
            <a:r>
              <a:rPr dirty="0" sz="1200" spc="-70" b="1">
                <a:latin typeface="Corbel"/>
                <a:cs typeface="Corbel"/>
              </a:rPr>
              <a:t> </a:t>
            </a:r>
            <a:r>
              <a:rPr dirty="0" sz="1200" spc="-5" b="1">
                <a:latin typeface="Corbel"/>
                <a:cs typeface="Corbel"/>
              </a:rPr>
              <a:t>Almanie </a:t>
            </a:r>
            <a:r>
              <a:rPr dirty="0" sz="1200" b="1">
                <a:latin typeface="Corbel"/>
                <a:cs typeface="Corbel"/>
              </a:rPr>
              <a:t>|</a:t>
            </a:r>
            <a:r>
              <a:rPr dirty="0" sz="1200" spc="-60" b="1">
                <a:latin typeface="Corbel"/>
                <a:cs typeface="Corbel"/>
              </a:rPr>
              <a:t> </a:t>
            </a:r>
            <a:r>
              <a:rPr dirty="0" sz="1200" spc="-5" b="1">
                <a:latin typeface="Corbel"/>
                <a:cs typeface="Corbel"/>
              </a:rPr>
              <a:t>CSCI</a:t>
            </a:r>
            <a:r>
              <a:rPr dirty="0" sz="1200" spc="-35" b="1">
                <a:latin typeface="Corbel"/>
                <a:cs typeface="Corbel"/>
              </a:rPr>
              <a:t> </a:t>
            </a:r>
            <a:r>
              <a:rPr dirty="0" sz="1200" spc="-10" b="1">
                <a:latin typeface="Corbel"/>
                <a:cs typeface="Corbel"/>
              </a:rPr>
              <a:t>5828</a:t>
            </a:r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31060" cy="1571625"/>
          </a:xfrm>
          <a:custGeom>
            <a:avLst/>
            <a:gdLst/>
            <a:ahLst/>
            <a:cxnLst/>
            <a:rect l="l" t="t" r="r" b="b"/>
            <a:pathLst>
              <a:path w="2131060" h="1571625">
                <a:moveTo>
                  <a:pt x="0" y="0"/>
                </a:moveTo>
                <a:lnTo>
                  <a:pt x="0" y="4699"/>
                </a:lnTo>
                <a:lnTo>
                  <a:pt x="1495552" y="1571243"/>
                </a:lnTo>
                <a:lnTo>
                  <a:pt x="2130552" y="1571243"/>
                </a:lnTo>
                <a:lnTo>
                  <a:pt x="247662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3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127497" y="231393"/>
            <a:ext cx="275272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Python</a:t>
            </a:r>
            <a:r>
              <a:rPr dirty="0" spc="-35"/>
              <a:t> </a:t>
            </a:r>
            <a:r>
              <a:rPr dirty="0" spc="-30"/>
              <a:t>Versions</a:t>
            </a:r>
          </a:p>
        </p:txBody>
      </p:sp>
      <p:sp>
        <p:nvSpPr>
          <p:cNvPr id="9" name="object 9"/>
          <p:cNvSpPr/>
          <p:nvPr/>
        </p:nvSpPr>
        <p:spPr>
          <a:xfrm>
            <a:off x="1597152" y="1025652"/>
            <a:ext cx="9762744" cy="59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26870" y="1014222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 h="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956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885569" y="1037781"/>
            <a:ext cx="5930900" cy="5135245"/>
          </a:xfrm>
          <a:prstGeom prst="rect">
            <a:avLst/>
          </a:prstGeom>
        </p:spPr>
        <p:txBody>
          <a:bodyPr wrap="square" lIns="0" tIns="135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dirty="0" sz="2400" spc="-10">
                <a:latin typeface="Calibri"/>
                <a:cs typeface="Calibri"/>
              </a:rPr>
              <a:t>Release </a:t>
            </a:r>
            <a:r>
              <a:rPr dirty="0" sz="2400" spc="-15">
                <a:latin typeface="Calibri"/>
                <a:cs typeface="Calibri"/>
              </a:rPr>
              <a:t>dates </a:t>
            </a:r>
            <a:r>
              <a:rPr dirty="0" sz="2400" spc="-20">
                <a:latin typeface="Calibri"/>
                <a:cs typeface="Calibri"/>
              </a:rPr>
              <a:t>for </a:t>
            </a:r>
            <a:r>
              <a:rPr dirty="0" sz="2400">
                <a:latin typeface="Calibri"/>
                <a:cs typeface="Calibri"/>
              </a:rPr>
              <a:t>the major </a:t>
            </a:r>
            <a:r>
              <a:rPr dirty="0" sz="2400" spc="-5">
                <a:latin typeface="Calibri"/>
                <a:cs typeface="Calibri"/>
              </a:rPr>
              <a:t>and </a:t>
            </a:r>
            <a:r>
              <a:rPr dirty="0" sz="2400">
                <a:latin typeface="Calibri"/>
                <a:cs typeface="Calibri"/>
              </a:rPr>
              <a:t>minor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versions:</a:t>
            </a:r>
            <a:endParaRPr sz="2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880"/>
              </a:spcBef>
              <a:buFont typeface="Wingdings"/>
              <a:buChar char=""/>
              <a:tabLst>
                <a:tab pos="299720" algn="l"/>
              </a:tabLst>
            </a:pPr>
            <a:r>
              <a:rPr dirty="0" sz="2200" spc="-5" b="1">
                <a:solidFill>
                  <a:srgbClr val="CC9A1A"/>
                </a:solidFill>
                <a:latin typeface="Calibri"/>
                <a:cs typeface="Calibri"/>
              </a:rPr>
              <a:t>Python 1.0 </a:t>
            </a:r>
            <a:r>
              <a:rPr dirty="0" sz="2200" spc="-5">
                <a:latin typeface="Calibri"/>
                <a:cs typeface="Calibri"/>
              </a:rPr>
              <a:t>- January</a:t>
            </a:r>
            <a:r>
              <a:rPr dirty="0" sz="2200" spc="15">
                <a:latin typeface="Calibri"/>
                <a:cs typeface="Calibri"/>
              </a:rPr>
              <a:t> </a:t>
            </a:r>
            <a:r>
              <a:rPr dirty="0" sz="2200" spc="-5" b="1">
                <a:latin typeface="Calibri"/>
                <a:cs typeface="Calibri"/>
              </a:rPr>
              <a:t>1994</a:t>
            </a:r>
            <a:endParaRPr sz="2200">
              <a:latin typeface="Calibri"/>
              <a:cs typeface="Calibri"/>
            </a:endParaRPr>
          </a:p>
          <a:p>
            <a:pPr lvl="1" marL="1213485" indent="-286385">
              <a:lnSpc>
                <a:spcPct val="100000"/>
              </a:lnSpc>
              <a:spcBef>
                <a:spcPts val="845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1214120" algn="l"/>
              </a:tabLst>
            </a:pPr>
            <a:r>
              <a:rPr dirty="0" sz="2000">
                <a:latin typeface="Calibri"/>
                <a:cs typeface="Calibri"/>
              </a:rPr>
              <a:t>Python 1.5 - </a:t>
            </a:r>
            <a:r>
              <a:rPr dirty="0" sz="2000" spc="-5">
                <a:latin typeface="Calibri"/>
                <a:cs typeface="Calibri"/>
              </a:rPr>
              <a:t>December </a:t>
            </a:r>
            <a:r>
              <a:rPr dirty="0" sz="2000">
                <a:latin typeface="Calibri"/>
                <a:cs typeface="Calibri"/>
              </a:rPr>
              <a:t>31,</a:t>
            </a:r>
            <a:r>
              <a:rPr dirty="0" sz="2000" spc="-8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1997</a:t>
            </a:r>
            <a:endParaRPr sz="2000">
              <a:latin typeface="Calibri"/>
              <a:cs typeface="Calibri"/>
            </a:endParaRPr>
          </a:p>
          <a:p>
            <a:pPr lvl="1" marL="1213485" indent="-286385">
              <a:lnSpc>
                <a:spcPct val="100000"/>
              </a:lnSpc>
              <a:spcBef>
                <a:spcPts val="84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1214120" algn="l"/>
              </a:tabLst>
            </a:pPr>
            <a:r>
              <a:rPr dirty="0" sz="2000">
                <a:latin typeface="Calibri"/>
                <a:cs typeface="Calibri"/>
              </a:rPr>
              <a:t>Python 1.6 - </a:t>
            </a:r>
            <a:r>
              <a:rPr dirty="0" sz="2000" spc="-10">
                <a:latin typeface="Calibri"/>
                <a:cs typeface="Calibri"/>
              </a:rPr>
              <a:t>September </a:t>
            </a:r>
            <a:r>
              <a:rPr dirty="0" sz="2000">
                <a:latin typeface="Calibri"/>
                <a:cs typeface="Calibri"/>
              </a:rPr>
              <a:t>5,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2000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850"/>
              </a:spcBef>
              <a:buFont typeface="Wingdings"/>
              <a:buChar char=""/>
              <a:tabLst>
                <a:tab pos="299720" algn="l"/>
              </a:tabLst>
            </a:pPr>
            <a:r>
              <a:rPr dirty="0" sz="2200" spc="-5" b="1">
                <a:solidFill>
                  <a:srgbClr val="CC9A1A"/>
                </a:solidFill>
                <a:latin typeface="Calibri"/>
                <a:cs typeface="Calibri"/>
              </a:rPr>
              <a:t>Python 2.0 </a:t>
            </a:r>
            <a:r>
              <a:rPr dirty="0" sz="2200" spc="-5">
                <a:latin typeface="Calibri"/>
                <a:cs typeface="Calibri"/>
              </a:rPr>
              <a:t>- </a:t>
            </a:r>
            <a:r>
              <a:rPr dirty="0" sz="2200" spc="-10">
                <a:latin typeface="Calibri"/>
                <a:cs typeface="Calibri"/>
              </a:rPr>
              <a:t>October </a:t>
            </a:r>
            <a:r>
              <a:rPr dirty="0" sz="2200" spc="-5">
                <a:latin typeface="Calibri"/>
                <a:cs typeface="Calibri"/>
              </a:rPr>
              <a:t>16,</a:t>
            </a:r>
            <a:r>
              <a:rPr dirty="0" sz="2200" spc="60">
                <a:latin typeface="Calibri"/>
                <a:cs typeface="Calibri"/>
              </a:rPr>
              <a:t> </a:t>
            </a:r>
            <a:r>
              <a:rPr dirty="0" sz="2200" spc="-5" b="1">
                <a:latin typeface="Calibri"/>
                <a:cs typeface="Calibri"/>
              </a:rPr>
              <a:t>2000</a:t>
            </a:r>
            <a:endParaRPr sz="2200">
              <a:latin typeface="Calibri"/>
              <a:cs typeface="Calibri"/>
            </a:endParaRPr>
          </a:p>
          <a:p>
            <a:pPr lvl="1" marL="1213485" indent="-286385">
              <a:lnSpc>
                <a:spcPct val="100000"/>
              </a:lnSpc>
              <a:spcBef>
                <a:spcPts val="844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1214120" algn="l"/>
              </a:tabLst>
            </a:pPr>
            <a:r>
              <a:rPr dirty="0" sz="2000">
                <a:latin typeface="Calibri"/>
                <a:cs typeface="Calibri"/>
              </a:rPr>
              <a:t>Python 2.1 - April 17,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2001</a:t>
            </a:r>
            <a:endParaRPr sz="2000">
              <a:latin typeface="Calibri"/>
              <a:cs typeface="Calibri"/>
            </a:endParaRPr>
          </a:p>
          <a:p>
            <a:pPr lvl="1" marL="1213485" indent="-286385">
              <a:lnSpc>
                <a:spcPct val="100000"/>
              </a:lnSpc>
              <a:spcBef>
                <a:spcPts val="84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1214120" algn="l"/>
              </a:tabLst>
            </a:pPr>
            <a:r>
              <a:rPr dirty="0" sz="2000">
                <a:latin typeface="Calibri"/>
                <a:cs typeface="Calibri"/>
              </a:rPr>
              <a:t>Python 2.2 - </a:t>
            </a:r>
            <a:r>
              <a:rPr dirty="0" sz="2000" spc="-5">
                <a:latin typeface="Calibri"/>
                <a:cs typeface="Calibri"/>
              </a:rPr>
              <a:t>December </a:t>
            </a:r>
            <a:r>
              <a:rPr dirty="0" sz="2000">
                <a:latin typeface="Calibri"/>
                <a:cs typeface="Calibri"/>
              </a:rPr>
              <a:t>21,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2001</a:t>
            </a:r>
            <a:endParaRPr sz="2000">
              <a:latin typeface="Calibri"/>
              <a:cs typeface="Calibri"/>
            </a:endParaRPr>
          </a:p>
          <a:p>
            <a:pPr lvl="1" marL="1213485" indent="-286385">
              <a:lnSpc>
                <a:spcPct val="100000"/>
              </a:lnSpc>
              <a:spcBef>
                <a:spcPts val="835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1214120" algn="l"/>
              </a:tabLst>
            </a:pPr>
            <a:r>
              <a:rPr dirty="0" sz="2000">
                <a:latin typeface="Calibri"/>
                <a:cs typeface="Calibri"/>
              </a:rPr>
              <a:t>Python 2.3 - July 29,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2003</a:t>
            </a:r>
            <a:endParaRPr sz="2000">
              <a:latin typeface="Calibri"/>
              <a:cs typeface="Calibri"/>
            </a:endParaRPr>
          </a:p>
          <a:p>
            <a:pPr lvl="1" marL="1213485" indent="-286385">
              <a:lnSpc>
                <a:spcPct val="100000"/>
              </a:lnSpc>
              <a:spcBef>
                <a:spcPts val="835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1214120" algn="l"/>
              </a:tabLst>
            </a:pPr>
            <a:r>
              <a:rPr dirty="0" sz="2000">
                <a:latin typeface="Calibri"/>
                <a:cs typeface="Calibri"/>
              </a:rPr>
              <a:t>Python 2.4 - </a:t>
            </a:r>
            <a:r>
              <a:rPr dirty="0" sz="2000" spc="-10">
                <a:latin typeface="Calibri"/>
                <a:cs typeface="Calibri"/>
              </a:rPr>
              <a:t>November </a:t>
            </a:r>
            <a:r>
              <a:rPr dirty="0" sz="2000">
                <a:latin typeface="Calibri"/>
                <a:cs typeface="Calibri"/>
              </a:rPr>
              <a:t>30,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2004</a:t>
            </a:r>
            <a:endParaRPr sz="2000">
              <a:latin typeface="Calibri"/>
              <a:cs typeface="Calibri"/>
            </a:endParaRPr>
          </a:p>
          <a:p>
            <a:pPr lvl="1" marL="1213485" indent="-286385">
              <a:lnSpc>
                <a:spcPct val="100000"/>
              </a:lnSpc>
              <a:spcBef>
                <a:spcPts val="835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1214120" algn="l"/>
              </a:tabLst>
            </a:pPr>
            <a:r>
              <a:rPr dirty="0" sz="2000">
                <a:latin typeface="Calibri"/>
                <a:cs typeface="Calibri"/>
              </a:rPr>
              <a:t>Python 2.5 - </a:t>
            </a:r>
            <a:r>
              <a:rPr dirty="0" sz="2000" spc="-5">
                <a:latin typeface="Calibri"/>
                <a:cs typeface="Calibri"/>
              </a:rPr>
              <a:t>September </a:t>
            </a:r>
            <a:r>
              <a:rPr dirty="0" sz="2000">
                <a:latin typeface="Calibri"/>
                <a:cs typeface="Calibri"/>
              </a:rPr>
              <a:t>19,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2006</a:t>
            </a:r>
            <a:endParaRPr sz="2000">
              <a:latin typeface="Calibri"/>
              <a:cs typeface="Calibri"/>
            </a:endParaRPr>
          </a:p>
          <a:p>
            <a:pPr lvl="1" marL="1213485" indent="-286385">
              <a:lnSpc>
                <a:spcPct val="100000"/>
              </a:lnSpc>
              <a:spcBef>
                <a:spcPts val="84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1214120" algn="l"/>
              </a:tabLst>
            </a:pPr>
            <a:r>
              <a:rPr dirty="0" sz="2000">
                <a:latin typeface="Calibri"/>
                <a:cs typeface="Calibri"/>
              </a:rPr>
              <a:t>Python 2.6 - </a:t>
            </a:r>
            <a:r>
              <a:rPr dirty="0" sz="2000" spc="-5">
                <a:latin typeface="Calibri"/>
                <a:cs typeface="Calibri"/>
              </a:rPr>
              <a:t>October </a:t>
            </a:r>
            <a:r>
              <a:rPr dirty="0" sz="2000">
                <a:latin typeface="Calibri"/>
                <a:cs typeface="Calibri"/>
              </a:rPr>
              <a:t>1,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2008</a:t>
            </a:r>
            <a:endParaRPr sz="2000">
              <a:latin typeface="Calibri"/>
              <a:cs typeface="Calibri"/>
            </a:endParaRPr>
          </a:p>
          <a:p>
            <a:pPr lvl="1" marL="1213485" indent="-286385">
              <a:lnSpc>
                <a:spcPct val="100000"/>
              </a:lnSpc>
              <a:spcBef>
                <a:spcPts val="84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1214120" algn="l"/>
              </a:tabLst>
            </a:pPr>
            <a:r>
              <a:rPr dirty="0" sz="2000">
                <a:latin typeface="Calibri"/>
                <a:cs typeface="Calibri"/>
              </a:rPr>
              <a:t>Python 2.7 - July 3,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2010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35"/>
              </a:lnSpc>
            </a:pPr>
            <a:r>
              <a:rPr dirty="0" spc="-5"/>
              <a:t>By</a:t>
            </a:r>
            <a:r>
              <a:rPr dirty="0" spc="-85"/>
              <a:t> </a:t>
            </a:r>
            <a:r>
              <a:rPr dirty="0" spc="-20"/>
              <a:t>Tahani</a:t>
            </a:r>
            <a:r>
              <a:rPr dirty="0" spc="-70"/>
              <a:t> </a:t>
            </a:r>
            <a:r>
              <a:rPr dirty="0" spc="-5"/>
              <a:t>Almanie </a:t>
            </a:r>
            <a:r>
              <a:rPr dirty="0"/>
              <a:t>|</a:t>
            </a:r>
            <a:r>
              <a:rPr dirty="0" spc="-60"/>
              <a:t> </a:t>
            </a:r>
            <a:r>
              <a:rPr dirty="0" spc="-5"/>
              <a:t>CSCI</a:t>
            </a:r>
            <a:r>
              <a:rPr dirty="0" spc="-35"/>
              <a:t> </a:t>
            </a:r>
            <a:r>
              <a:rPr dirty="0" spc="-5"/>
              <a:t>5448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31060" cy="1571625"/>
          </a:xfrm>
          <a:custGeom>
            <a:avLst/>
            <a:gdLst/>
            <a:ahLst/>
            <a:cxnLst/>
            <a:rect l="l" t="t" r="r" b="b"/>
            <a:pathLst>
              <a:path w="2131060" h="1571625">
                <a:moveTo>
                  <a:pt x="0" y="0"/>
                </a:moveTo>
                <a:lnTo>
                  <a:pt x="0" y="4699"/>
                </a:lnTo>
                <a:lnTo>
                  <a:pt x="1495552" y="1571243"/>
                </a:lnTo>
                <a:lnTo>
                  <a:pt x="2130552" y="1571243"/>
                </a:lnTo>
                <a:lnTo>
                  <a:pt x="247662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3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127497" y="231393"/>
            <a:ext cx="275272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Python</a:t>
            </a:r>
            <a:r>
              <a:rPr dirty="0" spc="-35"/>
              <a:t> </a:t>
            </a:r>
            <a:r>
              <a:rPr dirty="0" spc="-30"/>
              <a:t>Versions</a:t>
            </a:r>
          </a:p>
        </p:txBody>
      </p:sp>
      <p:sp>
        <p:nvSpPr>
          <p:cNvPr id="9" name="object 9"/>
          <p:cNvSpPr/>
          <p:nvPr/>
        </p:nvSpPr>
        <p:spPr>
          <a:xfrm>
            <a:off x="1597152" y="1025652"/>
            <a:ext cx="9762744" cy="59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26870" y="1014222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 h="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956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885569" y="1131948"/>
            <a:ext cx="5930900" cy="3267075"/>
          </a:xfrm>
          <a:prstGeom prst="rect">
            <a:avLst/>
          </a:prstGeom>
        </p:spPr>
        <p:txBody>
          <a:bodyPr wrap="square" lIns="0" tIns="1727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dirty="0" sz="2400" spc="-10">
                <a:latin typeface="Calibri"/>
                <a:cs typeface="Calibri"/>
              </a:rPr>
              <a:t>Release </a:t>
            </a:r>
            <a:r>
              <a:rPr dirty="0" sz="2400" spc="-15">
                <a:latin typeface="Calibri"/>
                <a:cs typeface="Calibri"/>
              </a:rPr>
              <a:t>dates </a:t>
            </a:r>
            <a:r>
              <a:rPr dirty="0" sz="2400" spc="-20">
                <a:latin typeface="Calibri"/>
                <a:cs typeface="Calibri"/>
              </a:rPr>
              <a:t>for </a:t>
            </a:r>
            <a:r>
              <a:rPr dirty="0" sz="2400">
                <a:latin typeface="Calibri"/>
                <a:cs typeface="Calibri"/>
              </a:rPr>
              <a:t>the major </a:t>
            </a:r>
            <a:r>
              <a:rPr dirty="0" sz="2400" spc="-5">
                <a:latin typeface="Calibri"/>
                <a:cs typeface="Calibri"/>
              </a:rPr>
              <a:t>and </a:t>
            </a:r>
            <a:r>
              <a:rPr dirty="0" sz="2400">
                <a:latin typeface="Calibri"/>
                <a:cs typeface="Calibri"/>
              </a:rPr>
              <a:t>minor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versions:</a:t>
            </a:r>
            <a:endParaRPr sz="2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145"/>
              </a:spcBef>
              <a:buFont typeface="Wingdings"/>
              <a:buChar char=""/>
              <a:tabLst>
                <a:tab pos="299720" algn="l"/>
              </a:tabLst>
            </a:pPr>
            <a:r>
              <a:rPr dirty="0" sz="2200" spc="-5" b="1">
                <a:solidFill>
                  <a:srgbClr val="CC9A1A"/>
                </a:solidFill>
                <a:latin typeface="Calibri"/>
                <a:cs typeface="Calibri"/>
              </a:rPr>
              <a:t>Python 3.0 </a:t>
            </a:r>
            <a:r>
              <a:rPr dirty="0" sz="2200" spc="-5">
                <a:latin typeface="Calibri"/>
                <a:cs typeface="Calibri"/>
              </a:rPr>
              <a:t>- </a:t>
            </a:r>
            <a:r>
              <a:rPr dirty="0" sz="2200" spc="-10">
                <a:latin typeface="Calibri"/>
                <a:cs typeface="Calibri"/>
              </a:rPr>
              <a:t>December </a:t>
            </a:r>
            <a:r>
              <a:rPr dirty="0" sz="2200" spc="-5">
                <a:latin typeface="Calibri"/>
                <a:cs typeface="Calibri"/>
              </a:rPr>
              <a:t>3,</a:t>
            </a:r>
            <a:r>
              <a:rPr dirty="0" sz="2200" spc="75">
                <a:latin typeface="Calibri"/>
                <a:cs typeface="Calibri"/>
              </a:rPr>
              <a:t> </a:t>
            </a:r>
            <a:r>
              <a:rPr dirty="0" sz="2200" spc="-5" b="1">
                <a:latin typeface="Calibri"/>
                <a:cs typeface="Calibri"/>
              </a:rPr>
              <a:t>2008</a:t>
            </a:r>
            <a:endParaRPr sz="220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spcBef>
                <a:spcPts val="1085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756920" algn="l"/>
              </a:tabLst>
            </a:pPr>
            <a:r>
              <a:rPr dirty="0" sz="2000">
                <a:latin typeface="Calibri"/>
                <a:cs typeface="Calibri"/>
              </a:rPr>
              <a:t>Python 3.1 - June 27,</a:t>
            </a:r>
            <a:r>
              <a:rPr dirty="0" sz="2000" spc="-8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2009</a:t>
            </a:r>
            <a:endParaRPr sz="200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spcBef>
                <a:spcPts val="108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756920" algn="l"/>
              </a:tabLst>
            </a:pPr>
            <a:r>
              <a:rPr dirty="0" sz="2000">
                <a:latin typeface="Calibri"/>
                <a:cs typeface="Calibri"/>
              </a:rPr>
              <a:t>Python 3.2 - </a:t>
            </a:r>
            <a:r>
              <a:rPr dirty="0" sz="2000" spc="-5">
                <a:latin typeface="Calibri"/>
                <a:cs typeface="Calibri"/>
              </a:rPr>
              <a:t>February </a:t>
            </a:r>
            <a:r>
              <a:rPr dirty="0" sz="2000">
                <a:latin typeface="Calibri"/>
                <a:cs typeface="Calibri"/>
              </a:rPr>
              <a:t>20,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2011</a:t>
            </a:r>
            <a:endParaRPr sz="200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spcBef>
                <a:spcPts val="1075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756920" algn="l"/>
              </a:tabLst>
            </a:pPr>
            <a:r>
              <a:rPr dirty="0" sz="2000">
                <a:latin typeface="Calibri"/>
                <a:cs typeface="Calibri"/>
              </a:rPr>
              <a:t>Python 3.3 - </a:t>
            </a:r>
            <a:r>
              <a:rPr dirty="0" sz="2000" spc="-10">
                <a:latin typeface="Calibri"/>
                <a:cs typeface="Calibri"/>
              </a:rPr>
              <a:t>September </a:t>
            </a:r>
            <a:r>
              <a:rPr dirty="0" sz="2000">
                <a:latin typeface="Calibri"/>
                <a:cs typeface="Calibri"/>
              </a:rPr>
              <a:t>29,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2012</a:t>
            </a:r>
            <a:endParaRPr sz="200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spcBef>
                <a:spcPts val="1075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756920" algn="l"/>
              </a:tabLst>
            </a:pPr>
            <a:r>
              <a:rPr dirty="0" sz="2000">
                <a:latin typeface="Calibri"/>
                <a:cs typeface="Calibri"/>
              </a:rPr>
              <a:t>Python 3.4 - </a:t>
            </a:r>
            <a:r>
              <a:rPr dirty="0" sz="2000" spc="-5">
                <a:latin typeface="Calibri"/>
                <a:cs typeface="Calibri"/>
              </a:rPr>
              <a:t>March </a:t>
            </a:r>
            <a:r>
              <a:rPr dirty="0" sz="2000">
                <a:latin typeface="Calibri"/>
                <a:cs typeface="Calibri"/>
              </a:rPr>
              <a:t>16,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2014</a:t>
            </a:r>
            <a:endParaRPr sz="200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spcBef>
                <a:spcPts val="108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756920" algn="l"/>
              </a:tabLst>
            </a:pPr>
            <a:r>
              <a:rPr dirty="0" sz="2000">
                <a:latin typeface="Calibri"/>
                <a:cs typeface="Calibri"/>
              </a:rPr>
              <a:t>Python 3.5 - </a:t>
            </a:r>
            <a:r>
              <a:rPr dirty="0" sz="2000" spc="-10">
                <a:latin typeface="Calibri"/>
                <a:cs typeface="Calibri"/>
              </a:rPr>
              <a:t>September </a:t>
            </a:r>
            <a:r>
              <a:rPr dirty="0" sz="2000">
                <a:latin typeface="Calibri"/>
                <a:cs typeface="Calibri"/>
              </a:rPr>
              <a:t>13,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2015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35"/>
              </a:lnSpc>
            </a:pPr>
            <a:r>
              <a:rPr dirty="0" spc="-5"/>
              <a:t>By</a:t>
            </a:r>
            <a:r>
              <a:rPr dirty="0" spc="-85"/>
              <a:t> </a:t>
            </a:r>
            <a:r>
              <a:rPr dirty="0" spc="-20"/>
              <a:t>Tahani</a:t>
            </a:r>
            <a:r>
              <a:rPr dirty="0" spc="-70"/>
              <a:t> </a:t>
            </a:r>
            <a:r>
              <a:rPr dirty="0" spc="-5"/>
              <a:t>Almanie </a:t>
            </a:r>
            <a:r>
              <a:rPr dirty="0"/>
              <a:t>|</a:t>
            </a:r>
            <a:r>
              <a:rPr dirty="0" spc="-60"/>
              <a:t> </a:t>
            </a:r>
            <a:r>
              <a:rPr dirty="0" spc="-5"/>
              <a:t>CSCI</a:t>
            </a:r>
            <a:r>
              <a:rPr dirty="0" spc="-35"/>
              <a:t> </a:t>
            </a:r>
            <a:r>
              <a:rPr dirty="0" spc="-5"/>
              <a:t>5448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31060" cy="1571625"/>
          </a:xfrm>
          <a:custGeom>
            <a:avLst/>
            <a:gdLst/>
            <a:ahLst/>
            <a:cxnLst/>
            <a:rect l="l" t="t" r="r" b="b"/>
            <a:pathLst>
              <a:path w="2131060" h="1571625">
                <a:moveTo>
                  <a:pt x="0" y="0"/>
                </a:moveTo>
                <a:lnTo>
                  <a:pt x="0" y="4699"/>
                </a:lnTo>
                <a:lnTo>
                  <a:pt x="1495552" y="1571243"/>
                </a:lnTo>
                <a:lnTo>
                  <a:pt x="2130552" y="1571243"/>
                </a:lnTo>
                <a:lnTo>
                  <a:pt x="247662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3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278629" y="231393"/>
            <a:ext cx="445389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5"/>
              <a:t>Key </a:t>
            </a:r>
            <a:r>
              <a:rPr dirty="0" spc="-10"/>
              <a:t>Changes </a:t>
            </a:r>
            <a:r>
              <a:rPr dirty="0"/>
              <a:t>in Python</a:t>
            </a:r>
            <a:r>
              <a:rPr dirty="0" spc="-30"/>
              <a:t> </a:t>
            </a:r>
            <a:r>
              <a:rPr dirty="0"/>
              <a:t>3.0</a:t>
            </a:r>
          </a:p>
        </p:txBody>
      </p:sp>
      <p:sp>
        <p:nvSpPr>
          <p:cNvPr id="9" name="object 9"/>
          <p:cNvSpPr/>
          <p:nvPr/>
        </p:nvSpPr>
        <p:spPr>
          <a:xfrm>
            <a:off x="1597152" y="1025652"/>
            <a:ext cx="9762744" cy="59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26870" y="1014222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 h="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956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961132" y="1991867"/>
            <a:ext cx="2232660" cy="3931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996183" y="2026920"/>
            <a:ext cx="2107692" cy="2682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991611" y="2022348"/>
            <a:ext cx="2117090" cy="277495"/>
          </a:xfrm>
          <a:custGeom>
            <a:avLst/>
            <a:gdLst/>
            <a:ahLst/>
            <a:cxnLst/>
            <a:rect l="l" t="t" r="r" b="b"/>
            <a:pathLst>
              <a:path w="2117090" h="277494">
                <a:moveTo>
                  <a:pt x="0" y="277367"/>
                </a:moveTo>
                <a:lnTo>
                  <a:pt x="2116836" y="277367"/>
                </a:lnTo>
                <a:lnTo>
                  <a:pt x="2116836" y="0"/>
                </a:lnTo>
                <a:lnTo>
                  <a:pt x="0" y="0"/>
                </a:lnTo>
                <a:lnTo>
                  <a:pt x="0" y="277367"/>
                </a:lnTo>
                <a:close/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422135" y="1982723"/>
            <a:ext cx="2205227" cy="4206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457188" y="2017776"/>
            <a:ext cx="2080260" cy="2956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452615" y="2013204"/>
            <a:ext cx="2089785" cy="304800"/>
          </a:xfrm>
          <a:custGeom>
            <a:avLst/>
            <a:gdLst/>
            <a:ahLst/>
            <a:cxnLst/>
            <a:rect l="l" t="t" r="r" b="b"/>
            <a:pathLst>
              <a:path w="2089784" h="304800">
                <a:moveTo>
                  <a:pt x="0" y="304800"/>
                </a:moveTo>
                <a:lnTo>
                  <a:pt x="2089404" y="304800"/>
                </a:lnTo>
                <a:lnTo>
                  <a:pt x="2089404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762125" y="1421130"/>
            <a:ext cx="8169909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CC9A1A"/>
              </a:buClr>
              <a:buFont typeface="Wingdings"/>
              <a:buChar char=""/>
              <a:tabLst>
                <a:tab pos="355600" algn="l"/>
              </a:tabLst>
            </a:pPr>
            <a:r>
              <a:rPr dirty="0" sz="2200">
                <a:latin typeface="Calibri"/>
                <a:cs typeface="Calibri"/>
              </a:rPr>
              <a:t>Python </a:t>
            </a:r>
            <a:r>
              <a:rPr dirty="0" sz="2200" spc="-5">
                <a:latin typeface="Calibri"/>
                <a:cs typeface="Calibri"/>
              </a:rPr>
              <a:t>2's </a:t>
            </a:r>
            <a:r>
              <a:rPr dirty="0" sz="2200" spc="-15">
                <a:latin typeface="Calibri"/>
                <a:cs typeface="Calibri"/>
              </a:rPr>
              <a:t>print </a:t>
            </a:r>
            <a:r>
              <a:rPr dirty="0" sz="2200" spc="-20">
                <a:latin typeface="Calibri"/>
                <a:cs typeface="Calibri"/>
              </a:rPr>
              <a:t>statement </a:t>
            </a:r>
            <a:r>
              <a:rPr dirty="0" sz="2200" spc="-10">
                <a:latin typeface="Calibri"/>
                <a:cs typeface="Calibri"/>
              </a:rPr>
              <a:t>has been </a:t>
            </a:r>
            <a:r>
              <a:rPr dirty="0" sz="2200" spc="-5">
                <a:latin typeface="Calibri"/>
                <a:cs typeface="Calibri"/>
              </a:rPr>
              <a:t>replaced </a:t>
            </a:r>
            <a:r>
              <a:rPr dirty="0" sz="2200" spc="-10">
                <a:latin typeface="Calibri"/>
                <a:cs typeface="Calibri"/>
              </a:rPr>
              <a:t>by </a:t>
            </a:r>
            <a:r>
              <a:rPr dirty="0" sz="2200" spc="-5">
                <a:latin typeface="Calibri"/>
                <a:cs typeface="Calibri"/>
              </a:rPr>
              <a:t>the </a:t>
            </a:r>
            <a:r>
              <a:rPr dirty="0" sz="2200" spc="-10" b="1">
                <a:latin typeface="Calibri"/>
                <a:cs typeface="Calibri"/>
              </a:rPr>
              <a:t>print()</a:t>
            </a:r>
            <a:r>
              <a:rPr dirty="0" sz="2200" spc="175" b="1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function.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35"/>
              </a:lnSpc>
            </a:pPr>
            <a:r>
              <a:rPr dirty="0" spc="-5"/>
              <a:t>By</a:t>
            </a:r>
            <a:r>
              <a:rPr dirty="0" spc="-85"/>
              <a:t> </a:t>
            </a:r>
            <a:r>
              <a:rPr dirty="0" spc="-20"/>
              <a:t>Tahani</a:t>
            </a:r>
            <a:r>
              <a:rPr dirty="0" spc="-70"/>
              <a:t> </a:t>
            </a:r>
            <a:r>
              <a:rPr dirty="0" spc="-5"/>
              <a:t>Almanie </a:t>
            </a:r>
            <a:r>
              <a:rPr dirty="0"/>
              <a:t>|</a:t>
            </a:r>
            <a:r>
              <a:rPr dirty="0" spc="-60"/>
              <a:t> </a:t>
            </a:r>
            <a:r>
              <a:rPr dirty="0" spc="-5"/>
              <a:t>CSCI</a:t>
            </a:r>
            <a:r>
              <a:rPr dirty="0" spc="-35"/>
              <a:t> </a:t>
            </a:r>
            <a:r>
              <a:rPr dirty="0" spc="-5"/>
              <a:t>5448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762125" y="2426665"/>
            <a:ext cx="9250680" cy="30435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CC9A1A"/>
              </a:buClr>
              <a:buFont typeface="Wingdings"/>
              <a:buChar char=""/>
              <a:tabLst>
                <a:tab pos="355600" algn="l"/>
              </a:tabLst>
            </a:pPr>
            <a:r>
              <a:rPr dirty="0" sz="2200" spc="-10">
                <a:latin typeface="Calibri"/>
                <a:cs typeface="Calibri"/>
              </a:rPr>
              <a:t>There </a:t>
            </a:r>
            <a:r>
              <a:rPr dirty="0" sz="2200" spc="-5">
                <a:latin typeface="Calibri"/>
                <a:cs typeface="Calibri"/>
              </a:rPr>
              <a:t>is only one </a:t>
            </a:r>
            <a:r>
              <a:rPr dirty="0" sz="2200" spc="-15">
                <a:latin typeface="Calibri"/>
                <a:cs typeface="Calibri"/>
              </a:rPr>
              <a:t>integer </a:t>
            </a:r>
            <a:r>
              <a:rPr dirty="0" sz="2200" spc="-5">
                <a:latin typeface="Calibri"/>
                <a:cs typeface="Calibri"/>
              </a:rPr>
              <a:t>type </a:t>
            </a:r>
            <a:r>
              <a:rPr dirty="0" sz="2200" spc="-10">
                <a:latin typeface="Calibri"/>
                <a:cs typeface="Calibri"/>
              </a:rPr>
              <a:t>left,</a:t>
            </a:r>
            <a:r>
              <a:rPr dirty="0" sz="2200" spc="105">
                <a:latin typeface="Calibri"/>
                <a:cs typeface="Calibri"/>
              </a:rPr>
              <a:t> </a:t>
            </a:r>
            <a:r>
              <a:rPr dirty="0" sz="2200" spc="-15" b="1">
                <a:latin typeface="Calibri"/>
                <a:cs typeface="Calibri"/>
              </a:rPr>
              <a:t>int.</a:t>
            </a:r>
            <a:endParaRPr sz="2200">
              <a:latin typeface="Calibri"/>
              <a:cs typeface="Calibri"/>
            </a:endParaRPr>
          </a:p>
          <a:p>
            <a:pPr marL="355600" marR="6985" indent="-342900">
              <a:lnSpc>
                <a:spcPct val="100000"/>
              </a:lnSpc>
              <a:buClr>
                <a:srgbClr val="CC9A1A"/>
              </a:buClr>
              <a:buFont typeface="Wingdings"/>
              <a:buChar char=""/>
              <a:tabLst>
                <a:tab pos="355600" algn="l"/>
              </a:tabLst>
            </a:pPr>
            <a:r>
              <a:rPr dirty="0" sz="2200" spc="-5">
                <a:latin typeface="Calibri"/>
                <a:cs typeface="Calibri"/>
              </a:rPr>
              <a:t>Some methods </a:t>
            </a:r>
            <a:r>
              <a:rPr dirty="0" sz="2200" spc="-10">
                <a:latin typeface="Calibri"/>
                <a:cs typeface="Calibri"/>
              </a:rPr>
              <a:t>such </a:t>
            </a:r>
            <a:r>
              <a:rPr dirty="0" sz="2200" spc="-5">
                <a:latin typeface="Calibri"/>
                <a:cs typeface="Calibri"/>
              </a:rPr>
              <a:t>as map() and </a:t>
            </a:r>
            <a:r>
              <a:rPr dirty="0" sz="2200" spc="-10">
                <a:latin typeface="Calibri"/>
                <a:cs typeface="Calibri"/>
              </a:rPr>
              <a:t>filter( </a:t>
            </a:r>
            <a:r>
              <a:rPr dirty="0" sz="2200" spc="-5">
                <a:latin typeface="Calibri"/>
                <a:cs typeface="Calibri"/>
              </a:rPr>
              <a:t>) </a:t>
            </a:r>
            <a:r>
              <a:rPr dirty="0" sz="2200" spc="-10">
                <a:latin typeface="Calibri"/>
                <a:cs typeface="Calibri"/>
              </a:rPr>
              <a:t>return </a:t>
            </a:r>
            <a:r>
              <a:rPr dirty="0" sz="2200" spc="-20" b="1">
                <a:latin typeface="Calibri"/>
                <a:cs typeface="Calibri"/>
              </a:rPr>
              <a:t>iterator </a:t>
            </a:r>
            <a:r>
              <a:rPr dirty="0" sz="2200" spc="-5">
                <a:latin typeface="Calibri"/>
                <a:cs typeface="Calibri"/>
              </a:rPr>
              <a:t>objects in </a:t>
            </a:r>
            <a:r>
              <a:rPr dirty="0" sz="2200">
                <a:latin typeface="Calibri"/>
                <a:cs typeface="Calibri"/>
              </a:rPr>
              <a:t>Python </a:t>
            </a:r>
            <a:r>
              <a:rPr dirty="0" sz="2200" spc="-5">
                <a:latin typeface="Calibri"/>
                <a:cs typeface="Calibri"/>
              </a:rPr>
              <a:t>3  </a:t>
            </a:r>
            <a:r>
              <a:rPr dirty="0" sz="2200" spc="-10">
                <a:latin typeface="Calibri"/>
                <a:cs typeface="Calibri"/>
              </a:rPr>
              <a:t>instead </a:t>
            </a:r>
            <a:r>
              <a:rPr dirty="0" sz="2200" spc="-5">
                <a:latin typeface="Calibri"/>
                <a:cs typeface="Calibri"/>
              </a:rPr>
              <a:t>of </a:t>
            </a:r>
            <a:r>
              <a:rPr dirty="0" sz="2200" spc="-10">
                <a:latin typeface="Calibri"/>
                <a:cs typeface="Calibri"/>
              </a:rPr>
              <a:t>lists </a:t>
            </a:r>
            <a:r>
              <a:rPr dirty="0" sz="2200" spc="-5">
                <a:latin typeface="Calibri"/>
                <a:cs typeface="Calibri"/>
              </a:rPr>
              <a:t>in </a:t>
            </a:r>
            <a:r>
              <a:rPr dirty="0" sz="2200">
                <a:latin typeface="Calibri"/>
                <a:cs typeface="Calibri"/>
              </a:rPr>
              <a:t>Python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2.</a:t>
            </a:r>
            <a:endParaRPr sz="2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Clr>
                <a:srgbClr val="CC9A1A"/>
              </a:buClr>
              <a:buFont typeface="Wingdings"/>
              <a:buChar char=""/>
              <a:tabLst>
                <a:tab pos="355600" algn="l"/>
              </a:tabLst>
            </a:pPr>
            <a:r>
              <a:rPr dirty="0" sz="2200" spc="-5">
                <a:latin typeface="Calibri"/>
                <a:cs typeface="Calibri"/>
              </a:rPr>
              <a:t>In </a:t>
            </a:r>
            <a:r>
              <a:rPr dirty="0" sz="2200">
                <a:latin typeface="Calibri"/>
                <a:cs typeface="Calibri"/>
              </a:rPr>
              <a:t>Python </a:t>
            </a:r>
            <a:r>
              <a:rPr dirty="0" sz="2200" spc="-5">
                <a:latin typeface="Calibri"/>
                <a:cs typeface="Calibri"/>
              </a:rPr>
              <a:t>3, a </a:t>
            </a:r>
            <a:r>
              <a:rPr dirty="0" sz="2200" spc="-20">
                <a:latin typeface="Calibri"/>
                <a:cs typeface="Calibri"/>
              </a:rPr>
              <a:t>TypeError </a:t>
            </a:r>
            <a:r>
              <a:rPr dirty="0" sz="2200" spc="-5">
                <a:latin typeface="Calibri"/>
                <a:cs typeface="Calibri"/>
              </a:rPr>
              <a:t>is </a:t>
            </a:r>
            <a:r>
              <a:rPr dirty="0" sz="2200" spc="-10">
                <a:latin typeface="Calibri"/>
                <a:cs typeface="Calibri"/>
              </a:rPr>
              <a:t>raised </a:t>
            </a:r>
            <a:r>
              <a:rPr dirty="0" sz="2200" spc="-5">
                <a:latin typeface="Calibri"/>
                <a:cs typeface="Calibri"/>
              </a:rPr>
              <a:t>as </a:t>
            </a:r>
            <a:r>
              <a:rPr dirty="0" sz="2200" spc="-10">
                <a:latin typeface="Calibri"/>
                <a:cs typeface="Calibri"/>
              </a:rPr>
              <a:t>warning </a:t>
            </a:r>
            <a:r>
              <a:rPr dirty="0" sz="2200" spc="-5">
                <a:latin typeface="Calibri"/>
                <a:cs typeface="Calibri"/>
              </a:rPr>
              <a:t>if </a:t>
            </a:r>
            <a:r>
              <a:rPr dirty="0" sz="2200" spc="-10">
                <a:latin typeface="Calibri"/>
                <a:cs typeface="Calibri"/>
              </a:rPr>
              <a:t>we </a:t>
            </a:r>
            <a:r>
              <a:rPr dirty="0" sz="2200" spc="-5">
                <a:latin typeface="Calibri"/>
                <a:cs typeface="Calibri"/>
              </a:rPr>
              <a:t>try </a:t>
            </a:r>
            <a:r>
              <a:rPr dirty="0" sz="2200" spc="-20">
                <a:latin typeface="Calibri"/>
                <a:cs typeface="Calibri"/>
              </a:rPr>
              <a:t>to </a:t>
            </a:r>
            <a:r>
              <a:rPr dirty="0" sz="2200" spc="-10">
                <a:latin typeface="Calibri"/>
                <a:cs typeface="Calibri"/>
              </a:rPr>
              <a:t>compare </a:t>
            </a:r>
            <a:r>
              <a:rPr dirty="0" sz="2200" spc="-15">
                <a:latin typeface="Calibri"/>
                <a:cs typeface="Calibri"/>
              </a:rPr>
              <a:t>unorderable  </a:t>
            </a:r>
            <a:r>
              <a:rPr dirty="0" sz="2200" spc="-5">
                <a:latin typeface="Calibri"/>
                <a:cs typeface="Calibri"/>
              </a:rPr>
              <a:t>types. </a:t>
            </a:r>
            <a:r>
              <a:rPr dirty="0" sz="2000">
                <a:solidFill>
                  <a:srgbClr val="CC9A1A"/>
                </a:solidFill>
                <a:latin typeface="Calibri"/>
                <a:cs typeface="Calibri"/>
              </a:rPr>
              <a:t>e.g. </a:t>
            </a:r>
            <a:r>
              <a:rPr dirty="0" sz="2000">
                <a:latin typeface="Calibri"/>
                <a:cs typeface="Calibri"/>
              </a:rPr>
              <a:t>1 &lt; ’ ', 0 &gt; None </a:t>
            </a:r>
            <a:r>
              <a:rPr dirty="0" sz="2000" spc="-10">
                <a:latin typeface="Calibri"/>
                <a:cs typeface="Calibri"/>
              </a:rPr>
              <a:t>are </a:t>
            </a:r>
            <a:r>
              <a:rPr dirty="0" sz="2000" spc="-5" b="1" i="1">
                <a:latin typeface="Calibri"/>
                <a:cs typeface="Calibri"/>
              </a:rPr>
              <a:t>no </a:t>
            </a:r>
            <a:r>
              <a:rPr dirty="0" sz="2000">
                <a:latin typeface="Calibri"/>
                <a:cs typeface="Calibri"/>
              </a:rPr>
              <a:t>longer</a:t>
            </a:r>
            <a:r>
              <a:rPr dirty="0" sz="2000" spc="-9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valid</a:t>
            </a:r>
            <a:endParaRPr sz="2000">
              <a:latin typeface="Calibri"/>
              <a:cs typeface="Calibri"/>
            </a:endParaRPr>
          </a:p>
          <a:p>
            <a:pPr marL="355600" marR="5715" indent="-342900">
              <a:lnSpc>
                <a:spcPct val="100000"/>
              </a:lnSpc>
              <a:buClr>
                <a:srgbClr val="CC9A1A"/>
              </a:buClr>
              <a:buFont typeface="Wingdings"/>
              <a:buChar char=""/>
              <a:tabLst>
                <a:tab pos="355600" algn="l"/>
              </a:tabLst>
            </a:pPr>
            <a:r>
              <a:rPr dirty="0" sz="2200">
                <a:latin typeface="Calibri"/>
                <a:cs typeface="Calibri"/>
              </a:rPr>
              <a:t>Python </a:t>
            </a:r>
            <a:r>
              <a:rPr dirty="0" sz="2200" spc="-5">
                <a:latin typeface="Calibri"/>
                <a:cs typeface="Calibri"/>
              </a:rPr>
              <a:t>3 </a:t>
            </a:r>
            <a:r>
              <a:rPr dirty="0" sz="2200" spc="-15">
                <a:latin typeface="Calibri"/>
                <a:cs typeface="Calibri"/>
              </a:rPr>
              <a:t>provides </a:t>
            </a:r>
            <a:r>
              <a:rPr dirty="0" sz="2200" spc="-10">
                <a:latin typeface="Calibri"/>
                <a:cs typeface="Calibri"/>
              </a:rPr>
              <a:t>Unicode </a:t>
            </a:r>
            <a:r>
              <a:rPr dirty="0" sz="2200" spc="-5">
                <a:latin typeface="Calibri"/>
                <a:cs typeface="Calibri"/>
              </a:rPr>
              <a:t>(</a:t>
            </a:r>
            <a:r>
              <a:rPr dirty="0" sz="2200" spc="-5" b="1">
                <a:latin typeface="Calibri"/>
                <a:cs typeface="Calibri"/>
              </a:rPr>
              <a:t>utf-8</a:t>
            </a:r>
            <a:r>
              <a:rPr dirty="0" sz="2200" spc="-5">
                <a:latin typeface="Calibri"/>
                <a:cs typeface="Calibri"/>
              </a:rPr>
              <a:t>) strings while </a:t>
            </a:r>
            <a:r>
              <a:rPr dirty="0" sz="2200">
                <a:latin typeface="Calibri"/>
                <a:cs typeface="Calibri"/>
              </a:rPr>
              <a:t>Python </a:t>
            </a:r>
            <a:r>
              <a:rPr dirty="0" sz="2200" spc="-5">
                <a:latin typeface="Calibri"/>
                <a:cs typeface="Calibri"/>
              </a:rPr>
              <a:t>2 </a:t>
            </a:r>
            <a:r>
              <a:rPr dirty="0" sz="2200" spc="-10">
                <a:latin typeface="Calibri"/>
                <a:cs typeface="Calibri"/>
              </a:rPr>
              <a:t>has </a:t>
            </a:r>
            <a:r>
              <a:rPr dirty="0" sz="2200" spc="-5">
                <a:latin typeface="Calibri"/>
                <a:cs typeface="Calibri"/>
              </a:rPr>
              <a:t>ASCII </a:t>
            </a:r>
            <a:r>
              <a:rPr dirty="0" sz="2200" spc="-10">
                <a:latin typeface="Calibri"/>
                <a:cs typeface="Calibri"/>
              </a:rPr>
              <a:t>str( </a:t>
            </a:r>
            <a:r>
              <a:rPr dirty="0" sz="2200" spc="-5">
                <a:latin typeface="Calibri"/>
                <a:cs typeface="Calibri"/>
              </a:rPr>
              <a:t>) types  and </a:t>
            </a:r>
            <a:r>
              <a:rPr dirty="0" sz="2200" spc="-20">
                <a:latin typeface="Calibri"/>
                <a:cs typeface="Calibri"/>
              </a:rPr>
              <a:t>separate </a:t>
            </a:r>
            <a:r>
              <a:rPr dirty="0" sz="2200" spc="-10">
                <a:latin typeface="Calibri"/>
                <a:cs typeface="Calibri"/>
              </a:rPr>
              <a:t>unicode(</a:t>
            </a:r>
            <a:r>
              <a:rPr dirty="0" sz="2200" spc="2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).</a:t>
            </a:r>
            <a:endParaRPr sz="2200">
              <a:latin typeface="Calibri"/>
              <a:cs typeface="Calibri"/>
            </a:endParaRPr>
          </a:p>
          <a:p>
            <a:pPr marL="355600" marR="6985" indent="-342900">
              <a:lnSpc>
                <a:spcPct val="100000"/>
              </a:lnSpc>
              <a:buClr>
                <a:srgbClr val="CC9A1A"/>
              </a:buClr>
              <a:buFont typeface="Wingdings"/>
              <a:buChar char=""/>
              <a:tabLst>
                <a:tab pos="355600" algn="l"/>
                <a:tab pos="670560" algn="l"/>
                <a:tab pos="1310640" algn="l"/>
                <a:tab pos="2275840" algn="l"/>
                <a:tab pos="3069590" algn="l"/>
                <a:tab pos="4429760" algn="l"/>
                <a:tab pos="5479415" algn="l"/>
                <a:tab pos="6602730" algn="l"/>
                <a:tab pos="7701915" algn="l"/>
                <a:tab pos="8236584" algn="l"/>
                <a:tab pos="8594725" algn="l"/>
              </a:tabLst>
            </a:pPr>
            <a:r>
              <a:rPr dirty="0" sz="2200" spc="-5">
                <a:latin typeface="Calibri"/>
                <a:cs typeface="Calibri"/>
              </a:rPr>
              <a:t>A</a:t>
            </a:r>
            <a:r>
              <a:rPr dirty="0" sz="2200" spc="-5">
                <a:latin typeface="Calibri"/>
                <a:cs typeface="Calibri"/>
              </a:rPr>
              <a:t>	</a:t>
            </a:r>
            <a:r>
              <a:rPr dirty="0" sz="2200">
                <a:latin typeface="Calibri"/>
                <a:cs typeface="Calibri"/>
              </a:rPr>
              <a:t>n</a:t>
            </a:r>
            <a:r>
              <a:rPr dirty="0" sz="2200" spc="-20">
                <a:latin typeface="Calibri"/>
                <a:cs typeface="Calibri"/>
              </a:rPr>
              <a:t>e</a:t>
            </a:r>
            <a:r>
              <a:rPr dirty="0" sz="2200" spc="-5">
                <a:latin typeface="Calibri"/>
                <a:cs typeface="Calibri"/>
              </a:rPr>
              <a:t>w</a:t>
            </a:r>
            <a:r>
              <a:rPr dirty="0" sz="2200">
                <a:latin typeface="Calibri"/>
                <a:cs typeface="Calibri"/>
              </a:rPr>
              <a:t>	</a:t>
            </a:r>
            <a:r>
              <a:rPr dirty="0" sz="2200" spc="-10">
                <a:latin typeface="Calibri"/>
                <a:cs typeface="Calibri"/>
              </a:rPr>
              <a:t>buil</a:t>
            </a:r>
            <a:r>
              <a:rPr dirty="0" sz="2200" spc="-5">
                <a:latin typeface="Calibri"/>
                <a:cs typeface="Calibri"/>
              </a:rPr>
              <a:t>t</a:t>
            </a:r>
            <a:r>
              <a:rPr dirty="0" sz="2200" spc="0">
                <a:latin typeface="Calibri"/>
                <a:cs typeface="Calibri"/>
              </a:rPr>
              <a:t>-</a:t>
            </a:r>
            <a:r>
              <a:rPr dirty="0" sz="2200" spc="-5">
                <a:latin typeface="Calibri"/>
                <a:cs typeface="Calibri"/>
              </a:rPr>
              <a:t>in</a:t>
            </a:r>
            <a:r>
              <a:rPr dirty="0" sz="2200">
                <a:latin typeface="Calibri"/>
                <a:cs typeface="Calibri"/>
              </a:rPr>
              <a:t>	</a:t>
            </a:r>
            <a:r>
              <a:rPr dirty="0" sz="2200" spc="-25">
                <a:latin typeface="Calibri"/>
                <a:cs typeface="Calibri"/>
              </a:rPr>
              <a:t>s</a:t>
            </a:r>
            <a:r>
              <a:rPr dirty="0" sz="2200" spc="-5">
                <a:latin typeface="Calibri"/>
                <a:cs typeface="Calibri"/>
              </a:rPr>
              <a:t>tring</a:t>
            </a:r>
            <a:r>
              <a:rPr dirty="0" sz="2200">
                <a:latin typeface="Calibri"/>
                <a:cs typeface="Calibri"/>
              </a:rPr>
              <a:t>	</a:t>
            </a:r>
            <a:r>
              <a:rPr dirty="0" sz="2200" spc="-55">
                <a:latin typeface="Calibri"/>
                <a:cs typeface="Calibri"/>
              </a:rPr>
              <a:t>f</a:t>
            </a:r>
            <a:r>
              <a:rPr dirty="0" sz="2200" spc="-5">
                <a:latin typeface="Calibri"/>
                <a:cs typeface="Calibri"/>
              </a:rPr>
              <a:t>orm</a:t>
            </a:r>
            <a:r>
              <a:rPr dirty="0" sz="2200" spc="-15">
                <a:latin typeface="Calibri"/>
                <a:cs typeface="Calibri"/>
              </a:rPr>
              <a:t>a</a:t>
            </a:r>
            <a:r>
              <a:rPr dirty="0" sz="2200" spc="-45">
                <a:latin typeface="Calibri"/>
                <a:cs typeface="Calibri"/>
              </a:rPr>
              <a:t>t</a:t>
            </a:r>
            <a:r>
              <a:rPr dirty="0" sz="2200" spc="-5">
                <a:latin typeface="Calibri"/>
                <a:cs typeface="Calibri"/>
              </a:rPr>
              <a:t>ting</a:t>
            </a:r>
            <a:r>
              <a:rPr dirty="0" sz="2200">
                <a:latin typeface="Calibri"/>
                <a:cs typeface="Calibri"/>
              </a:rPr>
              <a:t>	</a:t>
            </a:r>
            <a:r>
              <a:rPr dirty="0" sz="2200">
                <a:latin typeface="Calibri"/>
                <a:cs typeface="Calibri"/>
              </a:rPr>
              <a:t>m</a:t>
            </a:r>
            <a:r>
              <a:rPr dirty="0" sz="2200" spc="-20">
                <a:latin typeface="Calibri"/>
                <a:cs typeface="Calibri"/>
              </a:rPr>
              <a:t>e</a:t>
            </a:r>
            <a:r>
              <a:rPr dirty="0" sz="2200">
                <a:latin typeface="Calibri"/>
                <a:cs typeface="Calibri"/>
              </a:rPr>
              <a:t>t</a:t>
            </a:r>
            <a:r>
              <a:rPr dirty="0" sz="2200" spc="-10">
                <a:latin typeface="Calibri"/>
                <a:cs typeface="Calibri"/>
              </a:rPr>
              <a:t>ho</a:t>
            </a:r>
            <a:r>
              <a:rPr dirty="0" sz="2200" spc="-5">
                <a:latin typeface="Calibri"/>
                <a:cs typeface="Calibri"/>
              </a:rPr>
              <a:t>d</a:t>
            </a:r>
            <a:r>
              <a:rPr dirty="0" sz="2200">
                <a:latin typeface="Calibri"/>
                <a:cs typeface="Calibri"/>
              </a:rPr>
              <a:t>	</a:t>
            </a:r>
            <a:r>
              <a:rPr dirty="0" sz="2200" spc="-30" b="1">
                <a:latin typeface="Calibri"/>
                <a:cs typeface="Calibri"/>
              </a:rPr>
              <a:t>f</a:t>
            </a:r>
            <a:r>
              <a:rPr dirty="0" sz="2200" spc="-5" b="1">
                <a:latin typeface="Calibri"/>
                <a:cs typeface="Calibri"/>
              </a:rPr>
              <a:t>o</a:t>
            </a:r>
            <a:r>
              <a:rPr dirty="0" sz="2200" b="1">
                <a:latin typeface="Calibri"/>
                <a:cs typeface="Calibri"/>
              </a:rPr>
              <a:t>r</a:t>
            </a:r>
            <a:r>
              <a:rPr dirty="0" sz="2200" spc="0" b="1">
                <a:latin typeface="Calibri"/>
                <a:cs typeface="Calibri"/>
              </a:rPr>
              <a:t>m</a:t>
            </a:r>
            <a:r>
              <a:rPr dirty="0" sz="2200" spc="-35" b="1">
                <a:latin typeface="Calibri"/>
                <a:cs typeface="Calibri"/>
              </a:rPr>
              <a:t>a</a:t>
            </a:r>
            <a:r>
              <a:rPr dirty="0" sz="2200" spc="-5" b="1">
                <a:latin typeface="Calibri"/>
                <a:cs typeface="Calibri"/>
              </a:rPr>
              <a:t>t()</a:t>
            </a:r>
            <a:r>
              <a:rPr dirty="0" sz="2200" b="1">
                <a:latin typeface="Calibri"/>
                <a:cs typeface="Calibri"/>
              </a:rPr>
              <a:t>	</a:t>
            </a:r>
            <a:r>
              <a:rPr dirty="0" sz="2200" spc="-30">
                <a:latin typeface="Calibri"/>
                <a:cs typeface="Calibri"/>
              </a:rPr>
              <a:t>r</a:t>
            </a:r>
            <a:r>
              <a:rPr dirty="0" sz="2200" spc="-5">
                <a:latin typeface="Calibri"/>
                <a:cs typeface="Calibri"/>
              </a:rPr>
              <a:t>eplaces</a:t>
            </a:r>
            <a:r>
              <a:rPr dirty="0" sz="2200">
                <a:latin typeface="Calibri"/>
                <a:cs typeface="Calibri"/>
              </a:rPr>
              <a:t>	</a:t>
            </a:r>
            <a:r>
              <a:rPr dirty="0" sz="2200">
                <a:latin typeface="Calibri"/>
                <a:cs typeface="Calibri"/>
              </a:rPr>
              <a:t>t</a:t>
            </a:r>
            <a:r>
              <a:rPr dirty="0" sz="2200" spc="-10">
                <a:latin typeface="Calibri"/>
                <a:cs typeface="Calibri"/>
              </a:rPr>
              <a:t>h</a:t>
            </a:r>
            <a:r>
              <a:rPr dirty="0" sz="2200" spc="-5">
                <a:latin typeface="Calibri"/>
                <a:cs typeface="Calibri"/>
              </a:rPr>
              <a:t>e</a:t>
            </a:r>
            <a:r>
              <a:rPr dirty="0" sz="2200">
                <a:latin typeface="Calibri"/>
                <a:cs typeface="Calibri"/>
              </a:rPr>
              <a:t>	</a:t>
            </a:r>
            <a:r>
              <a:rPr dirty="0" sz="2200" spc="-5" b="1">
                <a:solidFill>
                  <a:srgbClr val="CC9A1A"/>
                </a:solidFill>
                <a:latin typeface="Calibri"/>
                <a:cs typeface="Calibri"/>
              </a:rPr>
              <a:t>%</a:t>
            </a:r>
            <a:r>
              <a:rPr dirty="0" sz="2200" b="1">
                <a:solidFill>
                  <a:srgbClr val="CC9A1A"/>
                </a:solidFill>
                <a:latin typeface="Calibri"/>
                <a:cs typeface="Calibri"/>
              </a:rPr>
              <a:t>	</a:t>
            </a:r>
            <a:r>
              <a:rPr dirty="0" sz="2200" spc="-25">
                <a:latin typeface="Calibri"/>
                <a:cs typeface="Calibri"/>
              </a:rPr>
              <a:t>s</a:t>
            </a:r>
            <a:r>
              <a:rPr dirty="0" sz="2200" spc="-5">
                <a:latin typeface="Calibri"/>
                <a:cs typeface="Calibri"/>
              </a:rPr>
              <a:t>tri</a:t>
            </a:r>
            <a:r>
              <a:rPr dirty="0" sz="2200">
                <a:latin typeface="Calibri"/>
                <a:cs typeface="Calibri"/>
              </a:rPr>
              <a:t>n</a:t>
            </a:r>
            <a:r>
              <a:rPr dirty="0" sz="2200" spc="-5">
                <a:latin typeface="Calibri"/>
                <a:cs typeface="Calibri"/>
              </a:rPr>
              <a:t>g  </a:t>
            </a:r>
            <a:r>
              <a:rPr dirty="0" sz="2200" spc="-15">
                <a:latin typeface="Calibri"/>
                <a:cs typeface="Calibri"/>
              </a:rPr>
              <a:t>formatting</a:t>
            </a:r>
            <a:r>
              <a:rPr dirty="0" sz="2200" spc="0">
                <a:latin typeface="Calibri"/>
                <a:cs typeface="Calibri"/>
              </a:rPr>
              <a:t> </a:t>
            </a:r>
            <a:r>
              <a:rPr dirty="0" sz="2200" spc="-40">
                <a:latin typeface="Calibri"/>
                <a:cs typeface="Calibri"/>
              </a:rPr>
              <a:t>operator.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29585" y="2002917"/>
            <a:ext cx="3771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CC9A1A"/>
                </a:solidFill>
                <a:latin typeface="Calibri"/>
                <a:cs typeface="Calibri"/>
              </a:rPr>
              <a:t>Old: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70778" y="1979117"/>
            <a:ext cx="4679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CC9A1A"/>
                </a:solidFill>
                <a:latin typeface="Calibri"/>
                <a:cs typeface="Calibri"/>
              </a:rPr>
              <a:t>N</a:t>
            </a:r>
            <a:r>
              <a:rPr dirty="0" sz="1600" spc="-15" b="1">
                <a:solidFill>
                  <a:srgbClr val="CC9A1A"/>
                </a:solidFill>
                <a:latin typeface="Calibri"/>
                <a:cs typeface="Calibri"/>
              </a:rPr>
              <a:t>e</a:t>
            </a:r>
            <a:r>
              <a:rPr dirty="0" sz="1600" spc="-10" b="1">
                <a:solidFill>
                  <a:srgbClr val="CC9A1A"/>
                </a:solidFill>
                <a:latin typeface="Calibri"/>
                <a:cs typeface="Calibri"/>
              </a:rPr>
              <a:t>w: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31060" cy="1571625"/>
          </a:xfrm>
          <a:custGeom>
            <a:avLst/>
            <a:gdLst/>
            <a:ahLst/>
            <a:cxnLst/>
            <a:rect l="l" t="t" r="r" b="b"/>
            <a:pathLst>
              <a:path w="2131060" h="1571625">
                <a:moveTo>
                  <a:pt x="0" y="0"/>
                </a:moveTo>
                <a:lnTo>
                  <a:pt x="0" y="4699"/>
                </a:lnTo>
                <a:lnTo>
                  <a:pt x="1495552" y="1571243"/>
                </a:lnTo>
                <a:lnTo>
                  <a:pt x="2130552" y="1571243"/>
                </a:lnTo>
                <a:lnTo>
                  <a:pt x="247662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3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278629" y="231393"/>
            <a:ext cx="445389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5"/>
              <a:t>Key </a:t>
            </a:r>
            <a:r>
              <a:rPr dirty="0" spc="-10"/>
              <a:t>Changes </a:t>
            </a:r>
            <a:r>
              <a:rPr dirty="0"/>
              <a:t>in Python</a:t>
            </a:r>
            <a:r>
              <a:rPr dirty="0" spc="-30"/>
              <a:t> </a:t>
            </a:r>
            <a:r>
              <a:rPr dirty="0"/>
              <a:t>3.0</a:t>
            </a:r>
          </a:p>
        </p:txBody>
      </p:sp>
      <p:sp>
        <p:nvSpPr>
          <p:cNvPr id="9" name="object 9"/>
          <p:cNvSpPr/>
          <p:nvPr/>
        </p:nvSpPr>
        <p:spPr>
          <a:xfrm>
            <a:off x="1597152" y="1025652"/>
            <a:ext cx="9762744" cy="59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26870" y="1014222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 h="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956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06495" y="1987295"/>
            <a:ext cx="2791968" cy="4297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41548" y="2022348"/>
            <a:ext cx="2667000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236976" y="2017776"/>
            <a:ext cx="2676525" cy="314325"/>
          </a:xfrm>
          <a:custGeom>
            <a:avLst/>
            <a:gdLst/>
            <a:ahLst/>
            <a:cxnLst/>
            <a:rect l="l" t="t" r="r" b="b"/>
            <a:pathLst>
              <a:path w="2676525" h="314325">
                <a:moveTo>
                  <a:pt x="0" y="313944"/>
                </a:moveTo>
                <a:lnTo>
                  <a:pt x="2676144" y="313944"/>
                </a:lnTo>
                <a:lnTo>
                  <a:pt x="2676144" y="0"/>
                </a:lnTo>
                <a:lnTo>
                  <a:pt x="0" y="0"/>
                </a:lnTo>
                <a:lnTo>
                  <a:pt x="0" y="313944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153656" y="1994916"/>
            <a:ext cx="2805683" cy="4419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188707" y="2029967"/>
            <a:ext cx="2680716" cy="3169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184135" y="2025395"/>
            <a:ext cx="2689860" cy="326390"/>
          </a:xfrm>
          <a:custGeom>
            <a:avLst/>
            <a:gdLst/>
            <a:ahLst/>
            <a:cxnLst/>
            <a:rect l="l" t="t" r="r" b="b"/>
            <a:pathLst>
              <a:path w="2689859" h="326389">
                <a:moveTo>
                  <a:pt x="0" y="326136"/>
                </a:moveTo>
                <a:lnTo>
                  <a:pt x="2689860" y="326136"/>
                </a:lnTo>
                <a:lnTo>
                  <a:pt x="2689860" y="0"/>
                </a:lnTo>
                <a:lnTo>
                  <a:pt x="0" y="0"/>
                </a:lnTo>
                <a:lnTo>
                  <a:pt x="0" y="326136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441191" y="3680459"/>
            <a:ext cx="2296667" cy="8199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476244" y="3715511"/>
            <a:ext cx="2171700" cy="6949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471671" y="3710940"/>
            <a:ext cx="2181225" cy="704215"/>
          </a:xfrm>
          <a:custGeom>
            <a:avLst/>
            <a:gdLst/>
            <a:ahLst/>
            <a:cxnLst/>
            <a:rect l="l" t="t" r="r" b="b"/>
            <a:pathLst>
              <a:path w="2181225" h="704214">
                <a:moveTo>
                  <a:pt x="0" y="704088"/>
                </a:moveTo>
                <a:lnTo>
                  <a:pt x="2180844" y="704088"/>
                </a:lnTo>
                <a:lnTo>
                  <a:pt x="2180844" y="0"/>
                </a:lnTo>
                <a:lnTo>
                  <a:pt x="0" y="0"/>
                </a:lnTo>
                <a:lnTo>
                  <a:pt x="0" y="704088"/>
                </a:lnTo>
                <a:close/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254240" y="3666744"/>
            <a:ext cx="2327148" cy="8473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289292" y="3701796"/>
            <a:ext cx="2202179" cy="7223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284719" y="3697223"/>
            <a:ext cx="2211705" cy="731520"/>
          </a:xfrm>
          <a:custGeom>
            <a:avLst/>
            <a:gdLst/>
            <a:ahLst/>
            <a:cxnLst/>
            <a:rect l="l" t="t" r="r" b="b"/>
            <a:pathLst>
              <a:path w="2211704" h="731520">
                <a:moveTo>
                  <a:pt x="0" y="731519"/>
                </a:moveTo>
                <a:lnTo>
                  <a:pt x="2211324" y="731519"/>
                </a:lnTo>
                <a:lnTo>
                  <a:pt x="2211324" y="0"/>
                </a:lnTo>
                <a:lnTo>
                  <a:pt x="0" y="0"/>
                </a:lnTo>
                <a:lnTo>
                  <a:pt x="0" y="731519"/>
                </a:lnTo>
                <a:close/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021585" y="1294257"/>
            <a:ext cx="845947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CC9A1A"/>
              </a:buClr>
              <a:buFont typeface="Wingdings"/>
              <a:buChar char=""/>
              <a:tabLst>
                <a:tab pos="355600" algn="l"/>
              </a:tabLst>
            </a:pPr>
            <a:r>
              <a:rPr dirty="0" sz="2200" spc="-5">
                <a:latin typeface="Calibri"/>
                <a:cs typeface="Calibri"/>
              </a:rPr>
              <a:t>In </a:t>
            </a:r>
            <a:r>
              <a:rPr dirty="0" sz="2200">
                <a:latin typeface="Calibri"/>
                <a:cs typeface="Calibri"/>
              </a:rPr>
              <a:t>Python </a:t>
            </a:r>
            <a:r>
              <a:rPr dirty="0" sz="2200" spc="-5">
                <a:latin typeface="Calibri"/>
                <a:cs typeface="Calibri"/>
              </a:rPr>
              <a:t>3, </a:t>
            </a:r>
            <a:r>
              <a:rPr dirty="0" sz="2200" spc="-15">
                <a:latin typeface="Calibri"/>
                <a:cs typeface="Calibri"/>
              </a:rPr>
              <a:t>we </a:t>
            </a:r>
            <a:r>
              <a:rPr dirty="0" sz="2200" spc="-10">
                <a:latin typeface="Calibri"/>
                <a:cs typeface="Calibri"/>
              </a:rPr>
              <a:t>should </a:t>
            </a:r>
            <a:r>
              <a:rPr dirty="0" sz="2200" spc="-5">
                <a:latin typeface="Calibri"/>
                <a:cs typeface="Calibri"/>
              </a:rPr>
              <a:t>enclose the </a:t>
            </a:r>
            <a:r>
              <a:rPr dirty="0" sz="2200" spc="-15">
                <a:latin typeface="Calibri"/>
                <a:cs typeface="Calibri"/>
              </a:rPr>
              <a:t>exception </a:t>
            </a:r>
            <a:r>
              <a:rPr dirty="0" sz="2200" spc="-10">
                <a:latin typeface="Calibri"/>
                <a:cs typeface="Calibri"/>
              </a:rPr>
              <a:t>argument </a:t>
            </a:r>
            <a:r>
              <a:rPr dirty="0" sz="2200" spc="-5">
                <a:latin typeface="Calibri"/>
                <a:cs typeface="Calibri"/>
              </a:rPr>
              <a:t>in</a:t>
            </a:r>
            <a:r>
              <a:rPr dirty="0" sz="2200" spc="12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parentheses.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35"/>
              </a:lnSpc>
            </a:pPr>
            <a:r>
              <a:rPr dirty="0" spc="-5"/>
              <a:t>By</a:t>
            </a:r>
            <a:r>
              <a:rPr dirty="0" spc="-85"/>
              <a:t> </a:t>
            </a:r>
            <a:r>
              <a:rPr dirty="0" spc="-20"/>
              <a:t>Tahani</a:t>
            </a:r>
            <a:r>
              <a:rPr dirty="0" spc="-70"/>
              <a:t> </a:t>
            </a:r>
            <a:r>
              <a:rPr dirty="0" spc="-5"/>
              <a:t>Almanie </a:t>
            </a:r>
            <a:r>
              <a:rPr dirty="0"/>
              <a:t>|</a:t>
            </a:r>
            <a:r>
              <a:rPr dirty="0" spc="-60"/>
              <a:t> </a:t>
            </a:r>
            <a:r>
              <a:rPr dirty="0" spc="-5"/>
              <a:t>CSCI</a:t>
            </a:r>
            <a:r>
              <a:rPr dirty="0" spc="-35"/>
              <a:t> </a:t>
            </a:r>
            <a:r>
              <a:rPr dirty="0" spc="-5"/>
              <a:t>5448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021585" y="2635757"/>
            <a:ext cx="8608695" cy="695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CC9A1A"/>
              </a:buClr>
              <a:buFont typeface="Wingdings"/>
              <a:buChar char=""/>
              <a:tabLst>
                <a:tab pos="355600" algn="l"/>
              </a:tabLst>
            </a:pPr>
            <a:r>
              <a:rPr dirty="0" sz="2200" spc="-5">
                <a:latin typeface="Calibri"/>
                <a:cs typeface="Calibri"/>
              </a:rPr>
              <a:t>In </a:t>
            </a:r>
            <a:r>
              <a:rPr dirty="0" sz="2200">
                <a:latin typeface="Calibri"/>
                <a:cs typeface="Calibri"/>
              </a:rPr>
              <a:t>Python </a:t>
            </a:r>
            <a:r>
              <a:rPr dirty="0" sz="2200" spc="-5">
                <a:latin typeface="Calibri"/>
                <a:cs typeface="Calibri"/>
              </a:rPr>
              <a:t>3, </a:t>
            </a:r>
            <a:r>
              <a:rPr dirty="0" sz="2200" spc="-10">
                <a:latin typeface="Calibri"/>
                <a:cs typeface="Calibri"/>
              </a:rPr>
              <a:t>we </a:t>
            </a:r>
            <a:r>
              <a:rPr dirty="0" sz="2200" spc="-20">
                <a:latin typeface="Calibri"/>
                <a:cs typeface="Calibri"/>
              </a:rPr>
              <a:t>have to </a:t>
            </a:r>
            <a:r>
              <a:rPr dirty="0" sz="2200" spc="-10">
                <a:latin typeface="Calibri"/>
                <a:cs typeface="Calibri"/>
              </a:rPr>
              <a:t>use </a:t>
            </a:r>
            <a:r>
              <a:rPr dirty="0" sz="2200" spc="-5">
                <a:latin typeface="Calibri"/>
                <a:cs typeface="Calibri"/>
              </a:rPr>
              <a:t>the </a:t>
            </a:r>
            <a:r>
              <a:rPr dirty="0" sz="2200" spc="-5" b="1">
                <a:solidFill>
                  <a:srgbClr val="CC9A1A"/>
                </a:solidFill>
                <a:latin typeface="Calibri"/>
                <a:cs typeface="Calibri"/>
              </a:rPr>
              <a:t>as </a:t>
            </a:r>
            <a:r>
              <a:rPr dirty="0" sz="2200" spc="-25">
                <a:latin typeface="Calibri"/>
                <a:cs typeface="Calibri"/>
              </a:rPr>
              <a:t>keyword </a:t>
            </a:r>
            <a:r>
              <a:rPr dirty="0" sz="2200" spc="-10">
                <a:latin typeface="Calibri"/>
                <a:cs typeface="Calibri"/>
              </a:rPr>
              <a:t>now </a:t>
            </a:r>
            <a:r>
              <a:rPr dirty="0" sz="2200" spc="-5">
                <a:latin typeface="Calibri"/>
                <a:cs typeface="Calibri"/>
              </a:rPr>
              <a:t>in the </a:t>
            </a:r>
            <a:r>
              <a:rPr dirty="0" sz="2200" spc="-10">
                <a:latin typeface="Calibri"/>
                <a:cs typeface="Calibri"/>
              </a:rPr>
              <a:t>handling </a:t>
            </a:r>
            <a:r>
              <a:rPr dirty="0" sz="2200" spc="-5">
                <a:latin typeface="Calibri"/>
                <a:cs typeface="Calibri"/>
              </a:rPr>
              <a:t>of  </a:t>
            </a:r>
            <a:r>
              <a:rPr dirty="0" sz="2200" spc="-15">
                <a:latin typeface="Calibri"/>
                <a:cs typeface="Calibri"/>
              </a:rPr>
              <a:t>exceptions.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021585" y="4647691"/>
            <a:ext cx="8609330" cy="695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CC9A1A"/>
              </a:buClr>
              <a:buFont typeface="Wingdings"/>
              <a:buChar char=""/>
              <a:tabLst>
                <a:tab pos="355600" algn="l"/>
              </a:tabLst>
            </a:pPr>
            <a:r>
              <a:rPr dirty="0" sz="2200" spc="-10">
                <a:latin typeface="Calibri"/>
                <a:cs typeface="Calibri"/>
              </a:rPr>
              <a:t>The division </a:t>
            </a:r>
            <a:r>
              <a:rPr dirty="0" sz="2200" spc="-5">
                <a:latin typeface="Calibri"/>
                <a:cs typeface="Calibri"/>
              </a:rPr>
              <a:t>of </a:t>
            </a:r>
            <a:r>
              <a:rPr dirty="0" sz="2200" spc="-15">
                <a:latin typeface="Calibri"/>
                <a:cs typeface="Calibri"/>
              </a:rPr>
              <a:t>two </a:t>
            </a:r>
            <a:r>
              <a:rPr dirty="0" sz="2200" spc="-20">
                <a:latin typeface="Calibri"/>
                <a:cs typeface="Calibri"/>
              </a:rPr>
              <a:t>integers </a:t>
            </a:r>
            <a:r>
              <a:rPr dirty="0" sz="2200" spc="-10">
                <a:latin typeface="Calibri"/>
                <a:cs typeface="Calibri"/>
              </a:rPr>
              <a:t>returns </a:t>
            </a:r>
            <a:r>
              <a:rPr dirty="0" sz="2200" spc="-5">
                <a:latin typeface="Calibri"/>
                <a:cs typeface="Calibri"/>
              </a:rPr>
              <a:t>a </a:t>
            </a:r>
            <a:r>
              <a:rPr dirty="0" sz="2200" spc="-10" b="1">
                <a:latin typeface="Calibri"/>
                <a:cs typeface="Calibri"/>
              </a:rPr>
              <a:t>float </a:t>
            </a:r>
            <a:r>
              <a:rPr dirty="0" sz="2200" spc="-10">
                <a:latin typeface="Calibri"/>
                <a:cs typeface="Calibri"/>
              </a:rPr>
              <a:t>instead </a:t>
            </a:r>
            <a:r>
              <a:rPr dirty="0" sz="2200">
                <a:latin typeface="Calibri"/>
                <a:cs typeface="Calibri"/>
              </a:rPr>
              <a:t>of </a:t>
            </a:r>
            <a:r>
              <a:rPr dirty="0" sz="2200" spc="-5">
                <a:latin typeface="Calibri"/>
                <a:cs typeface="Calibri"/>
              </a:rPr>
              <a:t>an </a:t>
            </a:r>
            <a:r>
              <a:rPr dirty="0" sz="2200" spc="-40">
                <a:latin typeface="Calibri"/>
                <a:cs typeface="Calibri"/>
              </a:rPr>
              <a:t>integer. </a:t>
            </a:r>
            <a:r>
              <a:rPr dirty="0" sz="2200" spc="-5">
                <a:latin typeface="Calibri"/>
                <a:cs typeface="Calibri"/>
              </a:rPr>
              <a:t>"</a:t>
            </a:r>
            <a:r>
              <a:rPr dirty="0" sz="2200" spc="-5" b="1">
                <a:solidFill>
                  <a:srgbClr val="CC9A1A"/>
                </a:solidFill>
                <a:latin typeface="Calibri"/>
                <a:cs typeface="Calibri"/>
              </a:rPr>
              <a:t>//</a:t>
            </a:r>
            <a:r>
              <a:rPr dirty="0" sz="2200" spc="-5">
                <a:latin typeface="Calibri"/>
                <a:cs typeface="Calibri"/>
              </a:rPr>
              <a:t>" </a:t>
            </a:r>
            <a:r>
              <a:rPr dirty="0" sz="2200" spc="-15">
                <a:latin typeface="Calibri"/>
                <a:cs typeface="Calibri"/>
              </a:rPr>
              <a:t>can  </a:t>
            </a:r>
            <a:r>
              <a:rPr dirty="0" sz="2200" spc="-5">
                <a:latin typeface="Calibri"/>
                <a:cs typeface="Calibri"/>
              </a:rPr>
              <a:t>be </a:t>
            </a:r>
            <a:r>
              <a:rPr dirty="0" sz="2200" spc="-10">
                <a:latin typeface="Calibri"/>
                <a:cs typeface="Calibri"/>
              </a:rPr>
              <a:t>used </a:t>
            </a:r>
            <a:r>
              <a:rPr dirty="0" sz="2200" spc="-20">
                <a:latin typeface="Calibri"/>
                <a:cs typeface="Calibri"/>
              </a:rPr>
              <a:t>to have </a:t>
            </a:r>
            <a:r>
              <a:rPr dirty="0" sz="2200" spc="-5">
                <a:latin typeface="Calibri"/>
                <a:cs typeface="Calibri"/>
              </a:rPr>
              <a:t>the "old"</a:t>
            </a:r>
            <a:r>
              <a:rPr dirty="0" sz="2200" spc="90">
                <a:latin typeface="Calibri"/>
                <a:cs typeface="Calibri"/>
              </a:rPr>
              <a:t> </a:t>
            </a:r>
            <a:r>
              <a:rPr dirty="0" sz="2200" spc="-35">
                <a:latin typeface="Calibri"/>
                <a:cs typeface="Calibri"/>
              </a:rPr>
              <a:t>behavior.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36291" y="2011502"/>
            <a:ext cx="3778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CC9A1A"/>
                </a:solidFill>
                <a:latin typeface="Calibri"/>
                <a:cs typeface="Calibri"/>
              </a:rPr>
              <a:t>Old: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41395" y="3927475"/>
            <a:ext cx="3771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CC9A1A"/>
                </a:solidFill>
                <a:latin typeface="Calibri"/>
                <a:cs typeface="Calibri"/>
              </a:rPr>
              <a:t>Old: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783451" y="3914647"/>
            <a:ext cx="46735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CC9A1A"/>
                </a:solidFill>
                <a:latin typeface="Calibri"/>
                <a:cs typeface="Calibri"/>
              </a:rPr>
              <a:t>N</a:t>
            </a:r>
            <a:r>
              <a:rPr dirty="0" sz="1600" spc="-15" b="1">
                <a:solidFill>
                  <a:srgbClr val="CC9A1A"/>
                </a:solidFill>
                <a:latin typeface="Calibri"/>
                <a:cs typeface="Calibri"/>
              </a:rPr>
              <a:t>e</a:t>
            </a:r>
            <a:r>
              <a:rPr dirty="0" sz="1600" spc="-10" b="1">
                <a:solidFill>
                  <a:srgbClr val="CC9A1A"/>
                </a:solidFill>
                <a:latin typeface="Calibri"/>
                <a:cs typeface="Calibri"/>
              </a:rPr>
              <a:t>w: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706361" y="2008758"/>
            <a:ext cx="46735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CC9A1A"/>
                </a:solidFill>
                <a:latin typeface="Calibri"/>
                <a:cs typeface="Calibri"/>
              </a:rPr>
              <a:t>N</a:t>
            </a:r>
            <a:r>
              <a:rPr dirty="0" sz="1600" spc="-15" b="1">
                <a:solidFill>
                  <a:srgbClr val="CC9A1A"/>
                </a:solidFill>
                <a:latin typeface="Calibri"/>
                <a:cs typeface="Calibri"/>
              </a:rPr>
              <a:t>e</a:t>
            </a:r>
            <a:r>
              <a:rPr dirty="0" sz="1600" spc="-10" b="1">
                <a:solidFill>
                  <a:srgbClr val="CC9A1A"/>
                </a:solidFill>
                <a:latin typeface="Calibri"/>
                <a:cs typeface="Calibri"/>
              </a:rPr>
              <a:t>w: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2018-01-29T13:54:45Z</dcterms:created>
  <dcterms:modified xsi:type="dcterms:W3CDTF">2018-01-29T13:54:45Z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2015-11-10T00:00:00Z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2018-01-29T00:00:00Z</vt:filetime>
  </property>
</Properties>
</file>