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handoutMasterIdLst>
    <p:handoutMasterId r:id="rId33"/>
  </p:handoutMasterIdLst>
  <p:sldIdLst>
    <p:sldId id="406" r:id="rId2"/>
    <p:sldId id="376" r:id="rId3"/>
    <p:sldId id="377" r:id="rId4"/>
    <p:sldId id="378" r:id="rId5"/>
    <p:sldId id="379" r:id="rId6"/>
    <p:sldId id="380" r:id="rId7"/>
    <p:sldId id="382" r:id="rId8"/>
    <p:sldId id="383" r:id="rId9"/>
    <p:sldId id="381" r:id="rId10"/>
    <p:sldId id="384" r:id="rId11"/>
    <p:sldId id="385" r:id="rId12"/>
    <p:sldId id="387" r:id="rId13"/>
    <p:sldId id="386" r:id="rId14"/>
    <p:sldId id="407" r:id="rId15"/>
    <p:sldId id="408"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5" r:id="rId32"/>
  </p:sldIdLst>
  <p:sldSz cx="12192000" cy="6858000"/>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5256" autoAdjust="0"/>
  </p:normalViewPr>
  <p:slideViewPr>
    <p:cSldViewPr snapToGrid="0" snapToObjects="1">
      <p:cViewPr>
        <p:scale>
          <a:sx n="77" d="100"/>
          <a:sy n="77" d="100"/>
        </p:scale>
        <p:origin x="-462" y="-48"/>
      </p:cViewPr>
      <p:guideLst>
        <p:guide orient="horz" pos="2160"/>
        <p:guide pos="3840"/>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a:solidFill>
          <a:schemeClr val="bg2">
            <a:lumMod val="60000"/>
            <a:lumOff val="40000"/>
          </a:schemeClr>
        </a:solidFill>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bg2">
            <a:lumMod val="20000"/>
            <a:lumOff val="80000"/>
          </a:schemeClr>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a:solidFill>
          <a:schemeClr val="bg2">
            <a:lumMod val="60000"/>
            <a:lumOff val="40000"/>
          </a:schemeClr>
        </a:solidFill>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bg2">
            <a:lumMod val="20000"/>
            <a:lumOff val="80000"/>
          </a:schemeClr>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a:solidFill>
          <a:schemeClr val="bg2">
            <a:lumMod val="60000"/>
            <a:lumOff val="40000"/>
          </a:schemeClr>
        </a:solidFill>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a:solidFill>
          <a:schemeClr val="bg2">
            <a:lumMod val="60000"/>
            <a:lumOff val="40000"/>
          </a:schemeClr>
        </a:solidFill>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bg2">
            <a:lumMod val="20000"/>
            <a:lumOff val="80000"/>
          </a:schemeClr>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a:solidFill>
          <a:schemeClr val="bg2">
            <a:lumMod val="60000"/>
            <a:lumOff val="40000"/>
          </a:schemeClr>
        </a:solidFill>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bg2">
            <a:lumMod val="20000"/>
            <a:lumOff val="80000"/>
          </a:schemeClr>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a:solidFill>
          <a:schemeClr val="bg2">
            <a:lumMod val="60000"/>
            <a:lumOff val="40000"/>
          </a:schemeClr>
        </a:solidFill>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216460"/>
          <a:ext cx="2065693" cy="978853"/>
        </a:xfrm>
        <a:prstGeom prst="roundRect">
          <a:avLst>
            <a:gd name="adj" fmla="val 10000"/>
          </a:avLst>
        </a:prstGeom>
        <a:solidFill>
          <a:schemeClr val="bg2">
            <a:lumMod val="60000"/>
            <a:lumOff val="4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a:t>Data Cleaning</a:t>
          </a:r>
        </a:p>
      </dsp:txBody>
      <dsp:txXfrm>
        <a:off x="4543" y="216460"/>
        <a:ext cx="2065693" cy="652568"/>
      </dsp:txXfrm>
    </dsp:sp>
    <dsp:sp modelId="{9D677988-374B-4BBA-B73C-8BE59201B4AA}">
      <dsp:nvSpPr>
        <dsp:cNvPr id="0" name=""/>
        <dsp:cNvSpPr/>
      </dsp:nvSpPr>
      <dsp:spPr>
        <a:xfrm>
          <a:off x="427637" y="869028"/>
          <a:ext cx="2065693" cy="3067410"/>
        </a:xfrm>
        <a:prstGeom prst="roundRect">
          <a:avLst>
            <a:gd name="adj" fmla="val 10000"/>
          </a:avLst>
        </a:prstGeom>
        <a:solidFill>
          <a:schemeClr val="lt1">
            <a:alpha val="90000"/>
            <a:hueOff val="0"/>
            <a:satOff val="0"/>
            <a:lumOff val="0"/>
            <a:alphaOff val="0"/>
          </a:schemeClr>
        </a:solidFill>
        <a:ln w="55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Import the collected data from web scraping</a:t>
          </a:r>
        </a:p>
        <a:p>
          <a:pPr marL="114300" lvl="1" indent="-114300" algn="l" defTabSz="622300">
            <a:lnSpc>
              <a:spcPct val="90000"/>
            </a:lnSpc>
            <a:spcBef>
              <a:spcPct val="0"/>
            </a:spcBef>
            <a:spcAft>
              <a:spcPct val="15000"/>
            </a:spcAft>
            <a:buChar char="••"/>
          </a:pPr>
          <a:r>
            <a:rPr lang="en-US" sz="1400" kern="1200" dirty="0"/>
            <a:t>Clean and format the records as per usage by using various imputation techniques</a:t>
          </a:r>
        </a:p>
      </dsp:txBody>
      <dsp:txXfrm>
        <a:off x="488139" y="929530"/>
        <a:ext cx="1944689" cy="2946406"/>
      </dsp:txXfrm>
    </dsp:sp>
    <dsp:sp modelId="{51EA4E37-9197-43C9-9502-961CC2F00719}">
      <dsp:nvSpPr>
        <dsp:cNvPr id="0" name=""/>
        <dsp:cNvSpPr/>
      </dsp:nvSpPr>
      <dsp:spPr>
        <a:xfrm>
          <a:off x="2383388" y="285595"/>
          <a:ext cx="663881" cy="514298"/>
        </a:xfrm>
        <a:prstGeom prst="rightArrow">
          <a:avLst>
            <a:gd name="adj1" fmla="val 60000"/>
            <a:gd name="adj2" fmla="val 50000"/>
          </a:avLst>
        </a:prstGeom>
        <a:solidFill>
          <a:schemeClr val="bg2">
            <a:lumMod val="20000"/>
            <a:lumOff val="8000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2383388" y="388455"/>
        <a:ext cx="509592" cy="308578"/>
      </dsp:txXfrm>
    </dsp:sp>
    <dsp:sp modelId="{6BB0ABCB-2373-47ED-9774-278F8EE9E9B2}">
      <dsp:nvSpPr>
        <dsp:cNvPr id="0" name=""/>
        <dsp:cNvSpPr/>
      </dsp:nvSpPr>
      <dsp:spPr>
        <a:xfrm>
          <a:off x="3322843" y="216460"/>
          <a:ext cx="2065693" cy="978853"/>
        </a:xfrm>
        <a:prstGeom prst="roundRect">
          <a:avLst>
            <a:gd name="adj" fmla="val 10000"/>
          </a:avLst>
        </a:prstGeom>
        <a:solidFill>
          <a:schemeClr val="bg2">
            <a:lumMod val="60000"/>
            <a:lumOff val="4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a:t>Exploratory Data Analysis</a:t>
          </a:r>
        </a:p>
      </dsp:txBody>
      <dsp:txXfrm>
        <a:off x="3322843" y="216460"/>
        <a:ext cx="2065693" cy="652568"/>
      </dsp:txXfrm>
    </dsp:sp>
    <dsp:sp modelId="{93C83A52-6E6B-41FD-9424-D118FD751CED}">
      <dsp:nvSpPr>
        <dsp:cNvPr id="0" name=""/>
        <dsp:cNvSpPr/>
      </dsp:nvSpPr>
      <dsp:spPr>
        <a:xfrm>
          <a:off x="3745937" y="869028"/>
          <a:ext cx="2065693" cy="3067410"/>
        </a:xfrm>
        <a:prstGeom prst="roundRect">
          <a:avLst>
            <a:gd name="adj" fmla="val 10000"/>
          </a:avLst>
        </a:prstGeom>
        <a:solidFill>
          <a:schemeClr val="lt1">
            <a:alpha val="90000"/>
            <a:hueOff val="0"/>
            <a:satOff val="0"/>
            <a:lumOff val="0"/>
            <a:alphaOff val="0"/>
          </a:schemeClr>
        </a:solidFill>
        <a:ln w="55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Check through all the dataset information like datatype, missing value, duplicate value etc.</a:t>
          </a:r>
        </a:p>
        <a:p>
          <a:pPr marL="114300" lvl="1" indent="-114300" algn="l" defTabSz="622300">
            <a:lnSpc>
              <a:spcPct val="90000"/>
            </a:lnSpc>
            <a:spcBef>
              <a:spcPct val="0"/>
            </a:spcBef>
            <a:spcAft>
              <a:spcPct val="15000"/>
            </a:spcAft>
            <a:buChar char="••"/>
          </a:pPr>
          <a:r>
            <a:rPr lang="en-US" sz="1400" kern="1200" dirty="0"/>
            <a:t>Analyze each and every data record to ensure we have usable information</a:t>
          </a:r>
        </a:p>
      </dsp:txBody>
      <dsp:txXfrm>
        <a:off x="3806439" y="929530"/>
        <a:ext cx="1944689" cy="2946406"/>
      </dsp:txXfrm>
    </dsp:sp>
    <dsp:sp modelId="{A66EA167-6AD2-4AA4-A421-59E2B4561DDF}">
      <dsp:nvSpPr>
        <dsp:cNvPr id="0" name=""/>
        <dsp:cNvSpPr/>
      </dsp:nvSpPr>
      <dsp:spPr>
        <a:xfrm>
          <a:off x="5701689" y="285595"/>
          <a:ext cx="663881" cy="514298"/>
        </a:xfrm>
        <a:prstGeom prst="rightArrow">
          <a:avLst>
            <a:gd name="adj1" fmla="val 60000"/>
            <a:gd name="adj2" fmla="val 50000"/>
          </a:avLst>
        </a:prstGeom>
        <a:solidFill>
          <a:schemeClr val="bg2">
            <a:lumMod val="20000"/>
            <a:lumOff val="8000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5701689" y="388455"/>
        <a:ext cx="509592" cy="308578"/>
      </dsp:txXfrm>
    </dsp:sp>
    <dsp:sp modelId="{3E371716-205E-4EF6-A7ED-14278F63B034}">
      <dsp:nvSpPr>
        <dsp:cNvPr id="0" name=""/>
        <dsp:cNvSpPr/>
      </dsp:nvSpPr>
      <dsp:spPr>
        <a:xfrm>
          <a:off x="6641144" y="216460"/>
          <a:ext cx="2065693" cy="978853"/>
        </a:xfrm>
        <a:prstGeom prst="roundRect">
          <a:avLst>
            <a:gd name="adj" fmla="val 10000"/>
          </a:avLst>
        </a:prstGeom>
        <a:solidFill>
          <a:schemeClr val="bg2">
            <a:lumMod val="60000"/>
            <a:lumOff val="4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a:t>Visualization and Data Preprocessing</a:t>
          </a:r>
        </a:p>
      </dsp:txBody>
      <dsp:txXfrm>
        <a:off x="6641144" y="216460"/>
        <a:ext cx="2065693" cy="652568"/>
      </dsp:txXfrm>
    </dsp:sp>
    <dsp:sp modelId="{D91F2413-E4E3-4058-AF8C-E44208B5C14B}">
      <dsp:nvSpPr>
        <dsp:cNvPr id="0" name=""/>
        <dsp:cNvSpPr/>
      </dsp:nvSpPr>
      <dsp:spPr>
        <a:xfrm>
          <a:off x="7064238" y="869028"/>
          <a:ext cx="2065693" cy="3067410"/>
        </a:xfrm>
        <a:prstGeom prst="roundRect">
          <a:avLst>
            <a:gd name="adj" fmla="val 10000"/>
          </a:avLst>
        </a:prstGeom>
        <a:solidFill>
          <a:schemeClr val="lt1">
            <a:alpha val="90000"/>
            <a:hueOff val="0"/>
            <a:satOff val="0"/>
            <a:lumOff val="0"/>
            <a:alphaOff val="0"/>
          </a:schemeClr>
        </a:solidFill>
        <a:ln w="55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Use various visualization methods to check the data distribution identify presence of outliers and skewness</a:t>
          </a:r>
        </a:p>
        <a:p>
          <a:pPr marL="114300" lvl="1" indent="-114300" algn="l" defTabSz="622300">
            <a:lnSpc>
              <a:spcPct val="90000"/>
            </a:lnSpc>
            <a:spcBef>
              <a:spcPct val="0"/>
            </a:spcBef>
            <a:spcAft>
              <a:spcPct val="15000"/>
            </a:spcAft>
            <a:buChar char="••"/>
          </a:pPr>
          <a:r>
            <a:rPr lang="en-US" sz="1400" kern="1200" dirty="0"/>
            <a:t>Perform encoding and scaling methods</a:t>
          </a:r>
        </a:p>
      </dsp:txBody>
      <dsp:txXfrm>
        <a:off x="7124740" y="929530"/>
        <a:ext cx="1944689" cy="2946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30700"/>
          <a:ext cx="2065693" cy="911098"/>
        </a:xfrm>
        <a:prstGeom prst="roundRect">
          <a:avLst>
            <a:gd name="adj" fmla="val 10000"/>
          </a:avLst>
        </a:prstGeom>
        <a:solidFill>
          <a:schemeClr val="bg2">
            <a:lumMod val="60000"/>
            <a:lumOff val="4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a:t>Model Building</a:t>
          </a:r>
        </a:p>
      </dsp:txBody>
      <dsp:txXfrm>
        <a:off x="4543" y="130700"/>
        <a:ext cx="2065693" cy="607399"/>
      </dsp:txXfrm>
    </dsp:sp>
    <dsp:sp modelId="{9D677988-374B-4BBA-B73C-8BE59201B4AA}">
      <dsp:nvSpPr>
        <dsp:cNvPr id="0" name=""/>
        <dsp:cNvSpPr/>
      </dsp:nvSpPr>
      <dsp:spPr>
        <a:xfrm>
          <a:off x="427637" y="738099"/>
          <a:ext cx="2065693" cy="3627000"/>
        </a:xfrm>
        <a:prstGeom prst="roundRect">
          <a:avLst>
            <a:gd name="adj" fmla="val 10000"/>
          </a:avLst>
        </a:prstGeom>
        <a:solidFill>
          <a:schemeClr val="lt1">
            <a:alpha val="90000"/>
            <a:hueOff val="0"/>
            <a:satOff val="0"/>
            <a:lumOff val="0"/>
            <a:alphaOff val="0"/>
          </a:schemeClr>
        </a:solidFill>
        <a:ln w="55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Create appropriate Regression Machine Learning model function</a:t>
          </a:r>
        </a:p>
        <a:p>
          <a:pPr marL="114300" lvl="1" indent="-114300" algn="l" defTabSz="577850">
            <a:lnSpc>
              <a:spcPct val="90000"/>
            </a:lnSpc>
            <a:spcBef>
              <a:spcPct val="0"/>
            </a:spcBef>
            <a:spcAft>
              <a:spcPct val="15000"/>
            </a:spcAft>
            <a:buChar char="••"/>
          </a:pPr>
          <a:r>
            <a:rPr lang="en-US" sz="1300" kern="1200" dirty="0"/>
            <a:t>Need to ensure that whenever the regression function is called it is able to process all the necessary parameters</a:t>
          </a:r>
        </a:p>
      </dsp:txBody>
      <dsp:txXfrm>
        <a:off x="488139" y="798601"/>
        <a:ext cx="1944689" cy="3505996"/>
      </dsp:txXfrm>
    </dsp:sp>
    <dsp:sp modelId="{51EA4E37-9197-43C9-9502-961CC2F00719}">
      <dsp:nvSpPr>
        <dsp:cNvPr id="0" name=""/>
        <dsp:cNvSpPr/>
      </dsp:nvSpPr>
      <dsp:spPr>
        <a:xfrm>
          <a:off x="2383388" y="177250"/>
          <a:ext cx="663881" cy="514298"/>
        </a:xfrm>
        <a:prstGeom prst="rightArrow">
          <a:avLst>
            <a:gd name="adj1" fmla="val 60000"/>
            <a:gd name="adj2" fmla="val 50000"/>
          </a:avLst>
        </a:prstGeom>
        <a:solidFill>
          <a:schemeClr val="bg2">
            <a:lumMod val="20000"/>
            <a:lumOff val="8000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a:off x="2383388" y="280110"/>
        <a:ext cx="509592" cy="308578"/>
      </dsp:txXfrm>
    </dsp:sp>
    <dsp:sp modelId="{6BB0ABCB-2373-47ED-9774-278F8EE9E9B2}">
      <dsp:nvSpPr>
        <dsp:cNvPr id="0" name=""/>
        <dsp:cNvSpPr/>
      </dsp:nvSpPr>
      <dsp:spPr>
        <a:xfrm>
          <a:off x="3322843" y="130700"/>
          <a:ext cx="2065693" cy="911098"/>
        </a:xfrm>
        <a:prstGeom prst="roundRect">
          <a:avLst>
            <a:gd name="adj" fmla="val 10000"/>
          </a:avLst>
        </a:prstGeom>
        <a:solidFill>
          <a:schemeClr val="bg2">
            <a:lumMod val="60000"/>
            <a:lumOff val="4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a:t>Model Evaluation</a:t>
          </a:r>
        </a:p>
      </dsp:txBody>
      <dsp:txXfrm>
        <a:off x="3322843" y="130700"/>
        <a:ext cx="2065693" cy="607399"/>
      </dsp:txXfrm>
    </dsp:sp>
    <dsp:sp modelId="{93C83A52-6E6B-41FD-9424-D118FD751CED}">
      <dsp:nvSpPr>
        <dsp:cNvPr id="0" name=""/>
        <dsp:cNvSpPr/>
      </dsp:nvSpPr>
      <dsp:spPr>
        <a:xfrm>
          <a:off x="3745937" y="738099"/>
          <a:ext cx="2065693" cy="3627000"/>
        </a:xfrm>
        <a:prstGeom prst="roundRect">
          <a:avLst>
            <a:gd name="adj" fmla="val 10000"/>
          </a:avLst>
        </a:prstGeom>
        <a:solidFill>
          <a:schemeClr val="lt1">
            <a:alpha val="90000"/>
            <a:hueOff val="0"/>
            <a:satOff val="0"/>
            <a:lumOff val="0"/>
            <a:alphaOff val="0"/>
          </a:schemeClr>
        </a:solidFill>
        <a:ln w="55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Usage of evaluation metrics to check the accuracy of the models over trained and test data inputs</a:t>
          </a:r>
        </a:p>
        <a:p>
          <a:pPr marL="114300" lvl="1" indent="-114300" algn="l" defTabSz="577850">
            <a:lnSpc>
              <a:spcPct val="90000"/>
            </a:lnSpc>
            <a:spcBef>
              <a:spcPct val="0"/>
            </a:spcBef>
            <a:spcAft>
              <a:spcPct val="15000"/>
            </a:spcAft>
            <a:buChar char="••"/>
          </a:pPr>
          <a:r>
            <a:rPr lang="en-US" sz="1300" kern="1200" dirty="0"/>
            <a:t>Ensure the cross validation techniques helps in reducing over fitting and under fitting data</a:t>
          </a:r>
        </a:p>
      </dsp:txBody>
      <dsp:txXfrm>
        <a:off x="3806439" y="798601"/>
        <a:ext cx="1944689" cy="3505996"/>
      </dsp:txXfrm>
    </dsp:sp>
    <dsp:sp modelId="{A66EA167-6AD2-4AA4-A421-59E2B4561DDF}">
      <dsp:nvSpPr>
        <dsp:cNvPr id="0" name=""/>
        <dsp:cNvSpPr/>
      </dsp:nvSpPr>
      <dsp:spPr>
        <a:xfrm>
          <a:off x="5701689" y="177250"/>
          <a:ext cx="663881" cy="514298"/>
        </a:xfrm>
        <a:prstGeom prst="rightArrow">
          <a:avLst>
            <a:gd name="adj1" fmla="val 60000"/>
            <a:gd name="adj2" fmla="val 50000"/>
          </a:avLst>
        </a:prstGeom>
        <a:solidFill>
          <a:schemeClr val="bg2">
            <a:lumMod val="20000"/>
            <a:lumOff val="8000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a:off x="5701689" y="280110"/>
        <a:ext cx="509592" cy="308578"/>
      </dsp:txXfrm>
    </dsp:sp>
    <dsp:sp modelId="{3E371716-205E-4EF6-A7ED-14278F63B034}">
      <dsp:nvSpPr>
        <dsp:cNvPr id="0" name=""/>
        <dsp:cNvSpPr/>
      </dsp:nvSpPr>
      <dsp:spPr>
        <a:xfrm>
          <a:off x="6641144" y="130700"/>
          <a:ext cx="2065693" cy="911098"/>
        </a:xfrm>
        <a:prstGeom prst="roundRect">
          <a:avLst>
            <a:gd name="adj" fmla="val 10000"/>
          </a:avLst>
        </a:prstGeom>
        <a:solidFill>
          <a:schemeClr val="bg2">
            <a:lumMod val="60000"/>
            <a:lumOff val="4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a:t>Hyperparameter Tuning Best Model</a:t>
          </a:r>
        </a:p>
      </dsp:txBody>
      <dsp:txXfrm>
        <a:off x="6641144" y="130700"/>
        <a:ext cx="2065693" cy="607399"/>
      </dsp:txXfrm>
    </dsp:sp>
    <dsp:sp modelId="{D91F2413-E4E3-4058-AF8C-E44208B5C14B}">
      <dsp:nvSpPr>
        <dsp:cNvPr id="0" name=""/>
        <dsp:cNvSpPr/>
      </dsp:nvSpPr>
      <dsp:spPr>
        <a:xfrm>
          <a:off x="7064238" y="738099"/>
          <a:ext cx="2065693" cy="3627000"/>
        </a:xfrm>
        <a:prstGeom prst="roundRect">
          <a:avLst>
            <a:gd name="adj" fmla="val 10000"/>
          </a:avLst>
        </a:prstGeom>
        <a:solidFill>
          <a:schemeClr val="lt1">
            <a:alpha val="90000"/>
            <a:hueOff val="0"/>
            <a:satOff val="0"/>
            <a:lumOff val="0"/>
            <a:alphaOff val="0"/>
          </a:schemeClr>
        </a:solidFill>
        <a:ln w="55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Choosing the appropriate Regression Machine Learning model to check various parameter permutation and combinations</a:t>
          </a:r>
        </a:p>
        <a:p>
          <a:pPr marL="114300" lvl="1" indent="-114300" algn="l" defTabSz="577850">
            <a:lnSpc>
              <a:spcPct val="90000"/>
            </a:lnSpc>
            <a:spcBef>
              <a:spcPct val="0"/>
            </a:spcBef>
            <a:spcAft>
              <a:spcPct val="15000"/>
            </a:spcAft>
            <a:buChar char="••"/>
          </a:pPr>
          <a:r>
            <a:rPr lang="en-US" sz="1300" kern="1200" dirty="0"/>
            <a:t>Using Grid Search CV to obtain the best parameters that can be plugged into the selected model</a:t>
          </a:r>
        </a:p>
      </dsp:txBody>
      <dsp:txXfrm>
        <a:off x="7124740" y="798601"/>
        <a:ext cx="1944689" cy="35059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imes New Roman" panose="02020603050405020304" pitchFamily="18" charset="0"/>
            </a:endParaRPr>
          </a:p>
        </p:txBody>
      </p:sp>
      <p:sp>
        <p:nvSpPr>
          <p:cNvPr id="3" name="Date Placeholder 2">
            <a:extLst>
              <a:ext uri="{FF2B5EF4-FFF2-40B4-BE49-F238E27FC236}">
                <a16:creationId xmlns:a16="http://schemas.microsoft.com/office/drawing/2014/main" xmlns=""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latin typeface="Times New Roman" panose="02020603050405020304" pitchFamily="18" charset="0"/>
              </a:rPr>
              <a:t>12/31/2021</a:t>
            </a:fld>
            <a:endParaRPr lang="en-US" dirty="0">
              <a:latin typeface="Times New Roman" panose="02020603050405020304" pitchFamily="18" charset="0"/>
            </a:endParaRPr>
          </a:p>
        </p:txBody>
      </p:sp>
      <p:sp>
        <p:nvSpPr>
          <p:cNvPr id="4" name="Footer Placeholder 3">
            <a:extLst>
              <a:ext uri="{FF2B5EF4-FFF2-40B4-BE49-F238E27FC236}">
                <a16:creationId xmlns:a16="http://schemas.microsoft.com/office/drawing/2014/main" xmlns=""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latin typeface="Times New Roman" panose="02020603050405020304" pitchFamily="18" charset="0"/>
              </a:rPr>
              <a:t>‹#›</a:t>
            </a:fld>
            <a:endParaRPr lang="en-US" dirty="0">
              <a:latin typeface="Times New Roman" panose="02020603050405020304" pitchFamily="18" charset="0"/>
            </a:endParaRPr>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12/31/2021</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12/31/2021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12/31/2021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lvl1pPr>
              <a:defRPr>
                <a:latin typeface="Times New Roman" panose="02020603050405020304" pitchFamily="18" charset="0"/>
              </a:defRPr>
            </a:lvl1pPr>
          </a:lstStyle>
          <a:p>
            <a:fld id="{8F9F391E-143D-F948-ADAE-29AEA3C1EBFB}" type="datetimeFigureOut">
              <a:rPr lang="en-US" smtClean="0"/>
              <a:pPr/>
              <a:t>12/31/2021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Times New Roman" panose="02020603050405020304" pitchFamily="18" charset="0"/>
              </a:defRPr>
            </a:lvl1pPr>
            <a:lvl2pPr marL="457200" indent="0">
              <a:lnSpc>
                <a:spcPct val="100000"/>
              </a:lnSpc>
              <a:buNone/>
              <a:defRPr sz="1600">
                <a:latin typeface="Times New Roman" panose="02020603050405020304" pitchFamily="18" charset="0"/>
              </a:defRPr>
            </a:lvl2pPr>
            <a:lvl3pPr marL="914400" indent="0">
              <a:lnSpc>
                <a:spcPct val="100000"/>
              </a:lnSpc>
              <a:buNone/>
              <a:defRPr sz="1600">
                <a:latin typeface="Times New Roman" panose="02020603050405020304" pitchFamily="18" charset="0"/>
              </a:defRPr>
            </a:lvl3pPr>
            <a:lvl4pPr marL="1371600" indent="0">
              <a:lnSpc>
                <a:spcPct val="100000"/>
              </a:lnSpc>
              <a:buNone/>
              <a:defRPr sz="1600">
                <a:latin typeface="Times New Roman" panose="02020603050405020304" pitchFamily="18" charset="0"/>
              </a:defRPr>
            </a:lvl4pPr>
            <a:lvl5pPr marL="1828800" indent="0">
              <a:lnSpc>
                <a:spcPct val="100000"/>
              </a:lnSpc>
              <a:buNone/>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680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lvl1pPr>
              <a:defRPr>
                <a:latin typeface="Times New Roman" panose="02020603050405020304" pitchFamily="18" charset="0"/>
              </a:defRPr>
            </a:lvl1pPr>
          </a:lstStyle>
          <a:p>
            <a:fld id="{8F9F391E-143D-F948-ADAE-29AEA3C1EBFB}" type="datetimeFigureOut">
              <a:rPr lang="en-US" smtClean="0"/>
              <a:pPr/>
              <a:t>12/31/2021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Times New Roman" panose="02020603050405020304" pitchFamily="18" charset="0"/>
              </a:defRPr>
            </a:lvl1pPr>
            <a:lvl2pPr marL="457200" indent="0">
              <a:lnSpc>
                <a:spcPct val="100000"/>
              </a:lnSpc>
              <a:buNone/>
              <a:defRPr sz="1600">
                <a:latin typeface="Times New Roman" panose="02020603050405020304" pitchFamily="18" charset="0"/>
              </a:defRPr>
            </a:lvl2pPr>
            <a:lvl3pPr marL="914400" indent="0">
              <a:lnSpc>
                <a:spcPct val="100000"/>
              </a:lnSpc>
              <a:buNone/>
              <a:defRPr sz="1600">
                <a:latin typeface="Times New Roman" panose="02020603050405020304" pitchFamily="18" charset="0"/>
              </a:defRPr>
            </a:lvl3pPr>
            <a:lvl4pPr marL="1371600" indent="0">
              <a:lnSpc>
                <a:spcPct val="100000"/>
              </a:lnSpc>
              <a:buNone/>
              <a:defRPr sz="1600">
                <a:latin typeface="Times New Roman" panose="02020603050405020304" pitchFamily="18" charset="0"/>
              </a:defRPr>
            </a:lvl4pPr>
            <a:lvl5pPr marL="1828800" indent="0">
              <a:lnSpc>
                <a:spcPct val="100000"/>
              </a:lnSpc>
              <a:buNone/>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191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xmlns=""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9153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xmlns=""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xmlns=""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12/31/2021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Times New Roman" panose="02020603050405020304" pitchFamily="18" charset="0"/>
              </a:defRPr>
            </a:lvl1pPr>
            <a:lvl2pPr marL="457200" indent="0">
              <a:lnSpc>
                <a:spcPct val="100000"/>
              </a:lnSpc>
              <a:buNone/>
              <a:defRPr sz="1600">
                <a:solidFill>
                  <a:schemeClr val="bg1"/>
                </a:solidFill>
                <a:latin typeface="Times New Roman" panose="02020603050405020304" pitchFamily="18" charset="0"/>
              </a:defRPr>
            </a:lvl2pPr>
            <a:lvl3pPr marL="914400" indent="0">
              <a:lnSpc>
                <a:spcPct val="100000"/>
              </a:lnSpc>
              <a:buNone/>
              <a:defRPr sz="1600">
                <a:solidFill>
                  <a:schemeClr val="bg1"/>
                </a:solidFill>
                <a:latin typeface="Times New Roman" panose="02020603050405020304" pitchFamily="18" charset="0"/>
              </a:defRPr>
            </a:lvl3pPr>
            <a:lvl4pPr marL="1371600" indent="0">
              <a:lnSpc>
                <a:spcPct val="100000"/>
              </a:lnSpc>
              <a:buNone/>
              <a:defRPr sz="1600">
                <a:solidFill>
                  <a:schemeClr val="bg1"/>
                </a:solidFill>
                <a:latin typeface="Times New Roman" panose="02020603050405020304" pitchFamily="18" charset="0"/>
              </a:defRPr>
            </a:lvl4pPr>
            <a:lvl5pPr marL="1828800" indent="0">
              <a:lnSpc>
                <a:spcPct val="100000"/>
              </a:lnSpc>
              <a:buNone/>
              <a:defRPr sz="16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xmlns=""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12/31/2021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Times New Roman" panose="02020603050405020304" pitchFamily="18" charset="0"/>
              </a:defRPr>
            </a:lvl1pPr>
            <a:lvl2pPr marL="457200" indent="0">
              <a:lnSpc>
                <a:spcPct val="100000"/>
              </a:lnSpc>
              <a:buNone/>
              <a:defRPr sz="1600">
                <a:solidFill>
                  <a:schemeClr val="bg1"/>
                </a:solidFill>
                <a:latin typeface="Times New Roman" panose="02020603050405020304" pitchFamily="18" charset="0"/>
              </a:defRPr>
            </a:lvl2pPr>
            <a:lvl3pPr marL="914400" indent="0">
              <a:lnSpc>
                <a:spcPct val="100000"/>
              </a:lnSpc>
              <a:buNone/>
              <a:defRPr sz="1600">
                <a:solidFill>
                  <a:schemeClr val="bg1"/>
                </a:solidFill>
                <a:latin typeface="Times New Roman" panose="02020603050405020304" pitchFamily="18" charset="0"/>
              </a:defRPr>
            </a:lvl3pPr>
            <a:lvl4pPr marL="1371600" indent="0">
              <a:lnSpc>
                <a:spcPct val="100000"/>
              </a:lnSpc>
              <a:buNone/>
              <a:defRPr sz="1600">
                <a:solidFill>
                  <a:schemeClr val="bg1"/>
                </a:solidFill>
                <a:latin typeface="Times New Roman" panose="02020603050405020304" pitchFamily="18" charset="0"/>
              </a:defRPr>
            </a:lvl4pPr>
            <a:lvl5pPr marL="1828800" indent="0">
              <a:lnSpc>
                <a:spcPct val="100000"/>
              </a:lnSpc>
              <a:buNone/>
              <a:defRPr sz="16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12/31/2021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xmlns=""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xmlns=""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xmlns=""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xmlns=""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xmlns=""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xmlns=""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xmlns=""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xmlns=""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xmlns=""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Times New Roman" panose="02020603050405020304" pitchFamily="18" charset="0"/>
              </a:defRPr>
            </a:lvl1pPr>
            <a:lvl2pPr algn="l">
              <a:defRPr sz="1600">
                <a:latin typeface="Times New Roman" panose="02020603050405020304" pitchFamily="18" charset="0"/>
              </a:defRPr>
            </a:lvl2pPr>
            <a:lvl3pPr algn="l">
              <a:defRPr sz="1600">
                <a:latin typeface="Times New Roman" panose="02020603050405020304" pitchFamily="18" charset="0"/>
              </a:defRPr>
            </a:lvl3pPr>
            <a:lvl4pPr algn="l">
              <a:defRPr sz="1600">
                <a:latin typeface="Times New Roman" panose="02020603050405020304" pitchFamily="18" charset="0"/>
              </a:defRPr>
            </a:lvl4pPr>
            <a:lvl5pPr algn="l">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xmlns=""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xmlns=""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xmlns=""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Times New Roman" panose="02020603050405020304" pitchFamily="18" charset="0"/>
              </a:defRPr>
            </a:lvl1pPr>
            <a:lvl2pPr algn="l">
              <a:defRPr sz="1600">
                <a:latin typeface="Times New Roman" panose="02020603050405020304" pitchFamily="18" charset="0"/>
              </a:defRPr>
            </a:lvl2pPr>
            <a:lvl3pPr algn="l">
              <a:defRPr sz="1600">
                <a:latin typeface="Times New Roman" panose="02020603050405020304" pitchFamily="18" charset="0"/>
              </a:defRPr>
            </a:lvl3pPr>
            <a:lvl4pPr algn="l">
              <a:defRPr sz="1600">
                <a:latin typeface="Times New Roman" panose="02020603050405020304" pitchFamily="18" charset="0"/>
              </a:defRPr>
            </a:lvl4pPr>
            <a:lvl5pPr algn="l">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xmlns=""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xmlns=""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Times New Roman" panose="02020603050405020304" pitchFamily="18" charset="0"/>
              </a:defRPr>
            </a:lvl1pPr>
            <a:lvl2pPr algn="l">
              <a:defRPr sz="1600">
                <a:latin typeface="Times New Roman" panose="02020603050405020304" pitchFamily="18" charset="0"/>
              </a:defRPr>
            </a:lvl2pPr>
            <a:lvl3pPr algn="l">
              <a:defRPr sz="1600">
                <a:latin typeface="Times New Roman" panose="02020603050405020304" pitchFamily="18" charset="0"/>
              </a:defRPr>
            </a:lvl3pPr>
            <a:lvl4pPr algn="l">
              <a:defRPr sz="1600">
                <a:latin typeface="Times New Roman" panose="02020603050405020304" pitchFamily="18" charset="0"/>
              </a:defRPr>
            </a:lvl4pPr>
            <a:lvl5pPr algn="l">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Times New Roman" panose="02020603050405020304" pitchFamily="18" charset="0"/>
              </a:defRPr>
            </a:lvl1pPr>
            <a:lvl2pPr algn="l">
              <a:defRPr sz="1600">
                <a:latin typeface="Times New Roman" panose="02020603050405020304" pitchFamily="18" charset="0"/>
              </a:defRPr>
            </a:lvl2pPr>
            <a:lvl3pPr algn="l">
              <a:defRPr sz="1600">
                <a:latin typeface="Times New Roman" panose="02020603050405020304" pitchFamily="18" charset="0"/>
              </a:defRPr>
            </a:lvl3pPr>
            <a:lvl4pPr algn="l">
              <a:defRPr sz="1600">
                <a:latin typeface="Times New Roman" panose="02020603050405020304" pitchFamily="18" charset="0"/>
              </a:defRPr>
            </a:lvl4pPr>
            <a:lvl5pPr algn="l">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xmlns=""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12/31/2021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a:extLst>
              <a:ext uri="{FF2B5EF4-FFF2-40B4-BE49-F238E27FC236}">
                <a16:creationId xmlns:a16="http://schemas.microsoft.com/office/drawing/2014/main" xmlns=""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a:extLst>
              <a:ext uri="{FF2B5EF4-FFF2-40B4-BE49-F238E27FC236}">
                <a16:creationId xmlns:a16="http://schemas.microsoft.com/office/drawing/2014/main" xmlns=""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xmlns=""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12/31/2021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a:extLst>
              <a:ext uri="{FF2B5EF4-FFF2-40B4-BE49-F238E27FC236}">
                <a16:creationId xmlns:a16="http://schemas.microsoft.com/office/drawing/2014/main" xmlns=""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a:extLst>
              <a:ext uri="{FF2B5EF4-FFF2-40B4-BE49-F238E27FC236}">
                <a16:creationId xmlns:a16="http://schemas.microsoft.com/office/drawing/2014/main" xmlns=""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xmlns=""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xmlns=""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12/31/2021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12/31/2021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6" name="Title 1">
            <a:extLst>
              <a:ext uri="{FF2B5EF4-FFF2-40B4-BE49-F238E27FC236}">
                <a16:creationId xmlns:a16="http://schemas.microsoft.com/office/drawing/2014/main" xmlns=""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xmlns=""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xmlns=""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xmlns=""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xmlns=""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xmlns=""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xmlns=""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xmlns=""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12/31/2021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6" name="Title 1">
            <a:extLst>
              <a:ext uri="{FF2B5EF4-FFF2-40B4-BE49-F238E27FC236}">
                <a16:creationId xmlns:a16="http://schemas.microsoft.com/office/drawing/2014/main" xmlns=""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xmlns=""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Times New Roman" panose="02020603050405020304" pitchFamily="18" charset="0"/>
                <a:cs typeface="Calibri" panose="020F0502020204030204" pitchFamily="34" charset="0"/>
              </a:defRPr>
            </a:lvl1pPr>
            <a:lvl2pPr>
              <a:lnSpc>
                <a:spcPct val="100000"/>
              </a:lnSpc>
              <a:defRPr sz="1600">
                <a:solidFill>
                  <a:schemeClr val="bg1"/>
                </a:solidFill>
                <a:latin typeface="Times New Roman" panose="02020603050405020304" pitchFamily="18" charset="0"/>
                <a:cs typeface="Calibri" panose="020F0502020204030204" pitchFamily="34" charset="0"/>
              </a:defRPr>
            </a:lvl2pPr>
            <a:lvl3pPr>
              <a:lnSpc>
                <a:spcPct val="100000"/>
              </a:lnSpc>
              <a:defRPr sz="1600">
                <a:solidFill>
                  <a:schemeClr val="bg1"/>
                </a:solidFill>
                <a:latin typeface="Times New Roman" panose="02020603050405020304" pitchFamily="18" charset="0"/>
                <a:cs typeface="Calibri" panose="020F0502020204030204" pitchFamily="34" charset="0"/>
              </a:defRPr>
            </a:lvl3pPr>
            <a:lvl4pPr>
              <a:lnSpc>
                <a:spcPct val="100000"/>
              </a:lnSpc>
              <a:defRPr sz="1600">
                <a:solidFill>
                  <a:schemeClr val="bg1"/>
                </a:solidFill>
                <a:latin typeface="Times New Roman" panose="02020603050405020304" pitchFamily="18" charset="0"/>
                <a:cs typeface="Calibri" panose="020F0502020204030204" pitchFamily="34" charset="0"/>
              </a:defRPr>
            </a:lvl4pPr>
            <a:lvl5pPr>
              <a:lnSpc>
                <a:spcPct val="100000"/>
              </a:lnSpc>
              <a:defRPr sz="1600">
                <a:solidFill>
                  <a:schemeClr val="bg1"/>
                </a:solidFill>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xmlns=""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Times New Roman" panose="02020603050405020304" pitchFamily="18" charset="0"/>
                <a:cs typeface="Calibri" panose="020F0502020204030204" pitchFamily="34" charset="0"/>
              </a:defRPr>
            </a:lvl1pPr>
            <a:lvl2pPr>
              <a:lnSpc>
                <a:spcPct val="100000"/>
              </a:lnSpc>
              <a:defRPr sz="1600">
                <a:solidFill>
                  <a:schemeClr val="bg1"/>
                </a:solidFill>
                <a:latin typeface="Times New Roman" panose="02020603050405020304" pitchFamily="18" charset="0"/>
                <a:cs typeface="Calibri" panose="020F0502020204030204" pitchFamily="34" charset="0"/>
              </a:defRPr>
            </a:lvl2pPr>
            <a:lvl3pPr>
              <a:lnSpc>
                <a:spcPct val="100000"/>
              </a:lnSpc>
              <a:defRPr sz="1600">
                <a:solidFill>
                  <a:schemeClr val="bg1"/>
                </a:solidFill>
                <a:latin typeface="Times New Roman" panose="02020603050405020304" pitchFamily="18" charset="0"/>
                <a:cs typeface="Calibri" panose="020F0502020204030204" pitchFamily="34" charset="0"/>
              </a:defRPr>
            </a:lvl3pPr>
            <a:lvl4pPr>
              <a:lnSpc>
                <a:spcPct val="100000"/>
              </a:lnSpc>
              <a:defRPr sz="1600">
                <a:solidFill>
                  <a:schemeClr val="bg1"/>
                </a:solidFill>
                <a:latin typeface="Times New Roman" panose="02020603050405020304" pitchFamily="18" charset="0"/>
                <a:cs typeface="Calibri" panose="020F0502020204030204" pitchFamily="34" charset="0"/>
              </a:defRPr>
            </a:lvl4pPr>
            <a:lvl5pPr>
              <a:lnSpc>
                <a:spcPct val="100000"/>
              </a:lnSpc>
              <a:defRPr sz="1600">
                <a:solidFill>
                  <a:schemeClr val="bg1"/>
                </a:solidFill>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xmlns=""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xmlns=""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xmlns=""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xmlns=""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xmlns=""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xmlns=""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12/31/2021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Times New Roman" panose="02020603050405020304" pitchFamily="18" charset="0"/>
              </a:defRPr>
            </a:lvl1pPr>
            <a:lvl2pPr marL="457200" indent="0">
              <a:lnSpc>
                <a:spcPct val="100000"/>
              </a:lnSpc>
              <a:buNone/>
              <a:defRPr sz="1600">
                <a:solidFill>
                  <a:schemeClr val="bg1"/>
                </a:solidFill>
                <a:latin typeface="Times New Roman" panose="02020603050405020304" pitchFamily="18" charset="0"/>
              </a:defRPr>
            </a:lvl2pPr>
            <a:lvl3pPr marL="914400" indent="0">
              <a:lnSpc>
                <a:spcPct val="100000"/>
              </a:lnSpc>
              <a:buNone/>
              <a:defRPr sz="1600">
                <a:solidFill>
                  <a:schemeClr val="bg1"/>
                </a:solidFill>
                <a:latin typeface="Times New Roman" panose="02020603050405020304" pitchFamily="18" charset="0"/>
              </a:defRPr>
            </a:lvl3pPr>
            <a:lvl4pPr marL="1371600" indent="0">
              <a:lnSpc>
                <a:spcPct val="100000"/>
              </a:lnSpc>
              <a:buNone/>
              <a:defRPr sz="1600">
                <a:solidFill>
                  <a:schemeClr val="bg1"/>
                </a:solidFill>
                <a:latin typeface="Times New Roman" panose="02020603050405020304" pitchFamily="18" charset="0"/>
              </a:defRPr>
            </a:lvl4pPr>
            <a:lvl5pPr marL="1828800" indent="0">
              <a:lnSpc>
                <a:spcPct val="100000"/>
              </a:lnSpc>
              <a:buNone/>
              <a:defRPr sz="16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12/31/2021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xmlns=""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xmlns=""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Times New Roman" panose="02020603050405020304" pitchFamily="18" charset="0"/>
              </a:defRPr>
            </a:lvl1pPr>
            <a:lvl2pPr marL="457200" indent="0">
              <a:lnSpc>
                <a:spcPct val="100000"/>
              </a:lnSpc>
              <a:buNone/>
              <a:defRPr sz="1600">
                <a:solidFill>
                  <a:schemeClr val="bg1"/>
                </a:solidFill>
                <a:latin typeface="Times New Roman" panose="02020603050405020304" pitchFamily="18" charset="0"/>
              </a:defRPr>
            </a:lvl2pPr>
            <a:lvl3pPr marL="914400" indent="0">
              <a:lnSpc>
                <a:spcPct val="100000"/>
              </a:lnSpc>
              <a:buNone/>
              <a:defRPr sz="1600">
                <a:solidFill>
                  <a:schemeClr val="bg1"/>
                </a:solidFill>
                <a:latin typeface="Times New Roman" panose="02020603050405020304" pitchFamily="18" charset="0"/>
              </a:defRPr>
            </a:lvl3pPr>
            <a:lvl4pPr marL="1371600" indent="0">
              <a:lnSpc>
                <a:spcPct val="100000"/>
              </a:lnSpc>
              <a:buNone/>
              <a:defRPr sz="1600">
                <a:solidFill>
                  <a:schemeClr val="bg1"/>
                </a:solidFill>
                <a:latin typeface="Times New Roman" panose="02020603050405020304" pitchFamily="18" charset="0"/>
              </a:defRPr>
            </a:lvl4pPr>
            <a:lvl5pPr marL="1828800" indent="0">
              <a:lnSpc>
                <a:spcPct val="100000"/>
              </a:lnSpc>
              <a:buNone/>
              <a:defRPr sz="16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89966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Times New Roman" panose="02020603050405020304" pitchFamily="18" charset="0"/>
              </a:defRPr>
            </a:lvl1pPr>
            <a:lvl2pPr marL="457200" indent="0">
              <a:lnSpc>
                <a:spcPct val="100000"/>
              </a:lnSpc>
              <a:buNone/>
              <a:defRPr sz="1400">
                <a:latin typeface="Times New Roman" panose="02020603050405020304" pitchFamily="18" charset="0"/>
              </a:defRPr>
            </a:lvl2pPr>
            <a:lvl3pPr marL="914400" indent="0">
              <a:lnSpc>
                <a:spcPct val="100000"/>
              </a:lnSpc>
              <a:buNone/>
              <a:defRPr sz="1400">
                <a:latin typeface="Times New Roman" panose="02020603050405020304" pitchFamily="18" charset="0"/>
              </a:defRPr>
            </a:lvl3pPr>
            <a:lvl4pPr marL="1371600" indent="0">
              <a:lnSpc>
                <a:spcPct val="100000"/>
              </a:lnSpc>
              <a:buNone/>
              <a:defRPr sz="1400">
                <a:latin typeface="Times New Roman" panose="02020603050405020304" pitchFamily="18" charset="0"/>
              </a:defRPr>
            </a:lvl4pPr>
            <a:lvl5pPr marL="1828800" indent="0">
              <a:lnSpc>
                <a:spcPct val="100000"/>
              </a:lnSpc>
              <a:buNone/>
              <a:defRPr sz="14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a:extLst>
              <a:ext uri="{FF2B5EF4-FFF2-40B4-BE49-F238E27FC236}">
                <a16:creationId xmlns:a16="http://schemas.microsoft.com/office/drawing/2014/main" xmlns=""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Times New Roman" panose="02020603050405020304" pitchFamily="18" charset="0"/>
              </a:defRPr>
            </a:lvl1pPr>
            <a:lvl2pPr marL="457200" indent="0">
              <a:lnSpc>
                <a:spcPct val="100000"/>
              </a:lnSpc>
              <a:buNone/>
              <a:defRPr sz="1400">
                <a:latin typeface="Times New Roman" panose="02020603050405020304" pitchFamily="18" charset="0"/>
              </a:defRPr>
            </a:lvl2pPr>
            <a:lvl3pPr marL="914400" indent="0">
              <a:lnSpc>
                <a:spcPct val="100000"/>
              </a:lnSpc>
              <a:buNone/>
              <a:defRPr sz="1400">
                <a:latin typeface="Times New Roman" panose="02020603050405020304" pitchFamily="18" charset="0"/>
              </a:defRPr>
            </a:lvl3pPr>
            <a:lvl4pPr marL="1371600" indent="0">
              <a:lnSpc>
                <a:spcPct val="100000"/>
              </a:lnSpc>
              <a:buNone/>
              <a:defRPr sz="1400">
                <a:latin typeface="Times New Roman" panose="02020603050405020304" pitchFamily="18" charset="0"/>
              </a:defRPr>
            </a:lvl4pPr>
            <a:lvl5pPr marL="1828800" indent="0">
              <a:lnSpc>
                <a:spcPct val="100000"/>
              </a:lnSpc>
              <a:buNone/>
              <a:defRPr sz="14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xmlns=""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1400">
                <a:solidFill>
                  <a:schemeClr val="bg1"/>
                </a:solidFill>
                <a:latin typeface="Times New Roman" panose="02020603050405020304" pitchFamily="18" charset="0"/>
              </a:defRPr>
            </a:lvl2pPr>
            <a:lvl3pPr marL="914400" indent="0">
              <a:lnSpc>
                <a:spcPct val="100000"/>
              </a:lnSpc>
              <a:buNone/>
              <a:defRPr sz="1400">
                <a:solidFill>
                  <a:schemeClr val="bg1"/>
                </a:solidFill>
                <a:latin typeface="Times New Roman" panose="02020603050405020304" pitchFamily="18" charset="0"/>
              </a:defRPr>
            </a:lvl3pPr>
            <a:lvl4pPr marL="1371600" indent="0">
              <a:lnSpc>
                <a:spcPct val="100000"/>
              </a:lnSpc>
              <a:buNone/>
              <a:defRPr sz="1400">
                <a:solidFill>
                  <a:schemeClr val="bg1"/>
                </a:solidFill>
                <a:latin typeface="Times New Roman" panose="02020603050405020304" pitchFamily="18" charset="0"/>
              </a:defRPr>
            </a:lvl4pPr>
            <a:lvl5pPr marL="1828800" indent="0">
              <a:lnSpc>
                <a:spcPct val="100000"/>
              </a:lnSpc>
              <a:buNone/>
              <a:defRPr sz="14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xmlns=""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12/31/2021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xmlns=""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1400">
                <a:solidFill>
                  <a:schemeClr val="bg1"/>
                </a:solidFill>
                <a:latin typeface="Times New Roman" panose="02020603050405020304" pitchFamily="18" charset="0"/>
              </a:defRPr>
            </a:lvl2pPr>
            <a:lvl3pPr marL="914400" indent="0">
              <a:lnSpc>
                <a:spcPct val="100000"/>
              </a:lnSpc>
              <a:buNone/>
              <a:defRPr sz="1400">
                <a:solidFill>
                  <a:schemeClr val="bg1"/>
                </a:solidFill>
                <a:latin typeface="Times New Roman" panose="02020603050405020304" pitchFamily="18" charset="0"/>
              </a:defRPr>
            </a:lvl3pPr>
            <a:lvl4pPr marL="1371600" indent="0">
              <a:lnSpc>
                <a:spcPct val="100000"/>
              </a:lnSpc>
              <a:buNone/>
              <a:defRPr sz="1400">
                <a:solidFill>
                  <a:schemeClr val="bg1"/>
                </a:solidFill>
                <a:latin typeface="Times New Roman" panose="02020603050405020304" pitchFamily="18" charset="0"/>
              </a:defRPr>
            </a:lvl4pPr>
            <a:lvl5pPr marL="1828800" indent="0">
              <a:lnSpc>
                <a:spcPct val="100000"/>
              </a:lnSpc>
              <a:buNone/>
              <a:defRPr sz="14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a:extLst>
              <a:ext uri="{FF2B5EF4-FFF2-40B4-BE49-F238E27FC236}">
                <a16:creationId xmlns:a16="http://schemas.microsoft.com/office/drawing/2014/main" xmlns=""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12/31/2021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xmlns=""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xmlns=""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xmlns=""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xmlns=""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xmlns=""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xmlns=""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xmlns=""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12/31/2021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xmlns=""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xmlns=""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xmlns=""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xmlns=""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xmlns=""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xmlns=""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xmlns=""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latin typeface="Times New Roman" panose="02020603050405020304" pitchFamily="18" charset="0"/>
              </a:defRPr>
            </a:lvl1pPr>
          </a:lstStyle>
          <a:p>
            <a:fld id="{8F9F391E-143D-F948-ADAE-29AEA3C1EBFB}" type="datetimeFigureOut">
              <a:rPr lang="en-US" smtClean="0"/>
              <a:pPr/>
              <a:t>12/31/2021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xmlns=""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xmlns=""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latin typeface="Times New Roman" panose="02020603050405020304" pitchFamily="18" charset="0"/>
              </a:defRPr>
            </a:lvl1pPr>
          </a:lstStyle>
          <a:p>
            <a:fld id="{8F9F391E-143D-F948-ADAE-29AEA3C1EBFB}" type="datetimeFigureOut">
              <a:rPr lang="en-US" smtClean="0"/>
              <a:pPr/>
              <a:t>12/31/2021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xmlns=""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12/31/2021</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12/31/2021</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12/31/2021</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pPr eaLnBrk="1" latinLnBrk="0" hangingPunct="1"/>
            <a:fld id="{544213AF-26F6-41FA-8D85-E2C5388D6E58}" type="datetimeFigureOut">
              <a:rPr lang="en-US" smtClean="0"/>
              <a:pPr eaLnBrk="1" latinLnBrk="0" hangingPunct="1"/>
              <a:t>12/31/2021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12/31/2021</a:t>
            </a:fld>
            <a:endParaRPr lang="en-US">
              <a:solidFill>
                <a:schemeClr val="tx1"/>
              </a:solidFill>
            </a:endParaRPr>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4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12/31/2021</a:t>
            </a:fld>
            <a:endParaRPr lang="en-US" sz="1000" dirty="0">
              <a:solidFill>
                <a:schemeClr val="tx1"/>
              </a:solidFill>
            </a:endParaRPr>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669" r:id="rId15"/>
    <p:sldLayoutId id="2147483673" r:id="rId16"/>
    <p:sldLayoutId id="2147483674" r:id="rId17"/>
    <p:sldLayoutId id="2147483677" r:id="rId18"/>
    <p:sldLayoutId id="2147483678" r:id="rId19"/>
    <p:sldLayoutId id="2147483679" r:id="rId20"/>
    <p:sldLayoutId id="2147483681" r:id="rId21"/>
    <p:sldLayoutId id="2147483682" r:id="rId22"/>
    <p:sldLayoutId id="2147483686" r:id="rId23"/>
    <p:sldLayoutId id="2147483683" r:id="rId24"/>
    <p:sldLayoutId id="2147483685" r:id="rId25"/>
    <p:sldLayoutId id="2147483684" r:id="rId26"/>
    <p:sldLayoutId id="2147483680" r:id="rId27"/>
    <p:sldLayoutId id="2147483691" r:id="rId28"/>
    <p:sldLayoutId id="2147483692" r:id="rId29"/>
    <p:sldLayoutId id="2147483693" r:id="rId30"/>
    <p:sldLayoutId id="2147483694" r:id="rId31"/>
    <p:sldLayoutId id="2147483688" r:id="rId32"/>
    <p:sldLayoutId id="2147483687" r:id="rId33"/>
    <p:sldLayoutId id="2147483689" r:id="rId34"/>
    <p:sldLayoutId id="2147483697" r:id="rId35"/>
    <p:sldLayoutId id="2147483698" r:id="rId36"/>
    <p:sldLayoutId id="2147483703" r:id="rId37"/>
    <p:sldLayoutId id="2147483704" r:id="rId38"/>
    <p:sldLayoutId id="2147483705" r:id="rId39"/>
    <p:sldLayoutId id="2147483706" r:id="rId40"/>
    <p:sldLayoutId id="2147483700" r:id="rId41"/>
    <p:sldLayoutId id="2147483699" r:id="rId42"/>
    <p:sldLayoutId id="2147483701" r:id="rId43"/>
    <p:sldLayoutId id="2147483702" r:id="rId44"/>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69E5E6-29C7-4CFC-A8DA-3F65C499E491}"/>
              </a:ext>
            </a:extLst>
          </p:cNvPr>
          <p:cNvSpPr>
            <a:spLocks noGrp="1"/>
          </p:cNvSpPr>
          <p:nvPr>
            <p:ph type="ctrTitle"/>
          </p:nvPr>
        </p:nvSpPr>
        <p:spPr>
          <a:xfrm>
            <a:off x="527052" y="1229633"/>
            <a:ext cx="7077397" cy="2219357"/>
          </a:xfrm>
        </p:spPr>
        <p:txBody>
          <a:bodyPr>
            <a:normAutofit fontScale="90000"/>
          </a:bodyPr>
          <a:lstStyle/>
          <a:p>
            <a:r>
              <a:rPr lang="en-US"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t>Malignant Comments Classifier Project Presentation</a:t>
            </a:r>
            <a:endParaRPr lang="en-IN"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endParaRPr>
          </a:p>
        </p:txBody>
      </p:sp>
      <p:sp>
        <p:nvSpPr>
          <p:cNvPr id="3" name="Subtitle 2">
            <a:extLst>
              <a:ext uri="{FF2B5EF4-FFF2-40B4-BE49-F238E27FC236}">
                <a16:creationId xmlns:a16="http://schemas.microsoft.com/office/drawing/2014/main" xmlns="" id="{B90ED32F-60EF-44D7-AF1C-6BA5B532B2B5}"/>
              </a:ext>
            </a:extLst>
          </p:cNvPr>
          <p:cNvSpPr>
            <a:spLocks noGrp="1"/>
          </p:cNvSpPr>
          <p:nvPr>
            <p:ph type="subTitle" idx="1"/>
          </p:nvPr>
        </p:nvSpPr>
        <p:spPr>
          <a:xfrm>
            <a:off x="527052" y="5353633"/>
            <a:ext cx="7776633" cy="898886"/>
          </a:xfrm>
        </p:spPr>
        <p:txBody>
          <a:bodyPr/>
          <a:lstStyle/>
          <a:p>
            <a:r>
              <a:rPr lang="en-US" sz="1800"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cs typeface="+mj-cs"/>
              </a:rPr>
              <a:t>Submitted by :</a:t>
            </a:r>
          </a:p>
          <a:p>
            <a:r>
              <a:rPr lang="en-IN" dirty="0" err="1" smtClean="0">
                <a:effectLst>
                  <a:outerShdw blurRad="38100" dist="38100" dir="2700000" algn="tl">
                    <a:srgbClr val="000000">
                      <a:alpha val="43137"/>
                    </a:srgbClr>
                  </a:outerShdw>
                </a:effectLst>
              </a:rPr>
              <a:t>Shikha</a:t>
            </a:r>
            <a:r>
              <a:rPr lang="en-IN" dirty="0" smtClean="0">
                <a:effectLst>
                  <a:outerShdw blurRad="38100" dist="38100" dir="2700000" algn="tl">
                    <a:srgbClr val="000000">
                      <a:alpha val="43137"/>
                    </a:srgbClr>
                  </a:outerShdw>
                </a:effectLst>
              </a:rPr>
              <a:t>  </a:t>
            </a:r>
            <a:r>
              <a:rPr lang="en-IN" dirty="0" err="1" smtClean="0">
                <a:effectLst>
                  <a:outerShdw blurRad="38100" dist="38100" dir="2700000" algn="tl">
                    <a:srgbClr val="000000">
                      <a:alpha val="43137"/>
                    </a:srgbClr>
                  </a:outerShdw>
                </a:effectLst>
              </a:rPr>
              <a:t>Chaudhary</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55114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xmlns="" id="{F2263732-2C3E-4BAD-8783-615F545BB1CC}"/>
              </a:ext>
            </a:extLst>
          </p:cNvPr>
          <p:cNvSpPr>
            <a:spLocks noGrp="1"/>
          </p:cNvSpPr>
          <p:nvPr>
            <p:ph type="body" sz="quarter" idx="14"/>
          </p:nvPr>
        </p:nvSpPr>
        <p:spPr>
          <a:xfrm>
            <a:off x="1371600" y="2008718"/>
            <a:ext cx="8010525" cy="3708502"/>
          </a:xfrm>
        </p:spPr>
        <p:txBody>
          <a:bodyPr>
            <a:normAutofit/>
          </a:bodyPr>
          <a:lstStyle/>
          <a:p>
            <a:r>
              <a:rPr lang="en-IN" sz="2000" dirty="0"/>
              <a:t>1. Load dataset </a:t>
            </a:r>
          </a:p>
          <a:p>
            <a:r>
              <a:rPr lang="en-IN" sz="2000" dirty="0"/>
              <a:t>2. Remove null values </a:t>
            </a:r>
          </a:p>
          <a:p>
            <a:r>
              <a:rPr lang="en-IN" sz="2000" dirty="0"/>
              <a:t>3. Drop column id </a:t>
            </a:r>
          </a:p>
          <a:p>
            <a:r>
              <a:rPr lang="en-IN" sz="2000" dirty="0"/>
              <a:t>4. Convert comment text to lower case and replace '\n' with single space. </a:t>
            </a:r>
          </a:p>
          <a:p>
            <a:r>
              <a:rPr lang="en-IN" sz="2000" dirty="0"/>
              <a:t>5. Keep only text data i.e.. a-z' and remove other data from comment text. </a:t>
            </a:r>
          </a:p>
          <a:p>
            <a:r>
              <a:rPr lang="en-IN" sz="2000" dirty="0"/>
              <a:t>6. Remove stop words and punctuations </a:t>
            </a:r>
          </a:p>
          <a:p>
            <a:r>
              <a:rPr lang="en-IN" sz="2000" dirty="0"/>
              <a:t>7. Apply Stemming using Snowball Stemmer </a:t>
            </a:r>
          </a:p>
          <a:p>
            <a:r>
              <a:rPr lang="en-IN" sz="2000" dirty="0"/>
              <a:t>8. Convert text to vectors using </a:t>
            </a:r>
            <a:r>
              <a:rPr lang="en-IN" sz="2000" dirty="0" err="1"/>
              <a:t>TfidfVectorizer</a:t>
            </a:r>
            <a:r>
              <a:rPr lang="en-IN" sz="2000" dirty="0"/>
              <a:t> </a:t>
            </a:r>
          </a:p>
          <a:p>
            <a:r>
              <a:rPr lang="en-IN" sz="2000" dirty="0"/>
              <a:t>9. Load saved or serialized model </a:t>
            </a:r>
          </a:p>
          <a:p>
            <a:r>
              <a:rPr lang="en-IN" sz="2000" dirty="0"/>
              <a:t>10. Predict values for multi class label</a:t>
            </a:r>
          </a:p>
          <a:p>
            <a:endParaRPr lang="en-IN" sz="2000" dirty="0"/>
          </a:p>
        </p:txBody>
      </p:sp>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xmlns="" id="{D7CE6917-BCD1-442C-92CD-16A6A48BE41F}"/>
              </a:ext>
            </a:extLst>
          </p:cNvPr>
          <p:cNvSpPr>
            <a:spLocks noGrp="1"/>
          </p:cNvSpPr>
          <p:nvPr>
            <p:ph type="body" sz="quarter" idx="14"/>
          </p:nvPr>
        </p:nvSpPr>
        <p:spPr>
          <a:xfrm>
            <a:off x="1285875" y="1897754"/>
            <a:ext cx="9525000" cy="4520802"/>
          </a:xfrm>
        </p:spPr>
        <p:txBody>
          <a:bodyPr>
            <a:normAutofit/>
          </a:bodyPr>
          <a:lstStyle/>
          <a:p>
            <a:pPr marL="285750" indent="-285750">
              <a:buFont typeface="Courier New" panose="02070309020205020404" pitchFamily="49" charset="0"/>
              <a:buChar char="o"/>
            </a:pPr>
            <a:r>
              <a:rPr lang="en-IN" sz="1800" dirty="0"/>
              <a:t> Hardware technology being used.</a:t>
            </a:r>
          </a:p>
          <a:p>
            <a:r>
              <a:rPr lang="en-IN" sz="1800" dirty="0"/>
              <a:t>RAM 	: 8 GB</a:t>
            </a:r>
          </a:p>
          <a:p>
            <a:r>
              <a:rPr lang="en-IN" sz="1800" dirty="0"/>
              <a:t>CPU 	: </a:t>
            </a:r>
            <a:r>
              <a:rPr lang="pt-BR" sz="1800" dirty="0"/>
              <a:t>Intel(R) Core(TM) i3-7100U CPU @ 2.40GHz   2.40 GHz</a:t>
            </a:r>
            <a:endParaRPr lang="en-IN" sz="1800" dirty="0"/>
          </a:p>
          <a:p>
            <a:endParaRPr lang="en-IN" sz="1800" dirty="0"/>
          </a:p>
          <a:p>
            <a:pPr marL="285750" indent="-285750">
              <a:buFont typeface="Courier New" panose="02070309020205020404" pitchFamily="49" charset="0"/>
              <a:buChar char="o"/>
            </a:pPr>
            <a:r>
              <a:rPr lang="en-IN" sz="1800" dirty="0"/>
              <a:t> Software technology being used.</a:t>
            </a:r>
          </a:p>
          <a:p>
            <a:r>
              <a:rPr lang="en-IN" sz="1800" dirty="0"/>
              <a:t>Programming language 		: Python</a:t>
            </a:r>
          </a:p>
          <a:p>
            <a:r>
              <a:rPr lang="en-IN" sz="1800" dirty="0"/>
              <a:t>Distribution 			: Anaconda Navigator</a:t>
            </a:r>
          </a:p>
          <a:p>
            <a:r>
              <a:rPr lang="en-IN" sz="1800" dirty="0"/>
              <a:t>Browser based language shell 	: Jupyter Notebook</a:t>
            </a:r>
          </a:p>
          <a:p>
            <a:endParaRPr lang="en-IN" sz="1800" dirty="0"/>
          </a:p>
          <a:p>
            <a:pPr marL="285750" indent="-285750">
              <a:buFont typeface="Courier New" panose="02070309020205020404" pitchFamily="49" charset="0"/>
              <a:buChar char="o"/>
            </a:pPr>
            <a:r>
              <a:rPr lang="en-IN" sz="1800" dirty="0"/>
              <a:t> Libraries/Packages specifically being used.</a:t>
            </a:r>
          </a:p>
          <a:p>
            <a:r>
              <a:rPr lang="en-IN" sz="1800" dirty="0"/>
              <a:t>Pandas, NumPy, matplotlib, seaborn, scikit-learn, pandas-profiling, missingno, NLTK</a:t>
            </a:r>
          </a:p>
          <a:p>
            <a:endParaRPr lang="en-IN" sz="1800" dirty="0"/>
          </a:p>
        </p:txBody>
      </p:sp>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xmlns=""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xmlns="" id="{043B4275-DF3A-40DA-B97E-1BF001386C32}"/>
              </a:ext>
            </a:extLst>
          </p:cNvPr>
          <p:cNvPicPr/>
          <p:nvPr/>
        </p:nvPicPr>
        <p:blipFill>
          <a:blip r:embed="rId2"/>
          <a:stretch>
            <a:fillRect/>
          </a:stretch>
        </p:blipFill>
        <p:spPr>
          <a:xfrm>
            <a:off x="1878522" y="1642430"/>
            <a:ext cx="8046528" cy="4713920"/>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xmlns=""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xmlns=""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latin typeface="Times New Roman" panose="02020603050405020304" pitchFamily="18" charset="0"/>
              </a:rPr>
              <a:t>01. Univariate Analysis</a:t>
            </a:r>
          </a:p>
        </p:txBody>
      </p:sp>
      <p:sp>
        <p:nvSpPr>
          <p:cNvPr id="12" name="TextBox 11">
            <a:extLst>
              <a:ext uri="{FF2B5EF4-FFF2-40B4-BE49-F238E27FC236}">
                <a16:creationId xmlns:a16="http://schemas.microsoft.com/office/drawing/2014/main" xmlns=""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latin typeface="Times New Roman" panose="02020603050405020304" pitchFamily="18" charset="0"/>
              </a:rPr>
              <a:t>02. Multivariate Analysis</a:t>
            </a:r>
          </a:p>
        </p:txBody>
      </p:sp>
      <p:sp>
        <p:nvSpPr>
          <p:cNvPr id="13" name="TextBox 12">
            <a:extLst>
              <a:ext uri="{FF2B5EF4-FFF2-40B4-BE49-F238E27FC236}">
                <a16:creationId xmlns:a16="http://schemas.microsoft.com/office/drawing/2014/main" xmlns=""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latin typeface="Times New Roman" panose="02020603050405020304" pitchFamily="18" charset="0"/>
              </a:rPr>
              <a:t>03. Correlation of Dataset</a:t>
            </a:r>
          </a:p>
        </p:txBody>
      </p:sp>
      <p:sp>
        <p:nvSpPr>
          <p:cNvPr id="14" name="TextBox 13">
            <a:extLst>
              <a:ext uri="{FF2B5EF4-FFF2-40B4-BE49-F238E27FC236}">
                <a16:creationId xmlns:a16="http://schemas.microsoft.com/office/drawing/2014/main" xmlns=""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latin typeface="Times New Roman" panose="02020603050405020304" pitchFamily="18" charset="0"/>
              </a:rPr>
              <a:t>04. Correlation with Target variable</a:t>
            </a:r>
          </a:p>
        </p:txBody>
      </p:sp>
      <p:sp>
        <p:nvSpPr>
          <p:cNvPr id="15" name="TextBox 14">
            <a:extLst>
              <a:ext uri="{FF2B5EF4-FFF2-40B4-BE49-F238E27FC236}">
                <a16:creationId xmlns:a16="http://schemas.microsoft.com/office/drawing/2014/main" xmlns=""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latin typeface="Times New Roman" panose="02020603050405020304" pitchFamily="18" charset="0"/>
              </a:rPr>
              <a:t>05. Conclusion</a:t>
            </a:r>
          </a:p>
        </p:txBody>
      </p:sp>
      <p:sp>
        <p:nvSpPr>
          <p:cNvPr id="16" name="TextBox 15">
            <a:extLst>
              <a:ext uri="{FF2B5EF4-FFF2-40B4-BE49-F238E27FC236}">
                <a16:creationId xmlns:a16="http://schemas.microsoft.com/office/drawing/2014/main" xmlns="" id="{3AFB3065-0338-4E1D-89D9-75C9D46E210C}"/>
              </a:ext>
            </a:extLst>
          </p:cNvPr>
          <p:cNvSpPr txBox="1"/>
          <p:nvPr/>
        </p:nvSpPr>
        <p:spPr>
          <a:xfrm>
            <a:off x="662226" y="2592060"/>
            <a:ext cx="2725978" cy="1477328"/>
          </a:xfrm>
          <a:prstGeom prst="rect">
            <a:avLst/>
          </a:prstGeom>
          <a:noFill/>
        </p:spPr>
        <p:txBody>
          <a:bodyPr wrap="square">
            <a:spAutoFit/>
          </a:bodyPr>
          <a:lstStyle/>
          <a:p>
            <a:r>
              <a:rPr lang="en-US" sz="1800" b="1" dirty="0">
                <a:latin typeface="Times New Roman" panose="02020603050405020304" pitchFamily="18" charset="0"/>
              </a:rPr>
              <a:t>Univariate analysis</a:t>
            </a:r>
            <a:r>
              <a:rPr lang="en-US" sz="1800" dirty="0">
                <a:latin typeface="Times New Roman" panose="02020603050405020304" pitchFamily="18" charset="0"/>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xmlns=""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Times New Roman" panose="02020603050405020304" pitchFamily="18" charset="0"/>
              </a:rPr>
              <a:t>Multivariate analysis</a:t>
            </a:r>
            <a:r>
              <a:rPr lang="en-US" sz="1800" dirty="0">
                <a:latin typeface="Times New Roman" panose="02020603050405020304" pitchFamily="18" charset="0"/>
              </a:rPr>
              <a:t> is a set of statistical techniques used for </a:t>
            </a:r>
            <a:r>
              <a:rPr lang="en-US" sz="1800" b="1" dirty="0">
                <a:latin typeface="Times New Roman" panose="02020603050405020304" pitchFamily="18" charset="0"/>
              </a:rPr>
              <a:t>analysis</a:t>
            </a:r>
            <a:r>
              <a:rPr lang="en-US" sz="1800" dirty="0">
                <a:latin typeface="Times New Roman" panose="02020603050405020304" pitchFamily="18" charset="0"/>
              </a:rPr>
              <a:t> of data that contain more than one variable. </a:t>
            </a:r>
          </a:p>
        </p:txBody>
      </p:sp>
      <p:sp>
        <p:nvSpPr>
          <p:cNvPr id="18" name="TextBox 17">
            <a:extLst>
              <a:ext uri="{FF2B5EF4-FFF2-40B4-BE49-F238E27FC236}">
                <a16:creationId xmlns:a16="http://schemas.microsoft.com/office/drawing/2014/main" xmlns=""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Times New Roman" panose="02020603050405020304" pitchFamily="18" charset="0"/>
              </a:rPr>
              <a:t>Correlation</a:t>
            </a:r>
            <a:r>
              <a:rPr lang="en-US" sz="1800" dirty="0">
                <a:latin typeface="Times New Roman" panose="02020603050405020304" pitchFamily="18" charset="0"/>
              </a:rPr>
              <a:t> is used to test relationships between quantitative variables or categorical variables.</a:t>
            </a:r>
          </a:p>
        </p:txBody>
      </p:sp>
      <p:sp>
        <p:nvSpPr>
          <p:cNvPr id="19" name="TextBox 18">
            <a:extLst>
              <a:ext uri="{FF2B5EF4-FFF2-40B4-BE49-F238E27FC236}">
                <a16:creationId xmlns:a16="http://schemas.microsoft.com/office/drawing/2014/main" xmlns=""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Times New Roman" panose="02020603050405020304" pitchFamily="18" charset="0"/>
              </a:rPr>
              <a:t>Correlation</a:t>
            </a:r>
            <a:r>
              <a:rPr lang="en-US" sz="1800" dirty="0">
                <a:latin typeface="Times New Roman" panose="02020603050405020304" pitchFamily="18" charset="0"/>
              </a:rPr>
              <a:t> with the target variable to know how the data is related.</a:t>
            </a:r>
          </a:p>
        </p:txBody>
      </p:sp>
      <p:sp>
        <p:nvSpPr>
          <p:cNvPr id="20" name="TextBox 19">
            <a:extLst>
              <a:ext uri="{FF2B5EF4-FFF2-40B4-BE49-F238E27FC236}">
                <a16:creationId xmlns:a16="http://schemas.microsoft.com/office/drawing/2014/main" xmlns=""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Times New Roman" panose="02020603050405020304" pitchFamily="18" charset="0"/>
              </a:rPr>
              <a:t>Summary</a:t>
            </a:r>
            <a:r>
              <a:rPr lang="en-US" sz="1800" dirty="0">
                <a:latin typeface="Times New Roman" panose="02020603050405020304" pitchFamily="18" charset="0"/>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5137181-3A70-4A02-AED0-CDF98B396B0D}"/>
              </a:ext>
            </a:extLst>
          </p:cNvPr>
          <p:cNvSpPr txBox="1"/>
          <p:nvPr/>
        </p:nvSpPr>
        <p:spPr>
          <a:xfrm>
            <a:off x="790575" y="0"/>
            <a:ext cx="6096000" cy="1477328"/>
          </a:xfrm>
          <a:prstGeom prst="rect">
            <a:avLst/>
          </a:prstGeom>
          <a:noFill/>
        </p:spPr>
        <p:txBody>
          <a:bodyPr wrap="square">
            <a:spAutoFit/>
          </a:bodyPr>
          <a:lstStyle/>
          <a:p>
            <a:r>
              <a:rPr lang="en-US" sz="4500" cap="all" dirty="0">
                <a:solidFill>
                  <a:schemeClr val="accent4">
                    <a:lumMod val="75000"/>
                  </a:schemeClr>
                </a:solidFill>
                <a:latin typeface="Sagona ExtraLight" panose="02020303050505020204" pitchFamily="18" charset="0"/>
                <a:ea typeface="+mj-ea"/>
                <a:cs typeface="+mj-cs"/>
              </a:rPr>
              <a:t>Cyberbullying statistics</a:t>
            </a:r>
            <a:endParaRPr lang="en-IN" sz="4500" cap="all" dirty="0">
              <a:solidFill>
                <a:schemeClr val="accent4">
                  <a:lumMod val="75000"/>
                </a:schemeClr>
              </a:solidFill>
              <a:latin typeface="Sagona ExtraLight" panose="02020303050505020204" pitchFamily="18" charset="0"/>
              <a:ea typeface="+mj-ea"/>
              <a:cs typeface="+mj-cs"/>
            </a:endParaRPr>
          </a:p>
        </p:txBody>
      </p:sp>
      <p:pic>
        <p:nvPicPr>
          <p:cNvPr id="6" name="Picture 5">
            <a:extLst>
              <a:ext uri="{FF2B5EF4-FFF2-40B4-BE49-F238E27FC236}">
                <a16:creationId xmlns:a16="http://schemas.microsoft.com/office/drawing/2014/main" xmlns="" id="{F2AF9ABA-FC5F-4D29-B6C0-8911965167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9238" y="1876426"/>
            <a:ext cx="5338437" cy="4010024"/>
          </a:xfrm>
          <a:prstGeom prst="rect">
            <a:avLst/>
          </a:prstGeom>
          <a:effectLst>
            <a:glow rad="127000">
              <a:schemeClr val="bg2">
                <a:lumMod val="20000"/>
                <a:lumOff val="80000"/>
              </a:schemeClr>
            </a:glow>
          </a:effectLst>
        </p:spPr>
      </p:pic>
      <p:sp>
        <p:nvSpPr>
          <p:cNvPr id="8" name="TextBox 7">
            <a:extLst>
              <a:ext uri="{FF2B5EF4-FFF2-40B4-BE49-F238E27FC236}">
                <a16:creationId xmlns:a16="http://schemas.microsoft.com/office/drawing/2014/main" xmlns="" id="{F0E205A2-F241-4264-9C51-FF01F3F6EB40}"/>
              </a:ext>
            </a:extLst>
          </p:cNvPr>
          <p:cNvSpPr txBox="1"/>
          <p:nvPr/>
        </p:nvSpPr>
        <p:spPr>
          <a:xfrm>
            <a:off x="1019175" y="2690336"/>
            <a:ext cx="5191125" cy="1938992"/>
          </a:xfrm>
          <a:prstGeom prst="rect">
            <a:avLst/>
          </a:prstGeom>
          <a:noFill/>
        </p:spPr>
        <p:txBody>
          <a:bodyPr wrap="square">
            <a:spAutoFit/>
          </a:bodyPr>
          <a:lstStyle/>
          <a:p>
            <a:pPr>
              <a:spcBef>
                <a:spcPct val="20000"/>
              </a:spcBef>
            </a:pPr>
            <a:r>
              <a:rPr lang="en-US" sz="2000" dirty="0">
                <a:latin typeface="Times New Roman" panose="02020603050405020304" pitchFamily="18" charset="0"/>
              </a:rPr>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sz="2000" dirty="0">
              <a:latin typeface="Times New Roman" panose="02020603050405020304" pitchFamily="18" charset="0"/>
            </a:endParaRPr>
          </a:p>
        </p:txBody>
      </p:sp>
    </p:spTree>
    <p:extLst>
      <p:ext uri="{BB962C8B-B14F-4D97-AF65-F5344CB8AC3E}">
        <p14:creationId xmlns:p14="http://schemas.microsoft.com/office/powerpoint/2010/main" val="870646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2B94DF8-2E6D-49D4-9692-A0905B267D5E}"/>
              </a:ext>
            </a:extLst>
          </p:cNvPr>
          <p:cNvSpPr txBox="1"/>
          <p:nvPr/>
        </p:nvSpPr>
        <p:spPr>
          <a:xfrm>
            <a:off x="657225" y="15359"/>
            <a:ext cx="6096000" cy="1477328"/>
          </a:xfrm>
          <a:prstGeom prst="rect">
            <a:avLst/>
          </a:prstGeom>
          <a:noFill/>
        </p:spPr>
        <p:txBody>
          <a:bodyPr wrap="square">
            <a:spAutoFit/>
          </a:bodyPr>
          <a:lstStyle/>
          <a:p>
            <a:r>
              <a:rPr lang="en-US" sz="4500" cap="all" dirty="0">
                <a:solidFill>
                  <a:schemeClr val="accent4">
                    <a:lumMod val="75000"/>
                  </a:schemeClr>
                </a:solidFill>
                <a:latin typeface="Sagona ExtraLight" panose="02020303050505020204" pitchFamily="18" charset="0"/>
                <a:ea typeface="+mj-ea"/>
                <a:cs typeface="+mj-cs"/>
              </a:rPr>
              <a:t>Effects of cyberbullying</a:t>
            </a:r>
            <a:endParaRPr lang="en-IN" sz="4500" cap="all" dirty="0">
              <a:solidFill>
                <a:schemeClr val="accent4">
                  <a:lumMod val="75000"/>
                </a:schemeClr>
              </a:solidFill>
              <a:latin typeface="Sagona ExtraLight" panose="02020303050505020204" pitchFamily="18" charset="0"/>
              <a:ea typeface="+mj-ea"/>
              <a:cs typeface="+mj-cs"/>
            </a:endParaRPr>
          </a:p>
        </p:txBody>
      </p:sp>
      <p:pic>
        <p:nvPicPr>
          <p:cNvPr id="4" name="Picture 3">
            <a:extLst>
              <a:ext uri="{FF2B5EF4-FFF2-40B4-BE49-F238E27FC236}">
                <a16:creationId xmlns:a16="http://schemas.microsoft.com/office/drawing/2014/main" xmlns="" id="{1BEF53B9-2043-4CE1-A0B6-FA2442447B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8475" y="2251709"/>
            <a:ext cx="5038724" cy="3415665"/>
          </a:xfrm>
          <a:prstGeom prst="rect">
            <a:avLst/>
          </a:prstGeom>
          <a:effectLst>
            <a:glow rad="127000">
              <a:schemeClr val="bg2">
                <a:lumMod val="20000"/>
                <a:lumOff val="80000"/>
              </a:schemeClr>
            </a:glow>
          </a:effectLst>
        </p:spPr>
      </p:pic>
      <p:sp>
        <p:nvSpPr>
          <p:cNvPr id="6" name="TextBox 5">
            <a:extLst>
              <a:ext uri="{FF2B5EF4-FFF2-40B4-BE49-F238E27FC236}">
                <a16:creationId xmlns:a16="http://schemas.microsoft.com/office/drawing/2014/main" xmlns="" id="{602A28DE-9C46-4BE9-951C-074DCCAC50B2}"/>
              </a:ext>
            </a:extLst>
          </p:cNvPr>
          <p:cNvSpPr txBox="1"/>
          <p:nvPr/>
        </p:nvSpPr>
        <p:spPr>
          <a:xfrm>
            <a:off x="733425" y="2613363"/>
            <a:ext cx="6019800" cy="2554545"/>
          </a:xfrm>
          <a:prstGeom prst="rect">
            <a:avLst/>
          </a:prstGeom>
          <a:noFill/>
        </p:spPr>
        <p:txBody>
          <a:bodyPr wrap="square">
            <a:spAutoFit/>
          </a:bodyPr>
          <a:lstStyle/>
          <a:p>
            <a:r>
              <a:rPr lang="en-US" sz="2000" dirty="0">
                <a:latin typeface="Times New Roman" panose="02020603050405020304" pitchFamily="18" charset="0"/>
              </a:rPr>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sz="2000" dirty="0">
              <a:latin typeface="Times New Roman" panose="02020603050405020304" pitchFamily="18" charset="0"/>
            </a:endParaRPr>
          </a:p>
        </p:txBody>
      </p:sp>
    </p:spTree>
    <p:extLst>
      <p:ext uri="{BB962C8B-B14F-4D97-AF65-F5344CB8AC3E}">
        <p14:creationId xmlns:p14="http://schemas.microsoft.com/office/powerpoint/2010/main" val="886098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xmlns=""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2F2B4834-F7C5-4F0B-90E6-89946FBF73E0}"/>
              </a:ext>
            </a:extLst>
          </p:cNvPr>
          <p:cNvPicPr>
            <a:picLocks noChangeAspect="1"/>
          </p:cNvPicPr>
          <p:nvPr/>
        </p:nvPicPr>
        <p:blipFill>
          <a:blip r:embed="rId2"/>
          <a:stretch>
            <a:fillRect/>
          </a:stretch>
        </p:blipFill>
        <p:spPr>
          <a:xfrm>
            <a:off x="822929" y="2061297"/>
            <a:ext cx="10073672" cy="3740819"/>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xmlns=""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2CE337B-3F1E-4FCE-8244-CDDD8344507E}"/>
              </a:ext>
            </a:extLst>
          </p:cNvPr>
          <p:cNvPicPr>
            <a:picLocks noChangeAspect="1"/>
          </p:cNvPicPr>
          <p:nvPr/>
        </p:nvPicPr>
        <p:blipFill>
          <a:blip r:embed="rId2"/>
          <a:stretch>
            <a:fillRect/>
          </a:stretch>
        </p:blipFill>
        <p:spPr>
          <a:xfrm>
            <a:off x="647699" y="1943100"/>
            <a:ext cx="10725151" cy="4413249"/>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xmlns=""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92D7DC3E-2B4C-40FD-821E-457491F28486}"/>
              </a:ext>
            </a:extLst>
          </p:cNvPr>
          <p:cNvPicPr>
            <a:picLocks noChangeAspect="1"/>
          </p:cNvPicPr>
          <p:nvPr/>
        </p:nvPicPr>
        <p:blipFill>
          <a:blip r:embed="rId2"/>
          <a:stretch>
            <a:fillRect/>
          </a:stretch>
        </p:blipFill>
        <p:spPr>
          <a:xfrm>
            <a:off x="685799" y="2009775"/>
            <a:ext cx="10848975" cy="4067175"/>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xmlns=""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D5F962C4-6A14-4E83-BD31-0883DE904E6A}"/>
              </a:ext>
            </a:extLst>
          </p:cNvPr>
          <p:cNvPicPr>
            <a:picLocks noChangeAspect="1"/>
          </p:cNvPicPr>
          <p:nvPr/>
        </p:nvPicPr>
        <p:blipFill>
          <a:blip r:embed="rId2"/>
          <a:stretch>
            <a:fillRect/>
          </a:stretch>
        </p:blipFill>
        <p:spPr>
          <a:xfrm>
            <a:off x="1514475" y="2009774"/>
            <a:ext cx="8553450" cy="4210051"/>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xmlns="" id="{B231C565-FFD1-4272-9AEA-2C8DC536469C}"/>
              </a:ext>
            </a:extLst>
          </p:cNvPr>
          <p:cNvSpPr>
            <a:spLocks noGrp="1"/>
          </p:cNvSpPr>
          <p:nvPr>
            <p:ph type="body" sz="quarter" idx="14"/>
          </p:nvPr>
        </p:nvSpPr>
        <p:spPr>
          <a:xfrm>
            <a:off x="535317" y="2032966"/>
            <a:ext cx="9829830" cy="4162561"/>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a:t>
            </a:r>
          </a:p>
          <a:p>
            <a:r>
              <a:rPr lang="en-US" dirty="0"/>
              <a:t>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xmlns=""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xmlns="" id="{F25AB880-6E35-4B7A-85DF-27DD48BF35DA}"/>
              </a:ext>
            </a:extLst>
          </p:cNvPr>
          <p:cNvPicPr>
            <a:picLocks noChangeAspect="1"/>
          </p:cNvPicPr>
          <p:nvPr/>
        </p:nvPicPr>
        <p:blipFill>
          <a:blip r:embed="rId2"/>
          <a:stretch>
            <a:fillRect/>
          </a:stretch>
        </p:blipFill>
        <p:spPr>
          <a:xfrm>
            <a:off x="1859473" y="1952624"/>
            <a:ext cx="7852348" cy="4403725"/>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xmlns=""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23E37E8E-87C8-4838-A789-41450EE8007C}"/>
              </a:ext>
            </a:extLst>
          </p:cNvPr>
          <p:cNvPicPr>
            <a:picLocks noChangeAspect="1"/>
          </p:cNvPicPr>
          <p:nvPr/>
        </p:nvPicPr>
        <p:blipFill>
          <a:blip r:embed="rId2"/>
          <a:stretch>
            <a:fillRect/>
          </a:stretch>
        </p:blipFill>
        <p:spPr>
          <a:xfrm>
            <a:off x="1447800" y="1595535"/>
            <a:ext cx="9048750" cy="4849283"/>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xmlns=""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4ECD6A8-AAA6-45C5-9B85-4FF9846B99E2}"/>
              </a:ext>
            </a:extLst>
          </p:cNvPr>
          <p:cNvPicPr>
            <a:picLocks noChangeAspect="1"/>
          </p:cNvPicPr>
          <p:nvPr/>
        </p:nvPicPr>
        <p:blipFill>
          <a:blip r:embed="rId2"/>
          <a:stretch>
            <a:fillRect/>
          </a:stretch>
        </p:blipFill>
        <p:spPr>
          <a:xfrm>
            <a:off x="2402399" y="1669072"/>
            <a:ext cx="7519174" cy="4687277"/>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75489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xmlns=""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xmlns="" id="{7C878CE8-8062-4714-A5C0-4803EBD027DE}"/>
              </a:ext>
            </a:extLst>
          </p:cNvPr>
          <p:cNvPicPr/>
          <p:nvPr/>
        </p:nvPicPr>
        <p:blipFill>
          <a:blip r:embed="rId2"/>
          <a:stretch>
            <a:fillRect/>
          </a:stretch>
        </p:blipFill>
        <p:spPr>
          <a:xfrm>
            <a:off x="506923" y="1904003"/>
            <a:ext cx="5703378" cy="4592875"/>
          </a:xfrm>
          <a:prstGeom prst="rect">
            <a:avLst/>
          </a:prstGeom>
          <a:effectLst>
            <a:glow rad="127000">
              <a:schemeClr val="bg2">
                <a:lumMod val="20000"/>
                <a:lumOff val="80000"/>
              </a:schemeClr>
            </a:glow>
          </a:effectLst>
        </p:spPr>
      </p:pic>
      <p:pic>
        <p:nvPicPr>
          <p:cNvPr id="5" name="Picture 4">
            <a:extLst>
              <a:ext uri="{FF2B5EF4-FFF2-40B4-BE49-F238E27FC236}">
                <a16:creationId xmlns:a16="http://schemas.microsoft.com/office/drawing/2014/main" xmlns="" id="{8E77FE25-CE1B-48A1-9523-8E7864BEDED8}"/>
              </a:ext>
            </a:extLst>
          </p:cNvPr>
          <p:cNvPicPr/>
          <p:nvPr/>
        </p:nvPicPr>
        <p:blipFill>
          <a:blip r:embed="rId3"/>
          <a:stretch>
            <a:fillRect/>
          </a:stretch>
        </p:blipFill>
        <p:spPr>
          <a:xfrm>
            <a:off x="6581840" y="2678841"/>
            <a:ext cx="5179851" cy="2836852"/>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82567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xmlns=""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1BAEBCA-20DC-4F83-A5D2-BC4B2BCCA845}"/>
              </a:ext>
            </a:extLst>
          </p:cNvPr>
          <p:cNvPicPr>
            <a:picLocks noChangeAspect="1"/>
          </p:cNvPicPr>
          <p:nvPr/>
        </p:nvPicPr>
        <p:blipFill>
          <a:blip r:embed="rId2"/>
          <a:stretch>
            <a:fillRect/>
          </a:stretch>
        </p:blipFill>
        <p:spPr>
          <a:xfrm>
            <a:off x="1504949" y="1859698"/>
            <a:ext cx="8629651" cy="4486552"/>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191624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xmlns=""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B5762C2E-667A-40BC-A9DF-F6697628F826}"/>
              </a:ext>
            </a:extLst>
          </p:cNvPr>
          <p:cNvPicPr>
            <a:picLocks noChangeAspect="1"/>
          </p:cNvPicPr>
          <p:nvPr/>
        </p:nvPicPr>
        <p:blipFill>
          <a:blip r:embed="rId2"/>
          <a:stretch>
            <a:fillRect/>
          </a:stretch>
        </p:blipFill>
        <p:spPr>
          <a:xfrm>
            <a:off x="1116524" y="1876425"/>
            <a:ext cx="9322876" cy="4565649"/>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97095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xmlns=""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FD4D14A2-483F-4E9E-B67E-A780FC6531D7}"/>
              </a:ext>
            </a:extLst>
          </p:cNvPr>
          <p:cNvPicPr>
            <a:picLocks noChangeAspect="1"/>
          </p:cNvPicPr>
          <p:nvPr/>
        </p:nvPicPr>
        <p:blipFill>
          <a:blip r:embed="rId2"/>
          <a:stretch>
            <a:fillRect/>
          </a:stretch>
        </p:blipFill>
        <p:spPr>
          <a:xfrm>
            <a:off x="2031806" y="1839524"/>
            <a:ext cx="6836851" cy="4745506"/>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405306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xmlns="" id="{C9EB8492-99E0-4D23-AB57-30B05F2F2396}"/>
              </a:ext>
            </a:extLst>
          </p:cNvPr>
          <p:cNvSpPr>
            <a:spLocks noGrp="1"/>
          </p:cNvSpPr>
          <p:nvPr>
            <p:ph type="body" sz="quarter" idx="14"/>
          </p:nvPr>
        </p:nvSpPr>
        <p:spPr>
          <a:xfrm>
            <a:off x="1126048" y="2248073"/>
            <a:ext cx="9418127" cy="3186231"/>
          </a:xfrm>
        </p:spPr>
        <p:txBody>
          <a:bodyPr>
            <a:normAutofit/>
          </a:bodyPr>
          <a:lstStyle/>
          <a:p>
            <a:r>
              <a:rPr lang="en-US" sz="2000" dirty="0"/>
              <a:t>The survey discovered that just a small percentage of online users use unparliamentary language.</a:t>
            </a:r>
          </a:p>
          <a:p>
            <a:r>
              <a:rPr lang="en-US" sz="2000" dirty="0"/>
              <a:t>And the majority of these phrases contain a lot of stop words and are pretty lengthy.</a:t>
            </a:r>
          </a:p>
          <a:p>
            <a:r>
              <a:rPr lang="en-US" sz="2000" dirty="0"/>
              <a:t>As previously said, a few motivated rude mobs use harsh language in internet forums to harass individuals and prevent them from doing what they are not permitted to do.</a:t>
            </a:r>
          </a:p>
          <a:p>
            <a:r>
              <a:rPr lang="en-US" sz="2000" dirty="0"/>
              <a:t>Our research aids online forums and social media in enforcing a prohibition on swearing or the use of profanity on these platforms.</a:t>
            </a:r>
            <a:endParaRPr lang="en-IN" sz="2000" dirty="0"/>
          </a:p>
        </p:txBody>
      </p:sp>
    </p:spTree>
    <p:extLst>
      <p:ext uri="{BB962C8B-B14F-4D97-AF65-F5344CB8AC3E}">
        <p14:creationId xmlns:p14="http://schemas.microsoft.com/office/powerpoint/2010/main" val="49631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xmlns="" id="{74133A6B-E938-4418-8C9E-33E9AF7C6D27}"/>
              </a:ext>
            </a:extLst>
          </p:cNvPr>
          <p:cNvSpPr>
            <a:spLocks noGrp="1"/>
          </p:cNvSpPr>
          <p:nvPr>
            <p:ph type="body" sz="quarter" idx="14"/>
          </p:nvPr>
        </p:nvSpPr>
        <p:spPr>
          <a:xfrm>
            <a:off x="1154623" y="2503625"/>
            <a:ext cx="9599101" cy="2611300"/>
          </a:xfrm>
        </p:spPr>
        <p:txBody>
          <a:bodyPr>
            <a:normAutofit/>
          </a:bodyPr>
          <a:lstStyle/>
          <a:p>
            <a:r>
              <a:rPr lang="en-US" sz="2400" dirty="0"/>
              <a:t>We learned several natural language processing techniques through this research, such as lemmatization, stemming, and stop word removal. Through the hash vectorizer, we were also able to learn how to turn strings into vectors. We used a variety of assessment criteria in this research, including log loss, hamming loss, and accuracy.</a:t>
            </a:r>
            <a:endParaRPr lang="en-IN" sz="2400" dirty="0"/>
          </a:p>
        </p:txBody>
      </p:sp>
    </p:spTree>
    <p:extLst>
      <p:ext uri="{BB962C8B-B14F-4D97-AF65-F5344CB8AC3E}">
        <p14:creationId xmlns:p14="http://schemas.microsoft.com/office/powerpoint/2010/main" val="245270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xmlns="" id="{74133A6B-E938-4418-8C9E-33E9AF7C6D27}"/>
              </a:ext>
            </a:extLst>
          </p:cNvPr>
          <p:cNvSpPr>
            <a:spLocks noGrp="1"/>
          </p:cNvSpPr>
          <p:nvPr>
            <p:ph type="body" sz="quarter" idx="14"/>
          </p:nvPr>
        </p:nvSpPr>
        <p:spPr>
          <a:xfrm>
            <a:off x="1287973" y="2438406"/>
            <a:ext cx="9332402" cy="2438393"/>
          </a:xfrm>
        </p:spPr>
        <p:txBody>
          <a:bodyPr>
            <a:normAutofit/>
          </a:bodyPr>
          <a:lstStyle/>
          <a:p>
            <a:r>
              <a:rPr lang="en-US" sz="2400" dirty="0"/>
              <a:t>My project's conclusion is that we should use good, courteous language on social media and avoid using abusive, vulgar, and derogatory terms. It has the potential to produce a slew of issues that will have an impact on our life. When dealing with tension and negativity, try to be courteous, cool, and collected; one of the greatest methods is to ignore it and overcome it in a constructive way.</a:t>
            </a:r>
            <a:endParaRPr lang="en-IN" sz="2400" dirty="0"/>
          </a:p>
        </p:txBody>
      </p:sp>
    </p:spTree>
    <p:extLst>
      <p:ext uri="{BB962C8B-B14F-4D97-AF65-F5344CB8AC3E}">
        <p14:creationId xmlns:p14="http://schemas.microsoft.com/office/powerpoint/2010/main" val="8421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xmlns="" id="{5E37FF61-6402-451E-AA04-2B60B4FCDB7D}"/>
              </a:ext>
            </a:extLst>
          </p:cNvPr>
          <p:cNvSpPr>
            <a:spLocks noGrp="1"/>
          </p:cNvSpPr>
          <p:nvPr>
            <p:ph type="body" sz="quarter" idx="14"/>
          </p:nvPr>
        </p:nvSpPr>
        <p:spPr>
          <a:xfrm>
            <a:off x="746449" y="2110748"/>
            <a:ext cx="10422294" cy="4103621"/>
          </a:xfrm>
        </p:spPr>
        <p:txBody>
          <a:bodyPr>
            <a:normAutofit/>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xmlns="" id="{237E5C8F-62CF-45C7-9433-0871A533C2BC}"/>
              </a:ext>
            </a:extLst>
          </p:cNvPr>
          <p:cNvSpPr>
            <a:spLocks noGrp="1"/>
          </p:cNvSpPr>
          <p:nvPr>
            <p:ph type="body" sz="quarter" idx="14"/>
          </p:nvPr>
        </p:nvSpPr>
        <p:spPr>
          <a:xfrm>
            <a:off x="640273" y="1880665"/>
            <a:ext cx="4522277" cy="4177236"/>
          </a:xfrm>
        </p:spPr>
        <p:txBody>
          <a:bodyPr>
            <a:normAutofit lnSpcReduction="10000"/>
          </a:bodyPr>
          <a:lstStyle/>
          <a:p>
            <a:r>
              <a:rPr lang="en-US" sz="1800" dirty="0"/>
              <a:t>Problems faced while working in this project:</a:t>
            </a:r>
          </a:p>
          <a:p>
            <a:pPr marL="285750" indent="-285750">
              <a:buFont typeface="Courier New" panose="02070309020205020404" pitchFamily="49" charset="0"/>
              <a:buChar char="o"/>
            </a:pPr>
            <a:r>
              <a:rPr lang="en-US" sz="1800" dirty="0"/>
              <a:t>More computational power was required as it took more than 2 hours</a:t>
            </a:r>
          </a:p>
          <a:p>
            <a:pPr marL="285750" indent="-285750">
              <a:buFont typeface="Courier New" panose="02070309020205020404" pitchFamily="49" charset="0"/>
              <a:buChar char="o"/>
            </a:pPr>
            <a:r>
              <a:rPr lang="en-US" sz="1800" dirty="0"/>
              <a:t>Imbalanced dataset and bad comment texts</a:t>
            </a:r>
          </a:p>
          <a:p>
            <a:pPr marL="285750" indent="-285750">
              <a:buFont typeface="Courier New" panose="02070309020205020404" pitchFamily="49" charset="0"/>
              <a:buChar char="o"/>
            </a:pPr>
            <a:r>
              <a:rPr lang="en-US" sz="1800" dirty="0"/>
              <a:t>Good parameters could not be obtained using hyperparameter tuning as time was consumed more  </a:t>
            </a:r>
          </a:p>
          <a:p>
            <a:endParaRPr lang="en-US" sz="1800" dirty="0"/>
          </a:p>
          <a:p>
            <a:r>
              <a:rPr lang="en-US" sz="1800" dirty="0"/>
              <a:t>Areas of improvement:</a:t>
            </a:r>
          </a:p>
          <a:p>
            <a:pPr marL="285750" indent="-285750">
              <a:buFont typeface="Courier New" panose="02070309020205020404" pitchFamily="49" charset="0"/>
              <a:buChar char="o"/>
            </a:pPr>
            <a:r>
              <a:rPr lang="en-US" sz="1800" dirty="0"/>
              <a:t>Could be provided with a good dataset which does not take more time.</a:t>
            </a:r>
          </a:p>
          <a:p>
            <a:pPr marL="285750" indent="-285750">
              <a:buFont typeface="Courier New" panose="02070309020205020404" pitchFamily="49" charset="0"/>
              <a:buChar char="o"/>
            </a:pPr>
            <a:r>
              <a:rPr lang="en-US" sz="1800" dirty="0"/>
              <a:t>Less time complexity</a:t>
            </a:r>
          </a:p>
          <a:p>
            <a:pPr marL="285750" indent="-285750">
              <a:buFont typeface="Courier New" panose="02070309020205020404" pitchFamily="49" charset="0"/>
              <a:buChar char="o"/>
            </a:pPr>
            <a:r>
              <a:rPr lang="en-US" sz="1800" dirty="0"/>
              <a:t>Providing a proper balanced dataset with less errors.</a:t>
            </a:r>
          </a:p>
        </p:txBody>
      </p:sp>
      <p:pic>
        <p:nvPicPr>
          <p:cNvPr id="5" name="Picture 4">
            <a:extLst>
              <a:ext uri="{FF2B5EF4-FFF2-40B4-BE49-F238E27FC236}">
                <a16:creationId xmlns:a16="http://schemas.microsoft.com/office/drawing/2014/main" xmlns="" id="{2089EEAE-33A4-4C5A-8165-6A18ED189EA7}"/>
              </a:ext>
            </a:extLst>
          </p:cNvPr>
          <p:cNvPicPr>
            <a:picLocks noChangeAspect="1"/>
          </p:cNvPicPr>
          <p:nvPr/>
        </p:nvPicPr>
        <p:blipFill>
          <a:blip r:embed="rId2"/>
          <a:stretch>
            <a:fillRect/>
          </a:stretch>
        </p:blipFill>
        <p:spPr>
          <a:xfrm>
            <a:off x="5619749" y="1989940"/>
            <a:ext cx="5258383" cy="3580867"/>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31349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DDB89D1-6047-48EB-A0C6-D458EB936FE0}"/>
              </a:ext>
            </a:extLst>
          </p:cNvPr>
          <p:cNvSpPr>
            <a:spLocks noGrp="1"/>
          </p:cNvSpPr>
          <p:nvPr>
            <p:ph type="title"/>
          </p:nvPr>
        </p:nvSpPr>
        <p:spPr>
          <a:xfrm>
            <a:off x="2738967" y="2314575"/>
            <a:ext cx="6714066" cy="2228850"/>
          </a:xfrm>
        </p:spPr>
        <p:txBody>
          <a:bodyPr/>
          <a:lstStyle/>
          <a:p>
            <a:r>
              <a:rPr lang="en-IN" sz="8000" dirty="0">
                <a:effectLst>
                  <a:outerShdw blurRad="38100" dist="38100" dir="2700000" algn="tl">
                    <a:srgbClr val="000000">
                      <a:alpha val="43137"/>
                    </a:srgbClr>
                  </a:outerShdw>
                </a:effectLst>
              </a:rPr>
              <a:t>Thank You </a:t>
            </a:r>
            <a:r>
              <a:rPr lang="en-IN" sz="8000" dirty="0">
                <a:effectLst>
                  <a:outerShdw blurRad="38100" dist="38100" dir="2700000" algn="tl">
                    <a:srgbClr val="000000">
                      <a:alpha val="43137"/>
                    </a:srgbClr>
                  </a:outerShdw>
                </a:effectLst>
                <a:sym typeface="Wingdings" panose="05000000000000000000" pitchFamily="2" charset="2"/>
              </a:rPr>
              <a:t></a:t>
            </a:r>
            <a:endParaRPr lang="en-IN" sz="8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606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xmlns="" id="{55FC6457-A13D-44D9-8E22-477D0DC09864}"/>
              </a:ext>
            </a:extLst>
          </p:cNvPr>
          <p:cNvSpPr>
            <a:spLocks noGrp="1"/>
          </p:cNvSpPr>
          <p:nvPr>
            <p:ph type="body" sz="quarter" idx="14"/>
          </p:nvPr>
        </p:nvSpPr>
        <p:spPr>
          <a:xfrm>
            <a:off x="839755" y="1817785"/>
            <a:ext cx="1020769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xmlns="" id="{DFF75737-ADBE-49A6-AE61-781936F38864}"/>
              </a:ext>
            </a:extLst>
          </p:cNvPr>
          <p:cNvSpPr>
            <a:spLocks noGrp="1"/>
          </p:cNvSpPr>
          <p:nvPr>
            <p:ph type="body" sz="quarter" idx="14"/>
          </p:nvPr>
        </p:nvSpPr>
        <p:spPr>
          <a:xfrm>
            <a:off x="783771" y="2004216"/>
            <a:ext cx="1035698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willfully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xmlns="" id="{25FB2772-1FE2-40FC-A44C-A0599A10D44A}"/>
              </a:ext>
            </a:extLst>
          </p:cNvPr>
          <p:cNvSpPr>
            <a:spLocks noGrp="1"/>
          </p:cNvSpPr>
          <p:nvPr>
            <p:ph type="body" sz="quarter" idx="14"/>
          </p:nvPr>
        </p:nvSpPr>
        <p:spPr>
          <a:xfrm>
            <a:off x="755780" y="2015412"/>
            <a:ext cx="9554548" cy="4500805"/>
          </a:xfrm>
        </p:spPr>
        <p:txBody>
          <a:bodyPr>
            <a:normAutofit/>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endParaRPr lang="en-US" dirty="0"/>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endParaRPr lang="en-US" dirty="0"/>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endParaRPr lang="en-US" dirty="0"/>
          </a:p>
          <a:p>
            <a:r>
              <a:rPr lang="en-US" dirty="0"/>
              <a:t>Hence, I had a multi-label classification problem to solve. The next step was to gain some useful insights from data which would aid further problem solving.</a:t>
            </a:r>
            <a:endParaRPr lang="en-IN" dirty="0"/>
          </a:p>
        </p:txBody>
      </p:sp>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xmlns=""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xmlns="" id="{9495D218-8EA6-449B-B46F-11F0CE536EAB}"/>
              </a:ext>
            </a:extLst>
          </p:cNvPr>
          <p:cNvGraphicFramePr>
            <a:graphicFrameLocks/>
          </p:cNvGraphicFramePr>
          <p:nvPr>
            <p:extLst>
              <p:ext uri="{D42A27DB-BD31-4B8C-83A1-F6EECF244321}">
                <p14:modId xmlns:p14="http://schemas.microsoft.com/office/powerpoint/2010/main" val="4277075132"/>
              </p:ext>
            </p:extLst>
          </p:nvPr>
        </p:nvGraphicFramePr>
        <p:xfrm>
          <a:off x="1278448" y="2187173"/>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xmlns=""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xmlns="" id="{E0347732-B5B4-4242-AAC1-2249CF59BF01}"/>
              </a:ext>
            </a:extLst>
          </p:cNvPr>
          <p:cNvGraphicFramePr>
            <a:graphicFrameLocks/>
          </p:cNvGraphicFramePr>
          <p:nvPr>
            <p:extLst>
              <p:ext uri="{D42A27DB-BD31-4B8C-83A1-F6EECF244321}">
                <p14:modId xmlns:p14="http://schemas.microsoft.com/office/powerpoint/2010/main" val="2573909871"/>
              </p:ext>
            </p:extLst>
          </p:nvPr>
        </p:nvGraphicFramePr>
        <p:xfrm>
          <a:off x="1509919" y="2022555"/>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xmlns="" id="{1D893C80-52EB-4892-AC2D-1FE8A72F8598}"/>
              </a:ext>
            </a:extLst>
          </p:cNvPr>
          <p:cNvSpPr>
            <a:spLocks noGrp="1"/>
          </p:cNvSpPr>
          <p:nvPr>
            <p:ph type="body" sz="quarter" idx="14"/>
          </p:nvPr>
        </p:nvSpPr>
        <p:spPr>
          <a:xfrm>
            <a:off x="1841903" y="2085975"/>
            <a:ext cx="6673447" cy="3840886"/>
          </a:xfrm>
        </p:spPr>
        <p:txBody>
          <a:bodyPr>
            <a:normAutofit/>
          </a:bodyPr>
          <a:lstStyle/>
          <a:p>
            <a:r>
              <a:rPr lang="en-US" sz="1800" dirty="0"/>
              <a:t>1. Data Cleaning</a:t>
            </a:r>
          </a:p>
          <a:p>
            <a:pPr marL="342900" indent="-342900">
              <a:buAutoNum type="arabicPeriod"/>
            </a:pPr>
            <a:endParaRPr lang="en-US" sz="1800" dirty="0"/>
          </a:p>
          <a:p>
            <a:r>
              <a:rPr lang="en-US" sz="1800" dirty="0"/>
              <a:t>2. Exploratory Data Analysis</a:t>
            </a:r>
          </a:p>
          <a:p>
            <a:endParaRPr lang="en-US" sz="1800" dirty="0"/>
          </a:p>
          <a:p>
            <a:r>
              <a:rPr lang="en-US" sz="1800" dirty="0"/>
              <a:t>3. Data Pre-processing</a:t>
            </a:r>
          </a:p>
          <a:p>
            <a:endParaRPr lang="en-US" sz="1800" dirty="0"/>
          </a:p>
          <a:p>
            <a:r>
              <a:rPr lang="en-US" sz="1800" dirty="0"/>
              <a:t>4. Model Building</a:t>
            </a:r>
          </a:p>
          <a:p>
            <a:endParaRPr lang="en-US" sz="1800" dirty="0"/>
          </a:p>
          <a:p>
            <a:r>
              <a:rPr lang="en-US" sz="1800" dirty="0"/>
              <a:t>5. Model Evaluation</a:t>
            </a:r>
          </a:p>
          <a:p>
            <a:endParaRPr lang="en-US" sz="1800" dirty="0"/>
          </a:p>
          <a:p>
            <a:r>
              <a:rPr lang="en-US" sz="1800" dirty="0"/>
              <a:t>6. Selecting the best model</a:t>
            </a:r>
          </a:p>
          <a:p>
            <a:endParaRPr lang="en-IN" sz="1800" dirty="0"/>
          </a:p>
          <a:p>
            <a:endParaRPr lang="en-IN" sz="1800" dirty="0"/>
          </a:p>
        </p:txBody>
      </p:sp>
    </p:spTree>
    <p:extLst>
      <p:ext uri="{BB962C8B-B14F-4D97-AF65-F5344CB8AC3E}">
        <p14:creationId xmlns:p14="http://schemas.microsoft.com/office/powerpoint/2010/main" val="3226120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146</TotalTime>
  <Words>1842</Words>
  <Application>Microsoft Office PowerPoint</Application>
  <PresentationFormat>Custom</PresentationFormat>
  <Paragraphs>162</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Concourse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PowerPoint Presentation</vt:lpstr>
      <vt:lpstr>PowerPoint Presentation</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dell</cp:lastModifiedBy>
  <cp:revision>22</cp:revision>
  <dcterms:created xsi:type="dcterms:W3CDTF">2021-12-10T15:14:52Z</dcterms:created>
  <dcterms:modified xsi:type="dcterms:W3CDTF">2021-12-30T21:26:20Z</dcterms:modified>
</cp:coreProperties>
</file>