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handoutMasterIdLst>
    <p:handoutMasterId r:id="rId25"/>
  </p:handoutMasterIdLst>
  <p:sldIdLst>
    <p:sldId id="256" r:id="rId2"/>
    <p:sldId id="275" r:id="rId3"/>
    <p:sldId id="276" r:id="rId4"/>
    <p:sldId id="277" r:id="rId5"/>
    <p:sldId id="278" r:id="rId6"/>
    <p:sldId id="269" r:id="rId7"/>
    <p:sldId id="283" r:id="rId8"/>
    <p:sldId id="279" r:id="rId9"/>
    <p:sldId id="274" r:id="rId10"/>
    <p:sldId id="285" r:id="rId11"/>
    <p:sldId id="286" r:id="rId12"/>
    <p:sldId id="287" r:id="rId13"/>
    <p:sldId id="289" r:id="rId14"/>
    <p:sldId id="290" r:id="rId15"/>
    <p:sldId id="288" r:id="rId16"/>
    <p:sldId id="280" r:id="rId17"/>
    <p:sldId id="281" r:id="rId18"/>
    <p:sldId id="291" r:id="rId19"/>
    <p:sldId id="292" r:id="rId20"/>
    <p:sldId id="282" r:id="rId21"/>
    <p:sldId id="284"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300" y="-36"/>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a:solidFill>
          <a:srgbClr val="FFC000"/>
        </a:solidFill>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a:solidFill>
          <a:srgbClr val="FFC000"/>
        </a:solidFill>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a:solidFill>
          <a:schemeClr val="accent2">
            <a:lumMod val="40000"/>
            <a:lumOff val="60000"/>
            <a:alpha val="90000"/>
          </a:schemeClr>
        </a:solidFill>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a:solidFill>
          <a:schemeClr val="accent2">
            <a:lumMod val="40000"/>
            <a:lumOff val="60000"/>
            <a:alpha val="90000"/>
          </a:schemeClr>
        </a:solidFill>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a:solidFill>
          <a:schemeClr val="accent2">
            <a:lumMod val="40000"/>
            <a:lumOff val="60000"/>
            <a:alpha val="90000"/>
          </a:schemeClr>
        </a:solidFill>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a:solidFill>
          <a:schemeClr val="accent2">
            <a:lumMod val="40000"/>
            <a:lumOff val="60000"/>
            <a:alpha val="90000"/>
          </a:schemeClr>
        </a:solidFill>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a:solidFill>
          <a:schemeClr val="accent2">
            <a:lumMod val="40000"/>
            <a:lumOff val="60000"/>
          </a:schemeClr>
        </a:solidFill>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a:solidFill>
          <a:schemeClr val="accent2">
            <a:lumMod val="40000"/>
            <a:lumOff val="60000"/>
            <a:alpha val="90000"/>
          </a:schemeClr>
        </a:solidFill>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a:solidFill>
          <a:schemeClr val="accent2">
            <a:lumMod val="40000"/>
            <a:lumOff val="60000"/>
            <a:alpha val="90000"/>
          </a:schemeClr>
        </a:solidFill>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a:solidFill>
          <a:srgbClr val="FFC000"/>
        </a:solidFill>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a:solidFill>
          <a:schemeClr val="accent2">
            <a:lumMod val="40000"/>
            <a:lumOff val="60000"/>
            <a:alpha val="90000"/>
          </a:schemeClr>
        </a:solidFill>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a:solidFill>
          <a:schemeClr val="accent2">
            <a:lumMod val="40000"/>
            <a:lumOff val="60000"/>
            <a:alpha val="90000"/>
          </a:schemeClr>
        </a:solidFill>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a:solidFill>
          <a:srgbClr val="FFC000"/>
        </a:solidFill>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a:solidFill>
          <a:schemeClr val="accent2">
            <a:lumMod val="40000"/>
            <a:lumOff val="60000"/>
            <a:alpha val="90000"/>
          </a:schemeClr>
        </a:solidFill>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t>
        <a:bodyPr/>
        <a:lstStyle/>
        <a:p>
          <a:endParaRPr lang="en-US"/>
        </a:p>
      </dgm:t>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t>
        <a:bodyPr/>
        <a:lstStyle/>
        <a:p>
          <a:endParaRPr lang="en-US"/>
        </a:p>
      </dgm:t>
    </dgm:pt>
    <dgm:pt modelId="{1B1F80F4-E9A5-4A99-A630-6548067B7CB5}" type="pres">
      <dgm:prSet presAssocID="{995C4470-49EF-4BD9-B00A-AD612181AB58}" presName="parTrans" presStyleLbl="sibTrans2D1" presStyleIdx="0" presStyleCnt="10"/>
      <dgm:spPr/>
      <dgm:t>
        <a:bodyPr/>
        <a:lstStyle/>
        <a:p>
          <a:endParaRPr lang="en-US"/>
        </a:p>
      </dgm:t>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t>
        <a:bodyPr/>
        <a:lstStyle/>
        <a:p>
          <a:endParaRPr lang="en-US"/>
        </a:p>
      </dgm:t>
    </dgm:pt>
    <dgm:pt modelId="{7CAEA63C-96B5-40D4-900F-409598FDB0C1}" type="pres">
      <dgm:prSet presAssocID="{2B847D36-6E88-4DD3-AABD-579C99426233}" presName="sibTrans" presStyleLbl="sibTrans2D1" presStyleIdx="1" presStyleCnt="10"/>
      <dgm:spPr/>
      <dgm:t>
        <a:bodyPr/>
        <a:lstStyle/>
        <a:p>
          <a:endParaRPr lang="en-US"/>
        </a:p>
      </dgm:t>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t>
        <a:bodyPr/>
        <a:lstStyle/>
        <a:p>
          <a:endParaRPr lang="en-US"/>
        </a:p>
      </dgm:t>
    </dgm:pt>
    <dgm:pt modelId="{A65C4264-24F4-4122-844B-F5E582EC0111}" type="pres">
      <dgm:prSet presAssocID="{B551F8FA-E415-4EE1-BA68-D13E7D2E980B}" presName="sibTrans" presStyleLbl="sibTrans2D1" presStyleIdx="2" presStyleCnt="10"/>
      <dgm:spPr/>
      <dgm:t>
        <a:bodyPr/>
        <a:lstStyle/>
        <a:p>
          <a:endParaRPr lang="en-US"/>
        </a:p>
      </dgm:t>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t>
        <a:bodyPr/>
        <a:lstStyle/>
        <a:p>
          <a:endParaRPr lang="en-US"/>
        </a:p>
      </dgm:t>
    </dgm:pt>
    <dgm:pt modelId="{3FBD4BD3-B74D-4AAB-9295-AE19DCC50691}" type="pres">
      <dgm:prSet presAssocID="{1009FF03-5F93-449C-AF20-55447EEE50AB}" presName="sibTrans" presStyleLbl="sibTrans2D1" presStyleIdx="3" presStyleCnt="10"/>
      <dgm:spPr/>
      <dgm:t>
        <a:bodyPr/>
        <a:lstStyle/>
        <a:p>
          <a:endParaRPr lang="en-US"/>
        </a:p>
      </dgm:t>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t>
        <a:bodyPr/>
        <a:lstStyle/>
        <a:p>
          <a:endParaRPr lang="en-US"/>
        </a:p>
      </dgm:t>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t>
        <a:bodyPr/>
        <a:lstStyle/>
        <a:p>
          <a:endParaRPr lang="en-US"/>
        </a:p>
      </dgm:t>
    </dgm:pt>
    <dgm:pt modelId="{C8CE6287-76AA-46C4-B478-0F9183DE6118}" type="pres">
      <dgm:prSet presAssocID="{F342D04F-4D11-41CC-AB66-36041A902B44}" presName="parTrans" presStyleLbl="sibTrans2D1" presStyleIdx="4" presStyleCnt="10"/>
      <dgm:spPr/>
      <dgm:t>
        <a:bodyPr/>
        <a:lstStyle/>
        <a:p>
          <a:endParaRPr lang="en-US"/>
        </a:p>
      </dgm:t>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t>
        <a:bodyPr/>
        <a:lstStyle/>
        <a:p>
          <a:endParaRPr lang="en-US"/>
        </a:p>
      </dgm:t>
    </dgm:pt>
    <dgm:pt modelId="{DDA5CBC7-AA05-481A-A03A-3964C1BBBB5A}" type="pres">
      <dgm:prSet presAssocID="{BD0F67B1-39E4-45ED-9534-FB8F89E8EEF6}" presName="sibTrans" presStyleLbl="sibTrans2D1" presStyleIdx="5" presStyleCnt="10"/>
      <dgm:spPr/>
      <dgm:t>
        <a:bodyPr/>
        <a:lstStyle/>
        <a:p>
          <a:endParaRPr lang="en-US"/>
        </a:p>
      </dgm:t>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t>
        <a:bodyPr/>
        <a:lstStyle/>
        <a:p>
          <a:endParaRPr lang="en-US"/>
        </a:p>
      </dgm:t>
    </dgm:pt>
    <dgm:pt modelId="{E7F7C4A8-2F3A-49BA-B2E4-CF48FCA5D8D8}" type="pres">
      <dgm:prSet presAssocID="{E373698D-1356-47A7-A591-B72BFE77C3D1}" presName="sibTrans" presStyleLbl="sibTrans2D1" presStyleIdx="6" presStyleCnt="10"/>
      <dgm:spPr/>
      <dgm:t>
        <a:bodyPr/>
        <a:lstStyle/>
        <a:p>
          <a:endParaRPr lang="en-US"/>
        </a:p>
      </dgm:t>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t>
        <a:bodyPr/>
        <a:lstStyle/>
        <a:p>
          <a:endParaRPr lang="en-US"/>
        </a:p>
      </dgm:t>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t>
        <a:bodyPr/>
        <a:lstStyle/>
        <a:p>
          <a:endParaRPr lang="en-US"/>
        </a:p>
      </dgm:t>
    </dgm:pt>
    <dgm:pt modelId="{BF9CEF10-4726-4D20-AC2F-85DE706D0D00}" type="pres">
      <dgm:prSet presAssocID="{403B4542-B2F8-496D-BBEA-3A684B1106F9}" presName="parTrans" presStyleLbl="sibTrans2D1" presStyleIdx="7" presStyleCnt="10"/>
      <dgm:spPr/>
      <dgm:t>
        <a:bodyPr/>
        <a:lstStyle/>
        <a:p>
          <a:endParaRPr lang="en-US"/>
        </a:p>
      </dgm:t>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t>
        <a:bodyPr/>
        <a:lstStyle/>
        <a:p>
          <a:endParaRPr lang="en-US"/>
        </a:p>
      </dgm:t>
    </dgm:pt>
    <dgm:pt modelId="{0C1CAC8B-CC80-49DA-9707-021AB163C55F}" type="pres">
      <dgm:prSet presAssocID="{ABE7D012-6867-48DA-AF76-FDB8ECBB944D}" presName="sibTrans" presStyleLbl="sibTrans2D1" presStyleIdx="8" presStyleCnt="10"/>
      <dgm:spPr/>
      <dgm:t>
        <a:bodyPr/>
        <a:lstStyle/>
        <a:p>
          <a:endParaRPr lang="en-US"/>
        </a:p>
      </dgm:t>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t>
        <a:bodyPr/>
        <a:lstStyle/>
        <a:p>
          <a:endParaRPr lang="en-US"/>
        </a:p>
      </dgm:t>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t>
        <a:bodyPr/>
        <a:lstStyle/>
        <a:p>
          <a:endParaRPr lang="en-US"/>
        </a:p>
      </dgm:t>
    </dgm:pt>
    <dgm:pt modelId="{E31C91BC-3A8F-4AC7-8DBF-330AFF31351C}" type="pres">
      <dgm:prSet presAssocID="{525F31A2-90BB-4E18-B1F5-10D38B8099D9}" presName="parTrans" presStyleLbl="sibTrans2D1" presStyleIdx="9" presStyleCnt="10"/>
      <dgm:spPr/>
      <dgm:t>
        <a:bodyPr/>
        <a:lstStyle/>
        <a:p>
          <a:endParaRPr lang="en-US"/>
        </a:p>
      </dgm:t>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t>
        <a:bodyPr/>
        <a:lstStyle/>
        <a:p>
          <a:endParaRPr lang="en-US"/>
        </a:p>
      </dgm:t>
    </dgm:pt>
  </dgm:ptLst>
  <dgm:cxnLst>
    <dgm:cxn modelId="{541426C5-B997-49AC-A1CD-ABBC86A85301}" type="presOf" srcId="{BD0F67B1-39E4-45ED-9534-FB8F89E8EEF6}" destId="{DDA5CBC7-AA05-481A-A03A-3964C1BBBB5A}" srcOrd="0" destOrd="0" presId="urn:microsoft.com/office/officeart/2005/8/layout/lProcess1"/>
    <dgm:cxn modelId="{D22C632F-8F8B-48FF-A898-48FD446A5F78}" srcId="{41E3B52E-71B8-4BD0-B1ED-D051FFB12506}" destId="{CAE20587-4D50-4B6B-A17D-199722D630E2}" srcOrd="2" destOrd="0" parTransId="{6CEBC692-6F9A-47B4-948E-5AEB8FCFD251}" sibTransId="{7656320D-CC13-4DD7-8A30-F9FDC84AC6F2}"/>
    <dgm:cxn modelId="{0F0D3551-AF94-422C-87FE-80E4E27CB025}" srcId="{C53CC6D8-DEFC-45FD-8207-E1ECCC27EA85}" destId="{41E3B52E-71B8-4BD0-B1ED-D051FFB12506}" srcOrd="1" destOrd="0" parTransId="{DA206B73-34B1-48E4-A513-9978853BF217}" sibTransId="{2436D701-8B79-4C2B-92A4-52BC1BA24775}"/>
    <dgm:cxn modelId="{AC32EC95-E874-4C4E-AF61-58E99EE59A51}" type="presOf" srcId="{C4FF5CFA-9CEF-4C34-984A-CC28F232798F}" destId="{459BBFF8-CE50-41AE-9B5E-F6026BBE4F45}"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D2430375-0F29-4591-AAE4-CB3B30C4B793}" type="presOf" srcId="{EA587102-578B-46F3-8D9E-CEC48527A898}" destId="{67971461-EE07-4B5E-A0C3-A166C6559682}"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687A885-2354-4E9E-B313-4269283F0057}" srcId="{41E3B52E-71B8-4BD0-B1ED-D051FFB12506}" destId="{5CBEC7DD-A25D-4956-9A65-6EA385F6FCB5}" srcOrd="0" destOrd="0" parTransId="{F342D04F-4D11-41CC-AB66-36041A902B44}" sibTransId="{BD0F67B1-39E4-45ED-9534-FB8F89E8EEF6}"/>
    <dgm:cxn modelId="{5F55A28B-96EB-4565-9919-9E4BDE07F610}" type="presOf" srcId="{F342D04F-4D11-41CC-AB66-36041A902B44}" destId="{C8CE6287-76AA-46C4-B478-0F9183DE6118}"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177AFE5D-5A5F-401C-8390-858F33CAC97C}" type="presOf" srcId="{87D09C77-9C5B-45C2-ACC9-ACEA66F18198}" destId="{8C46515F-5745-4BFE-8634-C34D77574BE3}"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25B66A08-E57F-429F-A076-5691EC284D95}" type="presOf" srcId="{33BF0E2A-2B00-40A5-832E-FC800DCA5982}" destId="{73DBFA1A-3823-4209-9CD6-DBDD456F39FB}"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0FF6D2F7-E787-4B57-911C-090AA0CBD9AA}" type="presOf" srcId="{63746B76-9534-4F4F-B65B-B8A9AACC03F9}" destId="{AC28A259-E8AB-491C-9FF1-41516FA5BC71}"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F0586601-9ACD-4FBD-BD5A-48D73FF14301}" type="presOf" srcId="{516A4DDC-76BD-494E-B503-625555CCBC4A}" destId="{9BBCF6CE-E750-48B6-B333-305BBB100737}"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B522739A-4DEE-43CF-9357-A84EF1EEE7ED}" srcId="{41E3B52E-71B8-4BD0-B1ED-D051FFB12506}" destId="{33BF0E2A-2B00-40A5-832E-FC800DCA5982}" srcOrd="1" destOrd="0" parTransId="{F8C31ED9-A2C0-4A09-A419-0AE9A44BB8DF}" sibTransId="{E373698D-1356-47A7-A591-B72BFE77C3D1}"/>
    <dgm:cxn modelId="{6B045370-B4FF-427A-9929-461476AAE193}" srcId="{516A4DDC-76BD-494E-B503-625555CCBC4A}" destId="{CD410504-9F7F-47AE-B46E-CE985680360F}" srcOrd="0" destOrd="0" parTransId="{995C4470-49EF-4BD9-B00A-AD612181AB58}" sibTransId="{2B847D36-6E88-4DD3-AABD-579C99426233}"/>
    <dgm:cxn modelId="{0DC50B81-769A-4AC7-8C73-8EF8D8334AA1}" srcId="{EA587102-578B-46F3-8D9E-CEC48527A898}" destId="{038F6A6A-232A-44A4-9628-ADFA8F068F81}" srcOrd="0" destOrd="0" parTransId="{403B4542-B2F8-496D-BBEA-3A684B1106F9}" sibTransId="{ABE7D012-6867-48DA-AF76-FDB8ECBB944D}"/>
    <dgm:cxn modelId="{9AFC20F2-D5DD-455E-8266-96B58ABE2D49}" type="presOf" srcId="{CAE20587-4D50-4B6B-A17D-199722D630E2}" destId="{68423B8C-DD55-4C1A-86D3-87118415FFA7}"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0E9367DA-F3C7-4672-A3E1-FDDD869E15C8}" type="presOf" srcId="{ABE7D012-6867-48DA-AF76-FDB8ECBB944D}" destId="{0C1CAC8B-CC80-49DA-9707-021AB163C55F}"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EAE8CB6-1B26-4996-A549-ADEFF4BF9B7B}" type="presOf" srcId="{41E3B52E-71B8-4BD0-B1ED-D051FFB12506}" destId="{09ADE9CE-20B7-4A4E-BED6-D56E4ED1D855}" srcOrd="0" destOrd="0" presId="urn:microsoft.com/office/officeart/2005/8/layout/lProcess1"/>
    <dgm:cxn modelId="{7B595755-BE81-46A0-903D-004D1EF6EE33}" srcId="{C53CC6D8-DEFC-45FD-8207-E1ECCC27EA85}" destId="{516A4DDC-76BD-494E-B503-625555CCBC4A}" srcOrd="0" destOrd="0" parTransId="{133DE2D2-6278-469E-8A80-F71EA996A07A}" sibTransId="{AE4D7DCA-0B66-4207-B896-C721B2CB4C13}"/>
    <dgm:cxn modelId="{3EF97A2F-4200-46E4-86EB-19980AD436FE}" type="presOf" srcId="{CD410504-9F7F-47AE-B46E-CE985680360F}" destId="{85447532-8740-4202-B6A5-AE63748B9291}" srcOrd="0" destOrd="0" presId="urn:microsoft.com/office/officeart/2005/8/layout/lProcess1"/>
    <dgm:cxn modelId="{542EFA5A-B279-4120-B9BA-FE4ABDE4AFDD}" srcId="{516A4DDC-76BD-494E-B503-625555CCBC4A}" destId="{87D09C77-9C5B-45C2-ACC9-ACEA66F18198}" srcOrd="3" destOrd="0" parTransId="{A7A65ADC-DB8A-4F76-8458-BC8354307C90}" sibTransId="{8234610D-6FEE-4546-99B0-60EDB0B3BAEC}"/>
    <dgm:cxn modelId="{73058351-9FAC-4F4F-A5FB-FC365EDF9D02}" type="presOf" srcId="{C53CC6D8-DEFC-45FD-8207-E1ECCC27EA85}" destId="{22D8E0AF-322E-4A8E-BC3C-6E9E9A51F58F}"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20E91086-4757-4CF3-9C35-102C5A4D0079}" type="presOf" srcId="{403B4542-B2F8-496D-BBEA-3A684B1106F9}" destId="{BF9CEF10-4726-4D20-AC2F-85DE706D0D00}" srcOrd="0" destOrd="0" presId="urn:microsoft.com/office/officeart/2005/8/layout/lProcess1"/>
    <dgm:cxn modelId="{E26EF37D-CA6A-40E6-84D5-4EA9B936B567}" type="presOf" srcId="{5CA89521-836B-470D-B51C-F8A4714D4EFF}" destId="{DA50ACFD-2722-4D29-B376-5CF3C8F3EB4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581" y="279336"/>
          <a:ext cx="2479555" cy="619888"/>
        </a:xfrm>
        <a:prstGeom prst="roundRect">
          <a:avLst>
            <a:gd name="adj" fmla="val 10000"/>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a:t>Web Scraping</a:t>
          </a:r>
        </a:p>
      </dsp:txBody>
      <dsp:txXfrm>
        <a:off x="24737" y="297492"/>
        <a:ext cx="2443243" cy="583576"/>
      </dsp:txXfrm>
    </dsp:sp>
    <dsp:sp modelId="{1B1F80F4-E9A5-4A99-A630-6548067B7CB5}">
      <dsp:nvSpPr>
        <dsp:cNvPr id="0" name=""/>
        <dsp:cNvSpPr/>
      </dsp:nvSpPr>
      <dsp:spPr>
        <a:xfrm rot="5400000">
          <a:off x="1192119"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581" y="1116186"/>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Ensure that the webpages allow legal scraping of data</a:t>
          </a:r>
        </a:p>
      </dsp:txBody>
      <dsp:txXfrm>
        <a:off x="24737" y="1134342"/>
        <a:ext cx="2443243" cy="583576"/>
      </dsp:txXfrm>
    </dsp:sp>
    <dsp:sp modelId="{7CAEA63C-96B5-40D4-900F-409598FDB0C1}">
      <dsp:nvSpPr>
        <dsp:cNvPr id="0" name=""/>
        <dsp:cNvSpPr/>
      </dsp:nvSpPr>
      <dsp:spPr>
        <a:xfrm rot="5400000">
          <a:off x="1192119" y="179031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581" y="1953037"/>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Extract the product URL’s from Amazon and Flipkart</a:t>
          </a:r>
        </a:p>
      </dsp:txBody>
      <dsp:txXfrm>
        <a:off x="24737" y="1971193"/>
        <a:ext cx="2443243" cy="583576"/>
      </dsp:txXfrm>
    </dsp:sp>
    <dsp:sp modelId="{A65C4264-24F4-4122-844B-F5E582EC0111}">
      <dsp:nvSpPr>
        <dsp:cNvPr id="0" name=""/>
        <dsp:cNvSpPr/>
      </dsp:nvSpPr>
      <dsp:spPr>
        <a:xfrm rot="5400000">
          <a:off x="1192119" y="262716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581" y="2789887"/>
          <a:ext cx="2479555" cy="619888"/>
        </a:xfrm>
        <a:prstGeom prst="roundRect">
          <a:avLst>
            <a:gd name="adj" fmla="val 10000"/>
          </a:avLst>
        </a:prstGeom>
        <a:solidFill>
          <a:schemeClr val="accent2">
            <a:lumMod val="40000"/>
            <a:lumOff val="6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Create a dataframe with Reviews and Ratings columns</a:t>
          </a:r>
        </a:p>
      </dsp:txBody>
      <dsp:txXfrm>
        <a:off x="24737" y="2808043"/>
        <a:ext cx="2443243" cy="583576"/>
      </dsp:txXfrm>
    </dsp:sp>
    <dsp:sp modelId="{3FBD4BD3-B74D-4AAB-9295-AE19DCC50691}">
      <dsp:nvSpPr>
        <dsp:cNvPr id="0" name=""/>
        <dsp:cNvSpPr/>
      </dsp:nvSpPr>
      <dsp:spPr>
        <a:xfrm rot="5400000">
          <a:off x="1192119" y="346401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581" y="3626737"/>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Save the dataframe in CSV format</a:t>
          </a:r>
        </a:p>
      </dsp:txBody>
      <dsp:txXfrm>
        <a:off x="24737" y="3644893"/>
        <a:ext cx="2443243" cy="583576"/>
      </dsp:txXfrm>
    </dsp:sp>
    <dsp:sp modelId="{09ADE9CE-20B7-4A4E-BED6-D56E4ED1D855}">
      <dsp:nvSpPr>
        <dsp:cNvPr id="0" name=""/>
        <dsp:cNvSpPr/>
      </dsp:nvSpPr>
      <dsp:spPr>
        <a:xfrm>
          <a:off x="2833275" y="279336"/>
          <a:ext cx="2479555" cy="619888"/>
        </a:xfrm>
        <a:prstGeom prst="roundRect">
          <a:avLst>
            <a:gd name="adj" fmla="val 10000"/>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a:t>EDA</a:t>
          </a:r>
        </a:p>
      </dsp:txBody>
      <dsp:txXfrm>
        <a:off x="2851431" y="297492"/>
        <a:ext cx="2443243" cy="583576"/>
      </dsp:txXfrm>
    </dsp:sp>
    <dsp:sp modelId="{C8CE6287-76AA-46C4-B478-0F9183DE6118}">
      <dsp:nvSpPr>
        <dsp:cNvPr id="0" name=""/>
        <dsp:cNvSpPr/>
      </dsp:nvSpPr>
      <dsp:spPr>
        <a:xfrm rot="5400000">
          <a:off x="4018812"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833275" y="1116186"/>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Check for missing values</a:t>
          </a:r>
        </a:p>
      </dsp:txBody>
      <dsp:txXfrm>
        <a:off x="2851431" y="1134342"/>
        <a:ext cx="2443243" cy="583576"/>
      </dsp:txXfrm>
    </dsp:sp>
    <dsp:sp modelId="{DDA5CBC7-AA05-481A-A03A-3964C1BBBB5A}">
      <dsp:nvSpPr>
        <dsp:cNvPr id="0" name=""/>
        <dsp:cNvSpPr/>
      </dsp:nvSpPr>
      <dsp:spPr>
        <a:xfrm rot="5400000">
          <a:off x="4018812" y="179031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833275" y="1953037"/>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Data Preprocessing steps</a:t>
          </a:r>
        </a:p>
      </dsp:txBody>
      <dsp:txXfrm>
        <a:off x="2851431" y="1971193"/>
        <a:ext cx="2443243" cy="583576"/>
      </dsp:txXfrm>
    </dsp:sp>
    <dsp:sp modelId="{E7F7C4A8-2F3A-49BA-B2E4-CF48FCA5D8D8}">
      <dsp:nvSpPr>
        <dsp:cNvPr id="0" name=""/>
        <dsp:cNvSpPr/>
      </dsp:nvSpPr>
      <dsp:spPr>
        <a:xfrm rot="5400000">
          <a:off x="4018812" y="262716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833275" y="2789887"/>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Handle outliers and class imbalance to avoid model biasness</a:t>
          </a:r>
        </a:p>
      </dsp:txBody>
      <dsp:txXfrm>
        <a:off x="2851431" y="2808043"/>
        <a:ext cx="2443243" cy="583576"/>
      </dsp:txXfrm>
    </dsp:sp>
    <dsp:sp modelId="{67971461-EE07-4B5E-A0C3-A166C6559682}">
      <dsp:nvSpPr>
        <dsp:cNvPr id="0" name=""/>
        <dsp:cNvSpPr/>
      </dsp:nvSpPr>
      <dsp:spPr>
        <a:xfrm>
          <a:off x="5659968" y="279336"/>
          <a:ext cx="2479555" cy="619888"/>
        </a:xfrm>
        <a:prstGeom prst="roundRect">
          <a:avLst>
            <a:gd name="adj" fmla="val 10000"/>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a:t>Visualization</a:t>
          </a:r>
        </a:p>
      </dsp:txBody>
      <dsp:txXfrm>
        <a:off x="5678124" y="297492"/>
        <a:ext cx="2443243" cy="583576"/>
      </dsp:txXfrm>
    </dsp:sp>
    <dsp:sp modelId="{BF9CEF10-4726-4D20-AC2F-85DE706D0D00}">
      <dsp:nvSpPr>
        <dsp:cNvPr id="0" name=""/>
        <dsp:cNvSpPr/>
      </dsp:nvSpPr>
      <dsp:spPr>
        <a:xfrm rot="5400000">
          <a:off x="6845506"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5659968" y="1116186"/>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Use Pandas Profiling to get initial insight on our dataset</a:t>
          </a:r>
        </a:p>
      </dsp:txBody>
      <dsp:txXfrm>
        <a:off x="5678124" y="1134342"/>
        <a:ext cx="2443243" cy="583576"/>
      </dsp:txXfrm>
    </dsp:sp>
    <dsp:sp modelId="{0C1CAC8B-CC80-49DA-9707-021AB163C55F}">
      <dsp:nvSpPr>
        <dsp:cNvPr id="0" name=""/>
        <dsp:cNvSpPr/>
      </dsp:nvSpPr>
      <dsp:spPr>
        <a:xfrm rot="5400000">
          <a:off x="6845506" y="179031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5659968" y="1953037"/>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Create various visualization plots and Word Cloud</a:t>
          </a:r>
        </a:p>
      </dsp:txBody>
      <dsp:txXfrm>
        <a:off x="5678124" y="1971193"/>
        <a:ext cx="2443243" cy="583576"/>
      </dsp:txXfrm>
    </dsp:sp>
    <dsp:sp modelId="{DA50ACFD-2722-4D29-B376-5CF3C8F3EB41}">
      <dsp:nvSpPr>
        <dsp:cNvPr id="0" name=""/>
        <dsp:cNvSpPr/>
      </dsp:nvSpPr>
      <dsp:spPr>
        <a:xfrm>
          <a:off x="8486662" y="279336"/>
          <a:ext cx="2479555" cy="619888"/>
        </a:xfrm>
        <a:prstGeom prst="roundRect">
          <a:avLst>
            <a:gd name="adj" fmla="val 10000"/>
          </a:avLst>
        </a:prstGeom>
        <a:solidFill>
          <a:srgbClr val="FFC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a:t>Model Building</a:t>
          </a:r>
        </a:p>
      </dsp:txBody>
      <dsp:txXfrm>
        <a:off x="8504818" y="297492"/>
        <a:ext cx="2443243" cy="583576"/>
      </dsp:txXfrm>
    </dsp:sp>
    <dsp:sp modelId="{E31C91BC-3A8F-4AC7-8DBF-330AFF31351C}">
      <dsp:nvSpPr>
        <dsp:cNvPr id="0" name=""/>
        <dsp:cNvSpPr/>
      </dsp:nvSpPr>
      <dsp:spPr>
        <a:xfrm rot="5400000">
          <a:off x="9672200" y="953466"/>
          <a:ext cx="108480" cy="108480"/>
        </a:xfrm>
        <a:prstGeom prst="rightArrow">
          <a:avLst>
            <a:gd name="adj1" fmla="val 667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8486662" y="1116186"/>
          <a:ext cx="2479555" cy="619888"/>
        </a:xfrm>
        <a:prstGeom prst="roundRect">
          <a:avLst>
            <a:gd name="adj" fmla="val 10000"/>
          </a:avLst>
        </a:prstGeom>
        <a:solidFill>
          <a:schemeClr val="accent2">
            <a:lumMod val="40000"/>
            <a:lumOff val="60000"/>
            <a:alpha val="9000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US" sz="1300" kern="1200" dirty="0"/>
            <a:t>Function for Classification Models and Evaluation Metrics</a:t>
          </a:r>
        </a:p>
      </dsp:txBody>
      <dsp:txXfrm>
        <a:off x="8504818" y="1134342"/>
        <a:ext cx="2443243" cy="58357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a:extLst>
              <a:ext uri="{FF2B5EF4-FFF2-40B4-BE49-F238E27FC236}">
                <a16:creationId xmlns:a16="http://schemas.microsoft.com/office/drawing/2014/main" xmlns="" id="{C1F86999-4429-4377-A93E-E78851B64F92}"/>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80D0907F-215A-4EC2-BF6E-256A25520FC2}"/>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431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0440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40254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57763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81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1652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3905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67451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87417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3667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descr="An empty placeholder to add an image. Click on the placeholder and select the image that you wish to add.">
            <a:extLst>
              <a:ext uri="{FF2B5EF4-FFF2-40B4-BE49-F238E27FC236}">
                <a16:creationId xmlns:a16="http://schemas.microsoft.com/office/drawing/2014/main" xmlns="" id="{E6F6C0AE-97E6-47D0-9E9A-3A7B0FBBC2CF}"/>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112642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CC0096-1860-4642-9CD2-0079EA5E7CD1}" type="datetimeFigureOut">
              <a:rPr lang="en-US" smtClean="0"/>
              <a:pPr/>
              <a:t>2/15/2022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9464501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5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5400" dirty="0"/>
              <a:t>Ratings Prediction Project Presentation</a:t>
            </a:r>
            <a:endParaRPr sz="5400" dirty="0"/>
          </a:p>
        </p:txBody>
      </p:sp>
      <p:sp>
        <p:nvSpPr>
          <p:cNvPr id="3" name="Subtitle 2"/>
          <p:cNvSpPr>
            <a:spLocks noGrp="1"/>
          </p:cNvSpPr>
          <p:nvPr>
            <p:ph type="subTitle" idx="1"/>
          </p:nvPr>
        </p:nvSpPr>
        <p:spPr>
          <a:xfrm>
            <a:off x="1371600" y="4876800"/>
            <a:ext cx="9448800" cy="685800"/>
          </a:xfrm>
        </p:spPr>
        <p:txBody>
          <a:bodyPr>
            <a:normAutofit fontScale="92500" lnSpcReduction="10000"/>
          </a:bodyPr>
          <a:lstStyle/>
          <a:p>
            <a:r>
              <a:rPr lang="en-US" sz="1900" dirty="0"/>
              <a:t>Submitted by</a:t>
            </a:r>
          </a:p>
          <a:p>
            <a:r>
              <a:rPr lang="en-US" sz="2200" dirty="0" err="1" smtClean="0"/>
              <a:t>Shikha</a:t>
            </a:r>
            <a:r>
              <a:rPr lang="en-US" sz="2200" dirty="0" smtClean="0"/>
              <a:t> </a:t>
            </a:r>
            <a:r>
              <a:rPr lang="en-US" sz="2200" dirty="0" err="1" smtClean="0"/>
              <a:t>Chaudhary</a:t>
            </a:r>
            <a:endParaRPr sz="22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B501D-C2C3-4999-B79D-6117CA16FA2A}"/>
              </a:ext>
            </a:extLst>
          </p:cNvPr>
          <p:cNvSpPr>
            <a:spLocks noGrp="1"/>
          </p:cNvSpPr>
          <p:nvPr>
            <p:ph type="title"/>
          </p:nvPr>
        </p:nvSpPr>
        <p:spPr>
          <a:xfrm>
            <a:off x="685800" y="1524000"/>
            <a:ext cx="4114800" cy="1143000"/>
          </a:xfrm>
        </p:spPr>
        <p:txBody>
          <a:bodyPr/>
          <a:lstStyle/>
          <a:p>
            <a:r>
              <a:rPr lang="en-US" dirty="0"/>
              <a:t>PANDAS PROFILING</a:t>
            </a:r>
            <a:endParaRPr lang="en-IN" dirty="0"/>
          </a:p>
        </p:txBody>
      </p:sp>
      <p:sp>
        <p:nvSpPr>
          <p:cNvPr id="4" name="Text Placeholder 3">
            <a:extLst>
              <a:ext uri="{FF2B5EF4-FFF2-40B4-BE49-F238E27FC236}">
                <a16:creationId xmlns:a16="http://schemas.microsoft.com/office/drawing/2014/main" xmlns="" id="{D0C02F3B-4F58-437E-B004-1BC788AC6C9D}"/>
              </a:ext>
            </a:extLst>
          </p:cNvPr>
          <p:cNvSpPr>
            <a:spLocks noGrp="1"/>
          </p:cNvSpPr>
          <p:nvPr>
            <p:ph type="body" sz="half" idx="2"/>
          </p:nvPr>
        </p:nvSpPr>
        <p:spPr/>
        <p:txBody>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xmlns="" id="{A80AF98F-09CB-4A23-B966-E0C3E40BB038}"/>
              </a:ext>
            </a:extLst>
          </p:cNvPr>
          <p:cNvPicPr>
            <a:picLocks noChangeAspect="1"/>
          </p:cNvPicPr>
          <p:nvPr/>
        </p:nvPicPr>
        <p:blipFill>
          <a:blip r:embed="rId2"/>
          <a:stretch>
            <a:fillRect/>
          </a:stretch>
        </p:blipFill>
        <p:spPr>
          <a:xfrm>
            <a:off x="5105400" y="1018034"/>
            <a:ext cx="6690167" cy="5181600"/>
          </a:xfrm>
          <a:prstGeom prst="rect">
            <a:avLst/>
          </a:prstGeom>
          <a:effectLst>
            <a:glow rad="127000">
              <a:schemeClr val="accent5">
                <a:lumMod val="75000"/>
              </a:schemeClr>
            </a:glow>
          </a:effectLst>
        </p:spPr>
      </p:pic>
    </p:spTree>
    <p:extLst>
      <p:ext uri="{BB962C8B-B14F-4D97-AF65-F5344CB8AC3E}">
        <p14:creationId xmlns:p14="http://schemas.microsoft.com/office/powerpoint/2010/main" val="327260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4495F-3286-466E-AD30-627AC3CFE1F4}"/>
              </a:ext>
            </a:extLst>
          </p:cNvPr>
          <p:cNvSpPr>
            <a:spLocks noGrp="1"/>
          </p:cNvSpPr>
          <p:nvPr>
            <p:ph type="title"/>
          </p:nvPr>
        </p:nvSpPr>
        <p:spPr>
          <a:xfrm>
            <a:off x="685800" y="1524000"/>
            <a:ext cx="4114800" cy="1295400"/>
          </a:xfrm>
        </p:spPr>
        <p:txBody>
          <a:bodyPr>
            <a:normAutofit fontScale="90000"/>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xmlns=""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3031" y="1170781"/>
            <a:ext cx="5943600" cy="4057650"/>
          </a:xfrm>
          <a:effectLst>
            <a:glow rad="127000">
              <a:schemeClr val="accent5">
                <a:lumMod val="40000"/>
                <a:lumOff val="60000"/>
              </a:schemeClr>
            </a:glow>
          </a:effectLst>
        </p:spPr>
      </p:pic>
      <p:sp>
        <p:nvSpPr>
          <p:cNvPr id="4" name="Text Placeholder 3">
            <a:extLst>
              <a:ext uri="{FF2B5EF4-FFF2-40B4-BE49-F238E27FC236}">
                <a16:creationId xmlns:a16="http://schemas.microsoft.com/office/drawing/2014/main" xmlns="" id="{61109B95-2445-41E2-A7F9-21390E4AC680}"/>
              </a:ext>
            </a:extLst>
          </p:cNvPr>
          <p:cNvSpPr>
            <a:spLocks noGrp="1"/>
          </p:cNvSpPr>
          <p:nvPr>
            <p:ph type="body" sz="half" idx="2"/>
          </p:nvPr>
        </p:nvSpPr>
        <p:spPr>
          <a:xfrm>
            <a:off x="685800" y="3429000"/>
            <a:ext cx="4114800" cy="2789684"/>
          </a:xfrm>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a:xfrm>
            <a:off x="685800" y="1524000"/>
            <a:ext cx="4114800" cy="1295400"/>
          </a:xfrm>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xmlns=""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263" y="1504442"/>
            <a:ext cx="6815137" cy="3390329"/>
          </a:xfrm>
          <a:effectLst>
            <a:glow rad="127000">
              <a:schemeClr val="accent5">
                <a:lumMod val="20000"/>
                <a:lumOff val="80000"/>
              </a:schemeClr>
            </a:glow>
          </a:effectLst>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a:xfrm>
            <a:off x="685800" y="3352800"/>
            <a:ext cx="4114800" cy="2865884"/>
          </a:xfrm>
        </p:spPr>
        <p:txBody>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a:xfrm>
            <a:off x="685800" y="1524000"/>
            <a:ext cx="4114800" cy="1219200"/>
          </a:xfrm>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xmlns=""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263" y="1095772"/>
            <a:ext cx="6815137" cy="4207668"/>
          </a:xfrm>
          <a:effectLst>
            <a:glow rad="127000">
              <a:schemeClr val="accent2">
                <a:lumMod val="20000"/>
                <a:lumOff val="80000"/>
              </a:schemeClr>
            </a:glow>
          </a:effectLst>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a:xfrm>
            <a:off x="685800" y="3276600"/>
            <a:ext cx="4114800" cy="2942084"/>
          </a:xfrm>
        </p:spPr>
        <p:txBody>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5ED5AB-3FBE-4B9C-AC31-883AC61C0A21}"/>
              </a:ext>
            </a:extLst>
          </p:cNvPr>
          <p:cNvSpPr>
            <a:spLocks noGrp="1"/>
          </p:cNvSpPr>
          <p:nvPr>
            <p:ph type="title"/>
          </p:nvPr>
        </p:nvSpPr>
        <p:spPr>
          <a:xfrm>
            <a:off x="685800" y="1524000"/>
            <a:ext cx="4114800" cy="1219200"/>
          </a:xfrm>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xmlns=""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7263" y="1597597"/>
            <a:ext cx="6815137" cy="3204019"/>
          </a:xfrm>
          <a:effectLst>
            <a:glow rad="127000">
              <a:schemeClr val="accent3">
                <a:lumMod val="40000"/>
                <a:lumOff val="60000"/>
              </a:schemeClr>
            </a:glow>
          </a:effectLst>
        </p:spPr>
      </p:pic>
      <p:sp>
        <p:nvSpPr>
          <p:cNvPr id="4" name="Text Placeholder 3">
            <a:extLst>
              <a:ext uri="{FF2B5EF4-FFF2-40B4-BE49-F238E27FC236}">
                <a16:creationId xmlns:a16="http://schemas.microsoft.com/office/drawing/2014/main" xmlns="" id="{06F2FA12-3011-4A37-BF18-99B396150043}"/>
              </a:ext>
            </a:extLst>
          </p:cNvPr>
          <p:cNvSpPr>
            <a:spLocks noGrp="1"/>
          </p:cNvSpPr>
          <p:nvPr>
            <p:ph type="body" sz="half" idx="2"/>
          </p:nvPr>
        </p:nvSpPr>
        <p:spPr>
          <a:xfrm>
            <a:off x="685800" y="3276600"/>
            <a:ext cx="4114800" cy="2942084"/>
          </a:xfrm>
        </p:spPr>
        <p:txBody>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FC1684-FC88-4921-A048-FBA255932FAF}"/>
              </a:ext>
            </a:extLst>
          </p:cNvPr>
          <p:cNvSpPr>
            <a:spLocks noGrp="1"/>
          </p:cNvSpPr>
          <p:nvPr>
            <p:ph type="title"/>
          </p:nvPr>
        </p:nvSpPr>
        <p:spPr>
          <a:xfrm>
            <a:off x="-228600" y="1561343"/>
            <a:ext cx="4800600" cy="1293028"/>
          </a:xfrm>
        </p:spPr>
        <p:txBody>
          <a:bodyPr/>
          <a:lstStyle/>
          <a:p>
            <a:r>
              <a:rPr lang="en-US" dirty="0"/>
              <a:t>WORD CLOUD</a:t>
            </a:r>
            <a:endParaRPr lang="en-IN" dirty="0"/>
          </a:p>
        </p:txBody>
      </p:sp>
      <p:pic>
        <p:nvPicPr>
          <p:cNvPr id="4" name="Picture 3">
            <a:extLst>
              <a:ext uri="{FF2B5EF4-FFF2-40B4-BE49-F238E27FC236}">
                <a16:creationId xmlns:a16="http://schemas.microsoft.com/office/drawing/2014/main" xmlns="" id="{693AE517-BB33-408F-95D0-E3321A0D19E7}"/>
              </a:ext>
            </a:extLst>
          </p:cNvPr>
          <p:cNvPicPr>
            <a:picLocks noChangeAspect="1"/>
          </p:cNvPicPr>
          <p:nvPr/>
        </p:nvPicPr>
        <p:blipFill>
          <a:blip r:embed="rId2"/>
          <a:stretch>
            <a:fillRect/>
          </a:stretch>
        </p:blipFill>
        <p:spPr>
          <a:xfrm>
            <a:off x="4800600" y="1220386"/>
            <a:ext cx="6720381" cy="4417227"/>
          </a:xfrm>
          <a:prstGeom prst="rect">
            <a:avLst/>
          </a:prstGeom>
          <a:effectLst>
            <a:glow rad="127000">
              <a:schemeClr val="tx2">
                <a:lumMod val="20000"/>
                <a:lumOff val="80000"/>
              </a:schemeClr>
            </a:glow>
          </a:effectLst>
        </p:spPr>
      </p:pic>
      <p:sp>
        <p:nvSpPr>
          <p:cNvPr id="5" name="TextBox 4">
            <a:extLst>
              <a:ext uri="{FF2B5EF4-FFF2-40B4-BE49-F238E27FC236}">
                <a16:creationId xmlns:a16="http://schemas.microsoft.com/office/drawing/2014/main" xmlns="" id="{8CDCF9D0-5A9E-43D7-9CBE-4F9366844CF6}"/>
              </a:ext>
            </a:extLst>
          </p:cNvPr>
          <p:cNvSpPr txBox="1"/>
          <p:nvPr/>
        </p:nvSpPr>
        <p:spPr>
          <a:xfrm>
            <a:off x="838200" y="3126467"/>
            <a:ext cx="3200400" cy="1754326"/>
          </a:xfrm>
          <a:prstGeom prst="rect">
            <a:avLst/>
          </a:prstGeom>
          <a:noFill/>
        </p:spPr>
        <p:txBody>
          <a:bodyPr wrap="square" rtlCol="0">
            <a:spAutoFit/>
          </a:bodyPr>
          <a:lstStyle/>
          <a:p>
            <a:r>
              <a:rPr lang="en-US" dirty="0"/>
              <a:t>Word Cloud as the name suggests is a cloud of words. It is a visualization technique for text data wherein each word is picturized with its importance in the context or its frequency.</a:t>
            </a:r>
            <a:endParaRPr lang="en-IN" dirty="0"/>
          </a:p>
        </p:txBody>
      </p:sp>
    </p:spTree>
    <p:extLst>
      <p:ext uri="{BB962C8B-B14F-4D97-AF65-F5344CB8AC3E}">
        <p14:creationId xmlns:p14="http://schemas.microsoft.com/office/powerpoint/2010/main" val="409083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69182-B625-4EE1-8AF5-A2A4E8233593}"/>
              </a:ext>
            </a:extLst>
          </p:cNvPr>
          <p:cNvSpPr>
            <a:spLocks noGrp="1"/>
          </p:cNvSpPr>
          <p:nvPr>
            <p:ph type="title"/>
          </p:nvPr>
        </p:nvSpPr>
        <p:spPr>
          <a:xfrm>
            <a:off x="4114800" y="515994"/>
            <a:ext cx="7406843" cy="1143000"/>
          </a:xfrm>
        </p:spPr>
        <p:txBody>
          <a:bodyPr>
            <a:normAutofit/>
          </a:bodyPr>
          <a:lstStyle/>
          <a:p>
            <a:r>
              <a:rPr lang="en-US" sz="3200" dirty="0"/>
              <a:t>MODEL DEVELOPMENT ALGORITHMS</a:t>
            </a:r>
            <a:endParaRPr lang="en-IN" sz="3200" dirty="0"/>
          </a:p>
        </p:txBody>
      </p:sp>
      <p:sp>
        <p:nvSpPr>
          <p:cNvPr id="4" name="TextBox 3">
            <a:extLst>
              <a:ext uri="{FF2B5EF4-FFF2-40B4-BE49-F238E27FC236}">
                <a16:creationId xmlns:a16="http://schemas.microsoft.com/office/drawing/2014/main" xmlns="" id="{F89EDBAC-D4A3-453A-A2F7-6807E8D5F9F9}"/>
              </a:ext>
            </a:extLst>
          </p:cNvPr>
          <p:cNvSpPr txBox="1"/>
          <p:nvPr/>
        </p:nvSpPr>
        <p:spPr>
          <a:xfrm>
            <a:off x="1371600" y="1855324"/>
            <a:ext cx="6858000" cy="3625864"/>
          </a:xfrm>
          <a:prstGeom prst="rect">
            <a:avLst/>
          </a:prstGeom>
          <a:noFill/>
        </p:spPr>
        <p:txBody>
          <a:bodyPr wrap="square">
            <a:spAutoFit/>
          </a:bodyPr>
          <a:lstStyle/>
          <a:p>
            <a:pPr marR="0" lvl="0">
              <a:lnSpc>
                <a:spcPct val="107000"/>
              </a:lnSpc>
              <a:spcBef>
                <a:spcPts val="0"/>
              </a:spcBef>
              <a:spcAft>
                <a:spcPts val="0"/>
              </a:spcAft>
            </a:pPr>
            <a:r>
              <a:rPr lang="en-US" cap="all" dirty="0">
                <a:latin typeface="+mj-lt"/>
                <a:ea typeface="+mj-ea"/>
                <a:cs typeface="+mj-cs"/>
              </a:rPr>
              <a:t>The complete list of algorithms that were used in training and testing the classification model are listed below:</a:t>
            </a:r>
          </a:p>
          <a:p>
            <a:pPr marR="0" lvl="0">
              <a:lnSpc>
                <a:spcPct val="107000"/>
              </a:lnSpc>
              <a:spcBef>
                <a:spcPts val="0"/>
              </a:spcBef>
              <a:spcAft>
                <a:spcPts val="0"/>
              </a:spcAft>
            </a:pPr>
            <a:endParaRPr lang="en-IN" cap="all" dirty="0">
              <a:latin typeface="+mj-lt"/>
              <a:ea typeface="+mj-ea"/>
              <a:cs typeface="+mj-cs"/>
            </a:endParaRP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Logistic Regression</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Linear Support Vector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Random Forest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Bernoulli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Multinomial Naïve Bayes</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Stochastic Gradient Descent Classifier</a:t>
            </a:r>
          </a:p>
          <a:p>
            <a:pPr marL="342900" marR="0" lvl="0" indent="-342900">
              <a:lnSpc>
                <a:spcPct val="107000"/>
              </a:lnSpc>
              <a:spcBef>
                <a:spcPts val="0"/>
              </a:spcBef>
              <a:spcAft>
                <a:spcPts val="0"/>
              </a:spcAft>
              <a:buFont typeface="+mj-lt"/>
              <a:buAutoNum type="arabicPeriod"/>
            </a:pPr>
            <a:r>
              <a:rPr lang="en-IN" cap="all" dirty="0">
                <a:latin typeface="+mj-lt"/>
                <a:ea typeface="+mj-ea"/>
                <a:cs typeface="+mj-cs"/>
              </a:rPr>
              <a:t>LGBM Classifier</a:t>
            </a:r>
          </a:p>
          <a:p>
            <a:pPr marL="342900" marR="0" lvl="0" indent="-342900">
              <a:lnSpc>
                <a:spcPct val="107000"/>
              </a:lnSpc>
              <a:spcBef>
                <a:spcPts val="0"/>
              </a:spcBef>
              <a:spcAft>
                <a:spcPts val="800"/>
              </a:spcAft>
              <a:buFont typeface="+mj-lt"/>
              <a:buAutoNum type="arabicPeriod"/>
            </a:pPr>
            <a:r>
              <a:rPr lang="en-IN" cap="all" dirty="0">
                <a:latin typeface="+mj-lt"/>
                <a:ea typeface="+mj-ea"/>
                <a:cs typeface="+mj-cs"/>
              </a:rPr>
              <a:t>XGB Classifier</a:t>
            </a:r>
          </a:p>
        </p:txBody>
      </p:sp>
      <p:pic>
        <p:nvPicPr>
          <p:cNvPr id="5" name="Picture 4">
            <a:extLst>
              <a:ext uri="{FF2B5EF4-FFF2-40B4-BE49-F238E27FC236}">
                <a16:creationId xmlns:a16="http://schemas.microsoft.com/office/drawing/2014/main" xmlns=""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1910830"/>
            <a:ext cx="3486684" cy="3486684"/>
          </a:xfrm>
          <a:prstGeom prst="rect">
            <a:avLst/>
          </a:prstGeom>
          <a:solidFill>
            <a:schemeClr val="bg1"/>
          </a:solidFill>
          <a:effectLst>
            <a:glow rad="127000">
              <a:schemeClr val="tx2">
                <a:lumMod val="20000"/>
                <a:lumOff val="80000"/>
              </a:schemeClr>
            </a:glow>
          </a:effectLst>
        </p:spPr>
      </p:pic>
    </p:spTree>
    <p:extLst>
      <p:ext uri="{BB962C8B-B14F-4D97-AF65-F5344CB8AC3E}">
        <p14:creationId xmlns:p14="http://schemas.microsoft.com/office/powerpoint/2010/main" val="554244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CC8C3-C91D-4FDB-A3B3-92920A5AE941}"/>
              </a:ext>
            </a:extLst>
          </p:cNvPr>
          <p:cNvSpPr>
            <a:spLocks noGrp="1"/>
          </p:cNvSpPr>
          <p:nvPr>
            <p:ph type="title"/>
          </p:nvPr>
        </p:nvSpPr>
        <p:spPr/>
        <p:txBody>
          <a:bodyPr>
            <a:normAutofit/>
          </a:bodyPr>
          <a:lstStyle/>
          <a:p>
            <a:r>
              <a:rPr lang="en-US" sz="3200" dirty="0"/>
              <a:t>MODEL CREATION AND EVALUATION</a:t>
            </a:r>
            <a:endParaRPr lang="en-IN" sz="3200" dirty="0"/>
          </a:p>
        </p:txBody>
      </p:sp>
      <p:pic>
        <p:nvPicPr>
          <p:cNvPr id="4" name="Picture 3">
            <a:extLst>
              <a:ext uri="{FF2B5EF4-FFF2-40B4-BE49-F238E27FC236}">
                <a16:creationId xmlns:a16="http://schemas.microsoft.com/office/drawing/2014/main" xmlns=""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86000"/>
            <a:ext cx="9372600" cy="3581400"/>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1085505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8457E2-D12C-49C1-A616-0CB1569DB802}"/>
              </a:ext>
            </a:extLst>
          </p:cNvPr>
          <p:cNvSpPr>
            <a:spLocks noGrp="1"/>
          </p:cNvSpPr>
          <p:nvPr>
            <p:ph type="title"/>
          </p:nvPr>
        </p:nvSpPr>
        <p:spPr>
          <a:xfrm>
            <a:off x="2895600" y="764373"/>
            <a:ext cx="7924800" cy="1293028"/>
          </a:xfrm>
        </p:spPr>
        <p:txBody>
          <a:bodyPr/>
          <a:lstStyle/>
          <a:p>
            <a:r>
              <a:rPr lang="en-US" dirty="0"/>
              <a:t>FINAL MODEL</a:t>
            </a:r>
            <a:endParaRPr lang="en-IN" dirty="0"/>
          </a:p>
        </p:txBody>
      </p:sp>
      <p:pic>
        <p:nvPicPr>
          <p:cNvPr id="4" name="Picture 3">
            <a:extLst>
              <a:ext uri="{FF2B5EF4-FFF2-40B4-BE49-F238E27FC236}">
                <a16:creationId xmlns:a16="http://schemas.microsoft.com/office/drawing/2014/main" xmlns="" id="{83F96C8B-D18B-43CD-B906-F1F609DFE160}"/>
              </a:ext>
            </a:extLst>
          </p:cNvPr>
          <p:cNvPicPr>
            <a:picLocks noChangeAspect="1"/>
          </p:cNvPicPr>
          <p:nvPr/>
        </p:nvPicPr>
        <p:blipFill>
          <a:blip r:embed="rId2"/>
          <a:stretch>
            <a:fillRect/>
          </a:stretch>
        </p:blipFill>
        <p:spPr>
          <a:xfrm>
            <a:off x="1600200" y="2057401"/>
            <a:ext cx="8839200" cy="4188627"/>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272391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1EDE8E-A1F1-485E-AED6-5311381FBCF0}"/>
              </a:ext>
            </a:extLst>
          </p:cNvPr>
          <p:cNvSpPr>
            <a:spLocks noGrp="1"/>
          </p:cNvSpPr>
          <p:nvPr>
            <p:ph type="title"/>
          </p:nvPr>
        </p:nvSpPr>
        <p:spPr/>
        <p:txBody>
          <a:bodyPr>
            <a:normAutofit/>
          </a:bodyPr>
          <a:lstStyle/>
          <a:p>
            <a:r>
              <a:rPr lang="en-US" sz="3600" dirty="0"/>
              <a:t>NORMALIZED CONFUSION MATRIX</a:t>
            </a:r>
            <a:endParaRPr lang="en-IN" sz="3600" dirty="0"/>
          </a:p>
        </p:txBody>
      </p:sp>
      <p:pic>
        <p:nvPicPr>
          <p:cNvPr id="4" name="Picture 3">
            <a:extLst>
              <a:ext uri="{FF2B5EF4-FFF2-40B4-BE49-F238E27FC236}">
                <a16:creationId xmlns:a16="http://schemas.microsoft.com/office/drawing/2014/main" xmlns="" id="{665C5D64-3935-4E45-AD14-BED4C03D1A29}"/>
              </a:ext>
            </a:extLst>
          </p:cNvPr>
          <p:cNvPicPr>
            <a:picLocks noChangeAspect="1"/>
          </p:cNvPicPr>
          <p:nvPr/>
        </p:nvPicPr>
        <p:blipFill>
          <a:blip r:embed="rId2"/>
          <a:stretch>
            <a:fillRect/>
          </a:stretch>
        </p:blipFill>
        <p:spPr>
          <a:xfrm>
            <a:off x="533401" y="1981200"/>
            <a:ext cx="4876799" cy="4196073"/>
          </a:xfrm>
          <a:prstGeom prst="rect">
            <a:avLst/>
          </a:prstGeom>
          <a:effectLst>
            <a:glow rad="127000">
              <a:schemeClr val="tx2">
                <a:lumMod val="20000"/>
                <a:lumOff val="80000"/>
              </a:schemeClr>
            </a:glow>
          </a:effectLst>
        </p:spPr>
      </p:pic>
      <p:pic>
        <p:nvPicPr>
          <p:cNvPr id="5" name="Picture 4">
            <a:extLst>
              <a:ext uri="{FF2B5EF4-FFF2-40B4-BE49-F238E27FC236}">
                <a16:creationId xmlns:a16="http://schemas.microsoft.com/office/drawing/2014/main" xmlns="" id="{1EBD58EE-0F32-468D-A153-04192C5AE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981200"/>
            <a:ext cx="4743045" cy="4196073"/>
          </a:xfrm>
          <a:prstGeom prst="rect">
            <a:avLst/>
          </a:prstGeom>
          <a:effectLst>
            <a:glow rad="127000">
              <a:schemeClr val="tx2">
                <a:lumMod val="20000"/>
                <a:lumOff val="80000"/>
              </a:schemeClr>
            </a:glow>
          </a:effectLst>
        </p:spPr>
      </p:pic>
    </p:spTree>
    <p:extLst>
      <p:ext uri="{BB962C8B-B14F-4D97-AF65-F5344CB8AC3E}">
        <p14:creationId xmlns:p14="http://schemas.microsoft.com/office/powerpoint/2010/main" val="359673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1325A-5DFB-4510-B694-6C97C085A803}"/>
              </a:ext>
            </a:extLst>
          </p:cNvPr>
          <p:cNvSpPr>
            <a:spLocks noGrp="1"/>
          </p:cNvSpPr>
          <p:nvPr>
            <p:ph type="title"/>
          </p:nvPr>
        </p:nvSpPr>
        <p:spPr>
          <a:xfrm>
            <a:off x="2895600" y="764373"/>
            <a:ext cx="8001000" cy="1293028"/>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C05982CE-E4FD-49E6-A1DC-157570A8E712}"/>
              </a:ext>
            </a:extLst>
          </p:cNvPr>
          <p:cNvSpPr>
            <a:spLocks noGrp="1"/>
          </p:cNvSpPr>
          <p:nvPr>
            <p:ph idx="1"/>
          </p:nvPr>
        </p:nvSpPr>
        <p:spPr/>
        <p:txBody>
          <a:bodyPr>
            <a:normAutofit fontScale="700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607123-D4E6-4E81-B095-E3A7C1D45DF5}"/>
              </a:ext>
            </a:extLst>
          </p:cNvPr>
          <p:cNvSpPr>
            <a:spLocks noGrp="1"/>
          </p:cNvSpPr>
          <p:nvPr>
            <p:ph type="title"/>
          </p:nvPr>
        </p:nvSpPr>
        <p:spPr>
          <a:xfrm>
            <a:off x="2895600" y="764373"/>
            <a:ext cx="8229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D8FCB002-2C7B-4A98-878F-F76B3B6B806D}"/>
              </a:ext>
            </a:extLst>
          </p:cNvPr>
          <p:cNvSpPr>
            <a:spLocks noGrp="1"/>
          </p:cNvSpPr>
          <p:nvPr>
            <p:ph idx="1"/>
          </p:nvPr>
        </p:nvSpPr>
        <p:spPr/>
        <p:txBody>
          <a:bodyPr>
            <a:normAutofit fontScale="92500" lnSpcReduction="10000"/>
          </a:bodyPr>
          <a:lstStyle/>
          <a:p>
            <a:r>
              <a:rPr lang="en-US" dirty="0"/>
              <a:t>Key findings of the study: In this project I have collected data of reviews and ratings for different products from amazon.in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Random Forest Classifier as our final model. Finally by doing hyperparameter tuning we got optimum parameters for our final model. And finally we got improved accuracy score for our final model.</a:t>
            </a:r>
          </a:p>
          <a:p>
            <a:r>
              <a:rPr lang="en-US" dirty="0"/>
              <a:t>Limitations of this work and scope for the future work: 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hyperparameter tuning.</a:t>
            </a:r>
          </a:p>
        </p:txBody>
      </p:sp>
    </p:spTree>
    <p:extLst>
      <p:ext uri="{BB962C8B-B14F-4D97-AF65-F5344CB8AC3E}">
        <p14:creationId xmlns:p14="http://schemas.microsoft.com/office/powerpoint/2010/main" val="535585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9358C-76EC-4165-952A-47EA9FD7AD9F}"/>
              </a:ext>
            </a:extLst>
          </p:cNvPr>
          <p:cNvSpPr>
            <a:spLocks noGrp="1"/>
          </p:cNvSpPr>
          <p:nvPr>
            <p:ph type="title"/>
          </p:nvPr>
        </p:nvSpPr>
        <p:spPr>
          <a:xfrm>
            <a:off x="2895600" y="764373"/>
            <a:ext cx="7848600" cy="129302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4E5922-E43F-4878-AD3F-26D5D0D06FE7}"/>
              </a:ext>
            </a:extLst>
          </p:cNvPr>
          <p:cNvSpPr>
            <a:spLocks noGrp="1"/>
          </p:cNvSpPr>
          <p:nvPr>
            <p:ph idx="1"/>
          </p:nvPr>
        </p:nvSpPr>
        <p:spPr/>
        <p:txBody>
          <a:bodyPr>
            <a:normAutofit fontScale="925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1428D9C-3322-4F39-A6AE-F8EA5D05DA35}"/>
              </a:ext>
            </a:extLst>
          </p:cNvPr>
          <p:cNvSpPr txBox="1"/>
          <p:nvPr/>
        </p:nvSpPr>
        <p:spPr>
          <a:xfrm>
            <a:off x="2133600" y="2240340"/>
            <a:ext cx="7924800" cy="1569660"/>
          </a:xfrm>
          <a:prstGeom prst="rect">
            <a:avLst/>
          </a:prstGeom>
          <a:noFill/>
        </p:spPr>
        <p:txBody>
          <a:bodyPr wrap="square" rtlCol="0">
            <a:spAutoFit/>
          </a:bodyPr>
          <a:lstStyle/>
          <a:p>
            <a:r>
              <a:rPr lang="en-IN" sz="9600" dirty="0">
                <a:solidFill>
                  <a:schemeClr val="accent2">
                    <a:lumMod val="75000"/>
                  </a:schemeClr>
                </a:solidFill>
                <a:effectLst>
                  <a:outerShdw blurRad="38100" dist="38100" dir="2700000" algn="tl">
                    <a:srgbClr val="000000">
                      <a:alpha val="43137"/>
                    </a:srgbClr>
                  </a:outerShdw>
                </a:effectLst>
              </a:rPr>
              <a:t>THANK YOU </a:t>
            </a:r>
          </a:p>
        </p:txBody>
      </p:sp>
      <p:sp>
        <p:nvSpPr>
          <p:cNvPr id="3" name="TextBox 2">
            <a:extLst>
              <a:ext uri="{FF2B5EF4-FFF2-40B4-BE49-F238E27FC236}">
                <a16:creationId xmlns:a16="http://schemas.microsoft.com/office/drawing/2014/main" xmlns="" id="{A99F9A57-572C-4B23-A47C-C93DEAC89C6D}"/>
              </a:ext>
            </a:extLst>
          </p:cNvPr>
          <p:cNvSpPr txBox="1"/>
          <p:nvPr/>
        </p:nvSpPr>
        <p:spPr>
          <a:xfrm>
            <a:off x="2362200" y="3810000"/>
            <a:ext cx="6629400" cy="1862048"/>
          </a:xfrm>
          <a:prstGeom prst="rect">
            <a:avLst/>
          </a:prstGeom>
          <a:noFill/>
        </p:spPr>
        <p:txBody>
          <a:bodyPr wrap="square" rtlCol="0">
            <a:spAutoFit/>
          </a:bodyPr>
          <a:lstStyle/>
          <a:p>
            <a:r>
              <a:rPr lang="en-IN" sz="11500" dirty="0">
                <a:solidFill>
                  <a:srgbClr val="FFC000"/>
                </a:solidFill>
              </a:rPr>
              <a:t>*  *  *  *  *</a:t>
            </a:r>
          </a:p>
        </p:txBody>
      </p:sp>
    </p:spTree>
    <p:extLst>
      <p:ext uri="{BB962C8B-B14F-4D97-AF65-F5344CB8AC3E}">
        <p14:creationId xmlns:p14="http://schemas.microsoft.com/office/powerpoint/2010/main" val="67244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34D1DF-7807-4CAD-8863-6E4BF3EF0173}"/>
              </a:ext>
            </a:extLst>
          </p:cNvPr>
          <p:cNvSpPr>
            <a:spLocks noGrp="1"/>
          </p:cNvSpPr>
          <p:nvPr>
            <p:ph type="title"/>
          </p:nvPr>
        </p:nvSpPr>
        <p:spPr>
          <a:xfrm>
            <a:off x="2895600" y="764373"/>
            <a:ext cx="8229600" cy="1293028"/>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xmlns="" id="{8F7471EB-D3FC-4DFC-A513-482936A27D2C}"/>
              </a:ext>
            </a:extLst>
          </p:cNvPr>
          <p:cNvSpPr>
            <a:spLocks noGrp="1"/>
          </p:cNvSpPr>
          <p:nvPr>
            <p:ph idx="1"/>
          </p:nvPr>
        </p:nvSpPr>
        <p:spPr/>
        <p:txBody>
          <a:bodyPr>
            <a:normAutofit fontScale="775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A8126-9D52-44A7-B4EB-47B8FD7848C8}"/>
              </a:ext>
            </a:extLst>
          </p:cNvPr>
          <p:cNvSpPr>
            <a:spLocks noGrp="1"/>
          </p:cNvSpPr>
          <p:nvPr>
            <p:ph type="title"/>
          </p:nvPr>
        </p:nvSpPr>
        <p:spPr>
          <a:xfrm>
            <a:off x="2895600" y="764373"/>
            <a:ext cx="8305800" cy="1293028"/>
          </a:xfrm>
        </p:spPr>
        <p:txBody>
          <a:bodyPr/>
          <a:lstStyle/>
          <a:p>
            <a:r>
              <a:rPr lang="en-IN" dirty="0"/>
              <a:t>DATA COLLECTION PHASE</a:t>
            </a:r>
          </a:p>
        </p:txBody>
      </p:sp>
      <p:sp>
        <p:nvSpPr>
          <p:cNvPr id="3" name="Content Placeholder 2">
            <a:extLst>
              <a:ext uri="{FF2B5EF4-FFF2-40B4-BE49-F238E27FC236}">
                <a16:creationId xmlns:a16="http://schemas.microsoft.com/office/drawing/2014/main" xmlns="" id="{30A24F7C-04EE-4AF3-B006-65F1A42A0867}"/>
              </a:ext>
            </a:extLst>
          </p:cNvPr>
          <p:cNvSpPr>
            <a:spLocks noGrp="1"/>
          </p:cNvSpPr>
          <p:nvPr>
            <p:ph idx="1"/>
          </p:nvPr>
        </p:nvSpPr>
        <p:spPr/>
        <p:txBody>
          <a:bodyPr>
            <a:normAutofit fontScale="85000" lnSpcReduction="2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6244E1-44F7-4E12-B7D5-C9363C80E6D7}"/>
              </a:ext>
            </a:extLst>
          </p:cNvPr>
          <p:cNvSpPr>
            <a:spLocks noGrp="1"/>
          </p:cNvSpPr>
          <p:nvPr>
            <p:ph type="title"/>
          </p:nvPr>
        </p:nvSpPr>
        <p:spPr>
          <a:xfrm>
            <a:off x="2895600" y="764373"/>
            <a:ext cx="8077200" cy="1293028"/>
          </a:xfrm>
        </p:spPr>
        <p:txBody>
          <a:bodyPr/>
          <a:lstStyle/>
          <a:p>
            <a:r>
              <a:rPr lang="en-IN" dirty="0"/>
              <a:t>MODEL BUILDING PHASE</a:t>
            </a:r>
          </a:p>
        </p:txBody>
      </p:sp>
      <p:sp>
        <p:nvSpPr>
          <p:cNvPr id="3" name="Content Placeholder 2">
            <a:extLst>
              <a:ext uri="{FF2B5EF4-FFF2-40B4-BE49-F238E27FC236}">
                <a16:creationId xmlns:a16="http://schemas.microsoft.com/office/drawing/2014/main" xmlns="" id="{2CA78F02-D93E-4284-9E77-544FF35F1CF3}"/>
              </a:ext>
            </a:extLst>
          </p:cNvPr>
          <p:cNvSpPr>
            <a:spLocks noGrp="1"/>
          </p:cNvSpPr>
          <p:nvPr>
            <p:ph idx="1"/>
          </p:nvPr>
        </p:nvSpPr>
        <p:spPr/>
        <p:txBody>
          <a:bodyPr>
            <a:normAutofit fontScale="85000" lnSpcReduction="20000"/>
          </a:bodyPr>
          <a:lstStyle/>
          <a:p>
            <a:r>
              <a:rPr lang="en-US" dirty="0"/>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mentioned below:</a:t>
            </a:r>
          </a:p>
          <a:p>
            <a:pPr marL="0" indent="0">
              <a:buNone/>
            </a:pPr>
            <a:r>
              <a:rPr lang="en-US" dirty="0"/>
              <a:t>	1. Data Cleaning</a:t>
            </a:r>
          </a:p>
          <a:p>
            <a:pPr marL="0" indent="0">
              <a:buNone/>
            </a:pPr>
            <a:r>
              <a:rPr lang="en-US" dirty="0"/>
              <a:t>	2. Exploratory Data Analysis and Visualization</a:t>
            </a:r>
          </a:p>
          <a:p>
            <a:pPr marL="0" indent="0">
              <a:buNone/>
            </a:pPr>
            <a:r>
              <a:rPr lang="en-US" dirty="0"/>
              <a:t>	3. Data Pre-processing</a:t>
            </a:r>
          </a:p>
          <a:p>
            <a:pPr marL="0" indent="0">
              <a:buNone/>
            </a:pPr>
            <a:r>
              <a:rPr lang="en-US" dirty="0"/>
              <a:t>	4. Model Building</a:t>
            </a:r>
          </a:p>
          <a:p>
            <a:pPr marL="0" indent="0">
              <a:buNone/>
            </a:pPr>
            <a:r>
              <a:rPr lang="en-US" dirty="0"/>
              <a:t>	5. Model Evaluation</a:t>
            </a:r>
          </a:p>
          <a:p>
            <a:pPr marL="0" indent="0">
              <a:buNone/>
            </a:pPr>
            <a:r>
              <a:rPr lang="en-US" dirty="0"/>
              <a:t>	6. Selecting the Best classification model</a:t>
            </a:r>
          </a:p>
        </p:txBody>
      </p:sp>
    </p:spTree>
    <p:extLst>
      <p:ext uri="{BB962C8B-B14F-4D97-AF65-F5344CB8AC3E}">
        <p14:creationId xmlns:p14="http://schemas.microsoft.com/office/powerpoint/2010/main" val="271011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382000" cy="1293028"/>
          </a:xfrm>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1316430818"/>
              </p:ext>
            </p:extLst>
          </p:nvPr>
        </p:nvGraphicFramePr>
        <p:xfrm>
          <a:off x="609600" y="1600200"/>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4534DA-B27C-4B6C-B8D5-C382311D6B1C}"/>
              </a:ext>
            </a:extLst>
          </p:cNvPr>
          <p:cNvSpPr>
            <a:spLocks noGrp="1"/>
          </p:cNvSpPr>
          <p:nvPr>
            <p:ph type="title"/>
          </p:nvPr>
        </p:nvSpPr>
        <p:spPr>
          <a:xfrm>
            <a:off x="2895600" y="764373"/>
            <a:ext cx="8458200" cy="1293028"/>
          </a:xfrm>
        </p:spPr>
        <p:txBody>
          <a:bodyPr>
            <a:normAutofit/>
          </a:bodyPr>
          <a:lstStyle/>
          <a:p>
            <a:r>
              <a:rPr lang="en-US" dirty="0"/>
              <a:t>HARDWARE AND SOFTWARE USED</a:t>
            </a:r>
            <a:endParaRPr lang="en-IN" dirty="0"/>
          </a:p>
        </p:txBody>
      </p:sp>
      <p:sp>
        <p:nvSpPr>
          <p:cNvPr id="3" name="Content Placeholder 2">
            <a:extLst>
              <a:ext uri="{FF2B5EF4-FFF2-40B4-BE49-F238E27FC236}">
                <a16:creationId xmlns:a16="http://schemas.microsoft.com/office/drawing/2014/main" xmlns="" id="{6CD2E4A6-03C6-4FB2-B071-6A4B06833B36}"/>
              </a:ext>
            </a:extLst>
          </p:cNvPr>
          <p:cNvSpPr>
            <a:spLocks noGrp="1"/>
          </p:cNvSpPr>
          <p:nvPr>
            <p:ph idx="1"/>
          </p:nvPr>
        </p:nvSpPr>
        <p:spPr/>
        <p:txBody>
          <a:bodyPr>
            <a:normAutofit fontScale="92500" lnSpcReduction="20000"/>
          </a:bodyPr>
          <a:lstStyle/>
          <a:p>
            <a:r>
              <a:rPr lang="en-IN" dirty="0"/>
              <a:t>Hardware technology being used.</a:t>
            </a:r>
          </a:p>
          <a:p>
            <a:pPr marL="0" indent="0">
              <a:buNone/>
            </a:pPr>
            <a:r>
              <a:rPr lang="en-IN" dirty="0"/>
              <a:t>	RAM 	: 8 GB</a:t>
            </a:r>
          </a:p>
          <a:p>
            <a:pPr marL="0" indent="0">
              <a:buNone/>
            </a:pPr>
            <a:r>
              <a:rPr lang="en-IN" dirty="0"/>
              <a:t>	CPU 	: </a:t>
            </a:r>
            <a:r>
              <a:rPr lang="pt-BR" dirty="0"/>
              <a:t>Intel(R) Core(TM) i3-7100U CPU @ 2.40GHz   2.40 GHz</a:t>
            </a:r>
            <a:endParaRPr lang="en-IN" dirty="0"/>
          </a:p>
          <a:p>
            <a:r>
              <a:rPr lang="en-IN" dirty="0"/>
              <a:t>Software technology being used.</a:t>
            </a:r>
          </a:p>
          <a:p>
            <a:pPr marL="0" indent="0">
              <a:buNone/>
            </a:pPr>
            <a:r>
              <a:rPr lang="en-IN" dirty="0"/>
              <a:t>	Programming language 		: Python</a:t>
            </a:r>
          </a:p>
          <a:p>
            <a:pPr marL="0" indent="0">
              <a:buNone/>
            </a:pPr>
            <a:r>
              <a:rPr lang="en-IN" dirty="0"/>
              <a:t>	Distribution 				: Anaconda Navigator</a:t>
            </a:r>
          </a:p>
          <a:p>
            <a:pPr marL="0" indent="0">
              <a:buNone/>
            </a:pPr>
            <a:r>
              <a:rPr lang="en-IN" dirty="0"/>
              <a:t>	Browser based language shell 	: Jupyter Notebook</a:t>
            </a:r>
          </a:p>
          <a:p>
            <a:r>
              <a:rPr lang="en-IN" dirty="0"/>
              <a:t>Libraries/Packages specifically being used.</a:t>
            </a:r>
          </a:p>
          <a:p>
            <a:pPr marL="0" indent="0">
              <a:buNone/>
            </a:pPr>
            <a:r>
              <a:rPr lang="en-IN" dirty="0"/>
              <a:t>Pandas, NumPy, matplotlib, seaborn, scikit-learn, pandas-profiling, missingno, NLTK</a:t>
            </a:r>
          </a:p>
          <a:p>
            <a:endParaRPr lang="en-IN" dirty="0"/>
          </a:p>
        </p:txBody>
      </p:sp>
    </p:spTree>
    <p:extLst>
      <p:ext uri="{BB962C8B-B14F-4D97-AF65-F5344CB8AC3E}">
        <p14:creationId xmlns:p14="http://schemas.microsoft.com/office/powerpoint/2010/main" val="394517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EA1CD-C229-421F-B4DC-A3561008043A}"/>
              </a:ext>
            </a:extLst>
          </p:cNvPr>
          <p:cNvSpPr>
            <a:spLocks noGrp="1"/>
          </p:cNvSpPr>
          <p:nvPr>
            <p:ph type="title"/>
          </p:nvPr>
        </p:nvSpPr>
        <p:spPr>
          <a:xfrm>
            <a:off x="2895600" y="764373"/>
            <a:ext cx="7696200" cy="1293028"/>
          </a:xfrm>
        </p:spPr>
        <p:txBody>
          <a:bodyPr/>
          <a:lstStyle/>
          <a:p>
            <a:r>
              <a:rPr lang="en-IN" dirty="0"/>
              <a:t>DATA PREPROCESSING</a:t>
            </a:r>
          </a:p>
        </p:txBody>
      </p:sp>
      <p:sp>
        <p:nvSpPr>
          <p:cNvPr id="3" name="Content Placeholder 2">
            <a:extLst>
              <a:ext uri="{FF2B5EF4-FFF2-40B4-BE49-F238E27FC236}">
                <a16:creationId xmlns:a16="http://schemas.microsoft.com/office/drawing/2014/main" xmlns="" id="{D4BBEF55-C1D7-47FB-BC7F-38C7A465087A}"/>
              </a:ext>
            </a:extLst>
          </p:cNvPr>
          <p:cNvSpPr>
            <a:spLocks noGrp="1"/>
          </p:cNvSpPr>
          <p:nvPr>
            <p:ph idx="1"/>
          </p:nvPr>
        </p:nvSpPr>
        <p:spPr/>
        <p:txBody>
          <a:bodyPr>
            <a:normAutofit fontScale="92500" lnSpcReduction="2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219200"/>
          </a:xfrm>
        </p:spPr>
        <p:txBody>
          <a:bodyPr/>
          <a:lstStyle/>
          <a:p>
            <a:r>
              <a:rPr lang="en-US" dirty="0"/>
              <a:t>MISSING VALUES</a:t>
            </a:r>
          </a:p>
        </p:txBody>
      </p:sp>
      <p:sp>
        <p:nvSpPr>
          <p:cNvPr id="4" name="Text Placeholder 3"/>
          <p:cNvSpPr>
            <a:spLocks noGrp="1"/>
          </p:cNvSpPr>
          <p:nvPr>
            <p:ph type="body" sz="half" idx="2"/>
          </p:nvPr>
        </p:nvSpPr>
        <p:spPr/>
        <p:txBody>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xmlns="" id="{C6C54E15-7055-4ACB-83C9-0BC831FBB779}"/>
              </a:ext>
            </a:extLst>
          </p:cNvPr>
          <p:cNvPicPr>
            <a:picLocks noChangeAspect="1"/>
          </p:cNvPicPr>
          <p:nvPr/>
        </p:nvPicPr>
        <p:blipFill>
          <a:blip r:embed="rId2"/>
          <a:stretch>
            <a:fillRect/>
          </a:stretch>
        </p:blipFill>
        <p:spPr>
          <a:xfrm>
            <a:off x="4724400" y="1219200"/>
            <a:ext cx="7086601" cy="4999484"/>
          </a:xfrm>
          <a:prstGeom prst="rect">
            <a:avLst/>
          </a:prstGeom>
          <a:effectLst>
            <a:glow rad="127000">
              <a:schemeClr val="accent4">
                <a:lumMod val="75000"/>
              </a:schemeClr>
            </a:glow>
          </a:effectLst>
        </p:spPr>
      </p:pic>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1062</Words>
  <Application>Microsoft Office PowerPoint</Application>
  <PresentationFormat>Custom</PresentationFormat>
  <Paragraphs>102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Ratings Prediction Project Presentation</vt:lpstr>
      <vt:lpstr>INTRODUCTION</vt:lpstr>
      <vt:lpstr>PROBLEM STATEMENT</vt:lpstr>
      <vt:lpstr>DATA COLLECTION PHASE</vt:lpstr>
      <vt:lpstr>MODEL BUILDING PHASE</vt:lpstr>
      <vt:lpstr>PROJECT FLOW</vt:lpstr>
      <vt:lpstr>HARDWARE AND SOFTWARE USED</vt:lpstr>
      <vt:lpstr>DATA PREPROCESSING</vt:lpstr>
      <vt:lpstr>MISSING VALUES</vt:lpstr>
      <vt:lpstr>PANDAS PROFILING</vt:lpstr>
      <vt:lpstr>WORD AND CHARACTER COUNT</vt:lpstr>
      <vt:lpstr>RATINGS PLOT</vt:lpstr>
      <vt:lpstr>BAR PLOTS</vt:lpstr>
      <vt:lpstr>Count Plots</vt:lpstr>
      <vt:lpstr>WORD CLOUD</vt:lpstr>
      <vt:lpstr>MODEL DEVELOPMENT ALGORITHMS</vt:lpstr>
      <vt:lpstr>MODEL CREATION AND EVALUATION</vt:lpstr>
      <vt:lpstr>FINAL MODEL</vt:lpstr>
      <vt:lpstr>NORMALIZED CONFUSION MATRIX</vt:lpstr>
      <vt:lpstr>CONCLUSION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dell</cp:lastModifiedBy>
  <cp:revision>16</cp:revision>
  <dcterms:created xsi:type="dcterms:W3CDTF">2021-12-26T03:23:22Z</dcterms:created>
  <dcterms:modified xsi:type="dcterms:W3CDTF">2022-02-15T11:20:07Z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