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7" r:id="rId4"/>
    <p:sldId id="266" r:id="rId5"/>
    <p:sldId id="258" r:id="rId6"/>
    <p:sldId id="260" r:id="rId7"/>
    <p:sldId id="262" r:id="rId8"/>
    <p:sldId id="263" r:id="rId9"/>
    <p:sldId id="261"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5" d="100"/>
          <a:sy n="75" d="100"/>
        </p:scale>
        <p:origin x="-1236" y="528"/>
      </p:cViewPr>
      <p:guideLst>
        <p:guide orient="horz" pos="2160"/>
        <p:guide pos="2880"/>
      </p:guideLst>
    </p:cSldViewPr>
  </p:slideViewPr>
  <p:outlineViewPr>
    <p:cViewPr>
      <p:scale>
        <a:sx n="33" d="100"/>
        <a:sy n="33" d="100"/>
      </p:scale>
      <p:origin x="0" y="271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FE9C31-EB24-47FC-A4EF-315DDD76216F}" type="datetimeFigureOut">
              <a:rPr lang="en-US" smtClean="0"/>
              <a:pPr/>
              <a:t>7/22/2022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6F72AF-53FD-4EA1-BAB2-BE0EECE6CF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FE9C31-EB24-47FC-A4EF-315DDD76216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FE9C31-EB24-47FC-A4EF-315DDD76216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FE9C31-EB24-47FC-A4EF-315DDD76216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FE9C31-EB24-47FC-A4EF-315DDD76216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F72AF-53FD-4EA1-BAB2-BE0EECE6CF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FE9C31-EB24-47FC-A4EF-315DDD76216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FE9C31-EB24-47FC-A4EF-315DDD76216F}" type="datetimeFigureOut">
              <a:rPr lang="en-US" smtClean="0"/>
              <a:pPr/>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FE9C31-EB24-47FC-A4EF-315DDD76216F}" type="datetimeFigureOut">
              <a:rPr lang="en-US" smtClean="0"/>
              <a:pPr/>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E9C31-EB24-47FC-A4EF-315DDD76216F}" type="datetimeFigureOut">
              <a:rPr lang="en-US" smtClean="0"/>
              <a:pPr/>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FE9C31-EB24-47FC-A4EF-315DDD76216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F72AF-53FD-4EA1-BAB2-BE0EECE6CF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FE9C31-EB24-47FC-A4EF-315DDD76216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6F72AF-53FD-4EA1-BAB2-BE0EECE6CF5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FE9C31-EB24-47FC-A4EF-315DDD76216F}" type="datetimeFigureOut">
              <a:rPr lang="en-US" smtClean="0"/>
              <a:pPr/>
              <a:t>7/22/2022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6F72AF-53FD-4EA1-BAB2-BE0EECE6CF5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57232"/>
            <a:ext cx="7851648" cy="3214710"/>
          </a:xfrm>
        </p:spPr>
        <p:txBody>
          <a:bodyPr>
            <a:noAutofit/>
            <a:scene3d>
              <a:camera prst="orthographicFront"/>
              <a:lightRig rig="freezing" dir="t">
                <a:rot lat="0" lon="0" rev="5640000"/>
              </a:lightRig>
            </a:scene3d>
            <a:sp3d extrusionH="57150" prstMaterial="flat">
              <a:bevelT w="38100" h="38100" prst="relaxedInset"/>
              <a:contourClr>
                <a:schemeClr val="tx2"/>
              </a:contourClr>
            </a:sp3d>
          </a:bodyPr>
          <a:lstStyle/>
          <a:p>
            <a:pPr algn="ctr"/>
            <a:r>
              <a:rPr lang="en-US" sz="5400" dirty="0">
                <a:solidFill>
                  <a:schemeClr val="tx1"/>
                </a:solidFill>
                <a:effectLst>
                  <a:glow rad="139700">
                    <a:schemeClr val="accent3">
                      <a:satMod val="175000"/>
                      <a:alpha val="40000"/>
                    </a:schemeClr>
                  </a:glow>
                </a:effectLst>
                <a:latin typeface="+mn-lt"/>
                <a:ea typeface="Arial Unicode MS" pitchFamily="34" charset="-128"/>
                <a:cs typeface="Arabic Typesetting" pitchFamily="66" charset="-78"/>
              </a:rPr>
              <a:t>Time series forecasting of GDP in India using ARIMA Model</a:t>
            </a:r>
          </a:p>
        </p:txBody>
      </p:sp>
      <p:sp>
        <p:nvSpPr>
          <p:cNvPr id="3" name="Subtitle 2"/>
          <p:cNvSpPr>
            <a:spLocks noGrp="1"/>
          </p:cNvSpPr>
          <p:nvPr>
            <p:ph type="subTitle" idx="1"/>
          </p:nvPr>
        </p:nvSpPr>
        <p:spPr>
          <a:xfrm>
            <a:off x="533400" y="4071942"/>
            <a:ext cx="7854696" cy="2428892"/>
          </a:xfrm>
        </p:spPr>
        <p:txBody>
          <a:bodyPr>
            <a:normAutofit fontScale="85000" lnSpcReduction="20000"/>
          </a:bodyPr>
          <a:lstStyle/>
          <a:p>
            <a:endParaRPr lang="en-US" dirty="0">
              <a:solidFill>
                <a:schemeClr val="bg1"/>
              </a:solidFill>
            </a:endParaRPr>
          </a:p>
          <a:p>
            <a:r>
              <a:rPr lang="en-US" b="1" dirty="0">
                <a:solidFill>
                  <a:schemeClr val="accent5">
                    <a:lumMod val="50000"/>
                  </a:schemeClr>
                </a:solidFill>
              </a:rPr>
              <a:t>SUBMITTED  BY:</a:t>
            </a:r>
          </a:p>
          <a:p>
            <a:endParaRPr lang="en-US" b="1" dirty="0">
              <a:solidFill>
                <a:schemeClr val="accent5">
                  <a:lumMod val="50000"/>
                </a:schemeClr>
              </a:solidFill>
            </a:endParaRPr>
          </a:p>
          <a:p>
            <a:r>
              <a:rPr lang="en-US" dirty="0">
                <a:solidFill>
                  <a:schemeClr val="accent5">
                    <a:lumMod val="50000"/>
                  </a:schemeClr>
                </a:solidFill>
              </a:rPr>
              <a:t>DIKSHA   </a:t>
            </a:r>
          </a:p>
          <a:p>
            <a:r>
              <a:rPr lang="en-US" dirty="0">
                <a:solidFill>
                  <a:schemeClr val="accent5">
                    <a:lumMod val="50000"/>
                  </a:schemeClr>
                </a:solidFill>
              </a:rPr>
              <a:t>GURBINDER SINGH</a:t>
            </a:r>
          </a:p>
          <a:p>
            <a:r>
              <a:rPr lang="en-US" dirty="0">
                <a:solidFill>
                  <a:schemeClr val="accent5">
                    <a:lumMod val="50000"/>
                  </a:schemeClr>
                </a:solidFill>
              </a:rPr>
              <a:t>MANISHA RANI</a:t>
            </a:r>
          </a:p>
          <a:p>
            <a:r>
              <a:rPr lang="en-US" dirty="0">
                <a:solidFill>
                  <a:schemeClr val="accent5">
                    <a:lumMod val="50000"/>
                  </a:schemeClr>
                </a:solidFill>
              </a:rPr>
              <a:t>SHIKHA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642942"/>
          </a:xfrm>
        </p:spPr>
        <p:txBody>
          <a:bodyPr>
            <a:normAutofit fontScale="90000"/>
          </a:bodyPr>
          <a:lstStyle/>
          <a:p>
            <a:pPr algn="ctr"/>
            <a:r>
              <a:rPr lang="en-GB" dirty="0"/>
              <a:t>GROSS DOMESTIC PRODUCT (GDP):</a:t>
            </a:r>
            <a:endParaRPr lang="en-US" dirty="0"/>
          </a:p>
        </p:txBody>
      </p:sp>
      <p:sp>
        <p:nvSpPr>
          <p:cNvPr id="3" name="Content Placeholder 2"/>
          <p:cNvSpPr>
            <a:spLocks noGrp="1"/>
          </p:cNvSpPr>
          <p:nvPr>
            <p:ph idx="1"/>
          </p:nvPr>
        </p:nvSpPr>
        <p:spPr>
          <a:xfrm>
            <a:off x="457200" y="1643050"/>
            <a:ext cx="8229600" cy="4681550"/>
          </a:xfrm>
        </p:spPr>
        <p:txBody>
          <a:bodyPr/>
          <a:lstStyle/>
          <a:p>
            <a:r>
              <a:rPr lang="en-GB" dirty="0"/>
              <a:t>Gross domestic product (GDP) is the total monetary or market value of all the finished goods and services produced within a country’s borders in a specific time period</a:t>
            </a:r>
          </a:p>
          <a:p>
            <a:r>
              <a:rPr lang="en-GB" dirty="0"/>
              <a:t>GDP provides an economic snapshot of a country, used to estimate the size of an economy and growth rate. </a:t>
            </a:r>
          </a:p>
          <a:p>
            <a:r>
              <a:rPr lang="en-GB" dirty="0"/>
              <a:t> GDP can be calculated in three ways, using expenditures, production, or incomes.</a:t>
            </a:r>
          </a:p>
          <a:p>
            <a:r>
              <a:rPr lang="en-GB" dirty="0"/>
              <a:t> It can be adjusted for inflation and population to provide deeper insights.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GB" b="1" dirty="0"/>
              <a:t>Types of Gross Domestic Product</a:t>
            </a:r>
            <a:endParaRPr lang="en-US" b="1" dirty="0"/>
          </a:p>
        </p:txBody>
      </p:sp>
      <p:sp>
        <p:nvSpPr>
          <p:cNvPr id="3" name="Content Placeholder 2"/>
          <p:cNvSpPr>
            <a:spLocks noGrp="1"/>
          </p:cNvSpPr>
          <p:nvPr>
            <p:ph idx="1"/>
          </p:nvPr>
        </p:nvSpPr>
        <p:spPr>
          <a:xfrm>
            <a:off x="457200" y="1714488"/>
            <a:ext cx="8229600" cy="4610112"/>
          </a:xfrm>
        </p:spPr>
        <p:txBody>
          <a:bodyPr/>
          <a:lstStyle/>
          <a:p>
            <a:r>
              <a:rPr lang="en-GB" b="1" dirty="0"/>
              <a:t>Nominal GDP </a:t>
            </a:r>
            <a:r>
              <a:rPr lang="en-GB" dirty="0"/>
              <a:t>-  Nominal GDP is an assessment of economic production in an economy that includes current prices in its calculation. </a:t>
            </a:r>
          </a:p>
          <a:p>
            <a:r>
              <a:rPr lang="en-GB" b="1" dirty="0"/>
              <a:t>Real GDP </a:t>
            </a:r>
            <a:r>
              <a:rPr lang="en-GB" dirty="0"/>
              <a:t>-  Real GDP is an inflation-adjusted measure that reflects the quantity of goods and services produced by an economy in a given year, with prices held constant from year to year to separate out the impact of inflation or deflation from the trend in output over time.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GB" b="1" dirty="0"/>
              <a:t>COMPONENTS OF GDP</a:t>
            </a:r>
            <a:endParaRPr lang="en-US" b="1" dirty="0"/>
          </a:p>
        </p:txBody>
      </p:sp>
      <p:sp>
        <p:nvSpPr>
          <p:cNvPr id="3" name="Content Placeholder 2"/>
          <p:cNvSpPr>
            <a:spLocks noGrp="1"/>
          </p:cNvSpPr>
          <p:nvPr>
            <p:ph idx="1"/>
          </p:nvPr>
        </p:nvSpPr>
        <p:spPr/>
        <p:txBody>
          <a:bodyPr/>
          <a:lstStyle/>
          <a:p>
            <a:r>
              <a:rPr lang="en-GB" dirty="0"/>
              <a:t>Consumption(C)</a:t>
            </a:r>
          </a:p>
          <a:p>
            <a:r>
              <a:rPr lang="en-GB" dirty="0"/>
              <a:t>Investment (I)</a:t>
            </a:r>
          </a:p>
          <a:p>
            <a:r>
              <a:rPr lang="en-GB" dirty="0"/>
              <a:t>Government spending ’s (G)</a:t>
            </a:r>
          </a:p>
          <a:p>
            <a:r>
              <a:rPr lang="en-GB" dirty="0"/>
              <a:t>Net exports (X-M)</a:t>
            </a:r>
          </a:p>
          <a:p>
            <a:pPr>
              <a:buNone/>
            </a:pPr>
            <a:r>
              <a:rPr lang="en-GB" dirty="0"/>
              <a:t>   where X – exports</a:t>
            </a:r>
          </a:p>
          <a:p>
            <a:pPr>
              <a:buNone/>
            </a:pPr>
            <a:r>
              <a:rPr lang="en-GB" dirty="0"/>
              <a:t>              M- imports</a:t>
            </a:r>
          </a:p>
          <a:p>
            <a:pPr>
              <a:buNone/>
            </a:pPr>
            <a:endParaRPr lang="en-GB" dirty="0"/>
          </a:p>
          <a:p>
            <a:pPr>
              <a:buNone/>
            </a:pPr>
            <a:r>
              <a:rPr lang="en-GB" dirty="0">
                <a:solidFill>
                  <a:schemeClr val="accent2">
                    <a:lumMod val="60000"/>
                    <a:lumOff val="40000"/>
                  </a:schemeClr>
                </a:solidFill>
              </a:rPr>
              <a:t>GDP can be calculated by</a:t>
            </a:r>
          </a:p>
          <a:p>
            <a:pPr algn="ctr">
              <a:buNone/>
            </a:pPr>
            <a:r>
              <a:rPr lang="en-GB" dirty="0">
                <a:solidFill>
                  <a:schemeClr val="accent2">
                    <a:lumMod val="60000"/>
                    <a:lumOff val="40000"/>
                  </a:schemeClr>
                </a:solidFill>
              </a:rPr>
              <a:t>           </a:t>
            </a:r>
            <a:r>
              <a:rPr lang="en-GB" dirty="0">
                <a:solidFill>
                  <a:schemeClr val="accent2">
                    <a:lumMod val="75000"/>
                  </a:schemeClr>
                </a:solidFill>
              </a:rPr>
              <a:t>GDP = C+G+I+(X-M) </a:t>
            </a:r>
            <a:endParaRPr lang="en-GB" dirty="0">
              <a:solidFill>
                <a:schemeClr val="accent2">
                  <a:lumMod val="60000"/>
                  <a:lumOff val="4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alaxy Computers\Desktop\gdp.jpg"/>
          <p:cNvPicPr>
            <a:picLocks noGrp="1" noChangeAspect="1" noChangeArrowheads="1"/>
          </p:cNvPicPr>
          <p:nvPr>
            <p:ph idx="1"/>
          </p:nvPr>
        </p:nvPicPr>
        <p:blipFill>
          <a:blip r:embed="rId2"/>
          <a:srcRect/>
          <a:stretch>
            <a:fillRect/>
          </a:stretch>
        </p:blipFill>
        <p:spPr bwMode="auto">
          <a:xfrm>
            <a:off x="1643042" y="1142984"/>
            <a:ext cx="6901609" cy="518161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GB" b="1" dirty="0"/>
              <a:t>METHODOLOGY:</a:t>
            </a:r>
            <a:endParaRPr lang="en-US" b="1" dirty="0"/>
          </a:p>
        </p:txBody>
      </p:sp>
      <p:sp>
        <p:nvSpPr>
          <p:cNvPr id="3" name="Content Placeholder 2"/>
          <p:cNvSpPr>
            <a:spLocks noGrp="1"/>
          </p:cNvSpPr>
          <p:nvPr>
            <p:ph idx="1"/>
          </p:nvPr>
        </p:nvSpPr>
        <p:spPr>
          <a:xfrm>
            <a:off x="457200" y="2357430"/>
            <a:ext cx="8229600" cy="3967170"/>
          </a:xfrm>
        </p:spPr>
        <p:txBody>
          <a:bodyPr/>
          <a:lstStyle/>
          <a:p>
            <a:r>
              <a:rPr lang="en-GB" dirty="0"/>
              <a:t>Data Collection </a:t>
            </a:r>
          </a:p>
          <a:p>
            <a:pPr>
              <a:buNone/>
            </a:pPr>
            <a:endParaRPr lang="en-GB" dirty="0"/>
          </a:p>
          <a:p>
            <a:r>
              <a:rPr lang="en-GB" dirty="0"/>
              <a:t>Analysis of  Data using ARIMA model</a:t>
            </a:r>
          </a:p>
          <a:p>
            <a:pPr>
              <a:buNone/>
            </a:pPr>
            <a:endParaRPr lang="en-GB" dirty="0"/>
          </a:p>
          <a:p>
            <a:r>
              <a:rPr lang="en-GB" dirty="0"/>
              <a:t>Time  Series  Forecasting </a:t>
            </a:r>
          </a:p>
          <a:p>
            <a:pPr>
              <a:buNone/>
            </a:pPr>
            <a:endParaRPr lang="en-GB" dirty="0"/>
          </a:p>
          <a:p>
            <a:r>
              <a:rPr lang="en-GB" dirty="0"/>
              <a:t>Validation of Results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857232"/>
            <a:ext cx="7901014" cy="785818"/>
          </a:xfrm>
        </p:spPr>
        <p:txBody>
          <a:bodyPr>
            <a:normAutofit fontScale="90000"/>
          </a:bodyPr>
          <a:lstStyle/>
          <a:p>
            <a:pPr algn="ctr"/>
            <a:r>
              <a:rPr lang="en-GB" b="1" dirty="0"/>
              <a:t>Data Collection :</a:t>
            </a:r>
            <a:endParaRPr lang="en-US" b="1" dirty="0"/>
          </a:p>
        </p:txBody>
      </p:sp>
      <p:sp>
        <p:nvSpPr>
          <p:cNvPr id="3" name="Content Placeholder 2"/>
          <p:cNvSpPr>
            <a:spLocks noGrp="1"/>
          </p:cNvSpPr>
          <p:nvPr>
            <p:ph idx="1"/>
          </p:nvPr>
        </p:nvSpPr>
        <p:spPr>
          <a:xfrm>
            <a:off x="457200" y="2143116"/>
            <a:ext cx="8229600" cy="4181484"/>
          </a:xfrm>
        </p:spPr>
        <p:txBody>
          <a:bodyPr/>
          <a:lstStyle/>
          <a:p>
            <a:pPr algn="just">
              <a:buNone/>
            </a:pPr>
            <a:r>
              <a:rPr lang="en-GB" dirty="0"/>
              <a:t>  We have collected the GDP growth data for India from 1951-2020 from a comma separated (CSV) file available for download on the official website of Open Government Data (OGD) Platform India, and uploaded that in Excel 2013.Then data was cleaned , extracted and converted into Time series data to be used for analysis and forecasting in R studio software.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785818"/>
          </a:xfrm>
        </p:spPr>
        <p:txBody>
          <a:bodyPr>
            <a:normAutofit/>
          </a:bodyPr>
          <a:lstStyle/>
          <a:p>
            <a:pPr algn="ctr"/>
            <a:r>
              <a:rPr lang="en-GB" sz="4000" b="1" dirty="0"/>
              <a:t>ANALYSIS  USING ARIMA MODEL:</a:t>
            </a:r>
            <a:endParaRPr lang="en-US" sz="4000" b="1" dirty="0"/>
          </a:p>
        </p:txBody>
      </p:sp>
      <p:sp>
        <p:nvSpPr>
          <p:cNvPr id="3" name="Content Placeholder 2"/>
          <p:cNvSpPr>
            <a:spLocks noGrp="1"/>
          </p:cNvSpPr>
          <p:nvPr>
            <p:ph idx="1"/>
          </p:nvPr>
        </p:nvSpPr>
        <p:spPr>
          <a:xfrm>
            <a:off x="457200" y="1285860"/>
            <a:ext cx="8229600" cy="5038740"/>
          </a:xfrm>
        </p:spPr>
        <p:txBody>
          <a:bodyPr>
            <a:normAutofit lnSpcReduction="10000"/>
          </a:bodyPr>
          <a:lstStyle/>
          <a:p>
            <a:pPr>
              <a:buNone/>
            </a:pPr>
            <a:r>
              <a:rPr lang="en-GB" b="1" dirty="0"/>
              <a:t>Introduction to ARIMA Model </a:t>
            </a:r>
            <a:r>
              <a:rPr lang="en-GB" dirty="0"/>
              <a:t>:</a:t>
            </a:r>
          </a:p>
          <a:p>
            <a:r>
              <a:rPr lang="en-GB" dirty="0"/>
              <a:t>Acronym for ARIMA is Auto Regressive Integrated Moving Average.</a:t>
            </a:r>
          </a:p>
          <a:p>
            <a:r>
              <a:rPr lang="en-GB" dirty="0"/>
              <a:t>It is a prediction model used for time series.</a:t>
            </a:r>
          </a:p>
          <a:p>
            <a:pPr>
              <a:buNone/>
            </a:pPr>
            <a:r>
              <a:rPr lang="en-GB" dirty="0"/>
              <a:t>    Example: Measuring the level of unemployment each month of the year would comprise a time series.</a:t>
            </a:r>
          </a:p>
          <a:p>
            <a:r>
              <a:rPr lang="en-GB" dirty="0"/>
              <a:t>Here the terms are :</a:t>
            </a:r>
          </a:p>
          <a:p>
            <a:pPr>
              <a:buNone/>
            </a:pPr>
            <a:r>
              <a:rPr lang="en-GB" dirty="0"/>
              <a:t>    </a:t>
            </a:r>
            <a:r>
              <a:rPr lang="en-GB" b="1" dirty="0"/>
              <a:t>Auto Regressive </a:t>
            </a:r>
            <a:r>
              <a:rPr lang="en-GB" dirty="0"/>
              <a:t>: lags of variable itself</a:t>
            </a:r>
          </a:p>
          <a:p>
            <a:pPr>
              <a:buNone/>
            </a:pPr>
            <a:r>
              <a:rPr lang="en-GB" dirty="0"/>
              <a:t>    </a:t>
            </a:r>
            <a:r>
              <a:rPr lang="en-GB" b="1" dirty="0"/>
              <a:t>Integrated</a:t>
            </a:r>
            <a:r>
              <a:rPr lang="en-GB" dirty="0"/>
              <a:t>: Differencing steps required to make data stationary  .</a:t>
            </a:r>
          </a:p>
          <a:p>
            <a:pPr>
              <a:buNone/>
            </a:pPr>
            <a:r>
              <a:rPr lang="en-GB" dirty="0"/>
              <a:t>    </a:t>
            </a:r>
            <a:r>
              <a:rPr lang="en-GB" b="1" dirty="0"/>
              <a:t>Moving Average</a:t>
            </a:r>
            <a:r>
              <a:rPr lang="en-GB" dirty="0"/>
              <a:t>: lags of previous information shocks.</a:t>
            </a:r>
          </a:p>
          <a:p>
            <a:pPr>
              <a:buNone/>
            </a:pPr>
            <a:endParaRPr lang="en-GB"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6072206"/>
          </a:xfrm>
        </p:spPr>
        <p:txBody>
          <a:bodyPr>
            <a:normAutofit fontScale="92500"/>
          </a:bodyPr>
          <a:lstStyle/>
          <a:p>
            <a:r>
              <a:rPr lang="en-GB" dirty="0"/>
              <a:t>A  non seasonal ARIMA model is classified as an “ARIMA ( p , d , q )” model , where : </a:t>
            </a:r>
          </a:p>
          <a:p>
            <a:pPr>
              <a:buNone/>
            </a:pPr>
            <a:r>
              <a:rPr lang="en-GB" dirty="0"/>
              <a:t>    p is the number of autoregressive terms .</a:t>
            </a:r>
          </a:p>
          <a:p>
            <a:pPr>
              <a:buNone/>
            </a:pPr>
            <a:r>
              <a:rPr lang="en-GB" dirty="0"/>
              <a:t>    d is the number of non seasonal differences needed                         for stationary , and</a:t>
            </a:r>
          </a:p>
          <a:p>
            <a:pPr>
              <a:buNone/>
            </a:pPr>
            <a:r>
              <a:rPr lang="en-GB" dirty="0"/>
              <a:t>    q is the number of lagged forecast errors in the prediction equations.   </a:t>
            </a:r>
          </a:p>
          <a:p>
            <a:pPr>
              <a:buNone/>
            </a:pPr>
            <a:endParaRPr lang="en-GB" dirty="0"/>
          </a:p>
          <a:p>
            <a:r>
              <a:rPr lang="en-GB" sz="3900" b="1" dirty="0"/>
              <a:t>ASSUMPTIONS:</a:t>
            </a:r>
          </a:p>
          <a:p>
            <a:pPr>
              <a:buFont typeface="Wingdings" pitchFamily="2" charset="2"/>
              <a:buChar char="Ø"/>
            </a:pPr>
            <a:r>
              <a:rPr lang="en-GB" dirty="0"/>
              <a:t> The data series used by ARIMA should be stationary.</a:t>
            </a:r>
          </a:p>
          <a:p>
            <a:pPr>
              <a:buNone/>
            </a:pPr>
            <a:r>
              <a:rPr lang="en-GB" dirty="0"/>
              <a:t>    By  STATIONARY it means that the properties of the series does not depend on the time when it is captured.</a:t>
            </a:r>
          </a:p>
          <a:p>
            <a:pPr>
              <a:buFont typeface="Wingdings" pitchFamily="2" charset="2"/>
              <a:buChar char="Ø"/>
            </a:pPr>
            <a:r>
              <a:rPr lang="en-GB" dirty="0"/>
              <a:t>A non stationary series is made stationary by differencing.</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buFont typeface="Wingdings" pitchFamily="2" charset="2"/>
              <a:buChar char="Ø"/>
            </a:pPr>
            <a:r>
              <a:rPr lang="en-GB" dirty="0"/>
              <a:t>Data  should be </a:t>
            </a:r>
            <a:r>
              <a:rPr lang="en-GB" dirty="0" err="1"/>
              <a:t>univariate</a:t>
            </a:r>
            <a:r>
              <a:rPr lang="en-GB" dirty="0"/>
              <a:t> – ARIMA  works on a single variable. Auto - regression is all about regression with the past values. </a:t>
            </a:r>
            <a:endParaRPr lang="en-US" dirty="0"/>
          </a:p>
        </p:txBody>
      </p:sp>
      <p:pic>
        <p:nvPicPr>
          <p:cNvPr id="1026" name="Picture 2" descr="C:\Users\Galaxy Computers\Desktop\sta.png"/>
          <p:cNvPicPr>
            <a:picLocks noChangeAspect="1" noChangeArrowheads="1"/>
          </p:cNvPicPr>
          <p:nvPr/>
        </p:nvPicPr>
        <p:blipFill>
          <a:blip r:embed="rId2"/>
          <a:srcRect/>
          <a:stretch>
            <a:fillRect/>
          </a:stretch>
        </p:blipFill>
        <p:spPr bwMode="auto">
          <a:xfrm>
            <a:off x="1357290" y="1428736"/>
            <a:ext cx="6424278" cy="26098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pPr algn="ctr"/>
            <a:r>
              <a:rPr lang="en-GB" sz="4400" b="1" dirty="0"/>
              <a:t>ARIMA MODEL</a:t>
            </a:r>
            <a:endParaRPr lang="en-US" sz="4400" b="1" dirty="0"/>
          </a:p>
        </p:txBody>
      </p:sp>
      <p:sp>
        <p:nvSpPr>
          <p:cNvPr id="3" name="Content Placeholder 2"/>
          <p:cNvSpPr>
            <a:spLocks noGrp="1"/>
          </p:cNvSpPr>
          <p:nvPr>
            <p:ph idx="1"/>
          </p:nvPr>
        </p:nvSpPr>
        <p:spPr>
          <a:xfrm>
            <a:off x="457200" y="1142984"/>
            <a:ext cx="8229600" cy="5429288"/>
          </a:xfrm>
        </p:spPr>
        <p:txBody>
          <a:bodyPr>
            <a:normAutofit fontScale="92500" lnSpcReduction="20000"/>
          </a:bodyPr>
          <a:lstStyle/>
          <a:p>
            <a:r>
              <a:rPr lang="en-GB" b="1" dirty="0"/>
              <a:t>Auto Regressive(AR) Model</a:t>
            </a:r>
            <a:r>
              <a:rPr lang="en-GB" dirty="0"/>
              <a:t>:</a:t>
            </a:r>
          </a:p>
          <a:p>
            <a:pPr>
              <a:buNone/>
            </a:pPr>
            <a:r>
              <a:rPr lang="en-GB" dirty="0"/>
              <a:t>   Value of a variable in one period  is related to the values in previous period.</a:t>
            </a:r>
          </a:p>
          <a:p>
            <a:pPr>
              <a:buNone/>
            </a:pPr>
            <a:r>
              <a:rPr lang="en-GB" dirty="0"/>
              <a:t>    AR(p)- Current  Values depend on its own p- previous values </a:t>
            </a:r>
          </a:p>
          <a:p>
            <a:pPr>
              <a:buNone/>
            </a:pPr>
            <a:r>
              <a:rPr lang="en-GB" dirty="0"/>
              <a:t>    P is the order of AR process</a:t>
            </a:r>
          </a:p>
          <a:p>
            <a:pPr>
              <a:buNone/>
            </a:pPr>
            <a:r>
              <a:rPr lang="en-GB" dirty="0"/>
              <a:t>    Ex : AR(1,0,0) or AR(1)</a:t>
            </a:r>
          </a:p>
          <a:p>
            <a:r>
              <a:rPr lang="en-GB" b="1" dirty="0"/>
              <a:t>Moving Average (MA) Model </a:t>
            </a:r>
            <a:r>
              <a:rPr lang="en-GB" dirty="0"/>
              <a:t>:</a:t>
            </a:r>
          </a:p>
          <a:p>
            <a:pPr>
              <a:buNone/>
            </a:pPr>
            <a:r>
              <a:rPr lang="en-GB" dirty="0"/>
              <a:t>    Accounts for possibility of a relationship b/w a variable</a:t>
            </a:r>
            <a:r>
              <a:rPr lang="en-US" dirty="0"/>
              <a:t> &amp; residuals from previous period</a:t>
            </a:r>
          </a:p>
          <a:p>
            <a:pPr>
              <a:buNone/>
            </a:pPr>
            <a:r>
              <a:rPr lang="en-GB" dirty="0"/>
              <a:t>     MA(q) – the current deviation from mean depends on q  previous observations</a:t>
            </a:r>
          </a:p>
          <a:p>
            <a:pPr>
              <a:buNone/>
            </a:pPr>
            <a:r>
              <a:rPr lang="en-GB" dirty="0"/>
              <a:t>     q is the order of MA process.</a:t>
            </a:r>
          </a:p>
          <a:p>
            <a:pPr>
              <a:buNone/>
            </a:pPr>
            <a:r>
              <a:rPr lang="en-GB" dirty="0"/>
              <a:t>    Only error terms are there </a:t>
            </a:r>
          </a:p>
          <a:p>
            <a:pPr>
              <a:buNone/>
            </a:pPr>
            <a:r>
              <a:rPr lang="en-GB" dirty="0"/>
              <a:t>     Ex. – MA (0 , 0 , 1) or MA (1)</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GB" dirty="0"/>
              <a:t>                       </a:t>
            </a:r>
            <a:r>
              <a:rPr lang="en-GB" b="1" dirty="0"/>
              <a:t>Contents</a:t>
            </a:r>
            <a:endParaRPr lang="en-US" b="1" dirty="0"/>
          </a:p>
        </p:txBody>
      </p:sp>
      <p:sp>
        <p:nvSpPr>
          <p:cNvPr id="3" name="Content Placeholder 2"/>
          <p:cNvSpPr>
            <a:spLocks noGrp="1"/>
          </p:cNvSpPr>
          <p:nvPr>
            <p:ph idx="1"/>
          </p:nvPr>
        </p:nvSpPr>
        <p:spPr>
          <a:xfrm>
            <a:off x="500034" y="1643050"/>
            <a:ext cx="8229600" cy="4389120"/>
          </a:xfrm>
        </p:spPr>
        <p:txBody>
          <a:bodyPr>
            <a:normAutofit/>
          </a:bodyPr>
          <a:lstStyle/>
          <a:p>
            <a:r>
              <a:rPr lang="en-GB" dirty="0"/>
              <a:t>Introduction</a:t>
            </a:r>
            <a:r>
              <a:rPr lang="en-US" dirty="0"/>
              <a:t>  to project</a:t>
            </a:r>
          </a:p>
          <a:p>
            <a:r>
              <a:rPr lang="en-GB" dirty="0"/>
              <a:t>Project Aims to</a:t>
            </a:r>
          </a:p>
          <a:p>
            <a:r>
              <a:rPr lang="en-GB" dirty="0"/>
              <a:t>Introduction : </a:t>
            </a:r>
          </a:p>
          <a:p>
            <a:pPr>
              <a:buFont typeface="Wingdings" pitchFamily="2" charset="2"/>
              <a:buChar char="Ø"/>
            </a:pPr>
            <a:r>
              <a:rPr lang="en-GB" dirty="0"/>
              <a:t>               Time series</a:t>
            </a:r>
          </a:p>
          <a:p>
            <a:pPr>
              <a:buFont typeface="Wingdings" pitchFamily="2" charset="2"/>
              <a:buChar char="Ø"/>
            </a:pPr>
            <a:r>
              <a:rPr lang="en-GB" dirty="0"/>
              <a:t>               Gross domestic product</a:t>
            </a:r>
          </a:p>
          <a:p>
            <a:r>
              <a:rPr lang="en-GB" dirty="0"/>
              <a:t>Methodology:</a:t>
            </a:r>
          </a:p>
          <a:p>
            <a:pPr>
              <a:buFont typeface="Wingdings" pitchFamily="2" charset="2"/>
              <a:buChar char="Ø"/>
            </a:pPr>
            <a:r>
              <a:rPr lang="en-GB" dirty="0"/>
              <a:t>               Analysis using ARIMA model</a:t>
            </a:r>
          </a:p>
          <a:p>
            <a:pPr>
              <a:buFont typeface="Wingdings" pitchFamily="2" charset="2"/>
              <a:buChar char="Ø"/>
            </a:pPr>
            <a:r>
              <a:rPr lang="en-GB" dirty="0"/>
              <a:t>               Time series forecasting</a:t>
            </a:r>
          </a:p>
          <a:p>
            <a:r>
              <a:rPr lang="en-GB"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8929718" cy="5715040"/>
          </a:xfrm>
        </p:spPr>
        <p:txBody>
          <a:bodyPr>
            <a:normAutofit fontScale="92500"/>
          </a:bodyPr>
          <a:lstStyle/>
          <a:p>
            <a:r>
              <a:rPr lang="en-GB" dirty="0"/>
              <a:t>ARMA model: Both AR and MA are there i.e. ARMA (1,0,1)</a:t>
            </a:r>
          </a:p>
          <a:p>
            <a:r>
              <a:rPr lang="en-GB" dirty="0"/>
              <a:t>ARIMA model: If differencing term is also included i.e. ARIMA (1,1,1)</a:t>
            </a:r>
          </a:p>
          <a:p>
            <a:endParaRPr lang="en-GB" dirty="0"/>
          </a:p>
          <a:p>
            <a:pPr>
              <a:buNone/>
            </a:pPr>
            <a:r>
              <a:rPr lang="en-GB" dirty="0"/>
              <a:t> </a:t>
            </a:r>
            <a:r>
              <a:rPr lang="en-GB" b="1" dirty="0"/>
              <a:t>PROCEDURE FOR ARIMA MODELLING </a:t>
            </a:r>
            <a:r>
              <a:rPr lang="en-GB" dirty="0"/>
              <a:t>:</a:t>
            </a:r>
          </a:p>
          <a:p>
            <a:pPr>
              <a:buFont typeface="Wingdings" pitchFamily="2" charset="2"/>
              <a:buChar char="Ø"/>
            </a:pPr>
            <a:r>
              <a:rPr lang="en-GB" b="1" dirty="0"/>
              <a:t>Ensure </a:t>
            </a:r>
            <a:r>
              <a:rPr lang="en-GB" b="1" dirty="0" err="1"/>
              <a:t>stationarity</a:t>
            </a:r>
            <a:r>
              <a:rPr lang="en-GB" b="1" dirty="0"/>
              <a:t> </a:t>
            </a:r>
            <a:r>
              <a:rPr lang="en-GB" dirty="0"/>
              <a:t>: Determine the appropriate values of d</a:t>
            </a:r>
          </a:p>
          <a:p>
            <a:pPr>
              <a:buFont typeface="Wingdings" pitchFamily="2" charset="2"/>
              <a:buChar char="Ø"/>
            </a:pPr>
            <a:r>
              <a:rPr lang="en-GB" b="1" dirty="0"/>
              <a:t>Make </a:t>
            </a:r>
            <a:r>
              <a:rPr lang="en-GB" b="1" dirty="0" err="1"/>
              <a:t>correlograms</a:t>
            </a:r>
            <a:r>
              <a:rPr lang="en-GB" b="1" dirty="0"/>
              <a:t> </a:t>
            </a:r>
            <a:r>
              <a:rPr lang="en-GB" dirty="0"/>
              <a:t>( ACF &amp; PACF) : PACF  indicates the AR terms and ACF will show the MA terms .</a:t>
            </a:r>
          </a:p>
          <a:p>
            <a:pPr>
              <a:buFont typeface="Wingdings" pitchFamily="2" charset="2"/>
              <a:buChar char="Ø"/>
            </a:pPr>
            <a:r>
              <a:rPr lang="en-GB" b="1" dirty="0"/>
              <a:t>Fit the model </a:t>
            </a:r>
            <a:r>
              <a:rPr lang="en-GB" dirty="0"/>
              <a:t>: Estimate an ARIMA model using values of p , d , q  you think are appropriate.</a:t>
            </a:r>
          </a:p>
          <a:p>
            <a:pPr>
              <a:buFont typeface="Wingdings" pitchFamily="2" charset="2"/>
              <a:buChar char="Ø"/>
            </a:pPr>
            <a:r>
              <a:rPr lang="en-GB" b="1" dirty="0"/>
              <a:t>Diagnostic test </a:t>
            </a:r>
            <a:r>
              <a:rPr lang="en-GB" dirty="0"/>
              <a:t>: Check residuals of estimated ARIMA model ; pick best model with well behaved residuals.</a:t>
            </a:r>
          </a:p>
          <a:p>
            <a:pPr>
              <a:buFont typeface="Wingdings" pitchFamily="2" charset="2"/>
              <a:buChar char="Ø"/>
            </a:pPr>
            <a:r>
              <a:rPr lang="en-GB" b="1" dirty="0"/>
              <a:t>Forecasting</a:t>
            </a:r>
            <a:r>
              <a:rPr lang="en-GB" dirty="0"/>
              <a:t> : Use the fitted model for forecasting purpose.</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229600" cy="571504"/>
          </a:xfrm>
        </p:spPr>
        <p:txBody>
          <a:bodyPr>
            <a:noAutofit/>
          </a:bodyPr>
          <a:lstStyle/>
          <a:p>
            <a:pPr algn="ctr"/>
            <a:r>
              <a:rPr lang="en-GB" sz="4000" b="1" dirty="0"/>
              <a:t>STEP 1 : STATIONARITY </a:t>
            </a:r>
            <a:endParaRPr lang="en-US" sz="4000" b="1" dirty="0"/>
          </a:p>
        </p:txBody>
      </p:sp>
      <p:sp>
        <p:nvSpPr>
          <p:cNvPr id="3" name="Content Placeholder 2"/>
          <p:cNvSpPr>
            <a:spLocks noGrp="1"/>
          </p:cNvSpPr>
          <p:nvPr>
            <p:ph idx="1"/>
          </p:nvPr>
        </p:nvSpPr>
        <p:spPr>
          <a:xfrm>
            <a:off x="0" y="1142984"/>
            <a:ext cx="9144000" cy="5715016"/>
          </a:xfrm>
        </p:spPr>
        <p:txBody>
          <a:bodyPr>
            <a:normAutofit fontScale="92500"/>
          </a:bodyPr>
          <a:lstStyle/>
          <a:p>
            <a:r>
              <a:rPr lang="en-GB" dirty="0"/>
              <a:t>In order to model a time series with the help of Box – Jenkins  approach ,the series has to be stationary </a:t>
            </a:r>
          </a:p>
          <a:p>
            <a:r>
              <a:rPr lang="en-GB" dirty="0"/>
              <a:t>If the process is non stationary then first differences of the series are computed to  make data stationary.</a:t>
            </a:r>
          </a:p>
          <a:p>
            <a:r>
              <a:rPr lang="en-GB" dirty="0"/>
              <a:t>The process is continued until a stationary time series is found.</a:t>
            </a:r>
          </a:p>
          <a:p>
            <a:r>
              <a:rPr lang="en-GB" dirty="0"/>
              <a:t>This then determines the value of d </a:t>
            </a:r>
          </a:p>
          <a:p>
            <a:endParaRPr lang="en-GB" dirty="0"/>
          </a:p>
          <a:p>
            <a:pPr>
              <a:buNone/>
            </a:pPr>
            <a:r>
              <a:rPr lang="en-GB" sz="3000" b="1" dirty="0"/>
              <a:t>TESTING STATIONARITY</a:t>
            </a:r>
            <a:r>
              <a:rPr lang="en-GB" dirty="0"/>
              <a:t>:</a:t>
            </a:r>
          </a:p>
          <a:p>
            <a:r>
              <a:rPr lang="en-GB" b="1" dirty="0"/>
              <a:t>DICKEY -FULLER TEST</a:t>
            </a:r>
            <a:r>
              <a:rPr lang="en-GB" dirty="0"/>
              <a:t>:</a:t>
            </a:r>
          </a:p>
          <a:p>
            <a:pPr>
              <a:buFont typeface="Wingdings" pitchFamily="2" charset="2"/>
              <a:buChar char="Ø"/>
            </a:pPr>
            <a:r>
              <a:rPr lang="en-GB" dirty="0"/>
              <a:t> p value has to be less than 0.05</a:t>
            </a:r>
          </a:p>
          <a:p>
            <a:pPr>
              <a:buFont typeface="Wingdings" pitchFamily="2" charset="2"/>
              <a:buChar char="Ø"/>
            </a:pPr>
            <a:r>
              <a:rPr lang="en-GB" dirty="0"/>
              <a:t>If p value &gt; o.05 , you accept the null hypothesis , you conclude that the time series has a unit root.</a:t>
            </a:r>
          </a:p>
          <a:p>
            <a:pPr>
              <a:buFont typeface="Wingdings" pitchFamily="2" charset="2"/>
              <a:buChar char="Ø"/>
            </a:pPr>
            <a:r>
              <a:rPr lang="en-GB" dirty="0"/>
              <a:t>In that case you should first </a:t>
            </a:r>
            <a:r>
              <a:rPr lang="en-GB" dirty="0" err="1"/>
              <a:t>differnce</a:t>
            </a:r>
            <a:r>
              <a:rPr lang="en-GB" dirty="0"/>
              <a:t> the series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500066"/>
          </a:xfrm>
        </p:spPr>
        <p:txBody>
          <a:bodyPr>
            <a:normAutofit fontScale="90000"/>
          </a:bodyPr>
          <a:lstStyle/>
          <a:p>
            <a:pPr algn="ctr"/>
            <a:r>
              <a:rPr lang="en-GB" b="1" dirty="0"/>
              <a:t>WHAT IS DF TEST?</a:t>
            </a:r>
            <a:endParaRPr lang="en-US" b="1" dirty="0"/>
          </a:p>
        </p:txBody>
      </p:sp>
      <p:sp>
        <p:nvSpPr>
          <p:cNvPr id="3" name="Content Placeholder 2"/>
          <p:cNvSpPr>
            <a:spLocks noGrp="1"/>
          </p:cNvSpPr>
          <p:nvPr>
            <p:ph idx="1"/>
          </p:nvPr>
        </p:nvSpPr>
        <p:spPr>
          <a:xfrm>
            <a:off x="0" y="1285860"/>
            <a:ext cx="9144000" cy="5786454"/>
          </a:xfrm>
        </p:spPr>
        <p:txBody>
          <a:bodyPr>
            <a:normAutofit fontScale="92500" lnSpcReduction="10000"/>
          </a:bodyPr>
          <a:lstStyle/>
          <a:p>
            <a:r>
              <a:rPr lang="en-GB" dirty="0"/>
              <a:t>Imagine a series where a fraction of the current value is depending on a fraction of previous values of the series .</a:t>
            </a:r>
          </a:p>
          <a:p>
            <a:r>
              <a:rPr lang="en-GB" dirty="0"/>
              <a:t>DF builds a regression line between fraction of current value and fraction of previous value.</a:t>
            </a:r>
          </a:p>
          <a:p>
            <a:r>
              <a:rPr lang="en-GB" dirty="0"/>
              <a:t>If p value of DF test is &lt; 5 % then the series is stationary .</a:t>
            </a:r>
          </a:p>
          <a:p>
            <a:endParaRPr lang="en-GB" dirty="0"/>
          </a:p>
          <a:p>
            <a:pPr algn="ctr">
              <a:buNone/>
            </a:pPr>
            <a:r>
              <a:rPr lang="en-GB" sz="4000" b="1" dirty="0"/>
              <a:t>STEP 2 : </a:t>
            </a:r>
            <a:r>
              <a:rPr lang="en-US" sz="4000" b="1" dirty="0"/>
              <a:t>MAKING CORRELOGRAMS</a:t>
            </a:r>
            <a:r>
              <a:rPr lang="en-US" sz="4000" dirty="0"/>
              <a:t>:</a:t>
            </a:r>
          </a:p>
          <a:p>
            <a:pPr>
              <a:buFont typeface="Wingdings" pitchFamily="2" charset="2"/>
              <a:buChar char="Ø"/>
            </a:pPr>
            <a:r>
              <a:rPr lang="en-US" sz="2800" b="1" dirty="0"/>
              <a:t>Autocorrelation Function : </a:t>
            </a:r>
          </a:p>
          <a:p>
            <a:r>
              <a:rPr lang="en-US" sz="2800" dirty="0"/>
              <a:t>  It is a correlation between 2 values of the same variable at times Xi and </a:t>
            </a:r>
            <a:r>
              <a:rPr lang="en-US" sz="2800" dirty="0" err="1"/>
              <a:t>Xi+k</a:t>
            </a:r>
            <a:r>
              <a:rPr lang="en-US" sz="2800" dirty="0"/>
              <a:t>.</a:t>
            </a:r>
          </a:p>
          <a:p>
            <a:r>
              <a:rPr lang="en-US" sz="2800" dirty="0"/>
              <a:t>Correlation with lag 1,lag 2, lag 3 ,etc.</a:t>
            </a:r>
          </a:p>
          <a:p>
            <a:r>
              <a:rPr lang="en-US" sz="2800" dirty="0"/>
              <a:t>The ACF represents the degree of persistence over respective lags of a variable.</a:t>
            </a:r>
            <a:r>
              <a:rPr lang="en-US" sz="4000" dirty="0"/>
              <a:t> </a:t>
            </a:r>
            <a:endParaRPr lang="en-GB"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71612"/>
            <a:ext cx="8929718" cy="4824426"/>
          </a:xfrm>
        </p:spPr>
        <p:txBody>
          <a:bodyPr/>
          <a:lstStyle/>
          <a:p>
            <a:pPr>
              <a:buFont typeface="Wingdings" pitchFamily="2" charset="2"/>
              <a:buChar char="Ø"/>
            </a:pPr>
            <a:r>
              <a:rPr lang="en-GB" b="1" dirty="0"/>
              <a:t>Partial Autocorrelation function</a:t>
            </a:r>
            <a:r>
              <a:rPr lang="en-GB" dirty="0"/>
              <a:t>:</a:t>
            </a:r>
            <a:endParaRPr lang="en-US" dirty="0"/>
          </a:p>
          <a:p>
            <a:r>
              <a:rPr lang="en-GB" dirty="0"/>
              <a:t>The “partial” correlation between two variables is the amount of correlation between them which is not explained by their mutual correlation with a specified set of other variables.</a:t>
            </a:r>
          </a:p>
          <a:p>
            <a:r>
              <a:rPr lang="en-GB" dirty="0"/>
              <a:t>Partial correlation measures the degree of association between two random variables , with the effect of a set of controlling random variables removed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pPr algn="ctr"/>
            <a:r>
              <a:rPr lang="en-GB" b="1" dirty="0"/>
              <a:t>FIT THE MODEL</a:t>
            </a:r>
            <a:endParaRPr lang="en-US" b="1" dirty="0"/>
          </a:p>
        </p:txBody>
      </p:sp>
      <p:sp>
        <p:nvSpPr>
          <p:cNvPr id="3" name="Content Placeholder 2"/>
          <p:cNvSpPr>
            <a:spLocks noGrp="1"/>
          </p:cNvSpPr>
          <p:nvPr>
            <p:ph idx="1"/>
          </p:nvPr>
        </p:nvSpPr>
        <p:spPr>
          <a:xfrm>
            <a:off x="0" y="1571612"/>
            <a:ext cx="8929718" cy="4286280"/>
          </a:xfrm>
        </p:spPr>
        <p:txBody>
          <a:bodyPr/>
          <a:lstStyle/>
          <a:p>
            <a:r>
              <a:rPr lang="en-GB" dirty="0"/>
              <a:t>Fit model based on AR and MA  terms.</a:t>
            </a:r>
          </a:p>
          <a:p>
            <a:r>
              <a:rPr lang="en-GB" dirty="0"/>
              <a:t>Make use of </a:t>
            </a:r>
            <a:r>
              <a:rPr lang="en-GB" dirty="0" err="1"/>
              <a:t>auto.arima</a:t>
            </a:r>
            <a:r>
              <a:rPr lang="en-GB" dirty="0"/>
              <a:t> (x) function , where x is data series. It will do various combination of AR and MA terms and find the best model based on lowest AIC (</a:t>
            </a:r>
            <a:r>
              <a:rPr lang="en-GB" dirty="0" err="1"/>
              <a:t>Acyle</a:t>
            </a:r>
            <a:r>
              <a:rPr lang="en-GB" dirty="0"/>
              <a:t> Information Criteria).</a:t>
            </a:r>
          </a:p>
          <a:p>
            <a:r>
              <a:rPr lang="en-GB" dirty="0"/>
              <a:t>For fitting model use </a:t>
            </a:r>
            <a:r>
              <a:rPr lang="en-GB" dirty="0" err="1"/>
              <a:t>arima</a:t>
            </a:r>
            <a:r>
              <a:rPr lang="en-GB" dirty="0"/>
              <a:t>( x , order = c( p , d, q)) function.</a:t>
            </a:r>
          </a:p>
          <a:p>
            <a:r>
              <a:rPr lang="en-GB" dirty="0"/>
              <a:t>Order = c(p , d, q ) is model received from </a:t>
            </a:r>
            <a:r>
              <a:rPr lang="en-GB" dirty="0" err="1"/>
              <a:t>auto.arima</a:t>
            </a:r>
            <a:r>
              <a:rPr lang="en-GB" dirty="0"/>
              <a:t>(x) function.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571504"/>
          </a:xfrm>
        </p:spPr>
        <p:txBody>
          <a:bodyPr>
            <a:normAutofit fontScale="90000"/>
          </a:bodyPr>
          <a:lstStyle/>
          <a:p>
            <a:pPr algn="ctr"/>
            <a:r>
              <a:rPr lang="en-GB" b="1" dirty="0"/>
              <a:t>DIAGNOSTIC TEST</a:t>
            </a:r>
            <a:endParaRPr lang="en-US" b="1" dirty="0"/>
          </a:p>
        </p:txBody>
      </p:sp>
      <p:sp>
        <p:nvSpPr>
          <p:cNvPr id="3" name="Content Placeholder 2"/>
          <p:cNvSpPr>
            <a:spLocks noGrp="1"/>
          </p:cNvSpPr>
          <p:nvPr>
            <p:ph idx="1"/>
          </p:nvPr>
        </p:nvSpPr>
        <p:spPr>
          <a:xfrm>
            <a:off x="0" y="1357298"/>
            <a:ext cx="9144000" cy="4967302"/>
          </a:xfrm>
        </p:spPr>
        <p:txBody>
          <a:bodyPr>
            <a:normAutofit fontScale="92500" lnSpcReduction="10000"/>
          </a:bodyPr>
          <a:lstStyle/>
          <a:p>
            <a:r>
              <a:rPr lang="en-GB" dirty="0"/>
              <a:t>First find the Residuals : use residuals (model) function . </a:t>
            </a:r>
          </a:p>
          <a:p>
            <a:pPr>
              <a:buNone/>
            </a:pPr>
            <a:r>
              <a:rPr lang="en-GB" dirty="0"/>
              <a:t>   Ex. -  </a:t>
            </a:r>
            <a:r>
              <a:rPr lang="en-GB" dirty="0" err="1"/>
              <a:t>fit_resid</a:t>
            </a:r>
            <a:r>
              <a:rPr lang="en-GB" dirty="0"/>
              <a:t> = residuals(fit).</a:t>
            </a:r>
          </a:p>
          <a:p>
            <a:r>
              <a:rPr lang="en-GB" dirty="0"/>
              <a:t>Now, do diagnostic on all these residuals ( A residual in forecasting is the difference between an a observed value and its forecast based on other observations : </a:t>
            </a:r>
            <a:r>
              <a:rPr lang="en-GB" dirty="0" err="1"/>
              <a:t>ei</a:t>
            </a:r>
            <a:r>
              <a:rPr lang="en-GB" dirty="0"/>
              <a:t> = </a:t>
            </a:r>
            <a:r>
              <a:rPr lang="en-GB" dirty="0" err="1"/>
              <a:t>yi</a:t>
            </a:r>
            <a:r>
              <a:rPr lang="en-GB" dirty="0"/>
              <a:t> – </a:t>
            </a:r>
            <a:r>
              <a:rPr lang="en-GB" dirty="0" err="1"/>
              <a:t>y^i</a:t>
            </a:r>
            <a:r>
              <a:rPr lang="en-GB" dirty="0"/>
              <a:t> . For time series forecasting , a residual is based on one step forecasts; i.e. </a:t>
            </a:r>
            <a:r>
              <a:rPr lang="en-GB" dirty="0" err="1"/>
              <a:t>Y^t</a:t>
            </a:r>
            <a:r>
              <a:rPr lang="en-GB" dirty="0"/>
              <a:t> is the forecast of </a:t>
            </a:r>
            <a:r>
              <a:rPr lang="en-GB" dirty="0" err="1"/>
              <a:t>yt</a:t>
            </a:r>
            <a:r>
              <a:rPr lang="en-GB" dirty="0"/>
              <a:t> based on observations y1,......, yt-1 . ).</a:t>
            </a:r>
          </a:p>
          <a:p>
            <a:r>
              <a:rPr lang="en-GB" dirty="0"/>
              <a:t>If residuals are IID i.e. Having no autocorrelation then the model is fit.</a:t>
            </a:r>
          </a:p>
          <a:p>
            <a:r>
              <a:rPr lang="en-GB" dirty="0"/>
              <a:t>For diagnostic use different tests, ex , </a:t>
            </a:r>
            <a:r>
              <a:rPr lang="en-GB" dirty="0" err="1"/>
              <a:t>Ljung</a:t>
            </a:r>
            <a:r>
              <a:rPr lang="en-GB" dirty="0"/>
              <a:t> Box  test. Make use of </a:t>
            </a:r>
            <a:r>
              <a:rPr lang="en-GB" dirty="0" err="1"/>
              <a:t>Box.test</a:t>
            </a:r>
            <a:r>
              <a:rPr lang="en-GB" dirty="0"/>
              <a:t>() function to find p.</a:t>
            </a:r>
          </a:p>
          <a:p>
            <a:r>
              <a:rPr lang="en-GB" dirty="0"/>
              <a:t>If p- value is non- zero then no serial autocorrelation is there &amp; model is fit &amp; can be used for forecasting purposes.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Autofit/>
          </a:bodyPr>
          <a:lstStyle/>
          <a:p>
            <a:pPr algn="ctr"/>
            <a:r>
              <a:rPr lang="en-GB" sz="4000" b="1" dirty="0"/>
              <a:t>ANALYSIS IN R-</a:t>
            </a:r>
            <a:endParaRPr lang="en-US" sz="4000" b="1" dirty="0"/>
          </a:p>
        </p:txBody>
      </p:sp>
      <p:sp>
        <p:nvSpPr>
          <p:cNvPr id="3" name="Content Placeholder 2"/>
          <p:cNvSpPr>
            <a:spLocks noGrp="1"/>
          </p:cNvSpPr>
          <p:nvPr>
            <p:ph idx="1"/>
          </p:nvPr>
        </p:nvSpPr>
        <p:spPr>
          <a:xfrm>
            <a:off x="0" y="1285860"/>
            <a:ext cx="9144000" cy="5572140"/>
          </a:xfrm>
        </p:spPr>
        <p:txBody>
          <a:bodyPr/>
          <a:lstStyle/>
          <a:p>
            <a:r>
              <a:rPr lang="en-US" dirty="0"/>
              <a:t>Graph of collected data on GDP in India from year 1951-2020</a:t>
            </a:r>
          </a:p>
          <a:p>
            <a:endParaRPr lang="en-US" dirty="0"/>
          </a:p>
          <a:p>
            <a:endParaRPr lang="en-US" dirty="0"/>
          </a:p>
          <a:p>
            <a:endParaRPr lang="en-US" dirty="0"/>
          </a:p>
          <a:p>
            <a:endParaRPr lang="en-US" dirty="0"/>
          </a:p>
          <a:p>
            <a:r>
              <a:rPr lang="en-US" dirty="0"/>
              <a:t>To check  </a:t>
            </a:r>
            <a:r>
              <a:rPr lang="en-US" dirty="0" err="1"/>
              <a:t>stationarity</a:t>
            </a:r>
            <a:r>
              <a:rPr lang="en-US" dirty="0"/>
              <a:t> of data , we have used Augmented Dickey Fuller test</a:t>
            </a:r>
          </a:p>
          <a:p>
            <a:pPr>
              <a:buNone/>
            </a:pPr>
            <a:r>
              <a:rPr lang="en-US" dirty="0"/>
              <a:t>                              </a:t>
            </a:r>
            <a:r>
              <a:rPr lang="en-US" dirty="0" err="1"/>
              <a:t>adf.test</a:t>
            </a:r>
            <a:r>
              <a:rPr lang="en-US" dirty="0"/>
              <a:t>(</a:t>
            </a:r>
            <a:r>
              <a:rPr lang="en-US" dirty="0" err="1"/>
              <a:t>gdptime</a:t>
            </a:r>
            <a:r>
              <a:rPr lang="en-US" dirty="0"/>
              <a:t>)</a:t>
            </a:r>
          </a:p>
          <a:p>
            <a:pPr>
              <a:buNone/>
            </a:pPr>
            <a:r>
              <a:rPr lang="en-US" dirty="0"/>
              <a:t>      Dickey-Fuller = 2.5501, Lag order = 4, p-value = 0.99</a:t>
            </a:r>
          </a:p>
          <a:p>
            <a:pPr>
              <a:buNone/>
            </a:pPr>
            <a:r>
              <a:rPr lang="en-US" dirty="0"/>
              <a:t>       Here, p-value is greater than 0.05</a:t>
            </a:r>
          </a:p>
          <a:p>
            <a:r>
              <a:rPr lang="en-US" dirty="0"/>
              <a:t>This implies that Data is non- stationary, so we have to make it stationary </a:t>
            </a:r>
            <a:r>
              <a:rPr lang="en-US"/>
              <a:t>by differentiation.</a:t>
            </a:r>
            <a:endParaRPr lang="en-US" dirty="0"/>
          </a:p>
          <a:p>
            <a:endParaRPr lang="en-US" dirty="0"/>
          </a:p>
        </p:txBody>
      </p:sp>
      <p:pic>
        <p:nvPicPr>
          <p:cNvPr id="4" name="Picture 3" descr="C:\Users\LENOVO\Downloads\gdptime"/>
          <p:cNvPicPr/>
          <p:nvPr/>
        </p:nvPicPr>
        <p:blipFill>
          <a:blip r:embed="rId2"/>
          <a:srcRect/>
          <a:stretch>
            <a:fillRect/>
          </a:stretch>
        </p:blipFill>
        <p:spPr bwMode="auto">
          <a:xfrm>
            <a:off x="2071670" y="1857364"/>
            <a:ext cx="4643470" cy="171451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42844" y="285728"/>
            <a:ext cx="8858312" cy="6357982"/>
          </a:xfrm>
        </p:spPr>
        <p:txBody>
          <a:bodyPr/>
          <a:lstStyle/>
          <a:p>
            <a:pPr>
              <a:buNone/>
            </a:pPr>
            <a:endParaRPr lang="en-US" dirty="0"/>
          </a:p>
          <a:p>
            <a:pPr>
              <a:buNone/>
            </a:pPr>
            <a:endParaRPr lang="en-US" dirty="0"/>
          </a:p>
          <a:p>
            <a:pPr>
              <a:buNone/>
            </a:pPr>
            <a:r>
              <a:rPr lang="en-US" dirty="0"/>
              <a:t>#Make Stationary</a:t>
            </a:r>
          </a:p>
          <a:p>
            <a:r>
              <a:rPr lang="en-US" dirty="0"/>
              <a:t>  gdp1=diff(log(</a:t>
            </a:r>
            <a:r>
              <a:rPr lang="en-US" dirty="0" err="1"/>
              <a:t>gdptime</a:t>
            </a:r>
            <a:r>
              <a:rPr lang="en-US" dirty="0"/>
              <a:t>))</a:t>
            </a:r>
          </a:p>
          <a:p>
            <a:r>
              <a:rPr lang="en-US" dirty="0"/>
              <a:t>  </a:t>
            </a:r>
            <a:r>
              <a:rPr lang="en-US" dirty="0" err="1"/>
              <a:t>adf.test</a:t>
            </a:r>
            <a:r>
              <a:rPr lang="en-US" dirty="0"/>
              <a:t>(gdp1)</a:t>
            </a:r>
          </a:p>
          <a:p>
            <a:r>
              <a:rPr lang="en-US" dirty="0"/>
              <a:t> Dickey-Fuller = -4.2826, Lag order = 4, p-value = 0.01</a:t>
            </a:r>
          </a:p>
          <a:p>
            <a:r>
              <a:rPr lang="en-US" dirty="0"/>
              <a:t>Now , p value is less than 0.05</a:t>
            </a:r>
          </a:p>
          <a:p>
            <a:r>
              <a:rPr lang="en-US" dirty="0"/>
              <a:t>This implies data become Stationary</a:t>
            </a:r>
          </a:p>
          <a:p>
            <a:endParaRPr lang="en-US" dirty="0"/>
          </a:p>
          <a:p>
            <a:pPr>
              <a:buNone/>
            </a:pPr>
            <a:r>
              <a:rPr lang="en-US" dirty="0"/>
              <a:t>                                 </a:t>
            </a:r>
          </a:p>
          <a:p>
            <a:pPr>
              <a:buNone/>
            </a:pPr>
            <a:r>
              <a:rPr lang="en-US" dirty="0"/>
              <a:t>                                                             </a:t>
            </a:r>
          </a:p>
        </p:txBody>
      </p:sp>
      <p:pic>
        <p:nvPicPr>
          <p:cNvPr id="4" name="Picture 3" descr="C:\Users\LENOVO\Downloads\plot gdp1"/>
          <p:cNvPicPr/>
          <p:nvPr/>
        </p:nvPicPr>
        <p:blipFill>
          <a:blip r:embed="rId2"/>
          <a:srcRect/>
          <a:stretch>
            <a:fillRect/>
          </a:stretch>
        </p:blipFill>
        <p:spPr bwMode="auto">
          <a:xfrm>
            <a:off x="928662" y="4071942"/>
            <a:ext cx="7072362" cy="278605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66"/>
            <a:ext cx="9001156" cy="6500834"/>
          </a:xfrm>
        </p:spPr>
        <p:txBody>
          <a:bodyPr>
            <a:normAutofit/>
          </a:bodyPr>
          <a:lstStyle/>
          <a:p>
            <a:endParaRPr lang="en-US" dirty="0"/>
          </a:p>
          <a:p>
            <a:r>
              <a:rPr lang="en-US" dirty="0" err="1"/>
              <a:t>acf</a:t>
            </a:r>
            <a:r>
              <a:rPr lang="en-US" dirty="0"/>
              <a:t>(gdp1)                                                </a:t>
            </a:r>
            <a:r>
              <a:rPr lang="en-US" dirty="0" err="1"/>
              <a:t>pacf</a:t>
            </a:r>
            <a:r>
              <a:rPr lang="en-US" dirty="0"/>
              <a:t>(gdp1)</a:t>
            </a:r>
          </a:p>
          <a:p>
            <a:endParaRPr lang="en-US" dirty="0"/>
          </a:p>
          <a:p>
            <a:endParaRPr lang="en-US" dirty="0"/>
          </a:p>
          <a:p>
            <a:endParaRPr lang="en-US" dirty="0"/>
          </a:p>
          <a:p>
            <a:r>
              <a:rPr lang="en-US" dirty="0"/>
              <a:t>#Fit the Model</a:t>
            </a:r>
          </a:p>
          <a:p>
            <a:pPr>
              <a:buNone/>
            </a:pPr>
            <a:r>
              <a:rPr lang="en-US" dirty="0"/>
              <a:t>          </a:t>
            </a:r>
            <a:r>
              <a:rPr lang="en-US" dirty="0" err="1"/>
              <a:t>gdpmodel</a:t>
            </a:r>
            <a:r>
              <a:rPr lang="en-US" dirty="0"/>
              <a:t> = </a:t>
            </a:r>
            <a:r>
              <a:rPr lang="en-US" dirty="0" err="1"/>
              <a:t>auto.arima</a:t>
            </a:r>
            <a:r>
              <a:rPr lang="en-US" dirty="0"/>
              <a:t>(</a:t>
            </a:r>
            <a:r>
              <a:rPr lang="en-US" dirty="0" err="1"/>
              <a:t>gdptime,ic</a:t>
            </a:r>
            <a:r>
              <a:rPr lang="en-US" dirty="0"/>
              <a:t>="</a:t>
            </a:r>
            <a:r>
              <a:rPr lang="en-US" dirty="0" err="1"/>
              <a:t>aic",trace</a:t>
            </a:r>
            <a:r>
              <a:rPr lang="en-US" dirty="0"/>
              <a:t> = TRUE)</a:t>
            </a:r>
          </a:p>
          <a:p>
            <a:r>
              <a:rPr lang="en-US" dirty="0"/>
              <a:t>Best model: ARIMA(1,2,1)                    </a:t>
            </a:r>
          </a:p>
          <a:p>
            <a:r>
              <a:rPr lang="en-US" dirty="0"/>
              <a:t>Coefficients:</a:t>
            </a:r>
          </a:p>
          <a:p>
            <a:pPr>
              <a:buNone/>
            </a:pPr>
            <a:r>
              <a:rPr lang="en-US" dirty="0"/>
              <a:t>                  AIC=1948.18   </a:t>
            </a:r>
            <a:r>
              <a:rPr lang="en-US" dirty="0" err="1"/>
              <a:t>AICc</a:t>
            </a:r>
            <a:r>
              <a:rPr lang="en-US" dirty="0"/>
              <a:t>=1948.54   BIC=1954.93</a:t>
            </a:r>
          </a:p>
          <a:p>
            <a:r>
              <a:rPr lang="en-US" dirty="0"/>
              <a:t>#Forecast Future Values</a:t>
            </a:r>
          </a:p>
          <a:p>
            <a:pPr>
              <a:buNone/>
            </a:pPr>
            <a:r>
              <a:rPr lang="en-US" dirty="0"/>
              <a:t>           </a:t>
            </a:r>
            <a:r>
              <a:rPr lang="en-US" dirty="0" err="1"/>
              <a:t>Gdpforecast</a:t>
            </a:r>
            <a:r>
              <a:rPr lang="en-US" dirty="0"/>
              <a:t>=forecast(</a:t>
            </a:r>
            <a:r>
              <a:rPr lang="en-US" dirty="0" err="1"/>
              <a:t>gdpmodel,level</a:t>
            </a:r>
            <a:r>
              <a:rPr lang="en-US" dirty="0"/>
              <a:t> = c(95),h=10)</a:t>
            </a:r>
          </a:p>
          <a:p>
            <a:r>
              <a:rPr lang="en-US" dirty="0"/>
              <a:t>plot(</a:t>
            </a:r>
            <a:r>
              <a:rPr lang="en-US" dirty="0" err="1"/>
              <a:t>gdpforecast</a:t>
            </a:r>
            <a:r>
              <a:rPr lang="en-US" dirty="0"/>
              <a:t>)</a:t>
            </a:r>
          </a:p>
          <a:p>
            <a:endParaRPr lang="en-US" dirty="0"/>
          </a:p>
        </p:txBody>
      </p:sp>
      <p:pic>
        <p:nvPicPr>
          <p:cNvPr id="5" name="Picture 4" descr="C:\Users\LENOVO\Downloads\gdp1"/>
          <p:cNvPicPr/>
          <p:nvPr/>
        </p:nvPicPr>
        <p:blipFill>
          <a:blip r:embed="rId2"/>
          <a:srcRect/>
          <a:stretch>
            <a:fillRect/>
          </a:stretch>
        </p:blipFill>
        <p:spPr bwMode="auto">
          <a:xfrm>
            <a:off x="0" y="1357298"/>
            <a:ext cx="3786182" cy="1500277"/>
          </a:xfrm>
          <a:prstGeom prst="rect">
            <a:avLst/>
          </a:prstGeom>
          <a:noFill/>
          <a:ln w="9525">
            <a:noFill/>
            <a:miter lim="800000"/>
            <a:headEnd/>
            <a:tailEnd/>
          </a:ln>
        </p:spPr>
      </p:pic>
      <p:pic>
        <p:nvPicPr>
          <p:cNvPr id="6" name="Picture 5" descr="C:\Users\LENOVO\Downloads\pacf gdp1"/>
          <p:cNvPicPr/>
          <p:nvPr/>
        </p:nvPicPr>
        <p:blipFill>
          <a:blip r:embed="rId3"/>
          <a:srcRect/>
          <a:stretch>
            <a:fillRect/>
          </a:stretch>
        </p:blipFill>
        <p:spPr bwMode="auto">
          <a:xfrm>
            <a:off x="4643438" y="1357298"/>
            <a:ext cx="3929090" cy="142876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000108"/>
            <a:ext cx="9001156" cy="5857892"/>
          </a:xfrm>
        </p:spPr>
        <p:txBody>
          <a:bodyPr>
            <a:normAutofit fontScale="92500" lnSpcReduction="10000"/>
          </a:bodyPr>
          <a:lstStyle/>
          <a:p>
            <a:r>
              <a:rPr lang="en-US" dirty="0"/>
              <a:t>plot(</a:t>
            </a:r>
            <a:r>
              <a:rPr lang="en-US" dirty="0" err="1"/>
              <a:t>gdpforecast</a:t>
            </a:r>
            <a:r>
              <a:rPr lang="en-US" dirty="0"/>
              <a:t>)</a:t>
            </a:r>
          </a:p>
          <a:p>
            <a:endParaRPr lang="en-US" dirty="0"/>
          </a:p>
          <a:p>
            <a:pPr>
              <a:buNone/>
            </a:pPr>
            <a:endParaRPr lang="en-US" dirty="0"/>
          </a:p>
          <a:p>
            <a:endParaRPr lang="en-US" dirty="0"/>
          </a:p>
          <a:p>
            <a:pPr>
              <a:buNone/>
            </a:pPr>
            <a:endParaRPr lang="en-US" dirty="0"/>
          </a:p>
          <a:p>
            <a:pPr>
              <a:buNone/>
            </a:pPr>
            <a:endParaRPr lang="en-US" dirty="0"/>
          </a:p>
          <a:p>
            <a:endParaRPr lang="en-US" dirty="0"/>
          </a:p>
          <a:p>
            <a:r>
              <a:rPr lang="en-US" dirty="0"/>
              <a:t>Graph displays the Forecast plot for GDP growth in India from 2020-2030 using ARIMA( 1,2,1 ) model based on the  Indian GDP values of last 60 years i.e. from 1951-2020</a:t>
            </a:r>
          </a:p>
          <a:p>
            <a:pPr>
              <a:buNone/>
            </a:pPr>
            <a:endParaRPr lang="en-US" dirty="0"/>
          </a:p>
          <a:p>
            <a:r>
              <a:rPr lang="en-US" dirty="0"/>
              <a:t>  #check Autocorrelation,</a:t>
            </a:r>
          </a:p>
          <a:p>
            <a:pPr>
              <a:buNone/>
            </a:pPr>
            <a:r>
              <a:rPr lang="en-US" dirty="0"/>
              <a:t>     </a:t>
            </a:r>
            <a:r>
              <a:rPr lang="en-US" dirty="0" err="1"/>
              <a:t>Box.test</a:t>
            </a:r>
            <a:r>
              <a:rPr lang="en-US" dirty="0"/>
              <a:t>(</a:t>
            </a:r>
            <a:r>
              <a:rPr lang="en-US" dirty="0" err="1"/>
              <a:t>gdpforecast$resid,lag</a:t>
            </a:r>
            <a:r>
              <a:rPr lang="en-US" dirty="0"/>
              <a:t>=5,type="</a:t>
            </a:r>
            <a:r>
              <a:rPr lang="en-US" dirty="0" err="1"/>
              <a:t>Ljung</a:t>
            </a:r>
            <a:r>
              <a:rPr lang="en-US" dirty="0"/>
              <a:t>-Box")</a:t>
            </a:r>
          </a:p>
          <a:p>
            <a:pPr>
              <a:buNone/>
            </a:pPr>
            <a:r>
              <a:rPr lang="en-US" dirty="0"/>
              <a:t>      X-squared = 1.3393, </a:t>
            </a:r>
            <a:r>
              <a:rPr lang="en-US" dirty="0" err="1"/>
              <a:t>df</a:t>
            </a:r>
            <a:r>
              <a:rPr lang="en-US" dirty="0"/>
              <a:t> = 5, p-value = 0.9308</a:t>
            </a:r>
          </a:p>
          <a:p>
            <a:endParaRPr lang="en-US" dirty="0"/>
          </a:p>
        </p:txBody>
      </p:sp>
      <p:pic>
        <p:nvPicPr>
          <p:cNvPr id="4" name="Picture 3" descr="C:\Users\LENOVO\Downloads\gdpforecast"/>
          <p:cNvPicPr/>
          <p:nvPr/>
        </p:nvPicPr>
        <p:blipFill>
          <a:blip r:embed="rId2"/>
          <a:srcRect/>
          <a:stretch>
            <a:fillRect/>
          </a:stretch>
        </p:blipFill>
        <p:spPr bwMode="auto">
          <a:xfrm>
            <a:off x="3286116" y="928670"/>
            <a:ext cx="5857884" cy="264320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571504"/>
          </a:xfrm>
        </p:spPr>
        <p:txBody>
          <a:bodyPr>
            <a:normAutofit fontScale="90000"/>
          </a:bodyPr>
          <a:lstStyle/>
          <a:p>
            <a:pPr algn="ctr"/>
            <a:r>
              <a:rPr lang="en-GB" b="1" dirty="0"/>
              <a:t>INTRODUCTION TO PROJECT</a:t>
            </a:r>
            <a:r>
              <a:rPr lang="en-GB" dirty="0"/>
              <a:t>:</a:t>
            </a:r>
            <a:endParaRPr lang="en-US" dirty="0"/>
          </a:p>
        </p:txBody>
      </p:sp>
      <p:sp>
        <p:nvSpPr>
          <p:cNvPr id="3" name="Content Placeholder 2"/>
          <p:cNvSpPr>
            <a:spLocks noGrp="1"/>
          </p:cNvSpPr>
          <p:nvPr>
            <p:ph idx="1"/>
          </p:nvPr>
        </p:nvSpPr>
        <p:spPr>
          <a:xfrm>
            <a:off x="457200" y="1357298"/>
            <a:ext cx="8229600" cy="4967302"/>
          </a:xfrm>
        </p:spPr>
        <p:txBody>
          <a:bodyPr/>
          <a:lstStyle/>
          <a:p>
            <a:pPr algn="just">
              <a:buNone/>
            </a:pPr>
            <a:r>
              <a:rPr lang="en-GB" dirty="0"/>
              <a:t>   Gross domestic product is one of the most important economic indicators of the country and its positive or negative growth indicates the economic development of the country. It is calculated quarterly and yearly at the end of financial year. The GDP growth of India has seen fluctuations from last few decades . </a:t>
            </a:r>
          </a:p>
          <a:p>
            <a:pPr algn="just">
              <a:buNone/>
            </a:pPr>
            <a:r>
              <a:rPr lang="en-GB" dirty="0"/>
              <a:t>   To keep track on GDP growth for deciding the economic policies of  the country , we are analyzing  and forecasting the GDP growth using the time series forecasting technique ARIMA model.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a:t>CONCLUSION-</a:t>
            </a:r>
          </a:p>
        </p:txBody>
      </p:sp>
      <p:sp>
        <p:nvSpPr>
          <p:cNvPr id="3" name="Content Placeholder 2"/>
          <p:cNvSpPr>
            <a:spLocks noGrp="1"/>
          </p:cNvSpPr>
          <p:nvPr>
            <p:ph idx="1"/>
          </p:nvPr>
        </p:nvSpPr>
        <p:spPr>
          <a:xfrm>
            <a:off x="457200" y="1357298"/>
            <a:ext cx="8229600" cy="5214974"/>
          </a:xfrm>
        </p:spPr>
        <p:txBody>
          <a:bodyPr/>
          <a:lstStyle/>
          <a:p>
            <a:r>
              <a:rPr lang="en-US" dirty="0"/>
              <a:t>We conclude that the GDP forecast for the next decade is increasing over the period of time .</a:t>
            </a:r>
          </a:p>
          <a:p>
            <a:r>
              <a:rPr lang="en-US" dirty="0"/>
              <a:t>The ARIMA(1,2,1) model was found to be a better fit model in forecasting India’s GDP. </a:t>
            </a:r>
          </a:p>
          <a:p>
            <a:r>
              <a:rPr lang="en-US" dirty="0"/>
              <a:t>Although the GDP of the country can be influenced by different conditions and thus predictions can vary in the future. Also the RBI should take necessary steps as and when needed to regulate different rates to keep the Indian economy stable.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673" y="2967335"/>
            <a:ext cx="5396863" cy="923330"/>
          </a:xfrm>
          <a:prstGeom prst="rect">
            <a:avLst/>
          </a:prstGeom>
          <a:noFill/>
        </p:spPr>
        <p:txBody>
          <a:bodyPr wrap="none" lIns="91440" tIns="45720" rIns="91440" bIns="45720">
            <a:spAutoFit/>
          </a:bodyPr>
          <a:lstStyle/>
          <a:p>
            <a:pPr algn="ct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3">
                    <a:lumMod val="75000"/>
                  </a:schemeClr>
                </a:solidFill>
                <a:effectLst>
                  <a:outerShdw blurRad="41275" dist="12700" dir="12000000" algn="tl" rotWithShape="0">
                    <a:srgbClr val="000000">
                      <a:alpha val="40000"/>
                    </a:srgbClr>
                  </a:outerShdw>
                </a:effectLst>
              </a:rPr>
              <a:t>THANKYOU</a:t>
            </a: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785818"/>
          </a:xfrm>
        </p:spPr>
        <p:txBody>
          <a:bodyPr>
            <a:normAutofit fontScale="90000"/>
          </a:bodyPr>
          <a:lstStyle/>
          <a:p>
            <a:pPr algn="ctr"/>
            <a:r>
              <a:rPr lang="en-GB" b="1" dirty="0"/>
              <a:t>Project Aims To:</a:t>
            </a:r>
            <a:endParaRPr lang="en-US" b="1" dirty="0"/>
          </a:p>
        </p:txBody>
      </p:sp>
      <p:sp>
        <p:nvSpPr>
          <p:cNvPr id="3" name="Content Placeholder 2"/>
          <p:cNvSpPr>
            <a:spLocks noGrp="1"/>
          </p:cNvSpPr>
          <p:nvPr>
            <p:ph idx="1"/>
          </p:nvPr>
        </p:nvSpPr>
        <p:spPr>
          <a:xfrm>
            <a:off x="428596" y="2071678"/>
            <a:ext cx="8229600" cy="2643206"/>
          </a:xfrm>
        </p:spPr>
        <p:txBody>
          <a:bodyPr>
            <a:normAutofit fontScale="92500"/>
          </a:bodyPr>
          <a:lstStyle/>
          <a:p>
            <a:r>
              <a:rPr lang="en-GB" dirty="0"/>
              <a:t>To test the </a:t>
            </a:r>
            <a:r>
              <a:rPr lang="en-GB" dirty="0" err="1"/>
              <a:t>stationarity</a:t>
            </a:r>
            <a:r>
              <a:rPr lang="en-GB" dirty="0"/>
              <a:t> in the data of GDP over the period.</a:t>
            </a:r>
          </a:p>
          <a:p>
            <a:r>
              <a:rPr lang="en-GB" dirty="0"/>
              <a:t>To study autocorrelation in the observed series of GDP.</a:t>
            </a:r>
          </a:p>
          <a:p>
            <a:r>
              <a:rPr lang="en-GB" dirty="0"/>
              <a:t>Analysis of GDP growth trend in India from 1951 to 2020 </a:t>
            </a:r>
          </a:p>
          <a:p>
            <a:r>
              <a:rPr lang="en-GB" dirty="0"/>
              <a:t>Forecasting of GDP growth trend in India from 2021 to 2030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714356"/>
            <a:ext cx="7829576" cy="642942"/>
          </a:xfrm>
        </p:spPr>
        <p:txBody>
          <a:bodyPr>
            <a:normAutofit fontScale="90000"/>
          </a:bodyPr>
          <a:lstStyle/>
          <a:p>
            <a:pPr algn="ctr"/>
            <a:r>
              <a:rPr lang="en-GB" b="1" dirty="0"/>
              <a:t>INTRODUCTION</a:t>
            </a:r>
            <a:endParaRPr lang="en-US" b="1" dirty="0"/>
          </a:p>
        </p:txBody>
      </p:sp>
      <p:sp>
        <p:nvSpPr>
          <p:cNvPr id="3" name="Content Placeholder 2"/>
          <p:cNvSpPr>
            <a:spLocks noGrp="1"/>
          </p:cNvSpPr>
          <p:nvPr>
            <p:ph idx="1"/>
          </p:nvPr>
        </p:nvSpPr>
        <p:spPr>
          <a:xfrm>
            <a:off x="428596" y="1500174"/>
            <a:ext cx="8229600" cy="5143536"/>
          </a:xfrm>
        </p:spPr>
        <p:txBody>
          <a:bodyPr>
            <a:normAutofit/>
          </a:bodyPr>
          <a:lstStyle/>
          <a:p>
            <a:pPr marL="0" indent="0" algn="just">
              <a:buFont typeface="Arial" charset="0"/>
              <a:buNone/>
            </a:pPr>
            <a:r>
              <a:rPr lang="en-AU" altLang="en-US" sz="4000" b="1" dirty="0"/>
              <a:t>TIME SERIES IS</a:t>
            </a:r>
            <a:r>
              <a:rPr lang="en-AU" altLang="en-US" sz="2400" b="1" dirty="0"/>
              <a:t> :</a:t>
            </a:r>
          </a:p>
          <a:p>
            <a:pPr marL="0" indent="0" algn="just"/>
            <a:r>
              <a:rPr lang="en-AU" altLang="en-US" sz="2400" b="1" dirty="0"/>
              <a:t> a set of data depending on the time.</a:t>
            </a:r>
          </a:p>
          <a:p>
            <a:pPr marL="0" indent="0" algn="just"/>
            <a:r>
              <a:rPr lang="en-AU" altLang="en-US" sz="2400" b="1" dirty="0"/>
              <a:t>A series of values over a period of time.</a:t>
            </a:r>
          </a:p>
          <a:p>
            <a:pPr marL="0" indent="0" algn="just"/>
            <a:r>
              <a:rPr lang="en-AU" altLang="en-US" sz="2400" b="1" dirty="0"/>
              <a:t>Collection of magnitudes belonging to different time periods of some variables such as production of steel , per capita income, gross national income , index of industrial production.</a:t>
            </a:r>
            <a:endParaRPr lang="en-AU" altLang="en-US" sz="2400" dirty="0"/>
          </a:p>
          <a:p>
            <a:pPr marL="0" indent="0" algn="just"/>
            <a:endParaRPr lang="en-GB" altLang="en-US" sz="2400" dirty="0">
              <a:solidFill>
                <a:schemeClr val="accent3">
                  <a:lumMod val="75000"/>
                </a:schemeClr>
              </a:solidFill>
            </a:endParaRPr>
          </a:p>
          <a:p>
            <a:pPr marL="0" indent="0" algn="just">
              <a:buNone/>
            </a:pPr>
            <a:r>
              <a:rPr lang="en-AU" altLang="en-US" sz="2400" b="1" dirty="0">
                <a:solidFill>
                  <a:schemeClr val="accent3">
                    <a:lumMod val="75000"/>
                  </a:schemeClr>
                </a:solidFill>
              </a:rPr>
              <a:t>In time series, time act as an independent variable to estimate  dependent  variable</a:t>
            </a:r>
            <a:r>
              <a:rPr lang="en-AU" altLang="en-US" sz="2400" dirty="0">
                <a:solidFill>
                  <a:schemeClr val="accent3">
                    <a:lumMod val="75000"/>
                  </a:schemeClr>
                </a:solidFill>
              </a:rPr>
              <a:t>.</a:t>
            </a:r>
            <a:endParaRPr lang="en-GB" altLang="en-US" sz="2400" dirty="0">
              <a:solidFill>
                <a:schemeClr val="accent3">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642918"/>
            <a:ext cx="8229600" cy="724648"/>
          </a:xfrm>
        </p:spPr>
        <p:txBody>
          <a:bodyPr>
            <a:normAutofit fontScale="90000"/>
          </a:bodyPr>
          <a:lstStyle/>
          <a:p>
            <a:pPr algn="ctr"/>
            <a:r>
              <a:rPr lang="en-GB" b="1" dirty="0"/>
              <a:t>TIME SERIES ANALYSIS</a:t>
            </a:r>
            <a:r>
              <a:rPr lang="en-GB" dirty="0"/>
              <a:t>:</a:t>
            </a:r>
            <a:endParaRPr lang="en-US" dirty="0"/>
          </a:p>
        </p:txBody>
      </p:sp>
      <p:sp>
        <p:nvSpPr>
          <p:cNvPr id="3" name="Content Placeholder 2"/>
          <p:cNvSpPr>
            <a:spLocks noGrp="1"/>
          </p:cNvSpPr>
          <p:nvPr>
            <p:ph idx="1"/>
          </p:nvPr>
        </p:nvSpPr>
        <p:spPr>
          <a:xfrm>
            <a:off x="457200" y="1500174"/>
            <a:ext cx="8229600" cy="5000660"/>
          </a:xfrm>
        </p:spPr>
        <p:txBody>
          <a:bodyPr>
            <a:noAutofit/>
          </a:bodyPr>
          <a:lstStyle/>
          <a:p>
            <a:pPr marL="0" indent="0" algn="just"/>
            <a:r>
              <a:rPr lang="en-AU" altLang="en-US" dirty="0"/>
              <a:t>Time series analysis attempts to identify those factors that exert influence on the values in the series.</a:t>
            </a:r>
          </a:p>
          <a:p>
            <a:pPr marL="0" indent="0" algn="just"/>
            <a:r>
              <a:rPr lang="en-AU" altLang="en-US" dirty="0"/>
              <a:t>Time series analysis is a basic tool for forecasting.</a:t>
            </a:r>
          </a:p>
          <a:p>
            <a:pPr algn="just"/>
            <a:r>
              <a:rPr lang="en-AU" altLang="en-US" dirty="0"/>
              <a:t>Industry and government must forecast future activity to make decisions and plans to meet projected changes.</a:t>
            </a:r>
          </a:p>
          <a:p>
            <a:pPr algn="just"/>
            <a:r>
              <a:rPr lang="en-AU" altLang="en-US" dirty="0"/>
              <a:t>An analysis of the trend of the observations is needed to acquire an understanding of the progress of events leading to prevailing conditions</a:t>
            </a:r>
            <a:r>
              <a:rPr lang="en-AU" altLang="en-US" sz="2800" dirty="0"/>
              <a:t>.</a:t>
            </a:r>
          </a:p>
          <a:p>
            <a:pPr algn="just"/>
            <a:r>
              <a:rPr lang="en-AU" altLang="en-US" sz="2800" dirty="0"/>
              <a:t>Examples – stock prices, heartbeats per minute , annual retail sales  etc.</a:t>
            </a:r>
          </a:p>
          <a:p>
            <a:pPr algn="just">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ctr"/>
            <a:r>
              <a:rPr lang="en-GB" b="1" dirty="0"/>
              <a:t>COMPONENTS OF TIME SERIES:</a:t>
            </a:r>
            <a:endParaRPr lang="en-US" b="1" dirty="0"/>
          </a:p>
        </p:txBody>
      </p:sp>
      <p:sp>
        <p:nvSpPr>
          <p:cNvPr id="3" name="Content Placeholder 2"/>
          <p:cNvSpPr>
            <a:spLocks noGrp="1"/>
          </p:cNvSpPr>
          <p:nvPr>
            <p:ph idx="1"/>
          </p:nvPr>
        </p:nvSpPr>
        <p:spPr>
          <a:xfrm>
            <a:off x="457200" y="1428736"/>
            <a:ext cx="8229600" cy="4895864"/>
          </a:xfrm>
        </p:spPr>
        <p:txBody>
          <a:bodyPr/>
          <a:lstStyle/>
          <a:p>
            <a:r>
              <a:rPr lang="en-GB" b="1" dirty="0"/>
              <a:t>TREND</a:t>
            </a:r>
            <a:r>
              <a:rPr lang="en-GB" dirty="0"/>
              <a:t>- The general tendency of the data to grow or decline over a long period of time.</a:t>
            </a:r>
          </a:p>
          <a:p>
            <a:pPr>
              <a:buNone/>
            </a:pPr>
            <a:r>
              <a:rPr lang="en-GB" dirty="0"/>
              <a:t>    Example: Population growth ,Formation of rocks.</a:t>
            </a:r>
          </a:p>
          <a:p>
            <a:pPr>
              <a:buNone/>
            </a:pPr>
            <a:endParaRPr lang="en-GB" dirty="0"/>
          </a:p>
          <a:p>
            <a:r>
              <a:rPr lang="en-GB" b="1" dirty="0"/>
              <a:t>SEASONAL VARIATION-</a:t>
            </a:r>
            <a:r>
              <a:rPr lang="en-GB" dirty="0"/>
              <a:t> The component responsible for the regular rise or fall in the time series during a period not more than one year .</a:t>
            </a:r>
          </a:p>
          <a:p>
            <a:pPr>
              <a:buNone/>
            </a:pPr>
            <a:r>
              <a:rPr lang="en-GB" dirty="0"/>
              <a:t>    the factors that cause seasonal variations are climate and weather conditions , customs , traditions and habits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lstStyle/>
          <a:p>
            <a:r>
              <a:rPr lang="en-GB" b="1" dirty="0"/>
              <a:t>CYCLIC VARIATIONS</a:t>
            </a:r>
            <a:r>
              <a:rPr lang="en-GB" dirty="0"/>
              <a:t>:</a:t>
            </a:r>
            <a:r>
              <a:rPr lang="en-US" dirty="0"/>
              <a:t> These are long term movements that represent consistently recurring rises and declines in </a:t>
            </a:r>
            <a:r>
              <a:rPr lang="en-US" dirty="0" err="1"/>
              <a:t>activity.Cyclical</a:t>
            </a:r>
            <a:r>
              <a:rPr lang="en-US" dirty="0"/>
              <a:t> variations  usually last longer than a year.</a:t>
            </a:r>
          </a:p>
          <a:p>
            <a:pPr>
              <a:buNone/>
            </a:pPr>
            <a:r>
              <a:rPr lang="en-GB" dirty="0"/>
              <a:t>    It consists of four phases : Prosperity, Decline , Depressions , Recovery .</a:t>
            </a:r>
          </a:p>
          <a:p>
            <a:pPr>
              <a:buNone/>
            </a:pPr>
            <a:endParaRPr lang="en-GB" dirty="0"/>
          </a:p>
          <a:p>
            <a:r>
              <a:rPr lang="en-GB" b="1" dirty="0"/>
              <a:t>IRREGULAR VARIATIONS</a:t>
            </a:r>
            <a:r>
              <a:rPr lang="en-GB" dirty="0"/>
              <a:t>: These are also called random variations .They do not follow a definite pattern.</a:t>
            </a:r>
          </a:p>
          <a:p>
            <a:pPr>
              <a:buNone/>
            </a:pPr>
            <a:r>
              <a:rPr lang="en-GB" dirty="0"/>
              <a:t>   Example:  fire , floods , earthquakes , strikes.</a:t>
            </a:r>
          </a:p>
          <a:p>
            <a:pPr>
              <a:buNone/>
            </a:pPr>
            <a:endParaRPr lang="en-GB" dirty="0"/>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Autofit/>
          </a:bodyPr>
          <a:lstStyle/>
          <a:p>
            <a:pPr algn="ctr"/>
            <a:r>
              <a:rPr lang="en-GB" sz="3200" b="1" dirty="0"/>
              <a:t>MATHEMATICAL PRESENTATION </a:t>
            </a:r>
            <a:br>
              <a:rPr lang="en-GB" sz="3200" b="1" dirty="0"/>
            </a:br>
            <a:r>
              <a:rPr lang="en-GB" sz="3200" b="1" dirty="0"/>
              <a:t>OF TIME SERIES</a:t>
            </a:r>
            <a:endParaRPr lang="en-US" sz="3200" b="1" dirty="0"/>
          </a:p>
        </p:txBody>
      </p:sp>
      <p:sp>
        <p:nvSpPr>
          <p:cNvPr id="3" name="Content Placeholder 2"/>
          <p:cNvSpPr>
            <a:spLocks noGrp="1"/>
          </p:cNvSpPr>
          <p:nvPr>
            <p:ph idx="1"/>
          </p:nvPr>
        </p:nvSpPr>
        <p:spPr>
          <a:xfrm>
            <a:off x="457200" y="1785926"/>
            <a:ext cx="8229600" cy="5072074"/>
          </a:xfrm>
        </p:spPr>
        <p:txBody>
          <a:bodyPr/>
          <a:lstStyle/>
          <a:p>
            <a:pPr>
              <a:buNone/>
            </a:pPr>
            <a:r>
              <a:rPr lang="en-GB" dirty="0"/>
              <a:t>Mathematically, </a:t>
            </a:r>
          </a:p>
          <a:p>
            <a:pPr>
              <a:buNone/>
            </a:pPr>
            <a:r>
              <a:rPr lang="en-GB" dirty="0"/>
              <a:t> A time series is defined by the values  Y1, Y2,..... of  a variable Y at times t1, t2, .....</a:t>
            </a:r>
          </a:p>
          <a:p>
            <a:pPr>
              <a:buNone/>
            </a:pPr>
            <a:r>
              <a:rPr lang="en-GB" dirty="0"/>
              <a:t>Thus ,                       Y=F(t) </a:t>
            </a:r>
          </a:p>
          <a:p>
            <a:pPr>
              <a:buNone/>
            </a:pPr>
            <a:endParaRPr lang="en-GB" dirty="0"/>
          </a:p>
          <a:p>
            <a:pPr>
              <a:buNone/>
            </a:pPr>
            <a:endParaRPr lang="en-US" dirty="0"/>
          </a:p>
        </p:txBody>
      </p:sp>
      <p:pic>
        <p:nvPicPr>
          <p:cNvPr id="2050" name="Picture 2" descr="C:\Users\Galaxy Computers\Desktop\trend.jpg"/>
          <p:cNvPicPr>
            <a:picLocks noChangeAspect="1" noChangeArrowheads="1"/>
          </p:cNvPicPr>
          <p:nvPr/>
        </p:nvPicPr>
        <p:blipFill>
          <a:blip r:embed="rId2"/>
          <a:srcRect/>
          <a:stretch>
            <a:fillRect/>
          </a:stretch>
        </p:blipFill>
        <p:spPr bwMode="auto">
          <a:xfrm>
            <a:off x="1500166" y="3623509"/>
            <a:ext cx="6073852" cy="323449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600</TotalTime>
  <Words>2064</Words>
  <Application>Microsoft Office PowerPoint</Application>
  <PresentationFormat>On-screen Show (4:3)</PresentationFormat>
  <Paragraphs>218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Time series forecasting of GDP in India using ARIMA Model</vt:lpstr>
      <vt:lpstr>                       Contents</vt:lpstr>
      <vt:lpstr>INTRODUCTION TO PROJECT:</vt:lpstr>
      <vt:lpstr>Project Aims To:</vt:lpstr>
      <vt:lpstr>INTRODUCTION</vt:lpstr>
      <vt:lpstr>TIME SERIES ANALYSIS:</vt:lpstr>
      <vt:lpstr>COMPONENTS OF TIME SERIES:</vt:lpstr>
      <vt:lpstr>PowerPoint Presentation</vt:lpstr>
      <vt:lpstr>MATHEMATICAL PRESENTATION  OF TIME SERIES</vt:lpstr>
      <vt:lpstr>GROSS DOMESTIC PRODUCT (GDP):</vt:lpstr>
      <vt:lpstr>Types of Gross Domestic Product</vt:lpstr>
      <vt:lpstr>COMPONENTS OF GDP</vt:lpstr>
      <vt:lpstr>PowerPoint Presentation</vt:lpstr>
      <vt:lpstr>METHODOLOGY:</vt:lpstr>
      <vt:lpstr>Data Collection :</vt:lpstr>
      <vt:lpstr>ANALYSIS  USING ARIMA MODEL:</vt:lpstr>
      <vt:lpstr>PowerPoint Presentation</vt:lpstr>
      <vt:lpstr>PowerPoint Presentation</vt:lpstr>
      <vt:lpstr>ARIMA MODEL</vt:lpstr>
      <vt:lpstr>PowerPoint Presentation</vt:lpstr>
      <vt:lpstr>STEP 1 : STATIONARITY </vt:lpstr>
      <vt:lpstr>WHAT IS DF TEST?</vt:lpstr>
      <vt:lpstr>PowerPoint Presentation</vt:lpstr>
      <vt:lpstr>FIT THE MODEL</vt:lpstr>
      <vt:lpstr>DIAGNOSTIC TEST</vt:lpstr>
      <vt:lpstr>ANALYSIS IN R-</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917837129569</cp:lastModifiedBy>
  <cp:revision>51</cp:revision>
  <dcterms:created xsi:type="dcterms:W3CDTF">2022-07-20T08:35:37Z</dcterms:created>
  <dcterms:modified xsi:type="dcterms:W3CDTF">2022-07-22T09:32:06Z</dcterms:modified>
</cp:coreProperties>
</file>