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kemVlExDyg07FIndzFQLlaxX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40aca699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40aca699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40aca699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40aca699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40aca699_0_13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7840aca699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40aca699_0_1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7840aca699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40aca699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40aca699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2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hyperlink" Target="https://myventurepad.com/software-education-something-constantly-revised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andfonline.com/doi/full/10.1080/23265507.2016.1155167" TargetMode="External"/><Relationship Id="rId4" Type="http://schemas.openxmlformats.org/officeDocument/2006/relationships/hyperlink" Target="http://citeseerx.ist.psu.edu/viewdoc/download?doi=10.1.1.498.6274&amp;rep=rep1&amp;type=pdf" TargetMode="External"/><Relationship Id="rId5" Type="http://schemas.openxmlformats.org/officeDocument/2006/relationships/hyperlink" Target="http://www.oecd.org/pisa/aboutpisa/" TargetMode="External"/><Relationship Id="rId6" Type="http://schemas.openxmlformats.org/officeDocument/2006/relationships/hyperlink" Target="http://data.uis.unesco.org/#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leverageedu.com/blog/best-education-system-in-the-worl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ecd.org/pisa/" TargetMode="External"/><Relationship Id="rId4" Type="http://schemas.openxmlformats.org/officeDocument/2006/relationships/hyperlink" Target="https://www.oecd.org/pis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iteseerx.ist.psu.edu/viewdoc/download?doi=10.1.1.498.6274&amp;rep=rep1&amp;type=pdf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citeseerx.ist.psu.edu/viewdoc/download?doi=10.1.1.498.6274&amp;rep=rep1&amp;type=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andfonline.com/doi/full/10.1080/23265507.2016.1155167" TargetMode="External"/><Relationship Id="rId4" Type="http://schemas.openxmlformats.org/officeDocument/2006/relationships/hyperlink" Target="http://citeseerx.ist.psu.edu/viewdoc/download?doi=10.1.1.498.6274&amp;rep=rep1&amp;type=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ecd.org/pisa/" TargetMode="External"/><Relationship Id="rId4" Type="http://schemas.openxmlformats.org/officeDocument/2006/relationships/hyperlink" Target="http://data.uis.unesco.org/#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1893300"/>
            <a:ext cx="84195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Quality Education from school sur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veys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75714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6AA84F"/>
                </a:solidFill>
              </a:rPr>
              <a:t>Team Spark Champs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5174050" y="382300"/>
            <a:ext cx="36375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Authors : </a:t>
            </a:r>
            <a:r>
              <a:rPr b="1" i="0" lang="en" sz="15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Rishabh Goel , Harshit</a:t>
            </a:r>
            <a:endParaRPr b="1" i="0" sz="15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Aakash Deep,  Shikha Gupta</a:t>
            </a:r>
            <a:endParaRPr b="1" i="0" sz="15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465675" y="119950"/>
            <a:ext cx="407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CSE 545 (Big Data Analytics) </a:t>
            </a:r>
            <a:br>
              <a:rPr b="0" i="0" lang="en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0" lang="en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Project Presentation</a:t>
            </a:r>
            <a:endParaRPr b="0" i="0" sz="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Methods - Hypothesis Testing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311700" y="1171525"/>
            <a:ext cx="82683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:- Find Correlated Feedbacks for the success of a SDG Goal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:-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park RDD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data ⇒ (Y = goal score, X = features) for each country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2 Target SDG goals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Multi-linear regression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⇒ beta value and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 value for each feature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Top </a:t>
            </a:r>
            <a:r>
              <a:rPr lang="en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positively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500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negatively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correlated features for each SDG goal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6857200" y="2843250"/>
            <a:ext cx="885600" cy="246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Beta Value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7753400" y="2843400"/>
            <a:ext cx="885600" cy="246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 value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376325" y="2843250"/>
            <a:ext cx="1470600" cy="246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Feature</a:t>
            </a:r>
            <a:endParaRPr sz="900">
              <a:solidFill>
                <a:srgbClr val="FFFFFF"/>
              </a:solidFill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4753607" y="3095845"/>
            <a:ext cx="3885460" cy="387134"/>
            <a:chOff x="943723" y="3098500"/>
            <a:chExt cx="4417805" cy="674450"/>
          </a:xfrm>
        </p:grpSpPr>
        <p:sp>
          <p:nvSpPr>
            <p:cNvPr id="173" name="Google Shape;173;p7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0.41500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0.0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949031" y="3327227"/>
              <a:ext cx="687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11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 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1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ST153Q10HA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4753607" y="4275912"/>
            <a:ext cx="3885460" cy="387191"/>
            <a:chOff x="943723" y="4469050"/>
            <a:chExt cx="4417805" cy="674549"/>
          </a:xfrm>
        </p:grpSpPr>
        <p:sp>
          <p:nvSpPr>
            <p:cNvPr id="181" name="Google Shape;181;p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-0.36735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6.4e-114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962249" y="4664499"/>
              <a:ext cx="6744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-1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ST205Q02HA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188" name="Google Shape;188;p7"/>
          <p:cNvGrpSpPr/>
          <p:nvPr/>
        </p:nvGrpSpPr>
        <p:grpSpPr>
          <a:xfrm>
            <a:off x="4753607" y="3489192"/>
            <a:ext cx="3885460" cy="387134"/>
            <a:chOff x="943723" y="3783775"/>
            <a:chExt cx="4417805" cy="674450"/>
          </a:xfrm>
        </p:grpSpPr>
        <p:sp>
          <p:nvSpPr>
            <p:cNvPr id="189" name="Google Shape;189;p7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0.29350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0.0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ST207Q04HA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962157" y="4069644"/>
              <a:ext cx="6744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2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196" name="Google Shape;196;p7"/>
          <p:cNvSpPr/>
          <p:nvPr/>
        </p:nvSpPr>
        <p:spPr>
          <a:xfrm>
            <a:off x="4753600" y="2843400"/>
            <a:ext cx="612600" cy="246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SDG 4.1.1 (b)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197" name="Google Shape;197;p7"/>
          <p:cNvGrpSpPr/>
          <p:nvPr/>
        </p:nvGrpSpPr>
        <p:grpSpPr>
          <a:xfrm>
            <a:off x="4753597" y="3882540"/>
            <a:ext cx="3885470" cy="387134"/>
            <a:chOff x="943711" y="4469050"/>
            <a:chExt cx="4417817" cy="674450"/>
          </a:xfrm>
        </p:grpSpPr>
        <p:sp>
          <p:nvSpPr>
            <p:cNvPr id="198" name="Google Shape;198;p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-0.23453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1.24e-55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ST166Q03HA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943711" y="4710104"/>
              <a:ext cx="6744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-2</a:t>
              </a:r>
              <a:endParaRPr sz="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40aca699_0_14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0" name="Google Shape;210;g7840aca699_0_1411"/>
          <p:cNvCxnSpPr>
            <a:stCxn id="211" idx="2"/>
            <a:endCxn id="212" idx="1"/>
          </p:cNvCxnSpPr>
          <p:nvPr/>
        </p:nvCxnSpPr>
        <p:spPr>
          <a:xfrm>
            <a:off x="1053975" y="2899950"/>
            <a:ext cx="749100" cy="78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7840aca699_0_1411"/>
          <p:cNvCxnSpPr>
            <a:stCxn id="211" idx="2"/>
            <a:endCxn id="214" idx="1"/>
          </p:cNvCxnSpPr>
          <p:nvPr/>
        </p:nvCxnSpPr>
        <p:spPr>
          <a:xfrm flipH="1" rot="10800000">
            <a:off x="1053975" y="2070150"/>
            <a:ext cx="749100" cy="82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7840aca699_0_1411"/>
          <p:cNvSpPr/>
          <p:nvPr/>
        </p:nvSpPr>
        <p:spPr>
          <a:xfrm rot="-5400000">
            <a:off x="-450225" y="2611950"/>
            <a:ext cx="2432400" cy="576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SDG Goal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7840aca699_0_1411"/>
          <p:cNvSpPr/>
          <p:nvPr/>
        </p:nvSpPr>
        <p:spPr>
          <a:xfrm>
            <a:off x="1803075" y="1590150"/>
            <a:ext cx="2267700" cy="96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845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E599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4.1.1(b) :-</a:t>
            </a:r>
            <a:endParaRPr sz="1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19845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Achieving at least a </a:t>
            </a:r>
            <a:r>
              <a:rPr lang="en" sz="1000" u="sng">
                <a:solidFill>
                  <a:srgbClr val="FFD9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minimum proficiency level in reading</a:t>
            </a:r>
            <a:r>
              <a:rPr lang="en" sz="1000" u="sng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at the end of lower secondary education</a:t>
            </a:r>
            <a:endParaRPr sz="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g7840aca699_0_1411"/>
          <p:cNvSpPr/>
          <p:nvPr/>
        </p:nvSpPr>
        <p:spPr>
          <a:xfrm>
            <a:off x="1803075" y="3207550"/>
            <a:ext cx="2267700" cy="96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845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E599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4.1.1 (d) :-</a:t>
            </a:r>
            <a:endParaRPr sz="1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19845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Achieving at least a </a:t>
            </a:r>
            <a:r>
              <a:rPr lang="en" sz="1000" u="sng">
                <a:solidFill>
                  <a:srgbClr val="FFD9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minimum proficiency level in mathematics </a:t>
            </a:r>
            <a:r>
              <a:rPr lang="en"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at the end of lower secondary education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7840aca699_0_1411"/>
          <p:cNvSpPr/>
          <p:nvPr/>
        </p:nvSpPr>
        <p:spPr>
          <a:xfrm>
            <a:off x="4849100" y="1125575"/>
            <a:ext cx="3575400" cy="8778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1635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635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Medium"/>
              <a:buAutoNum type="arabicPeriod"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</a:t>
            </a:r>
            <a:r>
              <a:rPr lang="en" sz="900" u="sng">
                <a:solidFill>
                  <a:srgbClr val="FFE599"/>
                </a:solidFill>
                <a:latin typeface="Roboto Medium"/>
                <a:ea typeface="Roboto Medium"/>
                <a:cs typeface="Roboto Medium"/>
                <a:sym typeface="Roboto Medium"/>
              </a:rPr>
              <a:t>language do you speak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at home most of the time?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635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Medium"/>
              <a:buAutoNum type="arabicPeriod"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often during lessons: The teacher asks questions to check </a:t>
            </a:r>
            <a:r>
              <a:rPr lang="en" sz="900" u="sng">
                <a:solidFill>
                  <a:srgbClr val="FFE599"/>
                </a:solidFill>
                <a:latin typeface="Roboto Medium"/>
                <a:ea typeface="Roboto Medium"/>
                <a:cs typeface="Roboto Medium"/>
                <a:sym typeface="Roboto Medium"/>
              </a:rPr>
              <a:t>whether we have understood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what was taught?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163541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g7840aca699_0_1411"/>
          <p:cNvSpPr/>
          <p:nvPr/>
        </p:nvSpPr>
        <p:spPr>
          <a:xfrm>
            <a:off x="4848975" y="2078448"/>
            <a:ext cx="357540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8575" wrap="square" tIns="91425">
            <a:noAutofit/>
          </a:bodyPr>
          <a:lstStyle/>
          <a:p>
            <a:pPr indent="0" lvl="0" marL="0" marR="17025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70256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In the last two full weeks of school, how often: I </a:t>
            </a:r>
            <a:r>
              <a:rPr lang="en" sz="900" u="sng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arrived late for school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?</a:t>
            </a:r>
            <a:endParaRPr sz="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70256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Medium"/>
              <a:buAutoNum type="arabicPeriod"/>
            </a:pPr>
            <a:r>
              <a:rPr lang="en" sz="900" u="sng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Thinking about : My parents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support me when I am facing difficulties at school.</a:t>
            </a:r>
            <a:endParaRPr sz="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1702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g7840aca699_0_1411"/>
          <p:cNvSpPr/>
          <p:nvPr/>
        </p:nvSpPr>
        <p:spPr>
          <a:xfrm>
            <a:off x="4848975" y="3040350"/>
            <a:ext cx="3575400" cy="6858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163541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163541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63541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Medium"/>
              <a:buAutoNum type="arabicPeriod"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often during lessons: The teacher tells us </a:t>
            </a:r>
            <a:r>
              <a:rPr lang="en" sz="900" u="sng">
                <a:solidFill>
                  <a:srgbClr val="FFE599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we have to learn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?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63541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Medium"/>
              <a:buAutoNum type="arabicPeriod"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Think about your school, how true: It seems that </a:t>
            </a:r>
            <a:r>
              <a:rPr lang="en" sz="900" u="sng">
                <a:solidFill>
                  <a:srgbClr val="FFE599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students are cooperating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with each other?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16354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163541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8" name="Google Shape;218;g7840aca699_0_1411"/>
          <p:cNvSpPr/>
          <p:nvPr/>
        </p:nvSpPr>
        <p:spPr>
          <a:xfrm>
            <a:off x="4848975" y="3784950"/>
            <a:ext cx="357540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63541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6354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Medium"/>
              <a:buAutoNum type="arabicPeriod"/>
            </a:pP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How often: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900" u="sng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Other students left me out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of things on purpose?</a:t>
            </a:r>
            <a:endParaRPr sz="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457200" marR="16354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Medium"/>
              <a:buAutoNum type="arabicPeriod"/>
            </a:pP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Think about your school, how true: It seems that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900" u="sng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students are competing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with each other?</a:t>
            </a:r>
            <a:endParaRPr sz="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163541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9" name="Google Shape;219;g7840aca699_0_1411"/>
          <p:cNvCxnSpPr>
            <a:stCxn id="214" idx="3"/>
            <a:endCxn id="215" idx="1"/>
          </p:cNvCxnSpPr>
          <p:nvPr/>
        </p:nvCxnSpPr>
        <p:spPr>
          <a:xfrm flipH="1" rot="10800000">
            <a:off x="4070775" y="1564350"/>
            <a:ext cx="778200" cy="505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g7840aca699_0_1411"/>
          <p:cNvCxnSpPr>
            <a:stCxn id="214" idx="3"/>
            <a:endCxn id="216" idx="1"/>
          </p:cNvCxnSpPr>
          <p:nvPr/>
        </p:nvCxnSpPr>
        <p:spPr>
          <a:xfrm>
            <a:off x="4070775" y="2070150"/>
            <a:ext cx="778200" cy="35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g7840aca699_0_1411"/>
          <p:cNvCxnSpPr>
            <a:stCxn id="217" idx="1"/>
            <a:endCxn id="212" idx="3"/>
          </p:cNvCxnSpPr>
          <p:nvPr/>
        </p:nvCxnSpPr>
        <p:spPr>
          <a:xfrm flipH="1">
            <a:off x="4070775" y="3383250"/>
            <a:ext cx="778200" cy="3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g7840aca699_0_1411"/>
          <p:cNvCxnSpPr>
            <a:stCxn id="218" idx="1"/>
            <a:endCxn id="212" idx="3"/>
          </p:cNvCxnSpPr>
          <p:nvPr/>
        </p:nvCxnSpPr>
        <p:spPr>
          <a:xfrm rot="10800000">
            <a:off x="4070775" y="3687450"/>
            <a:ext cx="778200" cy="44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7840aca699_0_1411"/>
          <p:cNvSpPr txBox="1"/>
          <p:nvPr/>
        </p:nvSpPr>
        <p:spPr>
          <a:xfrm>
            <a:off x="1912725" y="4695675"/>
            <a:ext cx="51906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Result: - </a:t>
            </a:r>
            <a:r>
              <a:rPr b="1" lang="en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Most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or </a:t>
            </a:r>
            <a:r>
              <a:rPr b="1" lang="en">
                <a:solidFill>
                  <a:srgbClr val="6D9EEB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least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correlated features for a given goal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g7840aca699_0_1411"/>
          <p:cNvSpPr txBox="1"/>
          <p:nvPr>
            <p:ph type="title"/>
          </p:nvPr>
        </p:nvSpPr>
        <p:spPr>
          <a:xfrm>
            <a:off x="311700" y="3887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</a:t>
            </a:r>
            <a:r>
              <a:rPr lang="en"/>
              <a:t>s - Hypothesis 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Methods - Similarity Search</a:t>
            </a:r>
            <a:endParaRPr/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311700" y="1171675"/>
            <a:ext cx="82683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Clustering and Similarity Search using LSH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Task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Find similar schools and areas from survey feedback collected from students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Approach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:-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haracteristic matrix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⇐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uckets [0-20%, 21-40%, 41-60%, 61-80%, 81-100%] for feedback responses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Signature matrix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(~1500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columns,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~60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rows)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⇐ </a:t>
            </a:r>
            <a:r>
              <a:rPr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Characteristic matrix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(~1500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~9000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rows).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on band values- (b=5,r=12), (b=8,r=8), </a:t>
            </a:r>
            <a:r>
              <a:rPr lang="en">
                <a:solidFill>
                  <a:srgbClr val="FFFFFF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(b=12,r=5) [Sim &gt; 0.8] </a:t>
            </a:r>
            <a:r>
              <a:rPr lang="en">
                <a:solidFill>
                  <a:srgbClr val="FFFFFF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Locality Sensitive Hashing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⇒ Similar area codes / schools (JSON)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11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Insights</a:t>
            </a:r>
            <a:r>
              <a:rPr lang="en"/>
              <a:t> - Similarity Search</a:t>
            </a:r>
            <a:endParaRPr/>
          </a:p>
        </p:txBody>
      </p:sp>
      <p:pic>
        <p:nvPicPr>
          <p:cNvPr id="238" name="Google Shape;23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394" y="2275917"/>
            <a:ext cx="692700" cy="53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 title="Cana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638" y="1547259"/>
            <a:ext cx="713082" cy="45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497" y="2219519"/>
            <a:ext cx="635123" cy="53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320" y="3365188"/>
            <a:ext cx="712779" cy="53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5555" y="3186763"/>
            <a:ext cx="692704" cy="49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34" y="1454821"/>
            <a:ext cx="692700" cy="537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1"/>
          <p:cNvCxnSpPr>
            <a:stCxn id="238" idx="3"/>
            <a:endCxn id="240" idx="1"/>
          </p:cNvCxnSpPr>
          <p:nvPr/>
        </p:nvCxnSpPr>
        <p:spPr>
          <a:xfrm flipH="1" rot="10800000">
            <a:off x="7292094" y="2488031"/>
            <a:ext cx="632400" cy="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1"/>
          <p:cNvCxnSpPr>
            <a:stCxn id="238" idx="0"/>
            <a:endCxn id="243" idx="1"/>
          </p:cNvCxnSpPr>
          <p:nvPr/>
        </p:nvCxnSpPr>
        <p:spPr>
          <a:xfrm flipH="1" rot="10800000">
            <a:off x="6945744" y="1723317"/>
            <a:ext cx="6654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1"/>
          <p:cNvCxnSpPr>
            <a:stCxn id="238" idx="1"/>
            <a:endCxn id="239" idx="2"/>
          </p:cNvCxnSpPr>
          <p:nvPr/>
        </p:nvCxnSpPr>
        <p:spPr>
          <a:xfrm rot="10800000">
            <a:off x="5905194" y="1999631"/>
            <a:ext cx="6942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1"/>
          <p:cNvCxnSpPr>
            <a:stCxn id="238" idx="2"/>
            <a:endCxn id="241" idx="0"/>
          </p:cNvCxnSpPr>
          <p:nvPr/>
        </p:nvCxnSpPr>
        <p:spPr>
          <a:xfrm flipH="1">
            <a:off x="6935844" y="2812944"/>
            <a:ext cx="99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1"/>
          <p:cNvCxnSpPr>
            <a:stCxn id="242" idx="0"/>
            <a:endCxn id="238" idx="1"/>
          </p:cNvCxnSpPr>
          <p:nvPr/>
        </p:nvCxnSpPr>
        <p:spPr>
          <a:xfrm flipH="1" rot="10800000">
            <a:off x="5851907" y="2544463"/>
            <a:ext cx="7476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1"/>
          <p:cNvCxnSpPr>
            <a:stCxn id="239" idx="2"/>
            <a:endCxn id="242" idx="0"/>
          </p:cNvCxnSpPr>
          <p:nvPr/>
        </p:nvCxnSpPr>
        <p:spPr>
          <a:xfrm flipH="1">
            <a:off x="5851779" y="1999648"/>
            <a:ext cx="53400" cy="11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1"/>
          <p:cNvSpPr txBox="1"/>
          <p:nvPr/>
        </p:nvSpPr>
        <p:spPr>
          <a:xfrm>
            <a:off x="5539675" y="1230550"/>
            <a:ext cx="907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CAN1092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5449150" y="3620770"/>
            <a:ext cx="1005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USA0104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6482568" y="1885159"/>
            <a:ext cx="907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FIN0001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7527991" y="1132326"/>
            <a:ext cx="1005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FIN0006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924497" y="2721284"/>
            <a:ext cx="907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ISL0002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7583220" y="3862365"/>
            <a:ext cx="1160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RUS2323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6367043" y="3901850"/>
            <a:ext cx="907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AUS0412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7" name="Google Shape;2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21" y="2393639"/>
            <a:ext cx="549670" cy="45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42701" y="3426389"/>
            <a:ext cx="671690" cy="451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11"/>
          <p:cNvCxnSpPr>
            <a:stCxn id="258" idx="0"/>
            <a:endCxn id="257" idx="3"/>
          </p:cNvCxnSpPr>
          <p:nvPr/>
        </p:nvCxnSpPr>
        <p:spPr>
          <a:xfrm rot="10800000">
            <a:off x="2774146" y="2619689"/>
            <a:ext cx="10044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1"/>
          <p:cNvSpPr txBox="1"/>
          <p:nvPr/>
        </p:nvSpPr>
        <p:spPr>
          <a:xfrm>
            <a:off x="964145" y="1449895"/>
            <a:ext cx="962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KAZ0212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791957" y="3589388"/>
            <a:ext cx="1065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MEX0004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1995150" y="1988625"/>
            <a:ext cx="851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FIN0010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97200" y="2734775"/>
            <a:ext cx="962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MAR0003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3203450" y="1095175"/>
            <a:ext cx="9078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PHL0016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3412737" y="3856794"/>
            <a:ext cx="92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KAZ0107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2100598" y="3954125"/>
            <a:ext cx="851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ALB0202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9575" y="3293325"/>
            <a:ext cx="907801" cy="6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11"/>
          <p:cNvCxnSpPr>
            <a:stCxn id="238" idx="3"/>
            <a:endCxn id="267" idx="0"/>
          </p:cNvCxnSpPr>
          <p:nvPr/>
        </p:nvCxnSpPr>
        <p:spPr>
          <a:xfrm>
            <a:off x="7292094" y="2544431"/>
            <a:ext cx="7413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" name="Google Shape;269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10524" y="2311775"/>
            <a:ext cx="736070" cy="52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10800000">
            <a:off x="2038544" y="3353362"/>
            <a:ext cx="851725" cy="597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1"/>
          <p:cNvCxnSpPr>
            <a:stCxn id="257" idx="2"/>
            <a:endCxn id="270" idx="2"/>
          </p:cNvCxnSpPr>
          <p:nvPr/>
        </p:nvCxnSpPr>
        <p:spPr>
          <a:xfrm flipH="1">
            <a:off x="2464556" y="2845519"/>
            <a:ext cx="348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" name="Google Shape;272;p1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76000" y="1428523"/>
            <a:ext cx="962700" cy="54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1958" y="3044669"/>
            <a:ext cx="851725" cy="51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3157" y="1702740"/>
            <a:ext cx="671690" cy="451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11"/>
          <p:cNvCxnSpPr>
            <a:stCxn id="257" idx="1"/>
            <a:endCxn id="274" idx="2"/>
          </p:cNvCxnSpPr>
          <p:nvPr/>
        </p:nvCxnSpPr>
        <p:spPr>
          <a:xfrm rot="10800000">
            <a:off x="1368921" y="2154579"/>
            <a:ext cx="8556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1"/>
          <p:cNvSpPr txBox="1"/>
          <p:nvPr/>
        </p:nvSpPr>
        <p:spPr>
          <a:xfrm>
            <a:off x="727400" y="4314300"/>
            <a:ext cx="4471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Schools from some developing countries matched with some Finland area schools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11"/>
          <p:cNvCxnSpPr>
            <a:stCxn id="270" idx="3"/>
            <a:endCxn id="258" idx="1"/>
          </p:cNvCxnSpPr>
          <p:nvPr/>
        </p:nvCxnSpPr>
        <p:spPr>
          <a:xfrm>
            <a:off x="2890269" y="3652319"/>
            <a:ext cx="5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1"/>
          <p:cNvCxnSpPr>
            <a:stCxn id="273" idx="0"/>
            <a:endCxn id="257" idx="1"/>
          </p:cNvCxnSpPr>
          <p:nvPr/>
        </p:nvCxnSpPr>
        <p:spPr>
          <a:xfrm flipH="1" rot="10800000">
            <a:off x="1217821" y="2619569"/>
            <a:ext cx="10068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1"/>
          <p:cNvCxnSpPr>
            <a:stCxn id="274" idx="2"/>
            <a:endCxn id="273" idx="0"/>
          </p:cNvCxnSpPr>
          <p:nvPr/>
        </p:nvCxnSpPr>
        <p:spPr>
          <a:xfrm flipH="1">
            <a:off x="1217802" y="2154607"/>
            <a:ext cx="151200" cy="8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1"/>
          <p:cNvCxnSpPr>
            <a:stCxn id="257" idx="3"/>
            <a:endCxn id="269" idx="1"/>
          </p:cNvCxnSpPr>
          <p:nvPr/>
        </p:nvCxnSpPr>
        <p:spPr>
          <a:xfrm flipH="1" rot="10800000">
            <a:off x="2774191" y="2571879"/>
            <a:ext cx="6363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1"/>
          <p:cNvCxnSpPr>
            <a:stCxn id="257" idx="0"/>
            <a:endCxn id="272" idx="1"/>
          </p:cNvCxnSpPr>
          <p:nvPr/>
        </p:nvCxnSpPr>
        <p:spPr>
          <a:xfrm flipH="1" rot="10800000">
            <a:off x="2499356" y="1698539"/>
            <a:ext cx="67650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1"/>
          <p:cNvCxnSpPr>
            <a:stCxn id="274" idx="3"/>
            <a:endCxn id="272" idx="1"/>
          </p:cNvCxnSpPr>
          <p:nvPr/>
        </p:nvCxnSpPr>
        <p:spPr>
          <a:xfrm flipH="1" rot="10800000">
            <a:off x="1704846" y="1698574"/>
            <a:ext cx="14712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1"/>
          <p:cNvCxnSpPr>
            <a:stCxn id="272" idx="2"/>
            <a:endCxn id="269" idx="0"/>
          </p:cNvCxnSpPr>
          <p:nvPr/>
        </p:nvCxnSpPr>
        <p:spPr>
          <a:xfrm>
            <a:off x="3657350" y="1968730"/>
            <a:ext cx="1212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1"/>
          <p:cNvCxnSpPr>
            <a:endCxn id="269" idx="1"/>
          </p:cNvCxnSpPr>
          <p:nvPr/>
        </p:nvCxnSpPr>
        <p:spPr>
          <a:xfrm flipH="1" rot="10800000">
            <a:off x="1643824" y="2571859"/>
            <a:ext cx="17667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1"/>
          <p:cNvCxnSpPr>
            <a:stCxn id="273" idx="3"/>
            <a:endCxn id="270" idx="1"/>
          </p:cNvCxnSpPr>
          <p:nvPr/>
        </p:nvCxnSpPr>
        <p:spPr>
          <a:xfrm>
            <a:off x="1643683" y="3302751"/>
            <a:ext cx="3948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1"/>
          <p:cNvSpPr txBox="1"/>
          <p:nvPr/>
        </p:nvSpPr>
        <p:spPr>
          <a:xfrm>
            <a:off x="5026525" y="4302075"/>
            <a:ext cx="38889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Schools from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some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developed countries matched with some Finland area schools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6251925" y="4606125"/>
            <a:ext cx="2633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Credits : </a:t>
            </a:r>
            <a:r>
              <a:rPr lang="en" sz="1000" u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Google Ima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ges</a:t>
            </a:r>
            <a:endParaRPr i="0" sz="1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Methods - Deep Learning</a:t>
            </a:r>
            <a:endParaRPr/>
          </a:p>
        </p:txBody>
      </p:sp>
      <p:sp>
        <p:nvSpPr>
          <p:cNvPr id="293" name="Google Shape;293;p12"/>
          <p:cNvSpPr txBox="1"/>
          <p:nvPr>
            <p:ph idx="1" type="body"/>
          </p:nvPr>
        </p:nvSpPr>
        <p:spPr>
          <a:xfrm>
            <a:off x="311700" y="1171675"/>
            <a:ext cx="82683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Task :-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Performances in Subject based on students feed_back data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:-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Preprocessing (using Spark Dataframes and HDFS, GCP Cluster </a:t>
            </a:r>
            <a:r>
              <a:rPr lang="en" sz="13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1 Master 2 Worker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Distributed 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raining [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TF2.0 </a:t>
            </a:r>
            <a:r>
              <a:rPr lang="en" sz="1300" u="sng">
                <a:latin typeface="Roboto"/>
                <a:ea typeface="Roboto"/>
                <a:cs typeface="Roboto"/>
                <a:sym typeface="Roboto"/>
              </a:rPr>
              <a:t>Synchronous All Reduce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]									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distribute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MirroredStrategy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si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ngle node multi-gpu, each gpu have their parameter and update each other synchronously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GCP Compute Engine VMs with </a:t>
            </a:r>
            <a:r>
              <a:rPr lang="en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Nvidia T4</a:t>
            </a:r>
            <a:endParaRPr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time ~ little more than a minute per epoch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distribute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experimental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MultiWorkerMirroredStrategy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node multi-gpu, each node communicate with each other in round-robin using RPCs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311700" y="106025"/>
            <a:ext cx="8520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Insight</a:t>
            </a:r>
            <a:r>
              <a:rPr lang="en"/>
              <a:t>s - Deep Learning</a:t>
            </a:r>
            <a:endParaRPr/>
          </a:p>
        </p:txBody>
      </p:sp>
      <p:sp>
        <p:nvSpPr>
          <p:cNvPr id="300" name="Google Shape;300;p13"/>
          <p:cNvSpPr txBox="1"/>
          <p:nvPr>
            <p:ph idx="1" type="body"/>
          </p:nvPr>
        </p:nvSpPr>
        <p:spPr>
          <a:xfrm>
            <a:off x="311700" y="680225"/>
            <a:ext cx="1275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:-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1303863" y="1432275"/>
            <a:ext cx="515100" cy="196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2226725" y="1432275"/>
            <a:ext cx="515100" cy="196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3149575" y="1838025"/>
            <a:ext cx="515100" cy="1157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392125" y="2133050"/>
            <a:ext cx="515100" cy="641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1008950" y="2308900"/>
            <a:ext cx="1932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1926250" y="1896650"/>
            <a:ext cx="1932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1926250" y="2715575"/>
            <a:ext cx="1932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2849100" y="2308900"/>
            <a:ext cx="1932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3771950" y="2298375"/>
            <a:ext cx="1932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4072425" y="2096025"/>
            <a:ext cx="515100" cy="6411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 txBox="1"/>
          <p:nvPr/>
        </p:nvSpPr>
        <p:spPr>
          <a:xfrm>
            <a:off x="268675" y="2857500"/>
            <a:ext cx="76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Input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ld Standard TT"/>
                <a:ea typeface="Old Standard TT"/>
                <a:cs typeface="Old Standard TT"/>
                <a:sym typeface="Old Standard TT"/>
              </a:rPr>
              <a:t>Feedbacks</a:t>
            </a:r>
            <a:endParaRPr b="1"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1185325" y="3548950"/>
            <a:ext cx="76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Layer 1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1024 Neurons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4" name="Google Shape;314;p13"/>
          <p:cNvSpPr txBox="1"/>
          <p:nvPr/>
        </p:nvSpPr>
        <p:spPr>
          <a:xfrm>
            <a:off x="2103275" y="3534500"/>
            <a:ext cx="76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Layer 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1024 Neurons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3026125" y="3256500"/>
            <a:ext cx="76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Layer 3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512 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Neurons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6" name="Google Shape;316;p13"/>
          <p:cNvSpPr txBox="1"/>
          <p:nvPr/>
        </p:nvSpPr>
        <p:spPr>
          <a:xfrm>
            <a:off x="3965150" y="2951975"/>
            <a:ext cx="76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Output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ld Standard TT"/>
                <a:ea typeface="Old Standard TT"/>
                <a:cs typeface="Old Standard TT"/>
                <a:sym typeface="Old Standard TT"/>
              </a:rPr>
              <a:t>Subject</a:t>
            </a:r>
            <a:r>
              <a:rPr b="1" lang="en" sz="800">
                <a:latin typeface="Old Standard TT"/>
                <a:ea typeface="Old Standard TT"/>
                <a:cs typeface="Old Standard TT"/>
                <a:sym typeface="Old Standard TT"/>
              </a:rPr>
              <a:t> Scores</a:t>
            </a:r>
            <a:endParaRPr b="1"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5032025" y="839600"/>
            <a:ext cx="38877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Inferences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MAE for prediction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0.609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[standardized]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PV1MATH score for a sample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463 (Actual)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577 (Predicted)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ld Standard TT"/>
              <a:buChar char="-"/>
            </a:pPr>
            <a:r>
              <a:rPr lang="en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Low Precision</a:t>
            </a:r>
            <a:endParaRPr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-"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-"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5239400" y="4597250"/>
            <a:ext cx="344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Fig :- Training History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 rot="-5400000">
            <a:off x="742350" y="2252025"/>
            <a:ext cx="164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tf.keras.layers.Dense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13"/>
          <p:cNvSpPr txBox="1"/>
          <p:nvPr/>
        </p:nvSpPr>
        <p:spPr>
          <a:xfrm rot="-5400000">
            <a:off x="1662425" y="2252025"/>
            <a:ext cx="164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tf.keras.layers.Dense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 rot="-5400000">
            <a:off x="2585275" y="2252025"/>
            <a:ext cx="164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tf.keras.layers.Dense</a:t>
            </a:r>
            <a:endParaRPr sz="9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0" l="0" r="0" t="4067"/>
          <a:stretch/>
        </p:blipFill>
        <p:spPr>
          <a:xfrm>
            <a:off x="5239400" y="2350162"/>
            <a:ext cx="3440501" cy="2182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3"/>
          <p:cNvSpPr txBox="1"/>
          <p:nvPr/>
        </p:nvSpPr>
        <p:spPr>
          <a:xfrm>
            <a:off x="928500" y="4378675"/>
            <a:ext cx="3725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Fig :- Network architecture with 3 hidden layers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311700" y="79125"/>
            <a:ext cx="8520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311700" y="642525"/>
            <a:ext cx="51141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With our results ⇒ Feedbacks show a considerable importance in education quality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		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Cross-nation similar area codes found can help to decide similar policies, such as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Amount of teaching Hours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Degree of interaction between students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Institutions can decide to spend depending on type of students in particular region.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Inference on feedbacks can help achieve SDG goals</a:t>
            </a:r>
            <a:endParaRPr sz="15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Future Work - more semantic analysis on feedbacks can produce higher efficient inferences regarding policy improvement.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400" y="821800"/>
            <a:ext cx="2704026" cy="20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5940775" y="3163700"/>
            <a:ext cx="2891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Image Credits: </a:t>
            </a:r>
            <a:r>
              <a:rPr lang="en" sz="800" u="sng">
                <a:solidFill>
                  <a:schemeClr val="accent5"/>
                </a:solidFill>
                <a:hlinkClick r:id="rId4"/>
              </a:rPr>
              <a:t>https://myventurepad.com/software-education-something-constantly-revised/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840aca699_0_13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8" name="Google Shape;338;g7840aca699_0_138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https://www.tandfonline.com/doi/full/10.1080/23265507.2016.1155167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http://citeseerx.ist.psu.edu/viewdoc/download?doi=10.1.1.498.6274&amp;rep=rep1&amp;type=pdf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http://www.oecd.org/pisa/aboutpisa/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http://data.uis.unesco.org/#</a:t>
            </a:r>
            <a:endParaRPr/>
          </a:p>
        </p:txBody>
      </p:sp>
      <p:sp>
        <p:nvSpPr>
          <p:cNvPr id="339" name="Google Shape;339;g7840aca699_0_13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4500"/>
              <a:t>Contents</a:t>
            </a:r>
            <a:endParaRPr sz="4500"/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450875" y="796950"/>
            <a:ext cx="42612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/>
              <a:t>Past Work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/>
              <a:t>Data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/>
              <a:t>Methods and Evaluation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/>
              <a:t>Conclusion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6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235500" y="3688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6491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3"/>
          <p:cNvGrpSpPr/>
          <p:nvPr/>
        </p:nvGrpSpPr>
        <p:grpSpPr>
          <a:xfrm>
            <a:off x="2848800" y="1421925"/>
            <a:ext cx="3175200" cy="3175200"/>
            <a:chOff x="2820225" y="891450"/>
            <a:chExt cx="3175200" cy="3175200"/>
          </a:xfrm>
        </p:grpSpPr>
        <p:sp>
          <p:nvSpPr>
            <p:cNvPr id="78" name="Google Shape;78;p3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5158950" y="2953150"/>
            <a:ext cx="1332300" cy="914700"/>
            <a:chOff x="5130375" y="2422675"/>
            <a:chExt cx="1332300" cy="914700"/>
          </a:xfrm>
        </p:grpSpPr>
        <p:sp>
          <p:nvSpPr>
            <p:cNvPr id="81" name="Google Shape;81;p3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Deploy/Use resources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Educational Units</a:t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3826650" y="1239725"/>
            <a:ext cx="1332300" cy="914700"/>
            <a:chOff x="3798075" y="709250"/>
            <a:chExt cx="1332300" cy="914700"/>
          </a:xfrm>
        </p:grpSpPr>
        <p:sp>
          <p:nvSpPr>
            <p:cNvPr id="84" name="Google Shape;84;p3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Decides Policy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Allocate Resources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Institutions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2494350" y="2953150"/>
            <a:ext cx="1332300" cy="914700"/>
            <a:chOff x="2465775" y="2422675"/>
            <a:chExt cx="1332300" cy="914700"/>
          </a:xfrm>
        </p:grpSpPr>
        <p:sp>
          <p:nvSpPr>
            <p:cNvPr id="87" name="Google Shape;87;p3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Surveys indicate how effective are the policies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Feedbacks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0" y="0"/>
            <a:ext cx="910439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1557825" y="1770800"/>
            <a:ext cx="1745700" cy="61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Policy Improvement</a:t>
            </a:r>
            <a:endParaRPr b="0" i="0" sz="14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Care? SDG 4- Quality Education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SDG 4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- ensure quality education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accessible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to all by 2030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262 million between age 6-17 were still out of school in 2017.					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Percentage of trained primary school teachers stagnant at 85 since 2015.			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Ground reality of government measures can be understood by student and teacher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feedbacks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						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Study Hours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for UAE but learning outcomes are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poor				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Study Hours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lowest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for Finland but student performance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high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350" y="1803875"/>
            <a:ext cx="3381926" cy="2113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4908475" y="4148925"/>
            <a:ext cx="4048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Credits : 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https://leverageedu.com/blog/best-education-system-in-the-world/</a:t>
            </a:r>
            <a:endParaRPr b="0" i="0" sz="1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40aca699_0_1373"/>
          <p:cNvSpPr txBox="1"/>
          <p:nvPr>
            <p:ph type="title"/>
          </p:nvPr>
        </p:nvSpPr>
        <p:spPr>
          <a:xfrm>
            <a:off x="311700" y="445025"/>
            <a:ext cx="4224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Big Data?</a:t>
            </a:r>
            <a:endParaRPr/>
          </a:p>
        </p:txBody>
      </p:sp>
      <p:sp>
        <p:nvSpPr>
          <p:cNvPr id="105" name="Google Shape;105;g7840aca699_0_1373"/>
          <p:cNvSpPr txBox="1"/>
          <p:nvPr>
            <p:ph idx="1" type="body"/>
          </p:nvPr>
        </p:nvSpPr>
        <p:spPr>
          <a:xfrm>
            <a:off x="311700" y="1324075"/>
            <a:ext cx="39999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Process large data (~20 GB)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techniques to analyse and obtain inferenes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Similarity Analysis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Multi-Hyp 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Large Scale Machine Learning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Need to use data pipeline to distribute the tasks on nodes and aggregate results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HDFS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PySpark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Tensorflow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840aca699_0_1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g7840aca699_0_1373"/>
          <p:cNvSpPr txBox="1"/>
          <p:nvPr>
            <p:ph type="title"/>
          </p:nvPr>
        </p:nvSpPr>
        <p:spPr>
          <a:xfrm>
            <a:off x="4619825" y="445025"/>
            <a:ext cx="4224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108" name="Google Shape;108;g7840aca699_0_1373"/>
          <p:cNvSpPr txBox="1"/>
          <p:nvPr>
            <p:ph idx="1" type="body"/>
          </p:nvPr>
        </p:nvSpPr>
        <p:spPr>
          <a:xfrm>
            <a:off x="4619825" y="1324075"/>
            <a:ext cx="39999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SDG Goal 4.1.1 ⇒ Achieving target proficiency level in Literacy and Numeracy			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Feedback features ⇒ Students’ responses on survey questions [done by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PISA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]				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Subject Scores ⇒ Students’ scores in different subjects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[done by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PISA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311700" y="1171675"/>
            <a:ext cx="46191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Studies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 2.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] shows that school and family have only very little impact on academic achievement among pupils from disadvantaged backgrounds.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800" y="1524100"/>
            <a:ext cx="3924702" cy="279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677475" y="2676000"/>
            <a:ext cx="3924700" cy="1610250"/>
          </a:xfrm>
          <a:prstGeom prst="flowChartPunchedTap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i="1"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Teachers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 most influential factor in student learning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6039550" y="4550825"/>
            <a:ext cx="19614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Image Credits: </a:t>
            </a:r>
            <a:r>
              <a:rPr lang="en" sz="1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References 2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40aca699_0_14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Past Work</a:t>
            </a:r>
            <a:endParaRPr/>
          </a:p>
        </p:txBody>
      </p:sp>
      <p:sp>
        <p:nvSpPr>
          <p:cNvPr id="124" name="Google Shape;124;g7840aca699_0_14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7840aca699_0_1403"/>
          <p:cNvSpPr txBox="1"/>
          <p:nvPr>
            <p:ph idx="1" type="body"/>
          </p:nvPr>
        </p:nvSpPr>
        <p:spPr>
          <a:xfrm>
            <a:off x="311700" y="1171675"/>
            <a:ext cx="84432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Multinomial regression analysis was conducted[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Ref1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identify characteristics of students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for scholarship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Extracurricular activities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Parents’ education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they study in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which make perception about quality of higher education dissimilar.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Studies [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Ref2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] shows that  “Discovery”-based approaches have produced very positive outcomes in classes taught by exceptional and highly committed educators.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However,considerable time and energy is required on the part of the individuals, average teacher is undoubtedly not in a position to contribute.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200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11700" y="1095475"/>
            <a:ext cx="8229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PISA [~20 GB] (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https://www.oecd.org/pisa/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Reading, mathematics and scientific literacy scores of more than 710,000 15 - year old students representing 31 million student from </a:t>
            </a:r>
            <a:r>
              <a:rPr lang="en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79 countries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Along with general survey from teachers, parents school principal and students every 3 year since 2000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Number of features &gt; 1120, observations &gt; 1 million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Representative Data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Feedback Data (ST*)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Subject Scores (PV*)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														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UNESCO SDG [1 GB] (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UIS Statistics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Country wise quality indicators per year (1970-2019) (1GB)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Number of Features: &gt;3000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40aca699_4_2"/>
          <p:cNvSpPr/>
          <p:nvPr/>
        </p:nvSpPr>
        <p:spPr>
          <a:xfrm>
            <a:off x="905925" y="1257275"/>
            <a:ext cx="701400" cy="832500"/>
          </a:xfrm>
          <a:prstGeom prst="can">
            <a:avLst>
              <a:gd fmla="val 25000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UIS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g7840aca699_4_2"/>
          <p:cNvSpPr/>
          <p:nvPr/>
        </p:nvSpPr>
        <p:spPr>
          <a:xfrm>
            <a:off x="905925" y="3000025"/>
            <a:ext cx="701400" cy="832500"/>
          </a:xfrm>
          <a:prstGeom prst="can">
            <a:avLst>
              <a:gd fmla="val 25000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PISA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g7840aca699_4_2"/>
          <p:cNvSpPr/>
          <p:nvPr/>
        </p:nvSpPr>
        <p:spPr>
          <a:xfrm>
            <a:off x="434325" y="1124575"/>
            <a:ext cx="1644600" cy="2874600"/>
          </a:xfrm>
          <a:prstGeom prst="rect">
            <a:avLst/>
          </a:prstGeom>
          <a:noFill/>
          <a:ln cap="flat" cmpd="sng" w="1143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HDFS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g7840aca699_4_2"/>
          <p:cNvSpPr/>
          <p:nvPr/>
        </p:nvSpPr>
        <p:spPr>
          <a:xfrm>
            <a:off x="2981700" y="1169800"/>
            <a:ext cx="1506300" cy="39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Pre-processing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1" name="Google Shape;141;g7840aca699_4_2"/>
          <p:cNvSpPr/>
          <p:nvPr/>
        </p:nvSpPr>
        <p:spPr>
          <a:xfrm>
            <a:off x="2981700" y="2115375"/>
            <a:ext cx="1506300" cy="39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Pre-processing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2" name="Google Shape;142;g7840aca699_4_2"/>
          <p:cNvSpPr/>
          <p:nvPr/>
        </p:nvSpPr>
        <p:spPr>
          <a:xfrm>
            <a:off x="2981700" y="3282350"/>
            <a:ext cx="1506300" cy="39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Pre-processing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43" name="Google Shape;143;g7840aca699_4_2"/>
          <p:cNvCxnSpPr>
            <a:stCxn id="138" idx="4"/>
            <a:endCxn id="140" idx="1"/>
          </p:cNvCxnSpPr>
          <p:nvPr/>
        </p:nvCxnSpPr>
        <p:spPr>
          <a:xfrm flipH="1" rot="10800000">
            <a:off x="1607325" y="1366375"/>
            <a:ext cx="1374300" cy="20499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7840aca699_4_2"/>
          <p:cNvCxnSpPr>
            <a:stCxn id="137" idx="4"/>
            <a:endCxn id="140" idx="1"/>
          </p:cNvCxnSpPr>
          <p:nvPr/>
        </p:nvCxnSpPr>
        <p:spPr>
          <a:xfrm flipH="1" rot="10800000">
            <a:off x="1607325" y="1366325"/>
            <a:ext cx="1374300" cy="307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7840aca699_4_2"/>
          <p:cNvCxnSpPr>
            <a:stCxn id="138" idx="4"/>
            <a:endCxn id="141" idx="1"/>
          </p:cNvCxnSpPr>
          <p:nvPr/>
        </p:nvCxnSpPr>
        <p:spPr>
          <a:xfrm flipH="1" rot="10800000">
            <a:off x="1607325" y="2311975"/>
            <a:ext cx="1374300" cy="11043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7840aca699_4_2"/>
          <p:cNvCxnSpPr>
            <a:stCxn id="138" idx="4"/>
            <a:endCxn id="142" idx="1"/>
          </p:cNvCxnSpPr>
          <p:nvPr/>
        </p:nvCxnSpPr>
        <p:spPr>
          <a:xfrm>
            <a:off x="1607325" y="3416275"/>
            <a:ext cx="1374300" cy="627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g7840aca699_4_2"/>
          <p:cNvSpPr/>
          <p:nvPr/>
        </p:nvSpPr>
        <p:spPr>
          <a:xfrm>
            <a:off x="3018375" y="4223450"/>
            <a:ext cx="3062100" cy="393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Deep Learning </a:t>
            </a: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(Tensorflow + GCP VMs)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g7840aca699_4_2"/>
          <p:cNvSpPr/>
          <p:nvPr/>
        </p:nvSpPr>
        <p:spPr>
          <a:xfrm>
            <a:off x="3604350" y="3832513"/>
            <a:ext cx="261000" cy="27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840aca699_4_2"/>
          <p:cNvSpPr/>
          <p:nvPr/>
        </p:nvSpPr>
        <p:spPr>
          <a:xfrm>
            <a:off x="6190200" y="4271750"/>
            <a:ext cx="3669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840aca699_4_2"/>
          <p:cNvSpPr txBox="1"/>
          <p:nvPr/>
        </p:nvSpPr>
        <p:spPr>
          <a:xfrm>
            <a:off x="6666825" y="4201250"/>
            <a:ext cx="1944300" cy="35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Subject Score Prediction</a:t>
            </a:r>
            <a:endParaRPr sz="1100">
              <a:solidFill>
                <a:srgbClr val="CC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g7840aca699_4_2"/>
          <p:cNvSpPr txBox="1"/>
          <p:nvPr/>
        </p:nvSpPr>
        <p:spPr>
          <a:xfrm>
            <a:off x="6666900" y="2132025"/>
            <a:ext cx="1944300" cy="35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Similar Area Codes</a:t>
            </a:r>
            <a:endParaRPr sz="1100">
              <a:solidFill>
                <a:srgbClr val="CC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g7840aca699_4_2"/>
          <p:cNvSpPr/>
          <p:nvPr/>
        </p:nvSpPr>
        <p:spPr>
          <a:xfrm>
            <a:off x="4587150" y="1256950"/>
            <a:ext cx="3669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840aca699_4_2"/>
          <p:cNvSpPr/>
          <p:nvPr/>
        </p:nvSpPr>
        <p:spPr>
          <a:xfrm>
            <a:off x="4587150" y="2202525"/>
            <a:ext cx="3669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840aca699_4_2"/>
          <p:cNvSpPr/>
          <p:nvPr/>
        </p:nvSpPr>
        <p:spPr>
          <a:xfrm>
            <a:off x="5053200" y="2115375"/>
            <a:ext cx="1027200" cy="39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LSH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55" name="Google Shape;155;g7840aca699_4_2"/>
          <p:cNvSpPr/>
          <p:nvPr/>
        </p:nvSpPr>
        <p:spPr>
          <a:xfrm>
            <a:off x="6190200" y="2202525"/>
            <a:ext cx="3669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840aca699_4_2"/>
          <p:cNvSpPr/>
          <p:nvPr/>
        </p:nvSpPr>
        <p:spPr>
          <a:xfrm>
            <a:off x="5053200" y="1169800"/>
            <a:ext cx="1048500" cy="39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Multi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Regression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57" name="Google Shape;157;g7840aca699_4_2"/>
          <p:cNvSpPr/>
          <p:nvPr/>
        </p:nvSpPr>
        <p:spPr>
          <a:xfrm>
            <a:off x="6200850" y="1256950"/>
            <a:ext cx="3669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840aca699_4_2"/>
          <p:cNvSpPr txBox="1"/>
          <p:nvPr/>
        </p:nvSpPr>
        <p:spPr>
          <a:xfrm>
            <a:off x="6666900" y="1186450"/>
            <a:ext cx="1944300" cy="35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Top Feedback Variables</a:t>
            </a:r>
            <a:endParaRPr sz="1100">
              <a:solidFill>
                <a:srgbClr val="CC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9" name="Google Shape;159;g7840aca699_4_2"/>
          <p:cNvSpPr/>
          <p:nvPr/>
        </p:nvSpPr>
        <p:spPr>
          <a:xfrm>
            <a:off x="2862838" y="917225"/>
            <a:ext cx="3457200" cy="28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		Spark + GCP Cluster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g7840aca699_4_2"/>
          <p:cNvSpPr txBox="1"/>
          <p:nvPr/>
        </p:nvSpPr>
        <p:spPr>
          <a:xfrm>
            <a:off x="2137825" y="4697600"/>
            <a:ext cx="48048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Fig: Code Analysis Pipeline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g7840aca699_4_2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