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58" r:id="rId4"/>
    <p:sldId id="260" r:id="rId5"/>
    <p:sldId id="261" r:id="rId6"/>
    <p:sldId id="262" r:id="rId7"/>
    <p:sldId id="264" r:id="rId8"/>
    <p:sldId id="265" r:id="rId9"/>
    <p:sldId id="268" r:id="rId10"/>
    <p:sldId id="269" r:id="rId11"/>
    <p:sldId id="274" r:id="rId12"/>
    <p:sldId id="271" r:id="rId13"/>
    <p:sldId id="275" r:id="rId14"/>
    <p:sldId id="276" r:id="rId15"/>
    <p:sldId id="278" r:id="rId16"/>
    <p:sldId id="279" r:id="rId17"/>
    <p:sldId id="282" r:id="rId18"/>
    <p:sldId id="284" r:id="rId19"/>
    <p:sldId id="286" r:id="rId20"/>
    <p:sldId id="281" r:id="rId21"/>
    <p:sldId id="288" r:id="rId22"/>
    <p:sldId id="2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4EF5-AABD-6B59-0AE0-F1DEE4F7B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42818-A61F-0759-0DD7-241A54DA0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DCE23-34DC-01A9-5EDD-15949439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BC65-ED18-46C2-88A6-E5658CFB0364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AA67B-E4FA-96E6-D84F-E5520B13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A7A92-8AED-ECC1-3606-4144370B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9425-EC74-40A1-BBB0-BC60ECD96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98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578A-0F3B-23F1-8144-8F1BBBE6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E27FE-B990-BA24-8100-CEA250AE5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F48AB-2F40-F2F5-D649-AAA7DBF64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BC65-ED18-46C2-88A6-E5658CFB0364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23430-FFD8-1BE1-F210-7DDFA0FB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499A1-A704-8D53-62AD-1CFE3416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9425-EC74-40A1-BBB0-BC60ECD96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3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115D8-F52F-9599-ABDB-C9BA72B35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9EE7F-70D7-133C-74CC-008B98176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730AF-92DB-63D8-8DF6-640DBC31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BC65-ED18-46C2-88A6-E5658CFB0364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17297-9DF5-36C7-E689-420E9EFE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D390A-5B84-A716-C607-651A69D3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9425-EC74-40A1-BBB0-BC60ECD96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81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7395-94EF-EF19-751C-774BB50A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3AB6-C7E9-DDEE-7854-72904C648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94483-2E57-6A85-22B9-5791FC2D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BC65-ED18-46C2-88A6-E5658CFB0364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2FF71-763B-9AA2-5409-6B211CD3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0ADF6-1AA1-CD2E-1BD5-5A979270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9425-EC74-40A1-BBB0-BC60ECD96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59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6E01-E0A2-3073-2A26-BDB2D830A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585EA-CBDC-07EE-A1FF-14D57CE54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BA613-878D-963F-C0F4-7526F4B7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BC65-ED18-46C2-88A6-E5658CFB0364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B4EF9-8678-6F37-2A2C-9CFB8F57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1ECA3-0F98-316C-B95A-F5164DAC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9425-EC74-40A1-BBB0-BC60ECD96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51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A793C-EE44-A826-B5AB-BBF5FF20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478E2-8AA1-3094-C5F3-9D401ED28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4A93C-7ED0-FB8E-A01F-ED1C62944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F2E68-9E79-C50F-CA6C-C602F79B2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BC65-ED18-46C2-88A6-E5658CFB0364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A6CB8-7303-E47A-9034-EAA994DE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704E5-6DE5-9E08-4CAE-F3F0D54B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9425-EC74-40A1-BBB0-BC60ECD96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82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8E02-CACE-2089-3B45-C3269DCB9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5485A-2169-5F8F-A519-EB55F5AA3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2BED6-9262-A8B9-54CE-CCF58F270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EC6696-D6B6-A74F-FB69-6F68A8E67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01B62-0F8E-4471-C237-32CB540BF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6AEFC6-1E7E-36BF-71BE-A07D8524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BC65-ED18-46C2-88A6-E5658CFB0364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4EEDD-A563-F312-7CCC-E3938947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249FD-7C79-4319-08E5-3B54683F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9425-EC74-40A1-BBB0-BC60ECD96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24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0792-4F2B-04DD-B6EE-593A76BF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DE033-D5A4-86F9-FC4C-2C24837F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BC65-ED18-46C2-88A6-E5658CFB0364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4EAEA-34FF-9DFB-679D-37A85F39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F89CB-347C-A05B-B713-0A883091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9425-EC74-40A1-BBB0-BC60ECD96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44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A3C62C-CCAA-748A-4E4C-61551114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BC65-ED18-46C2-88A6-E5658CFB0364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12D93-E1B1-7277-AE97-B81862C0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A8ECA-F455-C9E1-D767-B7F1C4DE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9425-EC74-40A1-BBB0-BC60ECD96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22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BC8A-4750-75FF-C53B-A67E618B0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E9F26-6ADD-D7E6-D085-EC2BE4EE9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8CA23-16F8-2A5F-5F3F-EEEF609D7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F3884-9666-F114-A511-68EC846E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BC65-ED18-46C2-88A6-E5658CFB0364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F30D2-518E-14A2-6F8D-9ABF0B10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EFAD4-5AEA-A6FE-17BB-74DBD655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9425-EC74-40A1-BBB0-BC60ECD96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29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4D97-764A-0858-CC51-8FBE475E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3E8625-7777-A6F7-FF9C-0810E445F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F18A3-3612-F771-1017-EAF1E588A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C0633-8FCF-D284-3C5E-A3F70EB1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BC65-ED18-46C2-88A6-E5658CFB0364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DB13B-6620-09A0-35A6-72392A08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3A209-D05D-2780-4EDE-43BC0ED9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9425-EC74-40A1-BBB0-BC60ECD96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76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1AADE-E630-6D81-0D1B-BB3473F7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E4C32-93B6-10D1-63E3-CE77648DE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C4CB8-E910-D75F-C85E-8F6265EF0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BBC65-ED18-46C2-88A6-E5658CFB0364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AEC2A-D01F-EA5F-76C7-D7EAA089A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4E931-8165-E1A6-CBF3-FC4CC55F6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99425-EC74-40A1-BBB0-BC60ECD96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60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BB74-D929-E963-6F08-216DEEF8DF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Lending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9030F-B3DD-E58E-9898-E2E2F5B38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6980"/>
            <a:ext cx="9144000" cy="800819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IN" dirty="0"/>
              <a:t>Shikha Jain</a:t>
            </a:r>
          </a:p>
          <a:p>
            <a:pPr algn="r"/>
            <a:r>
              <a:rPr lang="en-IN" dirty="0"/>
              <a:t>22-Jan-25</a:t>
            </a:r>
          </a:p>
        </p:txBody>
      </p:sp>
    </p:spTree>
    <p:extLst>
      <p:ext uri="{BB962C8B-B14F-4D97-AF65-F5344CB8AC3E}">
        <p14:creationId xmlns:p14="http://schemas.microsoft.com/office/powerpoint/2010/main" val="1959232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79117-684F-D904-EB63-5227031E9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720F-CB9F-505C-2D08-5806E58E6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0852"/>
          </a:xfrm>
        </p:spPr>
        <p:txBody>
          <a:bodyPr/>
          <a:lstStyle/>
          <a:p>
            <a:r>
              <a:rPr lang="en-IN" b="1" dirty="0"/>
              <a:t>Univariate analysis: </a:t>
            </a:r>
            <a:r>
              <a:rPr lang="en-IN" b="1" dirty="0" err="1"/>
              <a:t>issue_year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3BE81-C3F9-B0D4-E6D0-DEC2E4E36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73" y="1759789"/>
            <a:ext cx="5170098" cy="34333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E5EC2B-9294-60CE-FDC3-4928EA641552}"/>
              </a:ext>
            </a:extLst>
          </p:cNvPr>
          <p:cNvSpPr txBox="1"/>
          <p:nvPr/>
        </p:nvSpPr>
        <p:spPr>
          <a:xfrm>
            <a:off x="5727940" y="1817298"/>
            <a:ext cx="5486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Issue Year Distribution: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Peak year: 2011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Most loans issued between 2010 and 2011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Skewness: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concentrated between 2007 and 2011, indicating a limited issuance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Outliers: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Few loans issued before 2010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Consistency: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Minimal variation in loan issue years, mostly 2010 and 2011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0549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1A443-0CD0-826C-F42E-ED2E39885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11D93-6302-72C7-356A-C6EEC6F4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0852"/>
          </a:xfrm>
        </p:spPr>
        <p:txBody>
          <a:bodyPr/>
          <a:lstStyle/>
          <a:p>
            <a:r>
              <a:rPr lang="en-IN" b="1" dirty="0"/>
              <a:t>Univariate analysis: </a:t>
            </a:r>
            <a:r>
              <a:rPr lang="en-IN" b="1" dirty="0" err="1"/>
              <a:t>home_ownership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0FF50C-CCB9-E3A4-26E5-25C5B0D42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163" y="1736786"/>
            <a:ext cx="7264266" cy="450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96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B2B14-0F02-CFE0-2FE8-7770BA0DB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2123-5E7D-AA37-2007-8DC2A4A8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0852"/>
          </a:xfrm>
        </p:spPr>
        <p:txBody>
          <a:bodyPr/>
          <a:lstStyle/>
          <a:p>
            <a:r>
              <a:rPr lang="en-IN" b="1" dirty="0"/>
              <a:t>Univariate analysis: </a:t>
            </a:r>
            <a:r>
              <a:rPr lang="en-IN" b="1" dirty="0" err="1"/>
              <a:t>home_ownership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BEC1A2-36FF-F2F6-341D-B58325C76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66" y="1955321"/>
            <a:ext cx="4129177" cy="21105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877AB0-BEFA-F3AC-E3FD-63027E96803C}"/>
              </a:ext>
            </a:extLst>
          </p:cNvPr>
          <p:cNvSpPr txBox="1"/>
          <p:nvPr/>
        </p:nvSpPr>
        <p:spPr>
          <a:xfrm>
            <a:off x="5296618" y="1759789"/>
            <a:ext cx="54691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Home ownership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Most Common</a:t>
            </a:r>
            <a:r>
              <a:rPr lang="en-US" sz="1800" dirty="0"/>
              <a:t> Home Ownership Status:</a:t>
            </a:r>
          </a:p>
          <a:p>
            <a:r>
              <a:rPr lang="en-US" sz="1800" dirty="0"/>
              <a:t>     </a:t>
            </a:r>
            <a:r>
              <a:rPr lang="en-US" sz="1800" b="1" dirty="0"/>
              <a:t>RENT</a:t>
            </a:r>
            <a:r>
              <a:rPr lang="en-US" sz="1800" dirty="0"/>
              <a:t>: 18,899 records</a:t>
            </a:r>
          </a:p>
          <a:p>
            <a:r>
              <a:rPr lang="en-US" sz="1800" dirty="0"/>
              <a:t>     MORTGAGE: ~16,000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Low Frequency for "OWN":</a:t>
            </a:r>
          </a:p>
          <a:p>
            <a:r>
              <a:rPr lang="en-US" sz="1800" dirty="0"/>
              <a:t>     Only ~3,000 records for "OWN"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Concentration: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~50% of loans are for renters, indicating possible lower financial stability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3876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91216-E020-B8E2-7135-A358E13AA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C682-8D81-9FEE-6637-D955D2823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02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Univariate analysis: </a:t>
            </a:r>
            <a:r>
              <a:rPr lang="en-IN" b="1" dirty="0" err="1"/>
              <a:t>emp_length_num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490C97-FEFD-255D-49FE-F90D5651B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63" y="1431983"/>
            <a:ext cx="5055079" cy="49745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707027-D5ED-53C7-FDD5-69BCE00D6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743" y="1506747"/>
            <a:ext cx="4870517" cy="489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57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70657-7EF1-EC4D-0A1D-581A39871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4482-DCDF-0FA3-E255-FECC33C1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0852"/>
          </a:xfrm>
        </p:spPr>
        <p:txBody>
          <a:bodyPr/>
          <a:lstStyle/>
          <a:p>
            <a:r>
              <a:rPr lang="en-IN" b="1" dirty="0"/>
              <a:t>Univariate analysis: </a:t>
            </a:r>
            <a:r>
              <a:rPr lang="en-IN" b="1" dirty="0" err="1"/>
              <a:t>emp_length_num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DDAAA-505C-396A-E4AD-E7063EAF7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73" y="1901728"/>
            <a:ext cx="5049327" cy="2710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BBEE83-9FF0-EA6A-9B89-F6DF14D357C2}"/>
              </a:ext>
            </a:extLst>
          </p:cNvPr>
          <p:cNvSpPr txBox="1"/>
          <p:nvPr/>
        </p:nvSpPr>
        <p:spPr>
          <a:xfrm>
            <a:off x="5888967" y="1901728"/>
            <a:ext cx="50493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Employment Length Distribution: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Majority of borrowers with 10 years of employment, 8,000+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Peak at 10 Years: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 years of employment is the most common, indicating stable employment for many borrowers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Lower Employment Length: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Next common categories: 0 years and 4k-5k records, likely indicating new or short-tenure borrowers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Trends: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stability at 10 years, with a slight shift toward shorter employment periods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3060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4AE42-3F02-E285-F04E-E5A8C6713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16042-9FBD-559F-96C1-383537E08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02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Univariate analysis: </a:t>
            </a:r>
            <a:r>
              <a:rPr lang="en-IN" b="1" dirty="0" err="1"/>
              <a:t>revol_util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979EB-DE0D-7960-F622-10E9D6CF8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286" y="1483743"/>
            <a:ext cx="4349159" cy="48480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D6DCFE-F9FF-4EEF-3F73-ACA48865F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172" y="1483743"/>
            <a:ext cx="4863319" cy="492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74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BAA65-F351-7A03-2414-0320D5375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8EC9F-893A-178C-D39F-FC6E75DB7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6483"/>
          </a:xfrm>
        </p:spPr>
        <p:txBody>
          <a:bodyPr/>
          <a:lstStyle/>
          <a:p>
            <a:r>
              <a:rPr lang="en-IN" b="1" dirty="0"/>
              <a:t>Univariate analysis: </a:t>
            </a:r>
            <a:r>
              <a:rPr lang="en-IN" b="1" dirty="0" err="1"/>
              <a:t>revol_util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98E88-8319-ABA1-5AF1-70B6D2800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66" y="1886309"/>
            <a:ext cx="4589254" cy="33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AFAD6A-2B4C-60DB-95E6-9A7C44DF752F}"/>
              </a:ext>
            </a:extLst>
          </p:cNvPr>
          <p:cNvSpPr txBox="1"/>
          <p:nvPr/>
        </p:nvSpPr>
        <p:spPr>
          <a:xfrm>
            <a:off x="4997569" y="1489494"/>
            <a:ext cx="65618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Distribution: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Most borrowers have revolving credit utilization near 0%, with over 2,000 records at this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Second Peak: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Secondary peak between 55% and 60%, indicating substantial use of over half of available credit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Lack of Outliers: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outliers in the boxplot, suggesting uniform data without extreme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Central Tendency: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 value: 49.3%, indicating moderate revolving credit usage (half of borrowers use less than 50%)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Risk Implications: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utilization (near 60%) may indicate higher financial risk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Peak near 0% suggests many borrowers are underutilizing credit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5184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B7E5-34D2-8317-26E2-03543D36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Bivariate analysis: </a:t>
            </a:r>
            <a:r>
              <a:rPr lang="en-IN" sz="3200" dirty="0" err="1"/>
              <a:t>loan_amnt</a:t>
            </a:r>
            <a:r>
              <a:rPr lang="en-IN" sz="3200" dirty="0"/>
              <a:t> v/s </a:t>
            </a:r>
            <a:r>
              <a:rPr lang="en-IN" sz="3200" dirty="0" err="1"/>
              <a:t>loan_status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45C5BB-12D3-A580-BF10-25D7416929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74" y="1690688"/>
            <a:ext cx="5762446" cy="432479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D61480-144A-9250-D988-1644496256A0}"/>
              </a:ext>
            </a:extLst>
          </p:cNvPr>
          <p:cNvSpPr txBox="1"/>
          <p:nvPr/>
        </p:nvSpPr>
        <p:spPr>
          <a:xfrm>
            <a:off x="6199517" y="1961072"/>
            <a:ext cx="51542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Fully Paid Loans: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Show more variability across loan amounts, with some reaching higher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Wider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Charged Off Loans: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concentrated around lower loan amounts, with less variation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Tighter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Median Loan Amount: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Both categories have a similar median of $5,000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Outliers: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significant outliers in either category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687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E6A1C-5390-4AE6-65FA-DF32472D8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776B-06A4-6639-E311-3D3F9805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Bivariate analysis: </a:t>
            </a:r>
            <a:r>
              <a:rPr lang="en-IN" sz="3200" dirty="0" err="1"/>
              <a:t>issue_year</a:t>
            </a:r>
            <a:r>
              <a:rPr lang="en-IN" sz="3200" dirty="0"/>
              <a:t> v/s </a:t>
            </a:r>
            <a:r>
              <a:rPr lang="en-IN" sz="3200" dirty="0" err="1"/>
              <a:t>default_rate</a:t>
            </a: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ABF61-E451-D822-5A05-29AD3FE344C5}"/>
              </a:ext>
            </a:extLst>
          </p:cNvPr>
          <p:cNvSpPr txBox="1"/>
          <p:nvPr/>
        </p:nvSpPr>
        <p:spPr>
          <a:xfrm>
            <a:off x="6182264" y="1955320"/>
            <a:ext cx="52405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2009</a:t>
            </a:r>
            <a:r>
              <a:rPr lang="en-US" dirty="0"/>
              <a:t>: </a:t>
            </a:r>
            <a:r>
              <a:rPr lang="en-US" b="1" dirty="0"/>
              <a:t>Highest default rate</a:t>
            </a:r>
            <a:r>
              <a:rPr lang="en-US" dirty="0"/>
              <a:t> at 0.87, reflecting significant repayment issues during the economic downturn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2008</a:t>
            </a:r>
            <a:r>
              <a:rPr lang="en-US" dirty="0"/>
              <a:t>: Default rate around 0.84, showing immediate effects of the financial crisis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2010</a:t>
            </a:r>
            <a:r>
              <a:rPr lang="en-US" dirty="0"/>
              <a:t>: Default rate 0.87, indicating lingering recession effects on loan repayments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2007</a:t>
            </a:r>
            <a:r>
              <a:rPr lang="en-US" dirty="0"/>
              <a:t>: </a:t>
            </a:r>
            <a:r>
              <a:rPr lang="en-US" b="1" dirty="0"/>
              <a:t>Lowest default rate</a:t>
            </a:r>
            <a:r>
              <a:rPr lang="en-US" dirty="0"/>
              <a:t>, showing pre-crisis stability in loan repayments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Rise in Defaults: </a:t>
            </a:r>
            <a:r>
              <a:rPr lang="en-US" dirty="0"/>
              <a:t>Sharp increase in defaults in 2008 and 2009, highlighting financial strain during the global recession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E142F4-2D88-711A-1CA6-005B6EE06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15" y="1690688"/>
            <a:ext cx="4991819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08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3422-9B7B-A487-0611-E84876E8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Bivariate analysis</a:t>
            </a:r>
            <a:r>
              <a:rPr lang="en-IN" dirty="0"/>
              <a:t>: </a:t>
            </a:r>
            <a:r>
              <a:rPr lang="en-IN" sz="3200" dirty="0"/>
              <a:t>Purpose v/s Loan Status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E07139-0F74-8402-FC9D-C5D1246E7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048" y="1886310"/>
            <a:ext cx="6026177" cy="384163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709910-0CC9-EC6C-DC85-82A8EB3598F0}"/>
              </a:ext>
            </a:extLst>
          </p:cNvPr>
          <p:cNvSpPr txBox="1"/>
          <p:nvPr/>
        </p:nvSpPr>
        <p:spPr>
          <a:xfrm>
            <a:off x="6095999" y="2047335"/>
            <a:ext cx="52578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Loan Purpose &amp; Default Rate: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Debt consolidation</a:t>
            </a:r>
            <a:r>
              <a:rPr lang="en-US" dirty="0"/>
              <a:t> loans: </a:t>
            </a:r>
            <a:r>
              <a:rPr lang="en-US" b="1" dirty="0"/>
              <a:t>High risk </a:t>
            </a:r>
            <a:r>
              <a:rPr lang="en-US" dirty="0"/>
              <a:t>of defaults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Educational &amp; renewable energy loans: Lower default rates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Credit card &amp; small business loans</a:t>
            </a:r>
            <a:r>
              <a:rPr lang="en-US" dirty="0"/>
              <a:t>: </a:t>
            </a:r>
            <a:r>
              <a:rPr lang="en-US" b="1" dirty="0"/>
              <a:t>Higher default rates</a:t>
            </a:r>
          </a:p>
        </p:txBody>
      </p:sp>
    </p:spTree>
    <p:extLst>
      <p:ext uri="{BB962C8B-B14F-4D97-AF65-F5344CB8AC3E}">
        <p14:creationId xmlns:p14="http://schemas.microsoft.com/office/powerpoint/2010/main" val="102565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800C-ECC0-5F00-4F60-BEEC41F0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 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FE1AC-C521-071A-34A1-389585A1B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endParaRPr lang="en-IN" b="0" dirty="0">
              <a:solidFill>
                <a:srgbClr val="6796E6"/>
              </a:solidFill>
              <a:effectLst/>
            </a:endParaRPr>
          </a:p>
          <a:p>
            <a:pPr>
              <a:lnSpc>
                <a:spcPts val="1425"/>
              </a:lnSpc>
              <a:buFontTx/>
              <a:buChar char="-"/>
            </a:pPr>
            <a:r>
              <a:rPr lang="en-IN" b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Objective: </a:t>
            </a:r>
            <a:r>
              <a:rPr lang="en-US" sz="2000" b="0" i="0" dirty="0">
                <a:solidFill>
                  <a:srgbClr val="091E42"/>
                </a:solidFill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The aim is to identify patterns which indicate if a person is likely to default</a:t>
            </a:r>
            <a:endParaRPr lang="en-IN" sz="2000" b="0" dirty="0">
              <a:effectLst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IN" b="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425"/>
              </a:lnSpc>
              <a:buFontTx/>
              <a:buChar char="-"/>
            </a:pPr>
            <a:r>
              <a:rPr lang="en-IN" b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Analysis (Univariate, Bivariate)</a:t>
            </a:r>
          </a:p>
          <a:p>
            <a:pPr marL="0" indent="0">
              <a:lnSpc>
                <a:spcPts val="1425"/>
              </a:lnSpc>
              <a:buNone/>
            </a:pPr>
            <a:endParaRPr lang="en-IN" b="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425"/>
              </a:lnSpc>
              <a:buFontTx/>
              <a:buChar char="-"/>
            </a:pPr>
            <a:r>
              <a:rPr lang="en-IN" b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pPr marL="0" indent="0">
              <a:lnSpc>
                <a:spcPts val="1425"/>
              </a:lnSpc>
              <a:buNone/>
            </a:pPr>
            <a:endParaRPr lang="en-IN" b="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b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-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992512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BD02-5606-9592-50EE-F9868EBB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7002"/>
          </a:xfrm>
        </p:spPr>
        <p:txBody>
          <a:bodyPr>
            <a:noAutofit/>
          </a:bodyPr>
          <a:lstStyle/>
          <a:p>
            <a:r>
              <a:rPr lang="en-IN" sz="3200" dirty="0">
                <a:latin typeface="+mn-lt"/>
              </a:rPr>
              <a:t>Results:  Univariate analysis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2517F-633D-B0E1-C841-480620052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0408"/>
            <a:ext cx="10515600" cy="5216556"/>
          </a:xfrm>
        </p:spPr>
        <p:txBody>
          <a:bodyPr>
            <a:noAutofit/>
          </a:bodyPr>
          <a:lstStyle/>
          <a:p>
            <a:r>
              <a:rPr lang="en-US" sz="2000" b="1" dirty="0"/>
              <a:t>Loan Amount (loan_amnt):</a:t>
            </a:r>
          </a:p>
          <a:p>
            <a:pPr lvl="1"/>
            <a:r>
              <a:rPr lang="en-US" sz="1600" dirty="0"/>
              <a:t>Larger loans (&gt; $29,000) could indicate higher borrower risk, increasing the likelihood of default.</a:t>
            </a:r>
          </a:p>
          <a:p>
            <a:r>
              <a:rPr lang="en-US" sz="2000" b="1" dirty="0"/>
              <a:t>Debt-to-Income Ratio (</a:t>
            </a:r>
            <a:r>
              <a:rPr lang="en-US" sz="2000" b="1" dirty="0" err="1"/>
              <a:t>dti</a:t>
            </a:r>
            <a:r>
              <a:rPr lang="en-US" sz="2000" b="1" dirty="0"/>
              <a:t>):</a:t>
            </a:r>
          </a:p>
          <a:p>
            <a:pPr lvl="1"/>
            <a:r>
              <a:rPr lang="en-US" sz="1600" dirty="0"/>
              <a:t>Higher DTI ratios suggest higher borrower debt relative to income, correlating with increased default risk.</a:t>
            </a:r>
          </a:p>
          <a:p>
            <a:r>
              <a:rPr lang="en-US" sz="2000" b="1" dirty="0"/>
              <a:t>Interest Rate (</a:t>
            </a:r>
            <a:r>
              <a:rPr lang="en-US" sz="2000" b="1" dirty="0" err="1"/>
              <a:t>int_rate</a:t>
            </a:r>
            <a:r>
              <a:rPr lang="en-US" sz="2000" b="1" dirty="0"/>
              <a:t>):</a:t>
            </a:r>
          </a:p>
          <a:p>
            <a:pPr lvl="1"/>
            <a:r>
              <a:rPr lang="en-US" sz="1600" dirty="0"/>
              <a:t>Higher interest rates (&gt; 22.5%) suggest high-risk loans, often associated with defaulters.</a:t>
            </a:r>
          </a:p>
          <a:p>
            <a:r>
              <a:rPr lang="en-US" sz="2000" b="1" dirty="0"/>
              <a:t>Issue Year (</a:t>
            </a:r>
            <a:r>
              <a:rPr lang="en-US" sz="2000" b="1" dirty="0" err="1"/>
              <a:t>issue_year</a:t>
            </a:r>
            <a:r>
              <a:rPr lang="en-US" sz="2000" b="1" dirty="0"/>
              <a:t>):</a:t>
            </a:r>
          </a:p>
          <a:p>
            <a:pPr lvl="1"/>
            <a:r>
              <a:rPr lang="en-US" sz="1600" dirty="0"/>
              <a:t>Loans issued mainly between 2010-2011 indicate economic conditions that could influence default patterns.</a:t>
            </a:r>
          </a:p>
          <a:p>
            <a:r>
              <a:rPr lang="en-US" sz="2000" b="1" dirty="0"/>
              <a:t>Home Ownership (</a:t>
            </a:r>
            <a:r>
              <a:rPr lang="en-US" sz="2000" b="1" dirty="0" err="1"/>
              <a:t>home_ownership</a:t>
            </a:r>
            <a:r>
              <a:rPr lang="en-US" sz="2000" b="1" dirty="0"/>
              <a:t>):</a:t>
            </a:r>
          </a:p>
          <a:p>
            <a:pPr lvl="1"/>
            <a:r>
              <a:rPr lang="en-US" sz="1600" dirty="0"/>
              <a:t>Renters may be at higher risk of default due to lower financial stability compared to homeowners or mortgage holders.</a:t>
            </a:r>
          </a:p>
          <a:p>
            <a:r>
              <a:rPr lang="en-US" sz="2000" b="1" dirty="0"/>
              <a:t>Employment Length (</a:t>
            </a:r>
            <a:r>
              <a:rPr lang="en-US" sz="2000" b="1" dirty="0" err="1"/>
              <a:t>emp_length_num</a:t>
            </a:r>
            <a:r>
              <a:rPr lang="en-US" sz="2000" b="1" dirty="0"/>
              <a:t>):</a:t>
            </a:r>
          </a:p>
          <a:p>
            <a:pPr lvl="1"/>
            <a:r>
              <a:rPr lang="en-US" sz="1600" dirty="0"/>
              <a:t>Shorter employment durations (&lt; 2 years) may correlate with higher default risk due to job instability.</a:t>
            </a:r>
          </a:p>
          <a:p>
            <a:r>
              <a:rPr lang="en-US" sz="2000" b="1" dirty="0"/>
              <a:t>Revolving Credit Utilization (</a:t>
            </a:r>
            <a:r>
              <a:rPr lang="en-US" sz="2000" b="1" dirty="0" err="1"/>
              <a:t>revol_util</a:t>
            </a:r>
            <a:r>
              <a:rPr lang="en-US" sz="2000" b="1" dirty="0"/>
              <a:t>):</a:t>
            </a:r>
          </a:p>
          <a:p>
            <a:pPr lvl="1"/>
            <a:r>
              <a:rPr lang="en-US" sz="1600" dirty="0"/>
              <a:t>High credit utilization (&gt; 50%) indicates financial strain, leading to higher default risk.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29089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9FDAC-1D68-2A4C-37B6-27340211B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93" y="232613"/>
            <a:ext cx="10515600" cy="6346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ea typeface="+mj-ea"/>
                <a:cs typeface="+mj-cs"/>
              </a:rPr>
              <a:t>Results: Bivariate analysis Summary</a:t>
            </a:r>
          </a:p>
          <a:p>
            <a:pPr marL="0" indent="0">
              <a:buNone/>
            </a:pPr>
            <a:endParaRPr lang="en-IN" sz="3000" b="1" dirty="0"/>
          </a:p>
          <a:p>
            <a:r>
              <a:rPr lang="en-IN" sz="2000" b="1" dirty="0"/>
              <a:t>Loan Amount vs Loan Status:</a:t>
            </a:r>
          </a:p>
          <a:p>
            <a:pPr lvl="1"/>
            <a:r>
              <a:rPr lang="en-IN" sz="2000" dirty="0"/>
              <a:t>Larger loans → higher default rates (Charged Off)</a:t>
            </a:r>
          </a:p>
          <a:p>
            <a:pPr lvl="1"/>
            <a:r>
              <a:rPr lang="en-IN" sz="2000" dirty="0"/>
              <a:t>Smaller loans → higher full-payment rates</a:t>
            </a:r>
          </a:p>
          <a:p>
            <a:pPr lvl="1"/>
            <a:r>
              <a:rPr lang="en-IN" sz="2000" dirty="0"/>
              <a:t>Insight: Larger loans increase default risk.</a:t>
            </a:r>
          </a:p>
          <a:p>
            <a:r>
              <a:rPr lang="en-IN" sz="2000" b="1" dirty="0"/>
              <a:t>Issue Year vs Default Rate:</a:t>
            </a:r>
          </a:p>
          <a:p>
            <a:pPr lvl="1"/>
            <a:r>
              <a:rPr lang="en-IN" sz="2000" dirty="0"/>
              <a:t>Higher defaults post-2008 financial crisis</a:t>
            </a:r>
          </a:p>
          <a:p>
            <a:pPr lvl="1"/>
            <a:r>
              <a:rPr lang="en-IN" sz="2000" dirty="0"/>
              <a:t>Insight: Economic downturns increase default risk.</a:t>
            </a:r>
          </a:p>
          <a:p>
            <a:r>
              <a:rPr lang="en-IN" sz="2000" b="1" dirty="0"/>
              <a:t>Purpose vs Loan Status:</a:t>
            </a:r>
          </a:p>
          <a:p>
            <a:pPr lvl="1"/>
            <a:r>
              <a:rPr lang="en-IN" sz="2000" dirty="0"/>
              <a:t>Debt consolidation &amp; small business loans → higher defaults</a:t>
            </a:r>
          </a:p>
          <a:p>
            <a:pPr lvl="1"/>
            <a:r>
              <a:rPr lang="en-IN" sz="2000" dirty="0"/>
              <a:t>Education &amp; vacation loans → lower defaults</a:t>
            </a:r>
          </a:p>
          <a:p>
            <a:pPr lvl="1"/>
            <a:r>
              <a:rPr lang="en-IN" sz="2000" dirty="0"/>
              <a:t>Insight: Riskier loan purposes correlate with higher defaults.</a:t>
            </a:r>
          </a:p>
        </p:txBody>
      </p:sp>
    </p:spTree>
    <p:extLst>
      <p:ext uri="{BB962C8B-B14F-4D97-AF65-F5344CB8AC3E}">
        <p14:creationId xmlns:p14="http://schemas.microsoft.com/office/powerpoint/2010/main" val="1306057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92C6-B65C-50B3-6FD8-9ED28FB7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EAC12-B99F-CBD1-7ADE-3EC1E9603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2535"/>
            <a:ext cx="8763000" cy="4174427"/>
          </a:xfrm>
        </p:spPr>
        <p:txBody>
          <a:bodyPr/>
          <a:lstStyle/>
          <a:p>
            <a:pPr>
              <a:lnSpc>
                <a:spcPts val="1425"/>
              </a:lnSpc>
            </a:pPr>
            <a:r>
              <a:rPr lang="en-IN" sz="1600" dirty="0"/>
              <a:t>Scenario: Univariate analysis of </a:t>
            </a:r>
            <a:r>
              <a:rPr lang="en-IN" sz="1600" dirty="0" err="1"/>
              <a:t>loan_amnt</a:t>
            </a:r>
            <a:r>
              <a:rPr lang="en-IN" sz="1600" dirty="0"/>
              <a:t>: Use log transformation to reduce skewness for machine learning purposes</a:t>
            </a:r>
          </a:p>
          <a:p>
            <a:pPr marL="0" indent="0">
              <a:lnSpc>
                <a:spcPts val="1425"/>
              </a:lnSpc>
              <a:buNone/>
            </a:pPr>
            <a:endParaRPr lang="en-IN" sz="1600" dirty="0"/>
          </a:p>
          <a:p>
            <a:pPr>
              <a:lnSpc>
                <a:spcPts val="1425"/>
              </a:lnSpc>
            </a:pPr>
            <a:r>
              <a:rPr lang="en-IN" sz="1600" dirty="0"/>
              <a:t>Scenario: Univariate analysis of </a:t>
            </a:r>
            <a:r>
              <a:rPr lang="en-IN" sz="1600" dirty="0" err="1"/>
              <a:t>dti</a:t>
            </a:r>
            <a:r>
              <a:rPr lang="en-IN" sz="1600" dirty="0"/>
              <a:t>: Create categories (e.g., low, medium, high DTI) to better understand borrower risk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71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5D88-AEA3-DADD-78B4-D60094A3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02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Data analysis:  Univariate analysis(</a:t>
            </a:r>
            <a:r>
              <a:rPr lang="en-IN" b="1" dirty="0" err="1"/>
              <a:t>loan_amnt</a:t>
            </a:r>
            <a:r>
              <a:rPr lang="en-IN" b="1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E5F81A-86CA-97E8-798F-24AB59606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14" y="1357223"/>
            <a:ext cx="6170762" cy="47445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EC7736-EF67-EE9B-610D-8DE9E9E51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049" y="1305464"/>
            <a:ext cx="5007062" cy="479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8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9DCEA-A357-F84C-9331-D35C54C08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0852"/>
          </a:xfrm>
        </p:spPr>
        <p:txBody>
          <a:bodyPr/>
          <a:lstStyle/>
          <a:p>
            <a:r>
              <a:rPr lang="en-IN" b="1" dirty="0"/>
              <a:t>Univariate analysis: </a:t>
            </a:r>
            <a:r>
              <a:rPr lang="en-IN" b="1" dirty="0" err="1"/>
              <a:t>loan_amnt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93088F-2135-F0DE-4778-753CD9703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5796"/>
            <a:ext cx="4746926" cy="292723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5E75FC-C950-461B-5D1C-DC3177A34D7D}"/>
              </a:ext>
            </a:extLst>
          </p:cNvPr>
          <p:cNvSpPr txBox="1"/>
          <p:nvPr/>
        </p:nvSpPr>
        <p:spPr>
          <a:xfrm>
            <a:off x="6096001" y="1857555"/>
            <a:ext cx="53598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Loan Amount Distribution: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Average loan amount: $11,219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Significant concentration at $5,000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Outliers: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Loan amounts above $29,000 suggest high-value loans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Skewness: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Left-skewed distribution, indicating most loans are smaller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Risk Implications: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Larger loan amounts may correlate with higher borrower risk or financial obligations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54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A46FA-83AC-4463-9FFB-4DCC1AD57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6295-6FED-2185-C255-A1FB7E73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02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Univariate analysis: </a:t>
            </a:r>
            <a:r>
              <a:rPr lang="en-IN" b="1" dirty="0" err="1"/>
              <a:t>dti</a:t>
            </a:r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FE689-8DC5-62CA-AEF4-7B49DFA5D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24" y="1305465"/>
            <a:ext cx="5499440" cy="48682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C47FFE-683B-E2BD-2331-BD2462D1A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264" y="1305465"/>
            <a:ext cx="5341087" cy="502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75F5C-61AD-7464-CD06-008C66FDC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E758-B429-A9AC-83CD-6F2BDC60D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0852"/>
          </a:xfrm>
        </p:spPr>
        <p:txBody>
          <a:bodyPr/>
          <a:lstStyle/>
          <a:p>
            <a:r>
              <a:rPr lang="en-IN" b="1" dirty="0"/>
              <a:t>Univariate analysis: </a:t>
            </a:r>
            <a:r>
              <a:rPr lang="en-IN" b="1" dirty="0" err="1"/>
              <a:t>dti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A480B2-6846-28EC-E6F5-570FE04B3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19" y="1851804"/>
            <a:ext cx="5020449" cy="33700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C8A4A5-D357-58FB-DE79-69C3A7DDA969}"/>
              </a:ext>
            </a:extLst>
          </p:cNvPr>
          <p:cNvSpPr txBox="1"/>
          <p:nvPr/>
        </p:nvSpPr>
        <p:spPr>
          <a:xfrm>
            <a:off x="5848834" y="1851804"/>
            <a:ext cx="50204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DTI Distribution: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Most loans around 13, with a slight concentration at 8.17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Concentration: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concentrated between 8 and 18, no significant skew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Risk Implications: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Higher DTI ratio suggests higher borrower debt relative to income, potentially increasing loan risk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80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5D31C-AAF6-E1D7-BB88-9F6814633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F0BD-8917-B977-97CF-09EE3034E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02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Univariate analysis: </a:t>
            </a:r>
            <a:r>
              <a:rPr lang="en-IN" b="1" dirty="0" err="1"/>
              <a:t>int_rate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60BF9-4B14-D48C-AF8D-C0A5ABFA2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36" y="1368725"/>
            <a:ext cx="5612921" cy="48422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72FB96-3349-0E8E-47B8-780106594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543" y="1368725"/>
            <a:ext cx="4697003" cy="489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9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D3081-F261-EF18-3E54-686807CD4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93FE-0383-8F9B-88BE-F3BE830A9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0852"/>
          </a:xfrm>
        </p:spPr>
        <p:txBody>
          <a:bodyPr/>
          <a:lstStyle/>
          <a:p>
            <a:r>
              <a:rPr lang="en-IN" b="1" dirty="0"/>
              <a:t>Univariate analysis: </a:t>
            </a:r>
            <a:r>
              <a:rPr lang="en-IN" b="1" dirty="0" err="1"/>
              <a:t>int_rate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AD7824-7C25-9AEF-340D-9B6A8B439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894" y="1989826"/>
            <a:ext cx="4468483" cy="3427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886D34-BA36-26E4-4BCA-ECB8D69648C4}"/>
              </a:ext>
            </a:extLst>
          </p:cNvPr>
          <p:cNvSpPr txBox="1"/>
          <p:nvPr/>
        </p:nvSpPr>
        <p:spPr>
          <a:xfrm>
            <a:off x="5474898" y="1811547"/>
            <a:ext cx="59292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Interest Rate Distribution: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Majority of loans around 11%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Secondary peak at 7.5%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Outliers: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Interest rates above 22.5% suggest high-risk loans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Low Rates: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5-6% interest rates likely indicate low-risk borrowers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Quality: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Moderate distribution with no extreme low-rate outliers, but high-rate anomalies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Risk Implications: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High-interest outliers should be assessed for potential defaults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183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32032-7A66-0411-540F-76645B6F3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50F8-8607-4907-934C-927EB596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02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Univariate analysis: </a:t>
            </a:r>
            <a:r>
              <a:rPr lang="en-IN" b="1" dirty="0" err="1"/>
              <a:t>issue_year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440D0-20C1-2E45-37D4-645299FC7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31" y="1431984"/>
            <a:ext cx="5825706" cy="48998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FFAE78-2C48-C812-A939-03A3818E0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31984"/>
            <a:ext cx="4531743" cy="483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3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1978</TotalTime>
  <Words>1055</Words>
  <Application>Microsoft Office PowerPoint</Application>
  <PresentationFormat>Widescreen</PresentationFormat>
  <Paragraphs>143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Lending club Case Study</vt:lpstr>
      <vt:lpstr> Agenda:</vt:lpstr>
      <vt:lpstr>Data analysis:  Univariate analysis(loan_amnt)</vt:lpstr>
      <vt:lpstr>Univariate analysis: loan_amnt</vt:lpstr>
      <vt:lpstr>Univariate analysis: dti</vt:lpstr>
      <vt:lpstr>Univariate analysis: dti</vt:lpstr>
      <vt:lpstr>Univariate analysis: int_rate</vt:lpstr>
      <vt:lpstr>Univariate analysis: int_rate</vt:lpstr>
      <vt:lpstr>Univariate analysis: issue_year</vt:lpstr>
      <vt:lpstr>Univariate analysis: issue_year</vt:lpstr>
      <vt:lpstr>Univariate analysis: home_ownership</vt:lpstr>
      <vt:lpstr>Univariate analysis: home_ownership</vt:lpstr>
      <vt:lpstr>Univariate analysis: emp_length_num</vt:lpstr>
      <vt:lpstr>Univariate analysis: emp_length_num</vt:lpstr>
      <vt:lpstr>Univariate analysis: revol_util</vt:lpstr>
      <vt:lpstr>Univariate analysis: revol_util</vt:lpstr>
      <vt:lpstr>Bivariate analysis: loan_amnt v/s loan_status</vt:lpstr>
      <vt:lpstr>Bivariate analysis: issue_year v/s default_rate</vt:lpstr>
      <vt:lpstr>Bivariate analysis: Purpose v/s Loan Status</vt:lpstr>
      <vt:lpstr>Results:  Univariate analysis Summary</vt:lpstr>
      <vt:lpstr>PowerPoint Presentation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Shikha Jain</dc:creator>
  <cp:lastModifiedBy>Shikha Jain</cp:lastModifiedBy>
  <cp:revision>10</cp:revision>
  <dcterms:created xsi:type="dcterms:W3CDTF">2025-01-21T05:04:10Z</dcterms:created>
  <dcterms:modified xsi:type="dcterms:W3CDTF">2025-01-22T14:03:05Z</dcterms:modified>
</cp:coreProperties>
</file>