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96" r:id="rId5"/>
    <p:sldId id="256" r:id="rId6"/>
    <p:sldId id="277" r:id="rId7"/>
    <p:sldId id="289" r:id="rId8"/>
    <p:sldId id="264" r:id="rId9"/>
    <p:sldId id="262" r:id="rId10"/>
    <p:sldId id="295" r:id="rId11"/>
    <p:sldId id="297" r:id="rId12"/>
    <p:sldId id="298" r:id="rId13"/>
    <p:sldId id="299" r:id="rId14"/>
    <p:sldId id="258"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6C53B5-F6C7-42F1-AA53-45D7267C7FBD}">
          <p14:sldIdLst>
            <p14:sldId id="296"/>
            <p14:sldId id="256"/>
            <p14:sldId id="277"/>
            <p14:sldId id="289"/>
            <p14:sldId id="264"/>
            <p14:sldId id="262"/>
            <p14:sldId id="295"/>
            <p14:sldId id="297"/>
            <p14:sldId id="298"/>
            <p14:sldId id="299"/>
            <p14:sldId id="258"/>
            <p14:sldId id="276"/>
          </p14:sldIdLst>
        </p14:section>
        <p14:section name="Untitled Section" id="{5B8C6EDF-872C-41F4-B0D0-CAA4CDC23AD8}">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Srivardhan Reddy" initials="SR" lastIdx="1" clrIdx="3">
    <p:extLst>
      <p:ext uri="{19B8F6BF-5375-455C-9EA6-DF929625EA0E}">
        <p15:presenceInfo xmlns:p15="http://schemas.microsoft.com/office/powerpoint/2012/main" userId="b75e382510c13b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2-08-08T23:11:32.985"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8/14/2022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783E8F-F441-4EDA-EF10-9FE5A0B903B9}"/>
              </a:ext>
            </a:extLst>
          </p:cNvPr>
          <p:cNvSpPr>
            <a:spLocks noGrp="1"/>
          </p:cNvSpPr>
          <p:nvPr>
            <p:ph type="ctrTitle"/>
          </p:nvPr>
        </p:nvSpPr>
        <p:spPr>
          <a:xfrm>
            <a:off x="3625114" y="2478248"/>
            <a:ext cx="4941771" cy="1122202"/>
          </a:xfrm>
        </p:spPr>
        <p:txBody>
          <a:bodyPr/>
          <a:lstStyle/>
          <a:p>
            <a:r>
              <a:rPr lang="en-US" sz="4000" b="1" dirty="0"/>
              <a:t>Hello everyone!</a:t>
            </a:r>
            <a:endParaRPr lang="en-IN" sz="4000" b="1" dirty="0"/>
          </a:p>
        </p:txBody>
      </p:sp>
      <p:sp>
        <p:nvSpPr>
          <p:cNvPr id="4" name="Date Placeholder 3">
            <a:extLst>
              <a:ext uri="{FF2B5EF4-FFF2-40B4-BE49-F238E27FC236}">
                <a16:creationId xmlns:a16="http://schemas.microsoft.com/office/drawing/2014/main" id="{8F16BB94-752A-2797-6E45-E40FE059BE28}"/>
              </a:ext>
            </a:extLst>
          </p:cNvPr>
          <p:cNvSpPr>
            <a:spLocks noGrp="1"/>
          </p:cNvSpPr>
          <p:nvPr>
            <p:ph type="dt" sz="half" idx="4294967295"/>
          </p:nvPr>
        </p:nvSpPr>
        <p:spPr>
          <a:xfrm>
            <a:off x="0" y="6356350"/>
            <a:ext cx="985838"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5B936E08-3C7A-00F0-E186-60093BF86B69}"/>
              </a:ext>
            </a:extLst>
          </p:cNvPr>
          <p:cNvSpPr>
            <a:spLocks noGrp="1"/>
          </p:cNvSpPr>
          <p:nvPr>
            <p:ph type="ftr" sz="quarter" idx="4294967295"/>
          </p:nvPr>
        </p:nvSpPr>
        <p:spPr>
          <a:xfrm>
            <a:off x="0" y="6356350"/>
            <a:ext cx="2482850" cy="365125"/>
          </a:xfrm>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B8BA1A9-64C8-D70D-38D6-94005DB55F4F}"/>
              </a:ext>
            </a:extLst>
          </p:cNvPr>
          <p:cNvSpPr>
            <a:spLocks noGrp="1"/>
          </p:cNvSpPr>
          <p:nvPr>
            <p:ph type="sldNum" sz="quarter" idx="4294967295"/>
          </p:nvPr>
        </p:nvSpPr>
        <p:spPr>
          <a:xfrm>
            <a:off x="0" y="6356350"/>
            <a:ext cx="989013" cy="365125"/>
          </a:xfrm>
        </p:spPr>
        <p:txBody>
          <a:bodyPr/>
          <a:lstStyle/>
          <a:p>
            <a:fld id="{B5CEABB6-07DC-46E8-9B57-56EC44A396E5}" type="slidenum">
              <a:rPr lang="en-US" smtClean="0"/>
              <a:t>1</a:t>
            </a:fld>
            <a:endParaRPr lang="en-US" dirty="0"/>
          </a:p>
        </p:txBody>
      </p:sp>
    </p:spTree>
    <p:extLst>
      <p:ext uri="{BB962C8B-B14F-4D97-AF65-F5344CB8AC3E}">
        <p14:creationId xmlns:p14="http://schemas.microsoft.com/office/powerpoint/2010/main" val="136133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1C4F-2B70-A0DD-4593-42EB291F4327}"/>
              </a:ext>
            </a:extLst>
          </p:cNvPr>
          <p:cNvSpPr>
            <a:spLocks noGrp="1"/>
          </p:cNvSpPr>
          <p:nvPr>
            <p:ph type="title"/>
          </p:nvPr>
        </p:nvSpPr>
        <p:spPr>
          <a:xfrm>
            <a:off x="1362075" y="970102"/>
            <a:ext cx="5111750" cy="608050"/>
          </a:xfrm>
        </p:spPr>
        <p:txBody>
          <a:bodyPr/>
          <a:lstStyle/>
          <a:p>
            <a:r>
              <a:rPr lang="en-GB" dirty="0"/>
              <a:t>Tool setup</a:t>
            </a:r>
            <a:endParaRPr lang="en-IN" dirty="0"/>
          </a:p>
        </p:txBody>
      </p:sp>
      <p:sp>
        <p:nvSpPr>
          <p:cNvPr id="3" name="Text Placeholder 2">
            <a:extLst>
              <a:ext uri="{FF2B5EF4-FFF2-40B4-BE49-F238E27FC236}">
                <a16:creationId xmlns:a16="http://schemas.microsoft.com/office/drawing/2014/main" id="{FE9F0C0D-79BE-467F-77D3-0013CE455991}"/>
              </a:ext>
            </a:extLst>
          </p:cNvPr>
          <p:cNvSpPr>
            <a:spLocks noGrp="1"/>
          </p:cNvSpPr>
          <p:nvPr>
            <p:ph type="body" idx="1"/>
          </p:nvPr>
        </p:nvSpPr>
        <p:spPr>
          <a:xfrm>
            <a:off x="1362075" y="2054772"/>
            <a:ext cx="5111750" cy="2357664"/>
          </a:xfrm>
        </p:spPr>
        <p:txBody>
          <a:bodyPr/>
          <a:lstStyle/>
          <a:p>
            <a:pPr marL="285750" indent="-285750">
              <a:buFont typeface="Arial" panose="020B0604020202020204" pitchFamily="34" charset="0"/>
              <a:buChar char="•"/>
            </a:pPr>
            <a:r>
              <a:rPr lang="en-IN" sz="1600" dirty="0"/>
              <a:t>Python</a:t>
            </a:r>
          </a:p>
          <a:p>
            <a:pPr marL="285750" indent="-285750">
              <a:buFont typeface="Arial" panose="020B0604020202020204" pitchFamily="34" charset="0"/>
              <a:buChar char="•"/>
            </a:pPr>
            <a:r>
              <a:rPr lang="en-IN" sz="1600" dirty="0"/>
              <a:t>MySQL</a:t>
            </a:r>
          </a:p>
          <a:p>
            <a:pPr marL="285750" indent="-285750">
              <a:buFont typeface="Arial" panose="020B0604020202020204" pitchFamily="34" charset="0"/>
              <a:buChar char="•"/>
            </a:pPr>
            <a:r>
              <a:rPr lang="en-IN" sz="1600" dirty="0"/>
              <a:t>Kivy</a:t>
            </a:r>
          </a:p>
          <a:p>
            <a:pPr marL="285750" indent="-285750">
              <a:buFont typeface="Arial" panose="020B0604020202020204" pitchFamily="34" charset="0"/>
              <a:buChar char="•"/>
            </a:pPr>
            <a:r>
              <a:rPr lang="en-IN" sz="1600" dirty="0"/>
              <a:t>Heroku</a:t>
            </a:r>
          </a:p>
          <a:p>
            <a:pPr marL="285750" indent="-285750">
              <a:buFont typeface="Arial" panose="020B0604020202020204" pitchFamily="34" charset="0"/>
              <a:buChar char="•"/>
            </a:pPr>
            <a:r>
              <a:rPr lang="en-IN" sz="1600" dirty="0"/>
              <a:t>Pycharm</a:t>
            </a:r>
          </a:p>
          <a:p>
            <a:pPr marL="285750" indent="-28575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D5C369CA-4F98-9445-47ED-9BFB6F26B6F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7E13A6B-F6B7-A3C3-5E7B-0325753084EC}"/>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BE03717-9B45-6346-C087-833E55C681BF}"/>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7" name="Picture 6">
            <a:extLst>
              <a:ext uri="{FF2B5EF4-FFF2-40B4-BE49-F238E27FC236}">
                <a16:creationId xmlns:a16="http://schemas.microsoft.com/office/drawing/2014/main" id="{EFEB30D9-476E-42F8-8964-913D32F11C0B}"/>
              </a:ext>
            </a:extLst>
          </p:cNvPr>
          <p:cNvPicPr>
            <a:picLocks noChangeAspect="1"/>
          </p:cNvPicPr>
          <p:nvPr/>
        </p:nvPicPr>
        <p:blipFill>
          <a:blip r:embed="rId2"/>
          <a:stretch>
            <a:fillRect/>
          </a:stretch>
        </p:blipFill>
        <p:spPr>
          <a:xfrm>
            <a:off x="7868627" y="1465080"/>
            <a:ext cx="1352486" cy="1352486"/>
          </a:xfrm>
          <a:prstGeom prst="rect">
            <a:avLst/>
          </a:prstGeom>
        </p:spPr>
      </p:pic>
      <p:pic>
        <p:nvPicPr>
          <p:cNvPr id="8" name="Picture 7">
            <a:extLst>
              <a:ext uri="{FF2B5EF4-FFF2-40B4-BE49-F238E27FC236}">
                <a16:creationId xmlns:a16="http://schemas.microsoft.com/office/drawing/2014/main" id="{15B212CB-1BEF-4758-81C1-97008372B9ED}"/>
              </a:ext>
            </a:extLst>
          </p:cNvPr>
          <p:cNvPicPr>
            <a:picLocks noChangeAspect="1"/>
          </p:cNvPicPr>
          <p:nvPr/>
        </p:nvPicPr>
        <p:blipFill>
          <a:blip r:embed="rId3"/>
          <a:stretch>
            <a:fillRect/>
          </a:stretch>
        </p:blipFill>
        <p:spPr>
          <a:xfrm>
            <a:off x="8748998" y="3109090"/>
            <a:ext cx="3166860" cy="1477868"/>
          </a:xfrm>
          <a:prstGeom prst="rect">
            <a:avLst/>
          </a:prstGeom>
        </p:spPr>
      </p:pic>
      <p:pic>
        <p:nvPicPr>
          <p:cNvPr id="9" name="Picture 8">
            <a:extLst>
              <a:ext uri="{FF2B5EF4-FFF2-40B4-BE49-F238E27FC236}">
                <a16:creationId xmlns:a16="http://schemas.microsoft.com/office/drawing/2014/main" id="{3D153C82-247F-4768-A568-F040420B9D5D}"/>
              </a:ext>
            </a:extLst>
          </p:cNvPr>
          <p:cNvPicPr>
            <a:picLocks noChangeAspect="1"/>
          </p:cNvPicPr>
          <p:nvPr/>
        </p:nvPicPr>
        <p:blipFill>
          <a:blip r:embed="rId4"/>
          <a:stretch>
            <a:fillRect/>
          </a:stretch>
        </p:blipFill>
        <p:spPr>
          <a:xfrm>
            <a:off x="9483524" y="827726"/>
            <a:ext cx="1907660" cy="1907660"/>
          </a:xfrm>
          <a:prstGeom prst="rect">
            <a:avLst/>
          </a:prstGeom>
        </p:spPr>
      </p:pic>
    </p:spTree>
    <p:extLst>
      <p:ext uri="{BB962C8B-B14F-4D97-AF65-F5344CB8AC3E}">
        <p14:creationId xmlns:p14="http://schemas.microsoft.com/office/powerpoint/2010/main" val="392376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8964040" y="2571234"/>
            <a:ext cx="3517288" cy="1715531"/>
          </a:xfrm>
        </p:spPr>
        <p:txBody>
          <a:bodyPr/>
          <a:lstStyle/>
          <a:p>
            <a:r>
              <a:rPr lang="en-US" dirty="0"/>
              <a:t>Class diagrams</a:t>
            </a:r>
            <a:br>
              <a:rPr lang="en-US" dirty="0"/>
            </a:br>
            <a:endParaRPr lang="en-US" dirty="0"/>
          </a:p>
        </p:txBody>
      </p:sp>
      <p:pic>
        <p:nvPicPr>
          <p:cNvPr id="4" name="Picture 3">
            <a:extLst>
              <a:ext uri="{FF2B5EF4-FFF2-40B4-BE49-F238E27FC236}">
                <a16:creationId xmlns:a16="http://schemas.microsoft.com/office/drawing/2014/main" id="{9D714ACC-0D15-A99D-46FF-BE58AE469D25}"/>
              </a:ext>
            </a:extLst>
          </p:cNvPr>
          <p:cNvPicPr>
            <a:picLocks noChangeAspect="1"/>
          </p:cNvPicPr>
          <p:nvPr/>
        </p:nvPicPr>
        <p:blipFill>
          <a:blip r:embed="rId2"/>
          <a:stretch>
            <a:fillRect/>
          </a:stretch>
        </p:blipFill>
        <p:spPr>
          <a:xfrm>
            <a:off x="69140" y="319110"/>
            <a:ext cx="8398246" cy="6060590"/>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 &lt;3</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522884" y="3062311"/>
            <a:ext cx="4941771" cy="1606144"/>
          </a:xfrm>
        </p:spPr>
        <p:txBody>
          <a:bodyPr/>
          <a:lstStyle/>
          <a:p>
            <a:r>
              <a:rPr lang="en-US" dirty="0"/>
              <a:t>Doctor appointment booking system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993609" y="4722711"/>
            <a:ext cx="4941770" cy="1606144"/>
          </a:xfrm>
        </p:spPr>
        <p:txBody>
          <a:bodyPr>
            <a:normAutofit/>
          </a:bodyPr>
          <a:lstStyle/>
          <a:p>
            <a:pPr algn="ctr"/>
            <a:r>
              <a:rPr lang="en-US" sz="2000" dirty="0"/>
              <a:t>Python full stack development </a:t>
            </a:r>
          </a:p>
          <a:p>
            <a:pPr algn="ctr"/>
            <a:r>
              <a:rPr lang="en-US" sz="1800" dirty="0"/>
              <a:t>Under the guidance of </a:t>
            </a:r>
          </a:p>
          <a:p>
            <a:pPr algn="ctr"/>
            <a:r>
              <a:rPr lang="en-US" sz="1800" b="1" dirty="0"/>
              <a:t>Geetha Singh</a:t>
            </a:r>
          </a:p>
          <a:p>
            <a:pPr algn="ctr"/>
            <a:endParaRPr lang="en-US" sz="1800" dirty="0"/>
          </a:p>
          <a:p>
            <a:pPr algn="ctr"/>
            <a:endParaRPr lang="en-US" sz="1800" dirty="0"/>
          </a:p>
        </p:txBody>
      </p:sp>
    </p:spTree>
    <p:extLst>
      <p:ext uri="{BB962C8B-B14F-4D97-AF65-F5344CB8AC3E}">
        <p14:creationId xmlns:p14="http://schemas.microsoft.com/office/powerpoint/2010/main" val="164242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Our team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756086" cy="2519363"/>
          </a:xfrm>
        </p:spPr>
        <p:txBody>
          <a:bodyPr>
            <a:normAutofit/>
          </a:bodyPr>
          <a:lstStyle/>
          <a:p>
            <a:r>
              <a:rPr lang="en-US" sz="1800" dirty="0"/>
              <a:t>2110030019- I N Chiranjeevi </a:t>
            </a:r>
          </a:p>
          <a:p>
            <a:r>
              <a:rPr lang="en-US" sz="1800" dirty="0"/>
              <a:t>2110030110- J </a:t>
            </a:r>
            <a:r>
              <a:rPr lang="en-US" sz="1800" dirty="0" err="1"/>
              <a:t>Laasya</a:t>
            </a:r>
            <a:r>
              <a:rPr lang="en-US" sz="1800" dirty="0"/>
              <a:t> </a:t>
            </a:r>
            <a:r>
              <a:rPr lang="en-US" sz="1800" dirty="0" err="1"/>
              <a:t>Kruthi</a:t>
            </a:r>
            <a:endParaRPr lang="en-US" sz="1800" dirty="0"/>
          </a:p>
          <a:p>
            <a:r>
              <a:rPr lang="en-US" sz="1800" dirty="0"/>
              <a:t>2110030041- K Shikha</a:t>
            </a:r>
          </a:p>
          <a:p>
            <a:r>
              <a:rPr lang="en-US" sz="1800" dirty="0"/>
              <a:t>2110030100- E </a:t>
            </a:r>
            <a:r>
              <a:rPr lang="en-US" sz="1800" dirty="0" err="1"/>
              <a:t>Srivardhan</a:t>
            </a:r>
            <a:r>
              <a:rPr lang="en-US" sz="1800" dirty="0"/>
              <a:t> Reddy</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284474" y="1476253"/>
            <a:ext cx="3779232" cy="1325563"/>
          </a:xfrm>
        </p:spPr>
        <p:txBody>
          <a:bodyPr>
            <a:normAutofit/>
          </a:bodyPr>
          <a:lstStyle/>
          <a:p>
            <a:r>
              <a:rPr lang="en-US" sz="3500" b="1" dirty="0"/>
              <a:t>Content table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9680" y="1553259"/>
            <a:ext cx="5433204" cy="1809632"/>
          </a:xfrm>
        </p:spPr>
        <p:txBody>
          <a:bodyPr vert="horz" lIns="91440" tIns="45720" rIns="91440" bIns="45720" rtlCol="0" anchor="t">
            <a:noAutofit/>
          </a:bodyPr>
          <a:lstStyle/>
          <a:p>
            <a:pPr marL="457200" indent="-457200">
              <a:buFont typeface="Arial" panose="020B0604020202020204" pitchFamily="34" charset="0"/>
              <a:buChar char="•"/>
            </a:pPr>
            <a:r>
              <a:rPr lang="en-US" sz="3000" dirty="0"/>
              <a:t>Abstract </a:t>
            </a:r>
          </a:p>
          <a:p>
            <a:endParaRPr lang="en-US" sz="30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Autofit/>
          </a:bodyPr>
          <a:lstStyle/>
          <a:p>
            <a:pPr marL="457200" indent="-457200">
              <a:buFont typeface="Arial" panose="020B0604020202020204" pitchFamily="34" charset="0"/>
              <a:buChar char="•"/>
            </a:pPr>
            <a:r>
              <a:rPr lang="en-US" sz="3000" dirty="0"/>
              <a:t>GitHub Setup</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Autofit/>
          </a:bodyPr>
          <a:lstStyle/>
          <a:p>
            <a:pPr marL="457200" indent="-457200">
              <a:buFont typeface="Arial" panose="020B0604020202020204" pitchFamily="34" charset="0"/>
              <a:buChar char="•"/>
            </a:pPr>
            <a:r>
              <a:rPr lang="en-US" sz="2800" dirty="0"/>
              <a:t>Work allocation by the team members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Autofit/>
          </a:bodyPr>
          <a:lstStyle/>
          <a:p>
            <a:pPr marL="457200" indent="-457200">
              <a:buFont typeface="Arial" panose="020B0604020202020204" pitchFamily="34" charset="0"/>
              <a:buChar char="•"/>
            </a:pPr>
            <a:r>
              <a:rPr lang="en-US" sz="3000" dirty="0"/>
              <a:t>Data set collection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21339" y="5711539"/>
            <a:ext cx="5431971" cy="557950"/>
          </a:xfrm>
        </p:spPr>
        <p:txBody>
          <a:bodyPr>
            <a:normAutofit/>
          </a:bodyPr>
          <a:lstStyle/>
          <a:p>
            <a:pPr marL="457200" indent="-457200">
              <a:buFont typeface="Arial" panose="020B0604020202020204" pitchFamily="34" charset="0"/>
              <a:buChar char="•"/>
            </a:pPr>
            <a:r>
              <a:rPr lang="en-US" sz="3000" dirty="0"/>
              <a:t>Tool setup</a:t>
            </a:r>
          </a:p>
          <a:p>
            <a:endParaRPr lang="en-US" sz="20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136525"/>
            <a:ext cx="5111750" cy="1204912"/>
          </a:xfrm>
        </p:spPr>
        <p:txBody>
          <a:bodyPr/>
          <a:lstStyle/>
          <a:p>
            <a:r>
              <a:rPr lang="en-US" sz="3200" b="1" dirty="0"/>
              <a:t>Abstract</a:t>
            </a:r>
            <a:br>
              <a:rPr lang="en-US" dirty="0"/>
            </a:b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0" y="1492370"/>
            <a:ext cx="10997242" cy="4863980"/>
          </a:xfrm>
        </p:spPr>
        <p:txBody>
          <a:bodyPr vert="horz" lIns="91440" tIns="45720" rIns="91440" bIns="45720" rtlCol="0" anchor="t">
            <a:normAutofit/>
          </a:bodyPr>
          <a:lstStyle/>
          <a:p>
            <a:pPr marL="457200" indent="-457200">
              <a:buFont typeface="Arial" panose="020B0604020202020204" pitchFamily="34" charset="0"/>
              <a:buChar char="•"/>
            </a:pPr>
            <a:r>
              <a:rPr lang="en-US" sz="2900" dirty="0">
                <a:solidFill>
                  <a:srgbClr val="000000"/>
                </a:solidFill>
                <a:latin typeface="STIXGeneral-Regular"/>
              </a:rPr>
              <a:t>I</a:t>
            </a:r>
            <a:r>
              <a:rPr lang="en-US" sz="2900" b="0" i="0" dirty="0">
                <a:solidFill>
                  <a:srgbClr val="000000"/>
                </a:solidFill>
                <a:effectLst/>
                <a:latin typeface="STIXGeneral-Regular"/>
              </a:rPr>
              <a:t>n the healthcare service, we propose appointment scheduling problems and various applications and solution approaches in healthcare systems. </a:t>
            </a:r>
          </a:p>
          <a:p>
            <a:pPr marL="457200" indent="-457200">
              <a:buFont typeface="Arial" panose="020B0604020202020204" pitchFamily="34" charset="0"/>
              <a:buChar char="•"/>
            </a:pPr>
            <a:r>
              <a:rPr lang="en-US" sz="2900" dirty="0">
                <a:solidFill>
                  <a:srgbClr val="000000"/>
                </a:solidFill>
                <a:latin typeface="STIXGeneral-Regular"/>
              </a:rPr>
              <a:t>The problems are based on </a:t>
            </a:r>
            <a:r>
              <a:rPr lang="en-US" sz="2900" b="0" i="0" dirty="0">
                <a:solidFill>
                  <a:srgbClr val="000000"/>
                </a:solidFill>
                <a:effectLst/>
                <a:latin typeface="STIXGeneral-Regular"/>
              </a:rPr>
              <a:t>the flow of patients, patient preferences, and random arrival time and service.</a:t>
            </a:r>
          </a:p>
          <a:p>
            <a:pPr marL="457200" indent="-457200">
              <a:buFont typeface="Arial" panose="020B0604020202020204" pitchFamily="34" charset="0"/>
              <a:buChar char="•"/>
            </a:pPr>
            <a:r>
              <a:rPr lang="en-US" sz="2900" b="0" i="0" dirty="0">
                <a:solidFill>
                  <a:schemeClr val="tx1"/>
                </a:solidFill>
                <a:effectLst/>
                <a:latin typeface="STIXGeneral-Regular"/>
              </a:rPr>
              <a:t>What we plan to do is to provide the user with a solution to the problem they are facing. It has always fascinated me to imagine that we can get almost everything online then why can’t we get some trusted medical help using the same technology?</a:t>
            </a:r>
          </a:p>
          <a:p>
            <a:endParaRPr lang="en-ZA" sz="20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25525" y="0"/>
            <a:ext cx="5111750" cy="1204912"/>
          </a:xfrm>
        </p:spPr>
        <p:txBody>
          <a:bodyPr anchor="b">
            <a:normAutofit/>
          </a:bodyPr>
          <a:lstStyle/>
          <a:p>
            <a:r>
              <a:rPr lang="en-US" b="1" dirty="0"/>
              <a:t>GITHUB SETUP</a:t>
            </a:r>
          </a:p>
        </p:txBody>
      </p:sp>
      <p:sp>
        <p:nvSpPr>
          <p:cNvPr id="87" name="Text Placeholder 2">
            <a:extLst>
              <a:ext uri="{FF2B5EF4-FFF2-40B4-BE49-F238E27FC236}">
                <a16:creationId xmlns:a16="http://schemas.microsoft.com/office/drawing/2014/main" id="{EC260CB4-801B-4AFE-8885-DD364D8915EA}"/>
              </a:ext>
            </a:extLst>
          </p:cNvPr>
          <p:cNvSpPr>
            <a:spLocks noGrp="1"/>
          </p:cNvSpPr>
          <p:nvPr>
            <p:ph type="body" idx="1"/>
          </p:nvPr>
        </p:nvSpPr>
        <p:spPr>
          <a:xfrm>
            <a:off x="1025525" y="1371389"/>
            <a:ext cx="8183458" cy="1525588"/>
          </a:xfrm>
        </p:spPr>
        <p:txBody>
          <a:bodyPr>
            <a:normAutofit/>
          </a:bodyPr>
          <a:lstStyle/>
          <a:p>
            <a:r>
              <a:rPr lang="en-US" sz="1800" dirty="0"/>
              <a:t>https://github.com/srivardhanw/Doctor-Appointment-Booking-System</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11"/>
          </p:nvPr>
        </p:nvSpPr>
        <p:spPr>
          <a:xfrm>
            <a:off x="5224463" y="6356350"/>
            <a:ext cx="1743075" cy="365125"/>
          </a:xfrm>
        </p:spPr>
        <p:txBody>
          <a:bodyPr anchor="ctr">
            <a:normAutofit/>
          </a:bodyPr>
          <a:lstStyle/>
          <a:p>
            <a:pPr>
              <a:spcAft>
                <a:spcPts val="600"/>
              </a:spcAft>
            </a:pPr>
            <a:r>
              <a:rPr lang="en-US" dirty="0"/>
              <a:t>Pitch Deck</a:t>
            </a:r>
            <a:endParaRPr lang="en-US"/>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29" name="Picture 28" descr="What Is GitHub? - Definition by CryptoDefinitions">
            <a:extLst>
              <a:ext uri="{FF2B5EF4-FFF2-40B4-BE49-F238E27FC236}">
                <a16:creationId xmlns:a16="http://schemas.microsoft.com/office/drawing/2014/main" id="{DC7D11CD-FB10-0176-D39F-B4B7F78C920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8161" y="4076234"/>
            <a:ext cx="1355639" cy="7485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476FFBA4-794D-8B32-0F67-42B4D7A93E44}"/>
              </a:ext>
            </a:extLst>
          </p:cNvPr>
          <p:cNvSpPr txBox="1">
            <a:spLocks/>
          </p:cNvSpPr>
          <p:nvPr/>
        </p:nvSpPr>
        <p:spPr>
          <a:xfrm>
            <a:off x="6800850" y="5051424"/>
            <a:ext cx="5111750" cy="15255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800"/>
              <a:t>By clicking the given link, it will direct you the project repository where you can find the source code and all the information about our project : doctor appointment booking system</a:t>
            </a:r>
            <a:endParaRPr lang="en-US" sz="1800" dirty="0"/>
          </a:p>
        </p:txBody>
      </p:sp>
      <p:pic>
        <p:nvPicPr>
          <p:cNvPr id="6" name="Picture 5">
            <a:extLst>
              <a:ext uri="{FF2B5EF4-FFF2-40B4-BE49-F238E27FC236}">
                <a16:creationId xmlns:a16="http://schemas.microsoft.com/office/drawing/2014/main" id="{EE38A0C2-02FC-DDB7-23A2-E7F9179BAEB8}"/>
              </a:ext>
            </a:extLst>
          </p:cNvPr>
          <p:cNvPicPr>
            <a:picLocks noChangeAspect="1"/>
          </p:cNvPicPr>
          <p:nvPr/>
        </p:nvPicPr>
        <p:blipFill>
          <a:blip r:embed="rId3"/>
          <a:stretch>
            <a:fillRect/>
          </a:stretch>
        </p:blipFill>
        <p:spPr>
          <a:xfrm>
            <a:off x="1025525" y="1913670"/>
            <a:ext cx="6572540" cy="3097732"/>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136525"/>
            <a:ext cx="5111750" cy="1204912"/>
          </a:xfrm>
        </p:spPr>
        <p:txBody>
          <a:bodyPr/>
          <a:lstStyle/>
          <a:p>
            <a:r>
              <a:rPr lang="en-US" dirty="0"/>
              <a:t>Benefits </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0" y="1492370"/>
            <a:ext cx="6899694" cy="2898475"/>
          </a:xfrm>
        </p:spPr>
        <p:txBody>
          <a:bodyPr vert="horz" lIns="91440" tIns="45720" rIns="91440" bIns="45720" rtlCol="0" anchor="t">
            <a:normAutofit/>
          </a:bodyPr>
          <a:lstStyle/>
          <a:p>
            <a:pPr marL="514350" indent="-514350">
              <a:buFont typeface="+mj-lt"/>
              <a:buAutoNum type="arabicPeriod"/>
            </a:pPr>
            <a:r>
              <a:rPr lang="en-IN" sz="2000" b="1" i="0" dirty="0">
                <a:effectLst/>
                <a:latin typeface="STIXGeneral-Regular"/>
              </a:rPr>
              <a:t>Reducing Patient Wait Times</a:t>
            </a:r>
          </a:p>
          <a:p>
            <a:pPr marL="514350" indent="-514350">
              <a:buFont typeface="+mj-lt"/>
              <a:buAutoNum type="arabicPeriod"/>
            </a:pPr>
            <a:r>
              <a:rPr lang="en-US" sz="2000" b="1" i="0" dirty="0">
                <a:effectLst/>
                <a:latin typeface="STIXGeneral-Regular"/>
              </a:rPr>
              <a:t>Simplifying the Process of Finding a Doctor</a:t>
            </a:r>
            <a:endParaRPr lang="en-IN" sz="2000" b="1" dirty="0">
              <a:latin typeface="STIXGeneral-Regular"/>
            </a:endParaRPr>
          </a:p>
          <a:p>
            <a:pPr marL="514350" indent="-514350">
              <a:buFont typeface="+mj-lt"/>
              <a:buAutoNum type="arabicPeriod"/>
            </a:pPr>
            <a:r>
              <a:rPr lang="en-IN" sz="2000" b="1" dirty="0">
                <a:latin typeface="STIXGeneral-Regular"/>
              </a:rPr>
              <a:t>I</a:t>
            </a:r>
            <a:r>
              <a:rPr lang="en-IN" sz="2000" b="1" i="0" dirty="0">
                <a:effectLst/>
                <a:latin typeface="STIXGeneral-Regular"/>
              </a:rPr>
              <a:t>ncreasing Patient Satisfaction</a:t>
            </a:r>
          </a:p>
          <a:p>
            <a:pPr marL="514350" indent="-514350">
              <a:buFont typeface="+mj-lt"/>
              <a:buAutoNum type="arabicPeriod"/>
            </a:pPr>
            <a:r>
              <a:rPr lang="en-IN" sz="2000" b="1" i="0" dirty="0">
                <a:latin typeface="STIXGeneral-Regular"/>
              </a:rPr>
              <a:t>24*7 booking: Anytime Anywhere</a:t>
            </a:r>
          </a:p>
          <a:p>
            <a:pPr marL="514350" indent="-514350">
              <a:buFont typeface="+mj-lt"/>
              <a:buAutoNum type="arabicPeriod"/>
            </a:pPr>
            <a:r>
              <a:rPr lang="en-IN" sz="2000" b="1" i="0" dirty="0">
                <a:effectLst/>
                <a:latin typeface="STIXGeneral-Regular"/>
              </a:rPr>
              <a:t>Multiple locations and multiple doctors</a:t>
            </a:r>
            <a:endParaRPr lang="en-IN" sz="2000" b="1" dirty="0">
              <a:latin typeface="STIXGeneral-Regular"/>
            </a:endParaRPr>
          </a:p>
          <a:p>
            <a:endParaRPr lang="en-ZA" sz="20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8" name="Picture 7">
            <a:extLst>
              <a:ext uri="{FF2B5EF4-FFF2-40B4-BE49-F238E27FC236}">
                <a16:creationId xmlns:a16="http://schemas.microsoft.com/office/drawing/2014/main" id="{8D47BE1F-442E-1D08-5454-5D2D2084C542}"/>
              </a:ext>
            </a:extLst>
          </p:cNvPr>
          <p:cNvPicPr>
            <a:picLocks noChangeAspect="1"/>
          </p:cNvPicPr>
          <p:nvPr/>
        </p:nvPicPr>
        <p:blipFill>
          <a:blip r:embed="rId2"/>
          <a:stretch>
            <a:fillRect/>
          </a:stretch>
        </p:blipFill>
        <p:spPr>
          <a:xfrm>
            <a:off x="7904992" y="1492370"/>
            <a:ext cx="3216727" cy="3216727"/>
          </a:xfrm>
          <a:prstGeom prst="rect">
            <a:avLst/>
          </a:prstGeom>
        </p:spPr>
      </p:pic>
    </p:spTree>
    <p:extLst>
      <p:ext uri="{BB962C8B-B14F-4D97-AF65-F5344CB8AC3E}">
        <p14:creationId xmlns:p14="http://schemas.microsoft.com/office/powerpoint/2010/main" val="283263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3BA3-188C-110A-2804-B360D3ABDD33}"/>
              </a:ext>
            </a:extLst>
          </p:cNvPr>
          <p:cNvSpPr>
            <a:spLocks noGrp="1"/>
          </p:cNvSpPr>
          <p:nvPr>
            <p:ph type="title"/>
          </p:nvPr>
        </p:nvSpPr>
        <p:spPr>
          <a:xfrm>
            <a:off x="1362075" y="710169"/>
            <a:ext cx="5111750" cy="900475"/>
          </a:xfrm>
        </p:spPr>
        <p:txBody>
          <a:bodyPr/>
          <a:lstStyle/>
          <a:p>
            <a:r>
              <a:rPr lang="en-GB" dirty="0"/>
              <a:t>Work Allocation By The  TEAM Members</a:t>
            </a:r>
            <a:endParaRPr lang="en-IN" dirty="0"/>
          </a:p>
        </p:txBody>
      </p:sp>
      <p:sp>
        <p:nvSpPr>
          <p:cNvPr id="3" name="Text Placeholder 2">
            <a:extLst>
              <a:ext uri="{FF2B5EF4-FFF2-40B4-BE49-F238E27FC236}">
                <a16:creationId xmlns:a16="http://schemas.microsoft.com/office/drawing/2014/main" id="{97F6737A-470C-AB80-4A57-0B068BA0BC28}"/>
              </a:ext>
            </a:extLst>
          </p:cNvPr>
          <p:cNvSpPr>
            <a:spLocks noGrp="1"/>
          </p:cNvSpPr>
          <p:nvPr>
            <p:ph type="body" idx="1"/>
          </p:nvPr>
        </p:nvSpPr>
        <p:spPr>
          <a:xfrm>
            <a:off x="1362075" y="2302246"/>
            <a:ext cx="8246087" cy="4460601"/>
          </a:xfrm>
        </p:spPr>
        <p:txBody>
          <a:bodyPr/>
          <a:lstStyle/>
          <a:p>
            <a:r>
              <a:rPr lang="en-GB" sz="1700" dirty="0"/>
              <a:t>We’ve divided our project into four parts:</a:t>
            </a:r>
          </a:p>
          <a:p>
            <a:pPr marL="285750" indent="-285750">
              <a:buFont typeface="Arial" panose="020B0604020202020204" pitchFamily="34" charset="0"/>
              <a:buChar char="•"/>
            </a:pPr>
            <a:r>
              <a:rPr lang="en-GB" sz="1700" dirty="0"/>
              <a:t>Front-End – everyone from the team</a:t>
            </a:r>
          </a:p>
          <a:p>
            <a:pPr marL="285750" indent="-285750">
              <a:buFont typeface="Arial" panose="020B0604020202020204" pitchFamily="34" charset="0"/>
              <a:buChar char="•"/>
            </a:pPr>
            <a:r>
              <a:rPr lang="en-GB" sz="1700" dirty="0"/>
              <a:t>Back-End – 2110030100_Srivardhan, 210030110_Laasya</a:t>
            </a:r>
          </a:p>
          <a:p>
            <a:pPr marL="285750" indent="-285750">
              <a:buFont typeface="Arial" panose="020B0604020202020204" pitchFamily="34" charset="0"/>
              <a:buChar char="•"/>
            </a:pPr>
            <a:r>
              <a:rPr lang="en-GB" sz="1700" dirty="0"/>
              <a:t>Presentation &amp; Class Diagram – 2110030019_Chiranjeevi, 2110030041_KalvaShikha</a:t>
            </a:r>
          </a:p>
          <a:p>
            <a:pPr marL="285750" indent="-285750">
              <a:buFont typeface="Arial" panose="020B0604020202020204" pitchFamily="34" charset="0"/>
              <a:buChar char="•"/>
            </a:pPr>
            <a:r>
              <a:rPr lang="en-GB" sz="1700" dirty="0"/>
              <a:t>Data Set Management - 210030110_Laasya, 2110030041_KalvaShikha</a:t>
            </a:r>
          </a:p>
          <a:p>
            <a:endParaRPr lang="en-GB" dirty="0"/>
          </a:p>
          <a:p>
            <a:endParaRPr lang="en-IN" dirty="0"/>
          </a:p>
        </p:txBody>
      </p:sp>
      <p:sp>
        <p:nvSpPr>
          <p:cNvPr id="4" name="Date Placeholder 3">
            <a:extLst>
              <a:ext uri="{FF2B5EF4-FFF2-40B4-BE49-F238E27FC236}">
                <a16:creationId xmlns:a16="http://schemas.microsoft.com/office/drawing/2014/main" id="{8E726C5C-656B-3AB0-9086-A2CC215569A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E0D6D2-369B-D76F-7A2D-34A44FEF7AD7}"/>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1766C55-62B7-F8A6-962F-A8B690E2C4A9}"/>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1898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3BA3-188C-110A-2804-B360D3ABDD33}"/>
              </a:ext>
            </a:extLst>
          </p:cNvPr>
          <p:cNvSpPr>
            <a:spLocks noGrp="1"/>
          </p:cNvSpPr>
          <p:nvPr>
            <p:ph type="title"/>
          </p:nvPr>
        </p:nvSpPr>
        <p:spPr>
          <a:xfrm>
            <a:off x="1362075" y="710169"/>
            <a:ext cx="5111750" cy="900475"/>
          </a:xfrm>
        </p:spPr>
        <p:txBody>
          <a:bodyPr/>
          <a:lstStyle/>
          <a:p>
            <a:r>
              <a:rPr lang="en-GB" dirty="0"/>
              <a:t>Data set collection</a:t>
            </a:r>
            <a:endParaRPr lang="en-IN" dirty="0"/>
          </a:p>
        </p:txBody>
      </p:sp>
      <p:sp>
        <p:nvSpPr>
          <p:cNvPr id="4" name="Date Placeholder 3">
            <a:extLst>
              <a:ext uri="{FF2B5EF4-FFF2-40B4-BE49-F238E27FC236}">
                <a16:creationId xmlns:a16="http://schemas.microsoft.com/office/drawing/2014/main" id="{8E726C5C-656B-3AB0-9086-A2CC215569A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E0D6D2-369B-D76F-7A2D-34A44FEF7AD7}"/>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1766C55-62B7-F8A6-962F-A8B690E2C4A9}"/>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8" name="Text Placeholder 7">
            <a:extLst>
              <a:ext uri="{FF2B5EF4-FFF2-40B4-BE49-F238E27FC236}">
                <a16:creationId xmlns:a16="http://schemas.microsoft.com/office/drawing/2014/main" id="{4C5E8728-9633-01C2-6FDC-646D1370450F}"/>
              </a:ext>
            </a:extLst>
          </p:cNvPr>
          <p:cNvSpPr>
            <a:spLocks noGrp="1"/>
          </p:cNvSpPr>
          <p:nvPr>
            <p:ph type="body" idx="1"/>
          </p:nvPr>
        </p:nvSpPr>
        <p:spPr>
          <a:xfrm>
            <a:off x="1362075" y="1975863"/>
            <a:ext cx="5111750" cy="4299611"/>
          </a:xfrm>
        </p:spPr>
        <p:txBody>
          <a:bodyPr/>
          <a:lstStyle/>
          <a:p>
            <a:r>
              <a:rPr lang="en-GB" b="0" i="0" dirty="0">
                <a:solidFill>
                  <a:srgbClr val="424242"/>
                </a:solidFill>
                <a:effectLst/>
                <a:latin typeface="Verdana" panose="020B0604030504040204" pitchFamily="34" charset="0"/>
              </a:rPr>
              <a:t>A data set is a structured collection of data points related to a particular subject. A collection of related data sets is called as a database.</a:t>
            </a:r>
          </a:p>
          <a:p>
            <a:endParaRPr lang="en-GB" dirty="0">
              <a:solidFill>
                <a:srgbClr val="424242"/>
              </a:solidFill>
              <a:latin typeface="Verdana" panose="020B0604030504040204" pitchFamily="34" charset="0"/>
            </a:endParaRPr>
          </a:p>
          <a:p>
            <a:r>
              <a:rPr lang="en-GB" b="0" i="0" dirty="0">
                <a:solidFill>
                  <a:srgbClr val="424242"/>
                </a:solidFill>
                <a:effectLst/>
                <a:latin typeface="Verdana" panose="020B0604030504040204" pitchFamily="34" charset="0"/>
              </a:rPr>
              <a:t>Items of related data are:</a:t>
            </a:r>
          </a:p>
          <a:p>
            <a:endParaRPr lang="en-GB" b="0" i="0" dirty="0">
              <a:solidFill>
                <a:srgbClr val="424242"/>
              </a:solidFill>
              <a:effectLst/>
              <a:latin typeface="Verdana" panose="020B0604030504040204" pitchFamily="34" charset="0"/>
            </a:endParaRPr>
          </a:p>
          <a:p>
            <a:pPr marL="342900" indent="-342900">
              <a:buAutoNum type="arabicPeriod"/>
            </a:pPr>
            <a:r>
              <a:rPr lang="en-GB" dirty="0">
                <a:solidFill>
                  <a:srgbClr val="424242"/>
                </a:solidFill>
                <a:latin typeface="Verdana" panose="020B0604030504040204" pitchFamily="34" charset="0"/>
              </a:rPr>
              <a:t>Patient Details  </a:t>
            </a:r>
          </a:p>
          <a:p>
            <a:pPr marL="285750" indent="-285750">
              <a:buFont typeface="Arial" panose="020B0604020202020204" pitchFamily="34" charset="0"/>
              <a:buChar char="•"/>
            </a:pPr>
            <a:r>
              <a:rPr lang="en-GB" b="0" i="0" dirty="0">
                <a:solidFill>
                  <a:srgbClr val="424242"/>
                </a:solidFill>
                <a:effectLst/>
                <a:latin typeface="Verdana" panose="020B0604030504040204" pitchFamily="34" charset="0"/>
              </a:rPr>
              <a:t>Contact No.</a:t>
            </a:r>
          </a:p>
          <a:p>
            <a:pPr marL="285750" indent="-285750">
              <a:buFont typeface="Arial" panose="020B0604020202020204" pitchFamily="34" charset="0"/>
              <a:buChar char="•"/>
            </a:pPr>
            <a:r>
              <a:rPr lang="en-GB" dirty="0">
                <a:solidFill>
                  <a:srgbClr val="424242"/>
                </a:solidFill>
                <a:latin typeface="Verdana" panose="020B0604030504040204" pitchFamily="34" charset="0"/>
              </a:rPr>
              <a:t>Name</a:t>
            </a:r>
          </a:p>
          <a:p>
            <a:pPr marL="285750" indent="-285750">
              <a:buFont typeface="Arial" panose="020B0604020202020204" pitchFamily="34" charset="0"/>
              <a:buChar char="•"/>
            </a:pPr>
            <a:r>
              <a:rPr lang="en-GB" b="0" i="0" dirty="0">
                <a:solidFill>
                  <a:srgbClr val="424242"/>
                </a:solidFill>
                <a:effectLst/>
                <a:latin typeface="Verdana" panose="020B0604030504040204" pitchFamily="34" charset="0"/>
              </a:rPr>
              <a:t>Gender</a:t>
            </a:r>
          </a:p>
          <a:p>
            <a:pPr marL="285750" indent="-285750">
              <a:buFont typeface="Arial" panose="020B0604020202020204" pitchFamily="34" charset="0"/>
              <a:buChar char="•"/>
            </a:pPr>
            <a:r>
              <a:rPr lang="en-GB" dirty="0">
                <a:solidFill>
                  <a:srgbClr val="424242"/>
                </a:solidFill>
                <a:latin typeface="Verdana" panose="020B0604030504040204" pitchFamily="34" charset="0"/>
              </a:rPr>
              <a:t>Age</a:t>
            </a:r>
            <a:endParaRPr lang="en-GB" b="0" i="0" dirty="0">
              <a:solidFill>
                <a:srgbClr val="424242"/>
              </a:solidFill>
              <a:effectLst/>
              <a:latin typeface="Verdana" panose="020B0604030504040204" pitchFamily="34" charset="0"/>
            </a:endParaRPr>
          </a:p>
          <a:p>
            <a:endParaRPr lang="en-GB" dirty="0">
              <a:solidFill>
                <a:srgbClr val="424242"/>
              </a:solidFill>
              <a:latin typeface="Verdana" panose="020B0604030504040204" pitchFamily="34" charset="0"/>
            </a:endParaRPr>
          </a:p>
          <a:p>
            <a:endParaRPr lang="en-GB" dirty="0">
              <a:solidFill>
                <a:srgbClr val="424242"/>
              </a:solidFill>
              <a:latin typeface="Verdana" panose="020B0604030504040204" pitchFamily="34" charset="0"/>
            </a:endParaRPr>
          </a:p>
          <a:p>
            <a:endParaRPr lang="en-IN" dirty="0"/>
          </a:p>
        </p:txBody>
      </p:sp>
      <p:sp>
        <p:nvSpPr>
          <p:cNvPr id="10" name="TextBox 9">
            <a:extLst>
              <a:ext uri="{FF2B5EF4-FFF2-40B4-BE49-F238E27FC236}">
                <a16:creationId xmlns:a16="http://schemas.microsoft.com/office/drawing/2014/main" id="{49F78425-26C3-7C40-F542-6B6F378B2D62}"/>
              </a:ext>
            </a:extLst>
          </p:cNvPr>
          <p:cNvSpPr txBox="1"/>
          <p:nvPr/>
        </p:nvSpPr>
        <p:spPr>
          <a:xfrm>
            <a:off x="3444086" y="3666882"/>
            <a:ext cx="2476775" cy="1661993"/>
          </a:xfrm>
          <a:prstGeom prst="rect">
            <a:avLst/>
          </a:prstGeom>
          <a:noFill/>
        </p:spPr>
        <p:txBody>
          <a:bodyPr wrap="square" rtlCol="0">
            <a:spAutoFit/>
          </a:bodyPr>
          <a:lstStyle/>
          <a:p>
            <a:pPr>
              <a:lnSpc>
                <a:spcPct val="150000"/>
              </a:lnSpc>
            </a:pPr>
            <a:r>
              <a:rPr lang="en-GB" sz="1400" dirty="0">
                <a:solidFill>
                  <a:srgbClr val="424242"/>
                </a:solidFill>
                <a:latin typeface="Verdana" panose="020B0604030504040204" pitchFamily="34" charset="0"/>
              </a:rPr>
              <a:t>2. Doctor Details</a:t>
            </a:r>
          </a:p>
          <a:p>
            <a:pPr marL="285750" indent="-285750">
              <a:lnSpc>
                <a:spcPct val="150000"/>
              </a:lnSpc>
              <a:buFont typeface="Arial" panose="020B0604020202020204" pitchFamily="34" charset="0"/>
              <a:buChar char="•"/>
            </a:pPr>
            <a:r>
              <a:rPr lang="en-GB" sz="1400" dirty="0">
                <a:solidFill>
                  <a:srgbClr val="424242"/>
                </a:solidFill>
                <a:latin typeface="Verdana" panose="020B0604030504040204" pitchFamily="34" charset="0"/>
              </a:rPr>
              <a:t>Contact No.</a:t>
            </a:r>
          </a:p>
          <a:p>
            <a:pPr marL="285750" indent="-285750">
              <a:lnSpc>
                <a:spcPct val="150000"/>
              </a:lnSpc>
              <a:buFont typeface="Arial" panose="020B0604020202020204" pitchFamily="34" charset="0"/>
              <a:buChar char="•"/>
            </a:pPr>
            <a:r>
              <a:rPr lang="en-GB" sz="1400" dirty="0">
                <a:solidFill>
                  <a:srgbClr val="424242"/>
                </a:solidFill>
                <a:latin typeface="Verdana" panose="020B0604030504040204" pitchFamily="34" charset="0"/>
              </a:rPr>
              <a:t>Name</a:t>
            </a:r>
          </a:p>
          <a:p>
            <a:pPr marL="285750" indent="-285750">
              <a:lnSpc>
                <a:spcPct val="150000"/>
              </a:lnSpc>
              <a:buFont typeface="Arial" panose="020B0604020202020204" pitchFamily="34" charset="0"/>
              <a:buChar char="•"/>
            </a:pPr>
            <a:r>
              <a:rPr lang="en-GB" sz="1400" dirty="0">
                <a:solidFill>
                  <a:srgbClr val="424242"/>
                </a:solidFill>
                <a:latin typeface="Verdana" panose="020B0604030504040204" pitchFamily="34" charset="0"/>
              </a:rPr>
              <a:t>Specialization</a:t>
            </a:r>
          </a:p>
          <a:p>
            <a:endParaRPr lang="en-IN" dirty="0"/>
          </a:p>
        </p:txBody>
      </p:sp>
      <p:pic>
        <p:nvPicPr>
          <p:cNvPr id="2050" name="Picture 2" descr="N3C External Datasets | N3C">
            <a:extLst>
              <a:ext uri="{FF2B5EF4-FFF2-40B4-BE49-F238E27FC236}">
                <a16:creationId xmlns:a16="http://schemas.microsoft.com/office/drawing/2014/main" id="{44FA2D91-9736-5C59-CDEA-CF1477DCC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726" y="1610644"/>
            <a:ext cx="38100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06014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87494D9FB7B44CA499A3E2F3C3EA06" ma:contentTypeVersion="11" ma:contentTypeDescription="Create a new document." ma:contentTypeScope="" ma:versionID="18cbd4bfac2d5d0f6805efc5e6073062">
  <xsd:schema xmlns:xsd="http://www.w3.org/2001/XMLSchema" xmlns:xs="http://www.w3.org/2001/XMLSchema" xmlns:p="http://schemas.microsoft.com/office/2006/metadata/properties" xmlns:ns3="26635e89-3a30-422e-8bd2-305a43477f1b" xmlns:ns4="77a2d3e1-9602-4833-a517-6aea37a0507e" targetNamespace="http://schemas.microsoft.com/office/2006/metadata/properties" ma:root="true" ma:fieldsID="3b2fd9cf2c9c47aadfb476c9a3fdbdff" ns3:_="" ns4:_="">
    <xsd:import namespace="26635e89-3a30-422e-8bd2-305a43477f1b"/>
    <xsd:import namespace="77a2d3e1-9602-4833-a517-6aea37a0507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635e89-3a30-422e-8bd2-305a43477f1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a2d3e1-9602-4833-a517-6aea37a0507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7a2d3e1-9602-4833-a517-6aea37a0507e"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D0BF546B-70CD-40A0-B567-3DFAB41060FA}">
  <ds:schemaRefs>
    <ds:schemaRef ds:uri="http://schemas.microsoft.com/office/2006/metadata/contentType"/>
    <ds:schemaRef ds:uri="http://schemas.microsoft.com/office/2006/metadata/properties/metaAttributes"/>
    <ds:schemaRef ds:uri="http://www.w3.org/2000/xmlns/"/>
    <ds:schemaRef ds:uri="http://www.w3.org/2001/XMLSchema"/>
    <ds:schemaRef ds:uri="26635e89-3a30-422e-8bd2-305a43477f1b"/>
    <ds:schemaRef ds:uri="77a2d3e1-9602-4833-a517-6aea37a050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www.w3.org/2000/xmlns/"/>
    <ds:schemaRef ds:uri="77a2d3e1-9602-4833-a517-6aea37a0507e"/>
    <ds:schemaRef ds:uri="http://www.w3.org/2001/XMLSchema-instance"/>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165</TotalTime>
  <Words>368</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STIXGeneral-Regular</vt:lpstr>
      <vt:lpstr>Tenorite</vt:lpstr>
      <vt:lpstr>Verdana</vt:lpstr>
      <vt:lpstr>Monoline</vt:lpstr>
      <vt:lpstr>Hello everyone!</vt:lpstr>
      <vt:lpstr>Doctor appointment booking system </vt:lpstr>
      <vt:lpstr>Our team</vt:lpstr>
      <vt:lpstr>Content table</vt:lpstr>
      <vt:lpstr>Abstract </vt:lpstr>
      <vt:lpstr>GITHUB SETUP</vt:lpstr>
      <vt:lpstr>Benefits </vt:lpstr>
      <vt:lpstr>Work Allocation By The  TEAM Members</vt:lpstr>
      <vt:lpstr>Data set collection</vt:lpstr>
      <vt:lpstr>Tool setup</vt:lpstr>
      <vt:lpstr>Class diagrams </vt:lpstr>
      <vt:lpstr>THANK YOU &lt;3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everyone!</dc:title>
  <dc:creator>I.N.CHIRANJEEVI .</dc:creator>
  <cp:lastModifiedBy>Kalva Shikha</cp:lastModifiedBy>
  <cp:revision>3</cp:revision>
  <dcterms:created xsi:type="dcterms:W3CDTF">2022-08-08T14:55:11Z</dcterms:created>
  <dcterms:modified xsi:type="dcterms:W3CDTF">2022-08-14T09:02:44Z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0x0101006287494D9FB7B44CA499A3E2F3C3EA06</vt:lpwstr>
  </property>
</Properties>
</file>