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8" r:id="rId3"/>
    <p:sldId id="266" r:id="rId4"/>
    <p:sldId id="259" r:id="rId5"/>
    <p:sldId id="260" r:id="rId6"/>
    <p:sldId id="261" r:id="rId7"/>
    <p:sldId id="262" r:id="rId8"/>
    <p:sldId id="263" r:id="rId9"/>
    <p:sldId id="267" r:id="rId10"/>
    <p:sldId id="268"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ikh\Desktop\Major%20Project%20Review%20Paper\table-5-6-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Details Of Data Augmentation Technique Used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Sheet2!$B$1</c:f>
              <c:strCache>
                <c:ptCount val="1"/>
                <c:pt idx="0">
                  <c:v>Accuracy Increased By (%)</c:v>
                </c:pt>
              </c:strCache>
            </c:strRef>
          </c:tx>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Sheet2!$A$2:$A$9</c:f>
              <c:strCache>
                <c:ptCount val="8"/>
                <c:pt idx="0">
                  <c:v>PCA [48]</c:v>
                </c:pt>
                <c:pt idx="1">
                  <c:v>Rotation [49]</c:v>
                </c:pt>
                <c:pt idx="2">
                  <c:v>ARGAN [50]</c:v>
                </c:pt>
                <c:pt idx="3">
                  <c:v>CycleGAN [51]</c:v>
                </c:pt>
                <c:pt idx="4">
                  <c:v>DCGAN [52]</c:v>
                </c:pt>
                <c:pt idx="5">
                  <c:v>LeafGAN [53]</c:v>
                </c:pt>
                <c:pt idx="6">
                  <c:v>Radial Blur [54]</c:v>
                </c:pt>
                <c:pt idx="7">
                  <c:v>Segmentation [55]</c:v>
                </c:pt>
              </c:strCache>
            </c:strRef>
          </c:cat>
          <c:val>
            <c:numRef>
              <c:f>Sheet2!$B$2:$B$9</c:f>
              <c:numCache>
                <c:formatCode>General</c:formatCode>
                <c:ptCount val="8"/>
                <c:pt idx="0">
                  <c:v>4</c:v>
                </c:pt>
                <c:pt idx="1">
                  <c:v>3</c:v>
                </c:pt>
                <c:pt idx="2">
                  <c:v>5.2</c:v>
                </c:pt>
                <c:pt idx="3">
                  <c:v>28</c:v>
                </c:pt>
                <c:pt idx="4">
                  <c:v>94.33</c:v>
                </c:pt>
                <c:pt idx="5">
                  <c:v>94.02</c:v>
                </c:pt>
                <c:pt idx="6">
                  <c:v>3.15</c:v>
                </c:pt>
                <c:pt idx="7">
                  <c:v>12</c:v>
                </c:pt>
              </c:numCache>
            </c:numRef>
          </c:val>
          <c:extLst>
            <c:ext xmlns:c16="http://schemas.microsoft.com/office/drawing/2014/chart" uri="{C3380CC4-5D6E-409C-BE32-E72D297353CC}">
              <c16:uniqueId val="{00000000-A89B-4A92-8844-352273E64D03}"/>
            </c:ext>
          </c:extLst>
        </c:ser>
        <c:dLbls>
          <c:dLblPos val="outEnd"/>
          <c:showLegendKey val="0"/>
          <c:showVal val="1"/>
          <c:showCatName val="0"/>
          <c:showSerName val="0"/>
          <c:showPercent val="0"/>
          <c:showBubbleSize val="0"/>
        </c:dLbls>
        <c:gapWidth val="182"/>
        <c:axId val="870624624"/>
        <c:axId val="870625104"/>
      </c:barChart>
      <c:catAx>
        <c:axId val="87062462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Techniques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25104"/>
        <c:crosses val="autoZero"/>
        <c:auto val="1"/>
        <c:lblAlgn val="ctr"/>
        <c:lblOffset val="100"/>
        <c:noMultiLvlLbl val="0"/>
      </c:catAx>
      <c:valAx>
        <c:axId val="87062510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Accuracy Increased By (%)</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06246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sz="1400" b="0" i="0" u="none" strike="noStrike" baseline="0" dirty="0"/>
              <a:t>Details Of Classification Technique Used</a:t>
            </a:r>
            <a:endParaRPr lang="en-IN"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spPr>
            <a:solidFill>
              <a:schemeClr val="accent6">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Sheet1!$A$1:$A$16</c:f>
              <c:strCache>
                <c:ptCount val="16"/>
                <c:pt idx="0">
                  <c:v>MD, KNN [28]</c:v>
                </c:pt>
                <c:pt idx="1">
                  <c:v>SVM [29]</c:v>
                </c:pt>
                <c:pt idx="2">
                  <c:v>SVM [19]</c:v>
                </c:pt>
                <c:pt idx="3">
                  <c:v>Radíal Basis NN [32]</c:v>
                </c:pt>
                <c:pt idx="4">
                  <c:v>Regression [33]</c:v>
                </c:pt>
                <c:pt idx="5">
                  <c:v>SVM, DT, RF [34]</c:v>
                </c:pt>
                <c:pt idx="6">
                  <c:v>SVM [38]</c:v>
                </c:pt>
                <c:pt idx="7">
                  <c:v>VGG16 [35]</c:v>
                </c:pt>
                <c:pt idx="8">
                  <c:v>SVM [36]</c:v>
                </c:pt>
                <c:pt idx="9">
                  <c:v>SVM &amp; EBPNN [37]</c:v>
                </c:pt>
                <c:pt idx="10">
                  <c:v>CNN [39]</c:v>
                </c:pt>
                <c:pt idx="11">
                  <c:v>SVM [40]</c:v>
                </c:pt>
                <c:pt idx="12">
                  <c:v>Multiclass SVM [41]</c:v>
                </c:pt>
                <c:pt idx="13">
                  <c:v>InceptionV3 [43]</c:v>
                </c:pt>
                <c:pt idx="14">
                  <c:v>SVM [44]</c:v>
                </c:pt>
                <c:pt idx="15">
                  <c:v>SVM Log Reg [45]</c:v>
                </c:pt>
              </c:strCache>
            </c:strRef>
          </c:cat>
          <c:val>
            <c:numRef>
              <c:f>Sheet1!$B$1:$B$16</c:f>
              <c:numCache>
                <c:formatCode>General</c:formatCode>
                <c:ptCount val="16"/>
                <c:pt idx="0">
                  <c:v>88.15</c:v>
                </c:pt>
                <c:pt idx="1">
                  <c:v>63</c:v>
                </c:pt>
                <c:pt idx="2">
                  <c:v>94.16</c:v>
                </c:pt>
                <c:pt idx="3">
                  <c:v>95</c:v>
                </c:pt>
                <c:pt idx="4">
                  <c:v>95</c:v>
                </c:pt>
                <c:pt idx="5">
                  <c:v>87</c:v>
                </c:pt>
                <c:pt idx="6">
                  <c:v>96.25</c:v>
                </c:pt>
                <c:pt idx="7">
                  <c:v>89</c:v>
                </c:pt>
                <c:pt idx="8">
                  <c:v>82</c:v>
                </c:pt>
                <c:pt idx="9">
                  <c:v>92</c:v>
                </c:pt>
                <c:pt idx="10">
                  <c:v>95.8</c:v>
                </c:pt>
                <c:pt idx="11">
                  <c:v>96</c:v>
                </c:pt>
                <c:pt idx="12">
                  <c:v>95.8</c:v>
                </c:pt>
                <c:pt idx="13">
                  <c:v>98.97</c:v>
                </c:pt>
                <c:pt idx="14">
                  <c:v>91.48</c:v>
                </c:pt>
                <c:pt idx="15">
                  <c:v>92.73</c:v>
                </c:pt>
              </c:numCache>
            </c:numRef>
          </c:val>
          <c:extLst>
            <c:ext xmlns:c16="http://schemas.microsoft.com/office/drawing/2014/chart" uri="{C3380CC4-5D6E-409C-BE32-E72D297353CC}">
              <c16:uniqueId val="{00000000-786D-41A8-BD60-B22FEC224BD7}"/>
            </c:ext>
          </c:extLst>
        </c:ser>
        <c:dLbls>
          <c:dLblPos val="outEnd"/>
          <c:showLegendKey val="0"/>
          <c:showVal val="1"/>
          <c:showCatName val="0"/>
          <c:showSerName val="0"/>
          <c:showPercent val="0"/>
          <c:showBubbleSize val="0"/>
        </c:dLbls>
        <c:gapWidth val="219"/>
        <c:overlap val="-27"/>
        <c:axId val="610772496"/>
        <c:axId val="610772976"/>
      </c:barChart>
      <c:catAx>
        <c:axId val="61077249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Techniques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772976"/>
        <c:crosses val="autoZero"/>
        <c:auto val="1"/>
        <c:lblAlgn val="ctr"/>
        <c:lblOffset val="100"/>
        <c:noMultiLvlLbl val="0"/>
      </c:catAx>
      <c:valAx>
        <c:axId val="61077297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Accuracies</a:t>
                </a:r>
                <a:r>
                  <a:rPr lang="en-IN" baseline="0"/>
                  <a:t>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077249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FFC48A-40A8-4815-BA95-23178E6D294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a:extLst>
              <a:ext uri="{FF2B5EF4-FFF2-40B4-BE49-F238E27FC236}">
                <a16:creationId xmlns:a16="http://schemas.microsoft.com/office/drawing/2014/main" id="{030C60B8-AC82-45A9-82DA-49E3C3D8F3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92AD30-3EB1-44F3-99FC-CA174BE79D9D}" type="datetimeFigureOut">
              <a:rPr lang="en-IN" smtClean="0"/>
              <a:t>23-05-2025</a:t>
            </a:fld>
            <a:endParaRPr lang="en-IN"/>
          </a:p>
        </p:txBody>
      </p:sp>
      <p:sp>
        <p:nvSpPr>
          <p:cNvPr id="4" name="Footer Placeholder 3">
            <a:extLst>
              <a:ext uri="{FF2B5EF4-FFF2-40B4-BE49-F238E27FC236}">
                <a16:creationId xmlns:a16="http://schemas.microsoft.com/office/drawing/2014/main" id="{4B0A9232-31CD-406D-82AE-EA68BC6064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3C2C502-FE3D-48CE-962A-D0C5905217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54DA78-81CE-4CDA-BCDF-F9A71A5A3A2B}" type="slidenum">
              <a:rPr lang="en-IN" smtClean="0"/>
              <a:t>‹#›</a:t>
            </a:fld>
            <a:endParaRPr lang="en-IN"/>
          </a:p>
        </p:txBody>
      </p:sp>
    </p:spTree>
    <p:extLst>
      <p:ext uri="{BB962C8B-B14F-4D97-AF65-F5344CB8AC3E}">
        <p14:creationId xmlns:p14="http://schemas.microsoft.com/office/powerpoint/2010/main" val="1579651629"/>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ICICC-2021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18E6E-0D61-4A63-AE58-B654B59B306F}" type="datetimeFigureOut">
              <a:rPr lang="en-IN" smtClean="0"/>
              <a:t>23-05-2025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1FFA8-44D0-41D2-B252-050984594A0C}" type="slidenum">
              <a:rPr lang="en-IN" smtClean="0"/>
              <a:t>‹#›</a:t>
            </a:fld>
            <a:endParaRPr lang="en-IN"/>
          </a:p>
        </p:txBody>
      </p:sp>
    </p:spTree>
    <p:extLst>
      <p:ext uri="{BB962C8B-B14F-4D97-AF65-F5344CB8AC3E}">
        <p14:creationId xmlns:p14="http://schemas.microsoft.com/office/powerpoint/2010/main" val="3827495634"/>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AF19C-4D3B-4283-B632-5CFB8FB956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5E01616-88CA-4437-B1B8-62F6DEE62A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F3850B-84AC-47FE-8838-BED318289AFF}"/>
              </a:ext>
            </a:extLst>
          </p:cNvPr>
          <p:cNvSpPr>
            <a:spLocks noGrp="1"/>
          </p:cNvSpPr>
          <p:nvPr>
            <p:ph type="dt" sz="half" idx="10"/>
          </p:nvPr>
        </p:nvSpPr>
        <p:spPr/>
        <p:txBody>
          <a:bodyPr/>
          <a:lstStyle/>
          <a:p>
            <a:fld id="{E68BAC6A-A91B-473B-A90E-04D6A6B29CE7}" type="datetime1">
              <a:rPr lang="en-IN" smtClean="0"/>
              <a:t>23-05-2025</a:t>
            </a:fld>
            <a:endParaRPr lang="en-IN"/>
          </a:p>
        </p:txBody>
      </p:sp>
      <p:sp>
        <p:nvSpPr>
          <p:cNvPr id="5" name="Footer Placeholder 4">
            <a:extLst>
              <a:ext uri="{FF2B5EF4-FFF2-40B4-BE49-F238E27FC236}">
                <a16:creationId xmlns:a16="http://schemas.microsoft.com/office/drawing/2014/main" id="{A34EC73D-0A8A-4950-9FD7-487AC00EA584}"/>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DF5618BE-0643-45DA-993E-5938F8F8B2D6}"/>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1114500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B5A84-E335-48CC-A676-05D91F6A70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60F8BF-FFBC-41F7-B2B0-2CF3804EE2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65955D-CA90-44D7-BF8E-BC38A3F36D97}"/>
              </a:ext>
            </a:extLst>
          </p:cNvPr>
          <p:cNvSpPr>
            <a:spLocks noGrp="1"/>
          </p:cNvSpPr>
          <p:nvPr>
            <p:ph type="dt" sz="half" idx="10"/>
          </p:nvPr>
        </p:nvSpPr>
        <p:spPr/>
        <p:txBody>
          <a:bodyPr/>
          <a:lstStyle/>
          <a:p>
            <a:fld id="{3A362C73-B261-4FD4-BAD4-0AD039A7E604}" type="datetime1">
              <a:rPr lang="en-IN" smtClean="0"/>
              <a:t>23-05-2025</a:t>
            </a:fld>
            <a:endParaRPr lang="en-IN"/>
          </a:p>
        </p:txBody>
      </p:sp>
      <p:sp>
        <p:nvSpPr>
          <p:cNvPr id="5" name="Footer Placeholder 4">
            <a:extLst>
              <a:ext uri="{FF2B5EF4-FFF2-40B4-BE49-F238E27FC236}">
                <a16:creationId xmlns:a16="http://schemas.microsoft.com/office/drawing/2014/main" id="{870CB078-D83E-4166-A02C-B6B163DA9360}"/>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DCF2FEF6-C837-419F-8835-DC22EF83E19E}"/>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271205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1401E9-8805-42DB-AC72-2AE0FF03F7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EB009-1E61-4516-B850-2D2767C6B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DE6585-E3B2-43BE-AAE1-443822B2FC44}"/>
              </a:ext>
            </a:extLst>
          </p:cNvPr>
          <p:cNvSpPr>
            <a:spLocks noGrp="1"/>
          </p:cNvSpPr>
          <p:nvPr>
            <p:ph type="dt" sz="half" idx="10"/>
          </p:nvPr>
        </p:nvSpPr>
        <p:spPr/>
        <p:txBody>
          <a:bodyPr/>
          <a:lstStyle/>
          <a:p>
            <a:fld id="{B1365B16-E566-4C1A-A21C-527B43D72336}" type="datetime1">
              <a:rPr lang="en-IN" smtClean="0"/>
              <a:t>23-05-2025</a:t>
            </a:fld>
            <a:endParaRPr lang="en-IN"/>
          </a:p>
        </p:txBody>
      </p:sp>
      <p:sp>
        <p:nvSpPr>
          <p:cNvPr id="5" name="Footer Placeholder 4">
            <a:extLst>
              <a:ext uri="{FF2B5EF4-FFF2-40B4-BE49-F238E27FC236}">
                <a16:creationId xmlns:a16="http://schemas.microsoft.com/office/drawing/2014/main" id="{788DC36A-90BB-45C6-86EC-EF77DE5E67FC}"/>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95E6A805-3800-4CB1-9ADA-94754454EBCF}"/>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749833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83C3-5D56-47C4-BAAA-0AEE6B039F7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05191E-F147-465C-B1BC-F3192025C9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784D21-8E56-4941-93C0-57B67E22C5FD}"/>
              </a:ext>
            </a:extLst>
          </p:cNvPr>
          <p:cNvSpPr>
            <a:spLocks noGrp="1"/>
          </p:cNvSpPr>
          <p:nvPr>
            <p:ph type="dt" sz="half" idx="10"/>
          </p:nvPr>
        </p:nvSpPr>
        <p:spPr/>
        <p:txBody>
          <a:bodyPr/>
          <a:lstStyle/>
          <a:p>
            <a:fld id="{E0953B88-9E2F-4E0D-BEB5-9512ABE20021}" type="datetime1">
              <a:rPr lang="en-IN" smtClean="0"/>
              <a:t>23-05-2025</a:t>
            </a:fld>
            <a:endParaRPr lang="en-IN"/>
          </a:p>
        </p:txBody>
      </p:sp>
      <p:sp>
        <p:nvSpPr>
          <p:cNvPr id="5" name="Footer Placeholder 4">
            <a:extLst>
              <a:ext uri="{FF2B5EF4-FFF2-40B4-BE49-F238E27FC236}">
                <a16:creationId xmlns:a16="http://schemas.microsoft.com/office/drawing/2014/main" id="{CD79476B-12F5-4CE0-8BED-CC7E02D0513A}"/>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2A82A1D1-2DC0-4EB9-B1C0-3D0A17261884}"/>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524062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23532-2579-487E-A806-FE059BC2E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1D22E9-2061-45FA-973E-DC229F8B3A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3E1C65-23E2-4167-B173-FA4734A19564}"/>
              </a:ext>
            </a:extLst>
          </p:cNvPr>
          <p:cNvSpPr>
            <a:spLocks noGrp="1"/>
          </p:cNvSpPr>
          <p:nvPr>
            <p:ph type="dt" sz="half" idx="10"/>
          </p:nvPr>
        </p:nvSpPr>
        <p:spPr/>
        <p:txBody>
          <a:bodyPr/>
          <a:lstStyle/>
          <a:p>
            <a:fld id="{43ECD3E1-7812-4A9E-B864-B81937D742C8}" type="datetime1">
              <a:rPr lang="en-IN" smtClean="0"/>
              <a:t>23-05-2025</a:t>
            </a:fld>
            <a:endParaRPr lang="en-IN"/>
          </a:p>
        </p:txBody>
      </p:sp>
      <p:sp>
        <p:nvSpPr>
          <p:cNvPr id="5" name="Footer Placeholder 4">
            <a:extLst>
              <a:ext uri="{FF2B5EF4-FFF2-40B4-BE49-F238E27FC236}">
                <a16:creationId xmlns:a16="http://schemas.microsoft.com/office/drawing/2014/main" id="{FD3BCE50-78C6-4AF3-8C31-1792D834EE3A}"/>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757E728E-FD97-4282-985C-0A8FA934812C}"/>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759065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648D-8839-402E-8EBE-66C6755516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9641E8-F7C7-4F72-83E8-E8E8F3A89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211418-08AA-441A-8A66-97EDBEE0AF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3319B3-62E9-4A88-A05B-55A69EF5135C}"/>
              </a:ext>
            </a:extLst>
          </p:cNvPr>
          <p:cNvSpPr>
            <a:spLocks noGrp="1"/>
          </p:cNvSpPr>
          <p:nvPr>
            <p:ph type="dt" sz="half" idx="10"/>
          </p:nvPr>
        </p:nvSpPr>
        <p:spPr/>
        <p:txBody>
          <a:bodyPr/>
          <a:lstStyle/>
          <a:p>
            <a:fld id="{F53624A2-7147-41C7-8F51-419AC86CB2DA}" type="datetime1">
              <a:rPr lang="en-IN" smtClean="0"/>
              <a:t>23-05-2025</a:t>
            </a:fld>
            <a:endParaRPr lang="en-IN"/>
          </a:p>
        </p:txBody>
      </p:sp>
      <p:sp>
        <p:nvSpPr>
          <p:cNvPr id="6" name="Footer Placeholder 5">
            <a:extLst>
              <a:ext uri="{FF2B5EF4-FFF2-40B4-BE49-F238E27FC236}">
                <a16:creationId xmlns:a16="http://schemas.microsoft.com/office/drawing/2014/main" id="{5ABF91A1-5E44-452F-A78A-FBA5E47F43F8}"/>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7" name="Slide Number Placeholder 6">
            <a:extLst>
              <a:ext uri="{FF2B5EF4-FFF2-40B4-BE49-F238E27FC236}">
                <a16:creationId xmlns:a16="http://schemas.microsoft.com/office/drawing/2014/main" id="{CEF1FC47-031D-4E2A-B90F-BE2FE414202B}"/>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1857207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7A536-4AE1-4490-9878-471FF125AA9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16612D-5A89-4E9A-90B8-BF7FFA8A89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0DF513-E926-411D-8D2B-8831CD309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9BBC415-A031-49A9-9DAD-F150409D1F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0D390-93EF-4E83-9F5B-91286149D7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8EC721-76DC-43AF-96DF-A0EE7072BAEC}"/>
              </a:ext>
            </a:extLst>
          </p:cNvPr>
          <p:cNvSpPr>
            <a:spLocks noGrp="1"/>
          </p:cNvSpPr>
          <p:nvPr>
            <p:ph type="dt" sz="half" idx="10"/>
          </p:nvPr>
        </p:nvSpPr>
        <p:spPr/>
        <p:txBody>
          <a:bodyPr/>
          <a:lstStyle/>
          <a:p>
            <a:fld id="{2E65227A-EA38-4682-809F-1AB178D82CAD}" type="datetime1">
              <a:rPr lang="en-IN" smtClean="0"/>
              <a:t>23-05-2025</a:t>
            </a:fld>
            <a:endParaRPr lang="en-IN"/>
          </a:p>
        </p:txBody>
      </p:sp>
      <p:sp>
        <p:nvSpPr>
          <p:cNvPr id="8" name="Footer Placeholder 7">
            <a:extLst>
              <a:ext uri="{FF2B5EF4-FFF2-40B4-BE49-F238E27FC236}">
                <a16:creationId xmlns:a16="http://schemas.microsoft.com/office/drawing/2014/main" id="{DCB44597-18DE-4775-8FB6-A97F0DA48910}"/>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9" name="Slide Number Placeholder 8">
            <a:extLst>
              <a:ext uri="{FF2B5EF4-FFF2-40B4-BE49-F238E27FC236}">
                <a16:creationId xmlns:a16="http://schemas.microsoft.com/office/drawing/2014/main" id="{2CC72141-DE0D-4AEB-B511-CB9B54FD6F39}"/>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521677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12DF-0ED8-4277-B395-2A4F842B76D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0E3D8E-0ABE-4734-98F8-D36BD9940E0A}"/>
              </a:ext>
            </a:extLst>
          </p:cNvPr>
          <p:cNvSpPr>
            <a:spLocks noGrp="1"/>
          </p:cNvSpPr>
          <p:nvPr>
            <p:ph type="dt" sz="half" idx="10"/>
          </p:nvPr>
        </p:nvSpPr>
        <p:spPr/>
        <p:txBody>
          <a:bodyPr/>
          <a:lstStyle/>
          <a:p>
            <a:fld id="{9090AF2A-080E-4A88-B0AF-245159A4CDC9}" type="datetime1">
              <a:rPr lang="en-IN" smtClean="0"/>
              <a:t>23-05-2025</a:t>
            </a:fld>
            <a:endParaRPr lang="en-IN"/>
          </a:p>
        </p:txBody>
      </p:sp>
      <p:sp>
        <p:nvSpPr>
          <p:cNvPr id="4" name="Footer Placeholder 3">
            <a:extLst>
              <a:ext uri="{FF2B5EF4-FFF2-40B4-BE49-F238E27FC236}">
                <a16:creationId xmlns:a16="http://schemas.microsoft.com/office/drawing/2014/main" id="{510561F1-B38C-461E-85F3-2481751D02A6}"/>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5" name="Slide Number Placeholder 4">
            <a:extLst>
              <a:ext uri="{FF2B5EF4-FFF2-40B4-BE49-F238E27FC236}">
                <a16:creationId xmlns:a16="http://schemas.microsoft.com/office/drawing/2014/main" id="{2E712915-E4FE-415C-9D69-B845A7D83F48}"/>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547365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922E84-AD5B-465F-98D4-488F871AAF00}"/>
              </a:ext>
            </a:extLst>
          </p:cNvPr>
          <p:cNvSpPr>
            <a:spLocks noGrp="1"/>
          </p:cNvSpPr>
          <p:nvPr>
            <p:ph type="dt" sz="half" idx="10"/>
          </p:nvPr>
        </p:nvSpPr>
        <p:spPr/>
        <p:txBody>
          <a:bodyPr/>
          <a:lstStyle/>
          <a:p>
            <a:fld id="{52B649F6-3336-4E62-A4DA-8CA689137BEC}" type="datetime1">
              <a:rPr lang="en-IN" smtClean="0"/>
              <a:t>23-05-2025</a:t>
            </a:fld>
            <a:endParaRPr lang="en-IN"/>
          </a:p>
        </p:txBody>
      </p:sp>
      <p:sp>
        <p:nvSpPr>
          <p:cNvPr id="3" name="Footer Placeholder 2">
            <a:extLst>
              <a:ext uri="{FF2B5EF4-FFF2-40B4-BE49-F238E27FC236}">
                <a16:creationId xmlns:a16="http://schemas.microsoft.com/office/drawing/2014/main" id="{1886C86A-862E-4B6A-B263-B01DE6A5BC64}"/>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4" name="Slide Number Placeholder 3">
            <a:extLst>
              <a:ext uri="{FF2B5EF4-FFF2-40B4-BE49-F238E27FC236}">
                <a16:creationId xmlns:a16="http://schemas.microsoft.com/office/drawing/2014/main" id="{A62333FC-1B71-4E52-BF49-4D36D092009C}"/>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360383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BCCDE-35D4-412E-AFAB-C219873FE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7E1492-B8B6-4708-A8C8-A138B06333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F300379-D005-4BAC-B925-C13204308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B0578-F2D9-4D73-83B2-F23670EBE97A}"/>
              </a:ext>
            </a:extLst>
          </p:cNvPr>
          <p:cNvSpPr>
            <a:spLocks noGrp="1"/>
          </p:cNvSpPr>
          <p:nvPr>
            <p:ph type="dt" sz="half" idx="10"/>
          </p:nvPr>
        </p:nvSpPr>
        <p:spPr/>
        <p:txBody>
          <a:bodyPr/>
          <a:lstStyle/>
          <a:p>
            <a:fld id="{68BC179E-15EB-4A92-9A06-B8176C6C8A64}" type="datetime1">
              <a:rPr lang="en-IN" smtClean="0"/>
              <a:t>23-05-2025</a:t>
            </a:fld>
            <a:endParaRPr lang="en-IN"/>
          </a:p>
        </p:txBody>
      </p:sp>
      <p:sp>
        <p:nvSpPr>
          <p:cNvPr id="6" name="Footer Placeholder 5">
            <a:extLst>
              <a:ext uri="{FF2B5EF4-FFF2-40B4-BE49-F238E27FC236}">
                <a16:creationId xmlns:a16="http://schemas.microsoft.com/office/drawing/2014/main" id="{C24F134B-4FB5-46E9-8513-DB4C9B2EE88F}"/>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7" name="Slide Number Placeholder 6">
            <a:extLst>
              <a:ext uri="{FF2B5EF4-FFF2-40B4-BE49-F238E27FC236}">
                <a16:creationId xmlns:a16="http://schemas.microsoft.com/office/drawing/2014/main" id="{F0EE61B3-BD8A-43AB-BB10-5B53A90AD79F}"/>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9417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223D-FF11-4AE7-973E-C90327524F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0DF81C-EE9D-4D7F-A967-0672314476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53EF43-9D88-4586-A760-098C147507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BBD912-76F0-4805-9E0D-7C09F249E8E9}"/>
              </a:ext>
            </a:extLst>
          </p:cNvPr>
          <p:cNvSpPr>
            <a:spLocks noGrp="1"/>
          </p:cNvSpPr>
          <p:nvPr>
            <p:ph type="dt" sz="half" idx="10"/>
          </p:nvPr>
        </p:nvSpPr>
        <p:spPr/>
        <p:txBody>
          <a:bodyPr/>
          <a:lstStyle/>
          <a:p>
            <a:fld id="{045C5B34-9F94-40EC-911F-D5B5FF23FB31}" type="datetime1">
              <a:rPr lang="en-IN" smtClean="0"/>
              <a:t>23-05-2025</a:t>
            </a:fld>
            <a:endParaRPr lang="en-IN"/>
          </a:p>
        </p:txBody>
      </p:sp>
      <p:sp>
        <p:nvSpPr>
          <p:cNvPr id="6" name="Footer Placeholder 5">
            <a:extLst>
              <a:ext uri="{FF2B5EF4-FFF2-40B4-BE49-F238E27FC236}">
                <a16:creationId xmlns:a16="http://schemas.microsoft.com/office/drawing/2014/main" id="{BA50FEFC-E6F0-4221-8F91-DEE76671F228}"/>
              </a:ext>
            </a:extLst>
          </p:cNvPr>
          <p:cNvSpPr>
            <a:spLocks noGrp="1"/>
          </p:cNvSpPr>
          <p:nvPr>
            <p:ph type="ftr" sz="quarter" idx="11"/>
          </p:nvPr>
        </p:nvSpPr>
        <p:spPr/>
        <p:txBody>
          <a:bodyPr/>
          <a:lstStyle/>
          <a:p>
            <a:r>
              <a:rPr lang="en-US"/>
              <a:t>2nd International Symposium on Securing Next-Generation Systems using Future Artificial Intelligence Technologies </a:t>
            </a:r>
            <a:endParaRPr lang="en-IN"/>
          </a:p>
        </p:txBody>
      </p:sp>
      <p:sp>
        <p:nvSpPr>
          <p:cNvPr id="7" name="Slide Number Placeholder 6">
            <a:extLst>
              <a:ext uri="{FF2B5EF4-FFF2-40B4-BE49-F238E27FC236}">
                <a16:creationId xmlns:a16="http://schemas.microsoft.com/office/drawing/2014/main" id="{770A78C8-FCAB-43A2-9CE6-A2768B5DABF9}"/>
              </a:ext>
            </a:extLst>
          </p:cNvPr>
          <p:cNvSpPr>
            <a:spLocks noGrp="1"/>
          </p:cNvSpPr>
          <p:nvPr>
            <p:ph type="sldNum" sz="quarter" idx="12"/>
          </p:nvPr>
        </p:nvSpPr>
        <p:spPr/>
        <p:txBody>
          <a:bodyPr/>
          <a:lstStyle/>
          <a:p>
            <a:fld id="{1147CD7D-2DE7-4E97-993E-733569484B37}" type="slidenum">
              <a:rPr lang="en-IN" smtClean="0"/>
              <a:t>‹#›</a:t>
            </a:fld>
            <a:endParaRPr lang="en-IN"/>
          </a:p>
        </p:txBody>
      </p:sp>
    </p:spTree>
    <p:extLst>
      <p:ext uri="{BB962C8B-B14F-4D97-AF65-F5344CB8AC3E}">
        <p14:creationId xmlns:p14="http://schemas.microsoft.com/office/powerpoint/2010/main" val="826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EB43A-BD9E-4874-BFFB-60C4AC61A0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276C3F-335A-4DB7-9751-C78105CE3F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7C449-54C2-463E-BDDF-5F5299CBAE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2B17B-ED7F-41D4-8FD8-884B8E995DBB}" type="datetime1">
              <a:rPr lang="en-IN" smtClean="0"/>
              <a:t>23-05-2025</a:t>
            </a:fld>
            <a:endParaRPr lang="en-IN"/>
          </a:p>
        </p:txBody>
      </p:sp>
      <p:sp>
        <p:nvSpPr>
          <p:cNvPr id="5" name="Footer Placeholder 4">
            <a:extLst>
              <a:ext uri="{FF2B5EF4-FFF2-40B4-BE49-F238E27FC236}">
                <a16:creationId xmlns:a16="http://schemas.microsoft.com/office/drawing/2014/main" id="{E9337EE8-8318-4653-A49C-0E3AAA3CE2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2nd International Symposium on Securing Next-Generation Systems using Future Artificial Intelligence Technologies </a:t>
            </a:r>
            <a:endParaRPr lang="en-IN"/>
          </a:p>
        </p:txBody>
      </p:sp>
      <p:sp>
        <p:nvSpPr>
          <p:cNvPr id="6" name="Slide Number Placeholder 5">
            <a:extLst>
              <a:ext uri="{FF2B5EF4-FFF2-40B4-BE49-F238E27FC236}">
                <a16:creationId xmlns:a16="http://schemas.microsoft.com/office/drawing/2014/main" id="{B85FA26E-3201-463F-ACF3-CBF98D3B2E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47CD7D-2DE7-4E97-993E-733569484B37}" type="slidenum">
              <a:rPr lang="en-IN" smtClean="0"/>
              <a:t>‹#›</a:t>
            </a:fld>
            <a:endParaRPr lang="en-IN"/>
          </a:p>
        </p:txBody>
      </p:sp>
    </p:spTree>
    <p:extLst>
      <p:ext uri="{BB962C8B-B14F-4D97-AF65-F5344CB8AC3E}">
        <p14:creationId xmlns:p14="http://schemas.microsoft.com/office/powerpoint/2010/main" val="787771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107712" y="1391137"/>
            <a:ext cx="11842810" cy="5256757"/>
          </a:xfrm>
        </p:spPr>
        <p:style>
          <a:lnRef idx="2">
            <a:schemeClr val="dk1"/>
          </a:lnRef>
          <a:fillRef idx="1">
            <a:schemeClr val="lt1"/>
          </a:fillRef>
          <a:effectRef idx="0">
            <a:schemeClr val="dk1"/>
          </a:effectRef>
          <a:fontRef idx="minor">
            <a:schemeClr val="dk1"/>
          </a:fontRef>
        </p:style>
        <p:txBody>
          <a:bodyPr>
            <a:normAutofit/>
          </a:bodyPr>
          <a:lstStyle/>
          <a:p>
            <a:r>
              <a:rPr lang="en-US" sz="2800" b="1" dirty="0">
                <a:solidFill>
                  <a:srgbClr val="002060"/>
                </a:solidFill>
                <a:latin typeface="Comic Sans MS" panose="030F0702030302020204" pitchFamily="66" charset="0"/>
              </a:rPr>
              <a:t>6th International Conference on Data Analytics &amp; Management </a:t>
            </a:r>
          </a:p>
          <a:p>
            <a:r>
              <a:rPr lang="en-US" sz="2800" b="1" dirty="0">
                <a:solidFill>
                  <a:srgbClr val="002060"/>
                </a:solidFill>
                <a:latin typeface="Comic Sans MS" panose="030F0702030302020204" pitchFamily="66" charset="0"/>
              </a:rPr>
              <a:t>(ICDAM-2025)</a:t>
            </a:r>
          </a:p>
          <a:p>
            <a:r>
              <a:rPr lang="en-IN" b="1" dirty="0">
                <a:solidFill>
                  <a:srgbClr val="002060"/>
                </a:solidFill>
                <a:latin typeface="Comic Sans MS" panose="030F0702030302020204" pitchFamily="66" charset="0"/>
              </a:rPr>
              <a:t>13th to 15</a:t>
            </a:r>
            <a:r>
              <a:rPr lang="en-IN" b="1" baseline="30000" dirty="0">
                <a:solidFill>
                  <a:srgbClr val="002060"/>
                </a:solidFill>
                <a:latin typeface="Comic Sans MS" panose="030F0702030302020204" pitchFamily="66" charset="0"/>
              </a:rPr>
              <a:t>th</a:t>
            </a:r>
            <a:r>
              <a:rPr lang="en-IN" b="1" dirty="0">
                <a:solidFill>
                  <a:srgbClr val="002060"/>
                </a:solidFill>
                <a:latin typeface="Comic Sans MS" panose="030F0702030302020204" pitchFamily="66" charset="0"/>
              </a:rPr>
              <a:t> June 2025</a:t>
            </a:r>
          </a:p>
          <a:p>
            <a:endParaRPr lang="en-IN" sz="1400" dirty="0">
              <a:latin typeface="Comic Sans MS" panose="030F0702030302020204" pitchFamily="66" charset="0"/>
            </a:endParaRPr>
          </a:p>
          <a:p>
            <a:endParaRPr lang="en-IN" sz="1400" dirty="0">
              <a:latin typeface="Comic Sans MS" panose="030F0702030302020204" pitchFamily="66" charset="0"/>
            </a:endParaRPr>
          </a:p>
          <a:p>
            <a:r>
              <a:rPr lang="en-IN" sz="2800" b="1" dirty="0">
                <a:latin typeface="Comic Sans MS" panose="030F0702030302020204" pitchFamily="66" charset="0"/>
              </a:rPr>
              <a:t>PLANT LEAF DISEASES DETECTION AND CLASSIFICATION USING AI ANDCOMPUTER VISION TECHNIQUES</a:t>
            </a:r>
          </a:p>
          <a:p>
            <a:endParaRPr lang="en-IN" sz="1400" b="1" dirty="0">
              <a:latin typeface="Comic Sans MS" panose="030F0702030302020204" pitchFamily="66" charset="0"/>
            </a:endParaRPr>
          </a:p>
          <a:p>
            <a:r>
              <a:rPr lang="en-IN" sz="1800" b="1" dirty="0">
                <a:latin typeface="Comic Sans MS" panose="030F0702030302020204" pitchFamily="66" charset="0"/>
              </a:rPr>
              <a:t>Paper ID:212</a:t>
            </a:r>
          </a:p>
          <a:p>
            <a:endParaRPr lang="en-IN" sz="1800" b="1" dirty="0">
              <a:latin typeface="Comic Sans MS" panose="030F0702030302020204" pitchFamily="66" charset="0"/>
            </a:endParaRPr>
          </a:p>
          <a:p>
            <a:r>
              <a:rPr lang="en-IN" sz="1800" b="1" dirty="0">
                <a:latin typeface="Comic Sans MS" panose="030F0702030302020204" pitchFamily="66" charset="0"/>
              </a:rPr>
              <a:t>Authors: RATI GOYAL,PIYUSH PANDEY,SHIKHAR SHARMA,UJJWAL SINGH,YASH SRIVASTAVA</a:t>
            </a:r>
          </a:p>
          <a:p>
            <a:endParaRPr lang="en-IN" sz="1800" b="1" dirty="0">
              <a:latin typeface="Comic Sans MS" panose="030F0702030302020204" pitchFamily="66" charset="0"/>
            </a:endParaRPr>
          </a:p>
          <a:p>
            <a:r>
              <a:rPr lang="en-IN" sz="1800" b="1" dirty="0">
                <a:latin typeface="Comic Sans MS" panose="030F0702030302020204" pitchFamily="66" charset="0"/>
              </a:rPr>
              <a:t>Affiliation of Presenting Author: INDERPRASTHA ENGINEERING COLLEGE, GHAZIABAD</a:t>
            </a:r>
          </a:p>
          <a:p>
            <a:endParaRPr lang="en-IN" sz="1400" dirty="0">
              <a:latin typeface="Comic Sans MS" panose="030F0702030302020204" pitchFamily="66" charset="0"/>
            </a:endParaRPr>
          </a:p>
          <a:p>
            <a:endParaRPr lang="en-IN" sz="1400" dirty="0">
              <a:latin typeface="Comic Sans MS" panose="030F0702030302020204" pitchFamily="66" charset="0"/>
            </a:endParaRPr>
          </a:p>
        </p:txBody>
      </p:sp>
      <p:pic>
        <p:nvPicPr>
          <p:cNvPr id="8" name="Picture 7">
            <a:extLst>
              <a:ext uri="{FF2B5EF4-FFF2-40B4-BE49-F238E27FC236}">
                <a16:creationId xmlns:a16="http://schemas.microsoft.com/office/drawing/2014/main" id="{E56EC7D7-029A-7F27-3020-A1C84FB9A9A1}"/>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9" name="Picture 8">
            <a:extLst>
              <a:ext uri="{FF2B5EF4-FFF2-40B4-BE49-F238E27FC236}">
                <a16:creationId xmlns:a16="http://schemas.microsoft.com/office/drawing/2014/main" id="{6D6B854A-98A1-95A7-8B25-3D8459E50B22}"/>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11" name="Picture 10"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37B8E793-61BF-09B1-7CF5-1BA57E162EC4}"/>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2" name="Picture 11">
            <a:extLst>
              <a:ext uri="{FF2B5EF4-FFF2-40B4-BE49-F238E27FC236}">
                <a16:creationId xmlns:a16="http://schemas.microsoft.com/office/drawing/2014/main" id="{E6966820-1A8E-2DE9-DB97-163859BE9A9F}"/>
              </a:ext>
            </a:extLst>
          </p:cNvPr>
          <p:cNvPicPr>
            <a:picLocks noChangeAspect="1"/>
          </p:cNvPicPr>
          <p:nvPr/>
        </p:nvPicPr>
        <p:blipFill>
          <a:blip r:embed="rId5"/>
          <a:stretch>
            <a:fillRect/>
          </a:stretch>
        </p:blipFill>
        <p:spPr>
          <a:xfrm>
            <a:off x="4065918" y="111733"/>
            <a:ext cx="1386852" cy="1163167"/>
          </a:xfrm>
          <a:prstGeom prst="rect">
            <a:avLst/>
          </a:prstGeom>
        </p:spPr>
      </p:pic>
      <p:pic>
        <p:nvPicPr>
          <p:cNvPr id="13" name="Picture 12">
            <a:extLst>
              <a:ext uri="{FF2B5EF4-FFF2-40B4-BE49-F238E27FC236}">
                <a16:creationId xmlns:a16="http://schemas.microsoft.com/office/drawing/2014/main" id="{5CDA4093-0CFA-A0D3-94C0-441889C68938}"/>
              </a:ext>
            </a:extLst>
          </p:cNvPr>
          <p:cNvPicPr>
            <a:picLocks noChangeAspect="1"/>
          </p:cNvPicPr>
          <p:nvPr/>
        </p:nvPicPr>
        <p:blipFill>
          <a:blip r:embed="rId6"/>
          <a:stretch>
            <a:fillRect/>
          </a:stretch>
        </p:blipFill>
        <p:spPr>
          <a:xfrm>
            <a:off x="5779919" y="321381"/>
            <a:ext cx="1672589" cy="761891"/>
          </a:xfrm>
          <a:prstGeom prst="rect">
            <a:avLst/>
          </a:prstGeom>
        </p:spPr>
      </p:pic>
      <p:pic>
        <p:nvPicPr>
          <p:cNvPr id="14" name="Picture 13">
            <a:extLst>
              <a:ext uri="{FF2B5EF4-FFF2-40B4-BE49-F238E27FC236}">
                <a16:creationId xmlns:a16="http://schemas.microsoft.com/office/drawing/2014/main" id="{96A12D73-B88F-DFC1-2DB3-BF52F4292B94}"/>
              </a:ext>
            </a:extLst>
          </p:cNvPr>
          <p:cNvPicPr>
            <a:picLocks noChangeAspect="1"/>
          </p:cNvPicPr>
          <p:nvPr/>
        </p:nvPicPr>
        <p:blipFill>
          <a:blip r:embed="rId7"/>
          <a:stretch>
            <a:fillRect/>
          </a:stretch>
        </p:blipFill>
        <p:spPr>
          <a:xfrm>
            <a:off x="7651941" y="168515"/>
            <a:ext cx="1262414" cy="1106385"/>
          </a:xfrm>
          <a:prstGeom prst="rect">
            <a:avLst/>
          </a:prstGeom>
        </p:spPr>
      </p:pic>
    </p:spTree>
    <p:extLst>
      <p:ext uri="{BB962C8B-B14F-4D97-AF65-F5344CB8AC3E}">
        <p14:creationId xmlns:p14="http://schemas.microsoft.com/office/powerpoint/2010/main" val="4289812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44F47-F614-23C7-0296-7625E1A198B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17B4BA4-D968-1B5D-1495-D7C741DBD3F7}"/>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9. CONCLUSION &amp; FUTURE WORK:</a:t>
            </a:r>
          </a:p>
          <a:p>
            <a:pPr algn="l"/>
            <a:endParaRPr lang="en-IN" dirty="0">
              <a:latin typeface="Comic Sans MS" panose="030F0702030302020204" pitchFamily="66" charset="0"/>
            </a:endParaRPr>
          </a:p>
          <a:p>
            <a:pPr algn="l"/>
            <a:endParaRPr lang="en-IN" dirty="0"/>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995B14CD-FA3A-E169-80D8-86018F822909}"/>
              </a:ext>
            </a:extLst>
          </p:cNvPr>
          <p:cNvSpPr>
            <a:spLocks noGrp="1"/>
          </p:cNvSpPr>
          <p:nvPr>
            <p:ph type="ftr" sz="quarter" idx="11"/>
          </p:nvPr>
        </p:nvSpPr>
        <p:spPr>
          <a:xfrm>
            <a:off x="289877" y="6425914"/>
            <a:ext cx="11819265"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6AD53246-C739-608F-1ECA-3637D7549D9D}"/>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25FD6183-B88B-82A3-443B-C74CB393D966}"/>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E0BDA743-75B8-8688-03CF-91401A496143}"/>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DBD29367-077A-BD9F-50B6-97F3EFEC825C}"/>
              </a:ext>
            </a:extLst>
          </p:cNvPr>
          <p:cNvPicPr>
            <a:picLocks noChangeAspect="1"/>
          </p:cNvPicPr>
          <p:nvPr/>
        </p:nvPicPr>
        <p:blipFill>
          <a:blip r:embed="rId5"/>
          <a:stretch>
            <a:fillRect/>
          </a:stretch>
        </p:blipFill>
        <p:spPr>
          <a:xfrm>
            <a:off x="4102447" y="97053"/>
            <a:ext cx="1386852" cy="1163167"/>
          </a:xfrm>
          <a:prstGeom prst="rect">
            <a:avLst/>
          </a:prstGeom>
        </p:spPr>
      </p:pic>
      <p:pic>
        <p:nvPicPr>
          <p:cNvPr id="12" name="Picture 11">
            <a:extLst>
              <a:ext uri="{FF2B5EF4-FFF2-40B4-BE49-F238E27FC236}">
                <a16:creationId xmlns:a16="http://schemas.microsoft.com/office/drawing/2014/main" id="{189B4494-6E18-3195-A1F4-F5E797177CB7}"/>
              </a:ext>
            </a:extLst>
          </p:cNvPr>
          <p:cNvPicPr>
            <a:picLocks noChangeAspect="1"/>
          </p:cNvPicPr>
          <p:nvPr/>
        </p:nvPicPr>
        <p:blipFill>
          <a:blip r:embed="rId6"/>
          <a:stretch>
            <a:fillRect/>
          </a:stretch>
        </p:blipFill>
        <p:spPr>
          <a:xfrm>
            <a:off x="5676367" y="342915"/>
            <a:ext cx="1672589" cy="761891"/>
          </a:xfrm>
          <a:prstGeom prst="rect">
            <a:avLst/>
          </a:prstGeom>
        </p:spPr>
      </p:pic>
      <p:pic>
        <p:nvPicPr>
          <p:cNvPr id="13" name="Picture 12">
            <a:extLst>
              <a:ext uri="{FF2B5EF4-FFF2-40B4-BE49-F238E27FC236}">
                <a16:creationId xmlns:a16="http://schemas.microsoft.com/office/drawing/2014/main" id="{837EEBFD-7904-A1F6-284E-93AB0C569AD1}"/>
              </a:ext>
            </a:extLst>
          </p:cNvPr>
          <p:cNvPicPr>
            <a:picLocks noChangeAspect="1"/>
          </p:cNvPicPr>
          <p:nvPr/>
        </p:nvPicPr>
        <p:blipFill>
          <a:blip r:embed="rId7"/>
          <a:stretch>
            <a:fillRect/>
          </a:stretch>
        </p:blipFill>
        <p:spPr>
          <a:xfrm>
            <a:off x="7723093" y="183197"/>
            <a:ext cx="1262414" cy="1106385"/>
          </a:xfrm>
          <a:prstGeom prst="rect">
            <a:avLst/>
          </a:prstGeom>
        </p:spPr>
      </p:pic>
      <p:sp>
        <p:nvSpPr>
          <p:cNvPr id="2" name="Rectangle 1">
            <a:extLst>
              <a:ext uri="{FF2B5EF4-FFF2-40B4-BE49-F238E27FC236}">
                <a16:creationId xmlns:a16="http://schemas.microsoft.com/office/drawing/2014/main" id="{598C7DC8-B9C0-1419-15CB-FCE3867E1CD2}"/>
              </a:ext>
            </a:extLst>
          </p:cNvPr>
          <p:cNvSpPr>
            <a:spLocks noChangeArrowheads="1"/>
          </p:cNvSpPr>
          <p:nvPr/>
        </p:nvSpPr>
        <p:spPr bwMode="auto">
          <a:xfrm rot="10800000" flipV="1">
            <a:off x="594356" y="2275483"/>
            <a:ext cx="11059762"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n-GB" sz="2000" dirty="0">
                <a:latin typeface="Arial" panose="020B0604020202020204" pitchFamily="34" charset="0"/>
                <a:cs typeface="Arial" panose="020B0604020202020204" pitchFamily="34" charset="0"/>
              </a:rPr>
              <a:t>CONCLUSION</a:t>
            </a:r>
          </a:p>
          <a:p>
            <a:pPr algn="just" eaLnBrk="0" fontAlgn="base" hangingPunct="0">
              <a:spcBef>
                <a:spcPct val="0"/>
              </a:spcBef>
              <a:spcAft>
                <a:spcPct val="0"/>
              </a:spcAft>
            </a:pPr>
            <a:endParaRPr lang="en-GB" sz="1100" dirty="0">
              <a:latin typeface="Arial" panose="020B0604020202020204" pitchFamily="34" charset="0"/>
              <a:cs typeface="Arial" panose="020B0604020202020204" pitchFamily="34" charset="0"/>
            </a:endParaRPr>
          </a:p>
          <a:p>
            <a:pPr algn="just" eaLnBrk="0" fontAlgn="base" hangingPunct="0">
              <a:spcBef>
                <a:spcPct val="0"/>
              </a:spcBef>
              <a:spcAft>
                <a:spcPct val="0"/>
              </a:spcAft>
            </a:pPr>
            <a:r>
              <a:rPr lang="en-GB" sz="1400" dirty="0">
                <a:latin typeface="Arial" panose="020B0604020202020204" pitchFamily="34" charset="0"/>
                <a:cs typeface="Arial" panose="020B0604020202020204" pitchFamily="34" charset="0"/>
              </a:rPr>
              <a:t>This review explores the use of machine learning (ML), deep learning (DL), and few-shot learning (FSL) for automated plant disease recognition. It highlights key methodologies, including acquisition, preprocessing, segmentation, feature extraction, and classification. While many studies rely on RGB images, some have adopted hyperspectral imaging for plant leaves, which offers the advantage of detecting microscopic symptoms without requiring labeled datasets. Additionally, the review examines molecular diagnostic tools and state-of-the-art techniques for plant disease detection.</a:t>
            </a:r>
          </a:p>
          <a:p>
            <a:pPr algn="just" eaLnBrk="0" fontAlgn="base" hangingPunct="0">
              <a:spcBef>
                <a:spcPct val="0"/>
              </a:spcBef>
              <a:spcAft>
                <a:spcPct val="0"/>
              </a:spcAft>
            </a:pPr>
            <a:endParaRPr lang="en-GB" sz="1400" dirty="0">
              <a:latin typeface="Arial" panose="020B0604020202020204" pitchFamily="34" charset="0"/>
              <a:cs typeface="Arial" panose="020B0604020202020204" pitchFamily="34" charset="0"/>
            </a:endParaRPr>
          </a:p>
          <a:p>
            <a:pPr algn="just" eaLnBrk="0" fontAlgn="base" hangingPunct="0">
              <a:spcBef>
                <a:spcPct val="0"/>
              </a:spcBef>
              <a:spcAft>
                <a:spcPct val="0"/>
              </a:spcAft>
            </a:pPr>
            <a:r>
              <a:rPr lang="en-GB" sz="2000" dirty="0">
                <a:latin typeface="Arial" panose="020B0604020202020204" pitchFamily="34" charset="0"/>
                <a:cs typeface="Arial" panose="020B0604020202020204" pitchFamily="34" charset="0"/>
              </a:rPr>
              <a:t>FUTURE WORK</a:t>
            </a:r>
          </a:p>
          <a:p>
            <a:pPr algn="just" eaLnBrk="0" fontAlgn="base" hangingPunct="0">
              <a:spcBef>
                <a:spcPct val="0"/>
              </a:spcBef>
              <a:spcAft>
                <a:spcPct val="0"/>
              </a:spcAft>
            </a:pPr>
            <a:endParaRPr lang="en-GB" sz="11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Additional information about the disease (causes, prevention, etc.) will also be provided.</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Increase dataset size with more real-world images.</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Using other machine learning models to compare performance.</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Optimize model for mobile applications.</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Extend classification to suggest treatment solutions.</a:t>
            </a:r>
          </a:p>
          <a:p>
            <a:pPr marL="342900" indent="-342900">
              <a:buFont typeface="Arial" panose="020B0604020202020204" pitchFamily="34" charset="0"/>
              <a:buChar char="•"/>
            </a:pPr>
            <a:r>
              <a:rPr lang="en-US" sz="1400" dirty="0">
                <a:latin typeface="Arial" panose="020B0604020202020204" pitchFamily="34" charset="0"/>
                <a:cs typeface="Arial" panose="020B0604020202020204" pitchFamily="34" charset="0"/>
              </a:rPr>
              <a:t>Implementation of other models like Yolov8 for object detection.</a:t>
            </a:r>
          </a:p>
          <a:p>
            <a:pPr algn="just" eaLnBrk="0" fontAlgn="base" hangingPunct="0">
              <a:spcBef>
                <a:spcPct val="0"/>
              </a:spcBef>
              <a:spcAft>
                <a:spcPct val="0"/>
              </a:spcAft>
            </a:pP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072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507958"/>
            <a:ext cx="11407806" cy="4883964"/>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10. REFERENCES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BF144450-86CC-F97F-1749-EBE9F7610599}"/>
              </a:ext>
            </a:extLst>
          </p:cNvPr>
          <p:cNvSpPr>
            <a:spLocks noGrp="1"/>
          </p:cNvSpPr>
          <p:nvPr>
            <p:ph type="ftr" sz="quarter" idx="11"/>
          </p:nvPr>
        </p:nvSpPr>
        <p:spPr>
          <a:xfrm>
            <a:off x="326837" y="6461449"/>
            <a:ext cx="11987815" cy="32145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86340FA4-308F-E761-6159-C4C29D37D783}"/>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1A71BA69-1D51-F14B-2B6B-969F7CD8980E}"/>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806BEF6E-219B-E640-BEF0-6DF150B1178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31177065-C5DF-E5A8-270A-56E5D606588F}"/>
              </a:ext>
            </a:extLst>
          </p:cNvPr>
          <p:cNvPicPr>
            <a:picLocks noChangeAspect="1"/>
          </p:cNvPicPr>
          <p:nvPr/>
        </p:nvPicPr>
        <p:blipFill>
          <a:blip r:embed="rId5"/>
          <a:stretch>
            <a:fillRect/>
          </a:stretch>
        </p:blipFill>
        <p:spPr>
          <a:xfrm>
            <a:off x="4033379" y="116138"/>
            <a:ext cx="1386852" cy="1163167"/>
          </a:xfrm>
          <a:prstGeom prst="rect">
            <a:avLst/>
          </a:prstGeom>
        </p:spPr>
      </p:pic>
      <p:pic>
        <p:nvPicPr>
          <p:cNvPr id="12" name="Picture 11">
            <a:extLst>
              <a:ext uri="{FF2B5EF4-FFF2-40B4-BE49-F238E27FC236}">
                <a16:creationId xmlns:a16="http://schemas.microsoft.com/office/drawing/2014/main" id="{AAAC4118-20D4-F977-C0F2-B95BFBCE56A8}"/>
              </a:ext>
            </a:extLst>
          </p:cNvPr>
          <p:cNvPicPr>
            <a:picLocks noChangeAspect="1"/>
          </p:cNvPicPr>
          <p:nvPr/>
        </p:nvPicPr>
        <p:blipFill>
          <a:blip r:embed="rId6"/>
          <a:stretch>
            <a:fillRect/>
          </a:stretch>
        </p:blipFill>
        <p:spPr>
          <a:xfrm>
            <a:off x="5631768" y="399432"/>
            <a:ext cx="1672589" cy="761891"/>
          </a:xfrm>
          <a:prstGeom prst="rect">
            <a:avLst/>
          </a:prstGeom>
        </p:spPr>
      </p:pic>
      <p:pic>
        <p:nvPicPr>
          <p:cNvPr id="13" name="Picture 12">
            <a:extLst>
              <a:ext uri="{FF2B5EF4-FFF2-40B4-BE49-F238E27FC236}">
                <a16:creationId xmlns:a16="http://schemas.microsoft.com/office/drawing/2014/main" id="{40CDF5B3-17B2-6BD4-F34D-AD72DBE30C94}"/>
              </a:ext>
            </a:extLst>
          </p:cNvPr>
          <p:cNvPicPr>
            <a:picLocks noChangeAspect="1"/>
          </p:cNvPicPr>
          <p:nvPr/>
        </p:nvPicPr>
        <p:blipFill>
          <a:blip r:embed="rId7"/>
          <a:stretch>
            <a:fillRect/>
          </a:stretch>
        </p:blipFill>
        <p:spPr>
          <a:xfrm>
            <a:off x="7515894" y="111535"/>
            <a:ext cx="1262414" cy="1106385"/>
          </a:xfrm>
          <a:prstGeom prst="rect">
            <a:avLst/>
          </a:prstGeom>
        </p:spPr>
      </p:pic>
      <p:sp>
        <p:nvSpPr>
          <p:cNvPr id="9" name="Rectangle 4">
            <a:extLst>
              <a:ext uri="{FF2B5EF4-FFF2-40B4-BE49-F238E27FC236}">
                <a16:creationId xmlns:a16="http://schemas.microsoft.com/office/drawing/2014/main" id="{0DAE087B-BCFA-47F8-A1F8-4A7AFC476334}"/>
              </a:ext>
            </a:extLst>
          </p:cNvPr>
          <p:cNvSpPr>
            <a:spLocks noChangeArrowheads="1"/>
          </p:cNvSpPr>
          <p:nvPr/>
        </p:nvSpPr>
        <p:spPr bwMode="auto">
          <a:xfrm>
            <a:off x="542925" y="1922875"/>
            <a:ext cx="11187436"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[19] K. Bashir, M. Rehman, and M. Bari, "Detection and classification of rice diseases: An automated approach using textural features," Mehran University Research Journal of Engineering and Technology, vol. 38, no. 1, pp. 239–250, Jan. 2019.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[25] M. Bhagat and D. Kumar, "Efficient feature selection using </a:t>
            </a:r>
            <a:r>
              <a:rPr kumimoji="0" lang="en-US" altLang="en-US" sz="1100" b="0" i="0" u="none" strike="noStrike" cap="none" normalizeH="0" baseline="0" dirty="0" err="1">
                <a:ln>
                  <a:noFill/>
                </a:ln>
                <a:solidFill>
                  <a:schemeClr val="tx1"/>
                </a:solidFill>
                <a:effectLst/>
                <a:latin typeface="Arial" panose="020B0604020202020204" pitchFamily="34" charset="0"/>
              </a:rPr>
              <a:t>BoWs</a:t>
            </a:r>
            <a:r>
              <a:rPr kumimoji="0" lang="en-US" altLang="en-US" sz="1100" b="0" i="0" u="none" strike="noStrike" cap="none" normalizeH="0" baseline="0" dirty="0">
                <a:ln>
                  <a:noFill/>
                </a:ln>
                <a:solidFill>
                  <a:schemeClr val="tx1"/>
                </a:solidFill>
                <a:effectLst/>
                <a:latin typeface="Arial" panose="020B0604020202020204" pitchFamily="34" charset="0"/>
              </a:rPr>
              <a:t> and SURF method for leaf disease identification," Multimedia Tools and Applications, vol. 82, no. 18, pp. 28187–28211, Feb. 2023, </a:t>
            </a:r>
            <a:r>
              <a:rPr kumimoji="0" lang="en-US" altLang="en-US" sz="1100" b="0" i="0" u="none" strike="noStrike" cap="none" normalizeH="0" baseline="0" dirty="0" err="1">
                <a:ln>
                  <a:noFill/>
                </a:ln>
                <a:solidFill>
                  <a:schemeClr val="tx1"/>
                </a:solidFill>
                <a:effectLst/>
                <a:latin typeface="Arial" panose="020B0604020202020204" pitchFamily="34" charset="0"/>
              </a:rPr>
              <a:t>doi</a:t>
            </a:r>
            <a:r>
              <a:rPr kumimoji="0" lang="en-US" altLang="en-US" sz="1100" b="0" i="0" u="none" strike="noStrike" cap="none" normalizeH="0" baseline="0" dirty="0">
                <a:ln>
                  <a:noFill/>
                </a:ln>
                <a:solidFill>
                  <a:schemeClr val="tx1"/>
                </a:solidFill>
                <a:effectLst/>
                <a:latin typeface="Arial" panose="020B0604020202020204" pitchFamily="34" charset="0"/>
              </a:rPr>
              <a:t>: 10.1007/s11042-023-14625-5.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[28] S. M. Kiran and D. N. </a:t>
            </a:r>
            <a:r>
              <a:rPr kumimoji="0" lang="en-US" altLang="en-US" sz="1100" b="0" i="0" u="none" strike="noStrike" cap="none" normalizeH="0" baseline="0" dirty="0" err="1">
                <a:ln>
                  <a:noFill/>
                </a:ln>
                <a:solidFill>
                  <a:schemeClr val="tx1"/>
                </a:solidFill>
                <a:effectLst/>
                <a:latin typeface="Arial" panose="020B0604020202020204" pitchFamily="34" charset="0"/>
              </a:rPr>
              <a:t>Chandrappa</a:t>
            </a:r>
            <a:r>
              <a:rPr kumimoji="0" lang="en-US" altLang="en-US" sz="1100" b="0" i="0" u="none" strike="noStrike" cap="none" normalizeH="0" baseline="0" dirty="0">
                <a:ln>
                  <a:noFill/>
                </a:ln>
                <a:solidFill>
                  <a:schemeClr val="tx1"/>
                </a:solidFill>
                <a:effectLst/>
                <a:latin typeface="Arial" panose="020B0604020202020204" pitchFamily="34" charset="0"/>
              </a:rPr>
              <a:t>, "Plant disease identification using discrete wavelet transforms and SVM," Journal of University of Shanghai for Science and Technology, vol. 23, no. 6, pp. 108–114, 2021.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[29] R. R. Patil and S. Kumar, "Rice-fusion: A multimodality data fusion framework for rice disease diagnosis," IEEE Access, vol. 10, pp. 5207–5222, 2022.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[33] M. </a:t>
            </a:r>
            <a:r>
              <a:rPr kumimoji="0" lang="en-US" altLang="en-US" sz="1100" b="0" i="0" u="none" strike="noStrike" cap="none" normalizeH="0" baseline="0" dirty="0" err="1">
                <a:ln>
                  <a:noFill/>
                </a:ln>
                <a:solidFill>
                  <a:schemeClr val="tx1"/>
                </a:solidFill>
                <a:effectLst/>
                <a:latin typeface="Arial" panose="020B0604020202020204" pitchFamily="34" charset="0"/>
              </a:rPr>
              <a:t>Azadbakht</a:t>
            </a:r>
            <a:r>
              <a:rPr kumimoji="0" lang="en-US" altLang="en-US" sz="1100" b="0" i="0" u="none" strike="noStrike" cap="none" normalizeH="0" baseline="0" dirty="0">
                <a:ln>
                  <a:noFill/>
                </a:ln>
                <a:solidFill>
                  <a:schemeClr val="tx1"/>
                </a:solidFill>
                <a:effectLst/>
                <a:latin typeface="Arial" panose="020B0604020202020204" pitchFamily="34" charset="0"/>
              </a:rPr>
              <a:t>, D. </a:t>
            </a:r>
            <a:r>
              <a:rPr kumimoji="0" lang="en-US" altLang="en-US" sz="1100" b="0" i="0" u="none" strike="noStrike" cap="none" normalizeH="0" baseline="0" dirty="0" err="1">
                <a:ln>
                  <a:noFill/>
                </a:ln>
                <a:solidFill>
                  <a:schemeClr val="tx1"/>
                </a:solidFill>
                <a:effectLst/>
                <a:latin typeface="Arial" panose="020B0604020202020204" pitchFamily="34" charset="0"/>
              </a:rPr>
              <a:t>Ashourloo</a:t>
            </a:r>
            <a:r>
              <a:rPr kumimoji="0" lang="en-US" altLang="en-US" sz="1100" b="0" i="0" u="none" strike="noStrike" cap="none" normalizeH="0" baseline="0" dirty="0">
                <a:ln>
                  <a:noFill/>
                </a:ln>
                <a:solidFill>
                  <a:schemeClr val="tx1"/>
                </a:solidFill>
                <a:effectLst/>
                <a:latin typeface="Arial" panose="020B0604020202020204" pitchFamily="34" charset="0"/>
              </a:rPr>
              <a:t>, H. Aghighi, S. </a:t>
            </a:r>
            <a:r>
              <a:rPr kumimoji="0" lang="en-US" altLang="en-US" sz="1100" b="0" i="0" u="none" strike="noStrike" cap="none" normalizeH="0" baseline="0" dirty="0" err="1">
                <a:ln>
                  <a:noFill/>
                </a:ln>
                <a:solidFill>
                  <a:schemeClr val="tx1"/>
                </a:solidFill>
                <a:effectLst/>
                <a:latin typeface="Arial" panose="020B0604020202020204" pitchFamily="34" charset="0"/>
              </a:rPr>
              <a:t>Radiom</a:t>
            </a:r>
            <a:r>
              <a:rPr kumimoji="0" lang="en-US" altLang="en-US" sz="1100" b="0" i="0" u="none" strike="noStrike" cap="none" normalizeH="0" baseline="0" dirty="0">
                <a:ln>
                  <a:noFill/>
                </a:ln>
                <a:solidFill>
                  <a:schemeClr val="tx1"/>
                </a:solidFill>
                <a:effectLst/>
                <a:latin typeface="Arial" panose="020B0604020202020204" pitchFamily="34" charset="0"/>
              </a:rPr>
              <a:t>, and A. Alimohammadi, "Wheat leaf rust detection at canopy scale under different LAI levels using machine learning techniques," Computers and Electronics in Agriculture, vol. 156, pp. 119–128, Jan. 2019.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[35] A. Kaya, A. S. </a:t>
            </a:r>
            <a:r>
              <a:rPr kumimoji="0" lang="en-US" altLang="en-US" sz="1100" b="0" i="0" u="none" strike="noStrike" cap="none" normalizeH="0" baseline="0" dirty="0" err="1">
                <a:ln>
                  <a:noFill/>
                </a:ln>
                <a:solidFill>
                  <a:schemeClr val="tx1"/>
                </a:solidFill>
                <a:effectLst/>
                <a:latin typeface="Arial" panose="020B0604020202020204" pitchFamily="34" charset="0"/>
              </a:rPr>
              <a:t>Keceli</a:t>
            </a:r>
            <a:r>
              <a:rPr kumimoji="0" lang="en-US" altLang="en-US" sz="1100" b="0" i="0" u="none" strike="noStrike" cap="none" normalizeH="0" baseline="0" dirty="0">
                <a:ln>
                  <a:noFill/>
                </a:ln>
                <a:solidFill>
                  <a:schemeClr val="tx1"/>
                </a:solidFill>
                <a:effectLst/>
                <a:latin typeface="Arial" panose="020B0604020202020204" pitchFamily="34" charset="0"/>
              </a:rPr>
              <a:t>, C. </a:t>
            </a:r>
            <a:r>
              <a:rPr kumimoji="0" lang="en-US" altLang="en-US" sz="1100" b="0" i="0" u="none" strike="noStrike" cap="none" normalizeH="0" baseline="0" dirty="0" err="1">
                <a:ln>
                  <a:noFill/>
                </a:ln>
                <a:solidFill>
                  <a:schemeClr val="tx1"/>
                </a:solidFill>
                <a:effectLst/>
                <a:latin typeface="Arial" panose="020B0604020202020204" pitchFamily="34" charset="0"/>
              </a:rPr>
              <a:t>Catal</a:t>
            </a:r>
            <a:r>
              <a:rPr kumimoji="0" lang="en-US" altLang="en-US" sz="1100" b="0" i="0" u="none" strike="noStrike" cap="none" normalizeH="0" baseline="0" dirty="0">
                <a:ln>
                  <a:noFill/>
                </a:ln>
                <a:solidFill>
                  <a:schemeClr val="tx1"/>
                </a:solidFill>
                <a:effectLst/>
                <a:latin typeface="Arial" panose="020B0604020202020204" pitchFamily="34" charset="0"/>
              </a:rPr>
              <a:t>, H. Y. </a:t>
            </a:r>
            <a:r>
              <a:rPr kumimoji="0" lang="en-US" altLang="en-US" sz="1100" b="0" i="0" u="none" strike="noStrike" cap="none" normalizeH="0" baseline="0" dirty="0" err="1">
                <a:ln>
                  <a:noFill/>
                </a:ln>
                <a:solidFill>
                  <a:schemeClr val="tx1"/>
                </a:solidFill>
                <a:effectLst/>
                <a:latin typeface="Arial" panose="020B0604020202020204" pitchFamily="34" charset="0"/>
              </a:rPr>
              <a:t>Yalic</a:t>
            </a:r>
            <a:r>
              <a:rPr kumimoji="0" lang="en-US" altLang="en-US" sz="1100" b="0" i="0" u="none" strike="noStrike" cap="none" normalizeH="0" baseline="0" dirty="0">
                <a:ln>
                  <a:noFill/>
                </a:ln>
                <a:solidFill>
                  <a:schemeClr val="tx1"/>
                </a:solidFill>
                <a:effectLst/>
                <a:latin typeface="Arial" panose="020B0604020202020204" pitchFamily="34" charset="0"/>
              </a:rPr>
              <a:t>, H. </a:t>
            </a:r>
            <a:r>
              <a:rPr kumimoji="0" lang="en-US" altLang="en-US" sz="1100" b="0" i="0" u="none" strike="noStrike" cap="none" normalizeH="0" baseline="0" dirty="0" err="1">
                <a:ln>
                  <a:noFill/>
                </a:ln>
                <a:solidFill>
                  <a:schemeClr val="tx1"/>
                </a:solidFill>
                <a:effectLst/>
                <a:latin typeface="Arial" panose="020B0604020202020204" pitchFamily="34" charset="0"/>
              </a:rPr>
              <a:t>Temucin</a:t>
            </a:r>
            <a:r>
              <a:rPr kumimoji="0" lang="en-US" altLang="en-US" sz="1100" b="0" i="0" u="none" strike="noStrike" cap="none" normalizeH="0" baseline="0" dirty="0">
                <a:ln>
                  <a:noFill/>
                </a:ln>
                <a:solidFill>
                  <a:schemeClr val="tx1"/>
                </a:solidFill>
                <a:effectLst/>
                <a:latin typeface="Arial" panose="020B0604020202020204" pitchFamily="34" charset="0"/>
              </a:rPr>
              <a:t>, and B. </a:t>
            </a:r>
            <a:r>
              <a:rPr kumimoji="0" lang="en-US" altLang="en-US" sz="1100" b="0" i="0" u="none" strike="noStrike" cap="none" normalizeH="0" baseline="0" dirty="0" err="1">
                <a:ln>
                  <a:noFill/>
                </a:ln>
                <a:solidFill>
                  <a:schemeClr val="tx1"/>
                </a:solidFill>
                <a:effectLst/>
                <a:latin typeface="Arial" panose="020B0604020202020204" pitchFamily="34" charset="0"/>
              </a:rPr>
              <a:t>Tekinerdogan</a:t>
            </a:r>
            <a:r>
              <a:rPr kumimoji="0" lang="en-US" altLang="en-US" sz="1100" b="0" i="0" u="none" strike="noStrike" cap="none" normalizeH="0" baseline="0" dirty="0">
                <a:ln>
                  <a:noFill/>
                </a:ln>
                <a:solidFill>
                  <a:schemeClr val="tx1"/>
                </a:solidFill>
                <a:effectLst/>
                <a:latin typeface="Arial" panose="020B0604020202020204" pitchFamily="34" charset="0"/>
              </a:rPr>
              <a:t>, "Analysis of transfer learning for deep neural network based plant classification models," Computers and Electronics in Agriculture, vol. 158, pp. 20–29, Mar. 2019.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[36] L. </a:t>
            </a:r>
            <a:r>
              <a:rPr kumimoji="0" lang="en-US" altLang="en-US" sz="1100" b="0" i="0" u="none" strike="noStrike" cap="none" normalizeH="0" baseline="0" dirty="0" err="1">
                <a:ln>
                  <a:noFill/>
                </a:ln>
                <a:solidFill>
                  <a:schemeClr val="tx1"/>
                </a:solidFill>
                <a:effectLst/>
                <a:latin typeface="Arial" panose="020B0604020202020204" pitchFamily="34" charset="0"/>
              </a:rPr>
              <a:t>Hallau</a:t>
            </a:r>
            <a:r>
              <a:rPr kumimoji="0" lang="en-US" altLang="en-US" sz="1100" b="0" i="0" u="none" strike="noStrike" cap="none" normalizeH="0" baseline="0" dirty="0">
                <a:ln>
                  <a:noFill/>
                </a:ln>
                <a:solidFill>
                  <a:schemeClr val="tx1"/>
                </a:solidFill>
                <a:effectLst/>
                <a:latin typeface="Arial" panose="020B0604020202020204" pitchFamily="34" charset="0"/>
              </a:rPr>
              <a:t> et al., "Automated identification of sugar beet diseases using smartphones," Plant Pathology, vol. 67, no. 2, pp. 399–410, Feb. 2018.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[37] J. D. Pujari, R. </a:t>
            </a:r>
            <a:r>
              <a:rPr kumimoji="0" lang="en-US" altLang="en-US" sz="1100" b="0" i="0" u="none" strike="noStrike" cap="none" normalizeH="0" baseline="0" dirty="0" err="1">
                <a:ln>
                  <a:noFill/>
                </a:ln>
                <a:solidFill>
                  <a:schemeClr val="tx1"/>
                </a:solidFill>
                <a:effectLst/>
                <a:latin typeface="Arial" panose="020B0604020202020204" pitchFamily="34" charset="0"/>
              </a:rPr>
              <a:t>Yakkundimath</a:t>
            </a:r>
            <a:r>
              <a:rPr kumimoji="0" lang="en-US" altLang="en-US" sz="1100" b="0" i="0" u="none" strike="noStrike" cap="none" normalizeH="0" baseline="0" dirty="0">
                <a:ln>
                  <a:noFill/>
                </a:ln>
                <a:solidFill>
                  <a:schemeClr val="tx1"/>
                </a:solidFill>
                <a:effectLst/>
                <a:latin typeface="Arial" panose="020B0604020202020204" pitchFamily="34" charset="0"/>
              </a:rPr>
              <a:t>, and A. S. </a:t>
            </a:r>
            <a:r>
              <a:rPr kumimoji="0" lang="en-US" altLang="en-US" sz="1100" b="0" i="0" u="none" strike="noStrike" cap="none" normalizeH="0" baseline="0" dirty="0" err="1">
                <a:ln>
                  <a:noFill/>
                </a:ln>
                <a:solidFill>
                  <a:schemeClr val="tx1"/>
                </a:solidFill>
                <a:effectLst/>
                <a:latin typeface="Arial" panose="020B0604020202020204" pitchFamily="34" charset="0"/>
              </a:rPr>
              <a:t>Byadgi</a:t>
            </a:r>
            <a:r>
              <a:rPr kumimoji="0" lang="en-US" altLang="en-US" sz="1100" b="0" i="0" u="none" strike="noStrike" cap="none" normalizeH="0" baseline="0" dirty="0">
                <a:ln>
                  <a:noFill/>
                </a:ln>
                <a:solidFill>
                  <a:schemeClr val="tx1"/>
                </a:solidFill>
                <a:effectLst/>
                <a:latin typeface="Arial" panose="020B0604020202020204" pitchFamily="34" charset="0"/>
              </a:rPr>
              <a:t>, "SVM and ANN based classification of plant diseases using feature reduction technique," International Journal of Interactive Multimedia and Artificial Intelligence, vol. 3, no. 7, p. 6, 2016.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[38] R. D. L. Pires et al., "Local descriptors for soybean disease recognition," Computers and Electronics in Agriculture, vol. 125, pp. 48–55, Jul. 2016.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[39] S. </a:t>
            </a:r>
            <a:r>
              <a:rPr kumimoji="0" lang="en-US" altLang="en-US" sz="1100" b="0" i="0" u="none" strike="noStrike" cap="none" normalizeH="0" baseline="0" dirty="0" err="1">
                <a:ln>
                  <a:noFill/>
                </a:ln>
                <a:solidFill>
                  <a:schemeClr val="tx1"/>
                </a:solidFill>
                <a:effectLst/>
                <a:latin typeface="Arial" panose="020B0604020202020204" pitchFamily="34" charset="0"/>
              </a:rPr>
              <a:t>Sladojevic</a:t>
            </a:r>
            <a:r>
              <a:rPr kumimoji="0" lang="en-US" altLang="en-US" sz="1100" b="0" i="0" u="none" strike="noStrike" cap="none" normalizeH="0" baseline="0" dirty="0">
                <a:ln>
                  <a:noFill/>
                </a:ln>
                <a:solidFill>
                  <a:schemeClr val="tx1"/>
                </a:solidFill>
                <a:effectLst/>
                <a:latin typeface="Arial" panose="020B0604020202020204" pitchFamily="34" charset="0"/>
              </a:rPr>
              <a:t>, M. </a:t>
            </a:r>
            <a:r>
              <a:rPr kumimoji="0" lang="en-US" altLang="en-US" sz="1100" b="0" i="0" u="none" strike="noStrike" cap="none" normalizeH="0" baseline="0" dirty="0" err="1">
                <a:ln>
                  <a:noFill/>
                </a:ln>
                <a:solidFill>
                  <a:schemeClr val="tx1"/>
                </a:solidFill>
                <a:effectLst/>
                <a:latin typeface="Arial" panose="020B0604020202020204" pitchFamily="34" charset="0"/>
              </a:rPr>
              <a:t>Arsenovic</a:t>
            </a:r>
            <a:r>
              <a:rPr kumimoji="0" lang="en-US" altLang="en-US" sz="1100" b="0" i="0" u="none" strike="noStrike" cap="none" normalizeH="0" baseline="0" dirty="0">
                <a:ln>
                  <a:noFill/>
                </a:ln>
                <a:solidFill>
                  <a:schemeClr val="tx1"/>
                </a:solidFill>
                <a:effectLst/>
                <a:latin typeface="Arial" panose="020B0604020202020204" pitchFamily="34" charset="0"/>
              </a:rPr>
              <a:t>, A. </a:t>
            </a:r>
            <a:r>
              <a:rPr kumimoji="0" lang="en-US" altLang="en-US" sz="1100" b="0" i="0" u="none" strike="noStrike" cap="none" normalizeH="0" baseline="0" dirty="0" err="1">
                <a:ln>
                  <a:noFill/>
                </a:ln>
                <a:solidFill>
                  <a:schemeClr val="tx1"/>
                </a:solidFill>
                <a:effectLst/>
                <a:latin typeface="Arial" panose="020B0604020202020204" pitchFamily="34" charset="0"/>
              </a:rPr>
              <a:t>Anderla</a:t>
            </a:r>
            <a:r>
              <a:rPr kumimoji="0" lang="en-US" altLang="en-US" sz="1100" b="0" i="0" u="none" strike="noStrike" cap="none" normalizeH="0" baseline="0" dirty="0">
                <a:ln>
                  <a:noFill/>
                </a:ln>
                <a:solidFill>
                  <a:schemeClr val="tx1"/>
                </a:solidFill>
                <a:effectLst/>
                <a:latin typeface="Arial" panose="020B0604020202020204" pitchFamily="34" charset="0"/>
              </a:rPr>
              <a:t>, D. </a:t>
            </a:r>
            <a:r>
              <a:rPr kumimoji="0" lang="en-US" altLang="en-US" sz="1100" b="0" i="0" u="none" strike="noStrike" cap="none" normalizeH="0" baseline="0" dirty="0" err="1">
                <a:ln>
                  <a:noFill/>
                </a:ln>
                <a:solidFill>
                  <a:schemeClr val="tx1"/>
                </a:solidFill>
                <a:effectLst/>
                <a:latin typeface="Arial" panose="020B0604020202020204" pitchFamily="34" charset="0"/>
              </a:rPr>
              <a:t>Culibrk</a:t>
            </a:r>
            <a:r>
              <a:rPr kumimoji="0" lang="en-US" altLang="en-US" sz="1100" b="0" i="0" u="none" strike="noStrike" cap="none" normalizeH="0" baseline="0" dirty="0">
                <a:ln>
                  <a:noFill/>
                </a:ln>
                <a:solidFill>
                  <a:schemeClr val="tx1"/>
                </a:solidFill>
                <a:effectLst/>
                <a:latin typeface="Arial" panose="020B0604020202020204" pitchFamily="34" charset="0"/>
              </a:rPr>
              <a:t>, and D. Stefanovic, "Deep neural networks based recognition of plant diseases by leaf image classification," Computational Intelligence and Neuroscience, vol. 2016, pp. 1–11, May 2016.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[40] P. Jolly and S. Raman, "Analyzing surface defects in apples using Gabor features," in Proc. 12th Int. Conf. Signal-Image Technology &amp; Internet-Based Systems (SITIS), Nov. 2016, pp. 178–185.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[41] M. Sharif et al., "Detection and classification of citrus diseases in agriculture based on optimized weighted segmentation and feature selection," Computers and Electronics in Agriculture, vol. 150, pp. 220–234, Jul. 2018.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[42] N. </a:t>
            </a:r>
            <a:r>
              <a:rPr kumimoji="0" lang="en-US" altLang="en-US" sz="1100" b="0" i="0" u="none" strike="noStrike" cap="none" normalizeH="0" baseline="0" dirty="0" err="1">
                <a:ln>
                  <a:noFill/>
                </a:ln>
                <a:solidFill>
                  <a:schemeClr val="tx1"/>
                </a:solidFill>
                <a:effectLst/>
                <a:latin typeface="Arial" panose="020B0604020202020204" pitchFamily="34" charset="0"/>
              </a:rPr>
              <a:t>Sengar</a:t>
            </a:r>
            <a:r>
              <a:rPr kumimoji="0" lang="en-US" altLang="en-US" sz="1100" b="0" i="0" u="none" strike="noStrike" cap="none" normalizeH="0" baseline="0" dirty="0">
                <a:ln>
                  <a:noFill/>
                </a:ln>
                <a:solidFill>
                  <a:schemeClr val="tx1"/>
                </a:solidFill>
                <a:effectLst/>
                <a:latin typeface="Arial" panose="020B0604020202020204" pitchFamily="34" charset="0"/>
              </a:rPr>
              <a:t>, M. K. Dutta, and C. M. Travieso, "Computer vision based technique for identification and quantification of powdery mildew disease in cherry leaves," Computing, vol. 100, no. 11, pp. 1189–1201, Nov. 2018.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Arial" panose="020B0604020202020204" pitchFamily="34" charset="0"/>
              </a:rPr>
              <a:t>[43] S. M. Javidan, A. </a:t>
            </a:r>
            <a:r>
              <a:rPr kumimoji="0" lang="en-US" altLang="en-US" sz="1100" b="0" i="0" u="none" strike="noStrike" cap="none" normalizeH="0" baseline="0" dirty="0" err="1">
                <a:ln>
                  <a:noFill/>
                </a:ln>
                <a:solidFill>
                  <a:schemeClr val="tx1"/>
                </a:solidFill>
                <a:effectLst/>
                <a:latin typeface="Arial" panose="020B0604020202020204" pitchFamily="34" charset="0"/>
              </a:rPr>
              <a:t>Banakar</a:t>
            </a:r>
            <a:r>
              <a:rPr kumimoji="0" lang="en-US" altLang="en-US" sz="1100" b="0" i="0" u="none" strike="noStrike" cap="none" normalizeH="0" baseline="0" dirty="0">
                <a:ln>
                  <a:noFill/>
                </a:ln>
                <a:solidFill>
                  <a:schemeClr val="tx1"/>
                </a:solidFill>
                <a:effectLst/>
                <a:latin typeface="Arial" panose="020B0604020202020204" pitchFamily="34" charset="0"/>
              </a:rPr>
              <a:t>, K. A. </a:t>
            </a:r>
            <a:r>
              <a:rPr kumimoji="0" lang="en-US" altLang="en-US" sz="1100" b="0" i="0" u="none" strike="noStrike" cap="none" normalizeH="0" baseline="0" dirty="0" err="1">
                <a:ln>
                  <a:noFill/>
                </a:ln>
                <a:solidFill>
                  <a:schemeClr val="tx1"/>
                </a:solidFill>
                <a:effectLst/>
                <a:latin typeface="Arial" panose="020B0604020202020204" pitchFamily="34" charset="0"/>
              </a:rPr>
              <a:t>Vakilian</a:t>
            </a:r>
            <a:r>
              <a:rPr kumimoji="0" lang="en-US" altLang="en-US" sz="1100" b="0" i="0" u="none" strike="noStrike" cap="none" normalizeH="0" baseline="0" dirty="0">
                <a:ln>
                  <a:noFill/>
                </a:ln>
                <a:solidFill>
                  <a:schemeClr val="tx1"/>
                </a:solidFill>
                <a:effectLst/>
                <a:latin typeface="Arial" panose="020B0604020202020204" pitchFamily="34" charset="0"/>
              </a:rPr>
              <a:t>, and Y. </a:t>
            </a:r>
            <a:r>
              <a:rPr kumimoji="0" lang="en-US" altLang="en-US" sz="1100" b="0" i="0" u="none" strike="noStrike" cap="none" normalizeH="0" baseline="0" dirty="0" err="1">
                <a:ln>
                  <a:noFill/>
                </a:ln>
                <a:solidFill>
                  <a:schemeClr val="tx1"/>
                </a:solidFill>
                <a:effectLst/>
                <a:latin typeface="Arial" panose="020B0604020202020204" pitchFamily="34" charset="0"/>
              </a:rPr>
              <a:t>Ampatzidis</a:t>
            </a:r>
            <a:r>
              <a:rPr kumimoji="0" lang="en-US" altLang="en-US" sz="1100" b="0" i="0" u="none" strike="noStrike" cap="none" normalizeH="0" baseline="0" dirty="0">
                <a:ln>
                  <a:noFill/>
                </a:ln>
                <a:solidFill>
                  <a:schemeClr val="tx1"/>
                </a:solidFill>
                <a:effectLst/>
                <a:latin typeface="Arial" panose="020B0604020202020204" pitchFamily="34" charset="0"/>
              </a:rPr>
              <a:t>, "Diagnosis of grape leaf diseases using automatic K-means clustering and machine learning," Smart Agricultural Technology, vol. 3, Feb. 2023, Art. no. 100081, </a:t>
            </a:r>
            <a:r>
              <a:rPr kumimoji="0" lang="en-US" altLang="en-US" sz="1100" b="0" i="0" u="none" strike="noStrike" cap="none" normalizeH="0" baseline="0" dirty="0" err="1">
                <a:ln>
                  <a:noFill/>
                </a:ln>
                <a:solidFill>
                  <a:schemeClr val="tx1"/>
                </a:solidFill>
                <a:effectLst/>
                <a:latin typeface="Arial" panose="020B0604020202020204" pitchFamily="34" charset="0"/>
              </a:rPr>
              <a:t>doi</a:t>
            </a:r>
            <a:r>
              <a:rPr kumimoji="0" lang="en-US" altLang="en-US" sz="1100" b="0" i="0" u="none" strike="noStrike" cap="none" normalizeH="0" baseline="0" dirty="0">
                <a:ln>
                  <a:noFill/>
                </a:ln>
                <a:solidFill>
                  <a:schemeClr val="tx1"/>
                </a:solidFill>
                <a:effectLst/>
                <a:latin typeface="Arial" panose="020B0604020202020204" pitchFamily="34" charset="0"/>
              </a:rPr>
              <a:t>: 10.1016/j.atech.2022.100081.</a:t>
            </a:r>
          </a:p>
        </p:txBody>
      </p:sp>
    </p:spTree>
    <p:extLst>
      <p:ext uri="{BB962C8B-B14F-4D97-AF65-F5344CB8AC3E}">
        <p14:creationId xmlns:p14="http://schemas.microsoft.com/office/powerpoint/2010/main" val="32541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257452" y="1657350"/>
            <a:ext cx="11611993" cy="4734572"/>
          </a:xfrm>
        </p:spPr>
        <p:style>
          <a:lnRef idx="2">
            <a:schemeClr val="dk1"/>
          </a:lnRef>
          <a:fillRef idx="1">
            <a:schemeClr val="lt1"/>
          </a:fillRef>
          <a:effectRef idx="0">
            <a:schemeClr val="dk1"/>
          </a:effectRef>
          <a:fontRef idx="minor">
            <a:schemeClr val="dk1"/>
          </a:fontRef>
        </p:style>
        <p:txBody>
          <a:bodyPr/>
          <a:lstStyle/>
          <a:p>
            <a:pPr marL="457200" indent="-457200" algn="l">
              <a:buAutoNum type="arabicPeriod"/>
            </a:pPr>
            <a:r>
              <a:rPr lang="en-IN" b="1" dirty="0">
                <a:latin typeface="Comic Sans MS" panose="030F0702030302020204" pitchFamily="66" charset="0"/>
              </a:rPr>
              <a:t>INDEX: </a:t>
            </a:r>
          </a:p>
          <a:p>
            <a:pPr algn="l"/>
            <a:r>
              <a:rPr lang="en-IN" dirty="0">
                <a:solidFill>
                  <a:schemeClr val="tx1">
                    <a:lumMod val="95000"/>
                    <a:lumOff val="5000"/>
                  </a:schemeClr>
                </a:solidFill>
                <a:latin typeface="+mj-lt"/>
              </a:rPr>
              <a:t>1. ABSTRACT</a:t>
            </a:r>
          </a:p>
          <a:p>
            <a:pPr algn="l"/>
            <a:r>
              <a:rPr lang="en-IN" dirty="0">
                <a:solidFill>
                  <a:schemeClr val="tx1">
                    <a:lumMod val="95000"/>
                    <a:lumOff val="5000"/>
                  </a:schemeClr>
                </a:solidFill>
                <a:latin typeface="+mj-lt"/>
              </a:rPr>
              <a:t>2. INTRODUCTION</a:t>
            </a:r>
          </a:p>
          <a:p>
            <a:pPr algn="l"/>
            <a:r>
              <a:rPr lang="en-IN" dirty="0">
                <a:solidFill>
                  <a:schemeClr val="tx1">
                    <a:lumMod val="95000"/>
                    <a:lumOff val="5000"/>
                  </a:schemeClr>
                </a:solidFill>
                <a:latin typeface="+mj-lt"/>
              </a:rPr>
              <a:t>3. LITERATURE REVIEW</a:t>
            </a:r>
          </a:p>
          <a:p>
            <a:pPr algn="l"/>
            <a:r>
              <a:rPr lang="en-IN" dirty="0">
                <a:solidFill>
                  <a:schemeClr val="tx1">
                    <a:lumMod val="95000"/>
                    <a:lumOff val="5000"/>
                  </a:schemeClr>
                </a:solidFill>
                <a:latin typeface="+mj-lt"/>
              </a:rPr>
              <a:t>4. RESEARCH GAPS</a:t>
            </a:r>
          </a:p>
          <a:p>
            <a:pPr algn="l"/>
            <a:r>
              <a:rPr lang="en-IN" dirty="0">
                <a:solidFill>
                  <a:schemeClr val="tx1">
                    <a:lumMod val="95000"/>
                    <a:lumOff val="5000"/>
                  </a:schemeClr>
                </a:solidFill>
                <a:latin typeface="+mj-lt"/>
              </a:rPr>
              <a:t>5. PROPOSED METHODOLOGY</a:t>
            </a:r>
          </a:p>
          <a:p>
            <a:pPr algn="l"/>
            <a:r>
              <a:rPr lang="en-IN" dirty="0">
                <a:solidFill>
                  <a:schemeClr val="tx1">
                    <a:lumMod val="95000"/>
                    <a:lumOff val="5000"/>
                  </a:schemeClr>
                </a:solidFill>
                <a:latin typeface="+mj-lt"/>
              </a:rPr>
              <a:t>6. RESULTS AND DECLARATION</a:t>
            </a:r>
          </a:p>
          <a:p>
            <a:pPr algn="l"/>
            <a:r>
              <a:rPr lang="en-IN" dirty="0">
                <a:solidFill>
                  <a:schemeClr val="tx1">
                    <a:lumMod val="95000"/>
                    <a:lumOff val="5000"/>
                  </a:schemeClr>
                </a:solidFill>
                <a:latin typeface="+mj-lt"/>
              </a:rPr>
              <a:t>7. COMPARATIVE ANALSYS</a:t>
            </a:r>
          </a:p>
          <a:p>
            <a:pPr algn="l"/>
            <a:r>
              <a:rPr lang="en-IN" dirty="0">
                <a:solidFill>
                  <a:schemeClr val="tx1">
                    <a:lumMod val="95000"/>
                    <a:lumOff val="5000"/>
                  </a:schemeClr>
                </a:solidFill>
                <a:latin typeface="+mj-lt"/>
              </a:rPr>
              <a:t>8. CONCLUSION AND FUTURE WORK</a:t>
            </a:r>
          </a:p>
          <a:p>
            <a:pPr algn="l"/>
            <a:r>
              <a:rPr lang="en-IN" dirty="0">
                <a:solidFill>
                  <a:schemeClr val="tx1">
                    <a:lumMod val="95000"/>
                    <a:lumOff val="5000"/>
                  </a:schemeClr>
                </a:solidFill>
                <a:latin typeface="+mj-lt"/>
              </a:rPr>
              <a:t>9. REFERENCES</a:t>
            </a:r>
          </a:p>
        </p:txBody>
      </p:sp>
      <p:sp>
        <p:nvSpPr>
          <p:cNvPr id="14" name="Footer Placeholder 13">
            <a:extLst>
              <a:ext uri="{FF2B5EF4-FFF2-40B4-BE49-F238E27FC236}">
                <a16:creationId xmlns:a16="http://schemas.microsoft.com/office/drawing/2014/main" id="{68D47CF0-2332-8EC0-AAB1-09BB874F4036}"/>
              </a:ext>
            </a:extLst>
          </p:cNvPr>
          <p:cNvSpPr>
            <a:spLocks noGrp="1"/>
          </p:cNvSpPr>
          <p:nvPr>
            <p:ph type="ftr" sz="quarter" idx="11"/>
          </p:nvPr>
        </p:nvSpPr>
        <p:spPr>
          <a:xfrm>
            <a:off x="271746" y="6460101"/>
            <a:ext cx="11678776"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D557BE03-A413-5809-7229-3CB29078F86A}"/>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1F6F1766-1A07-14BE-80E7-4CF76B9EFCDF}"/>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859E888A-80A1-6F3F-67BC-DDFADF97189D}"/>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C0546F62-CAEE-9B66-B89F-00AA7191FD5A}"/>
              </a:ext>
            </a:extLst>
          </p:cNvPr>
          <p:cNvPicPr>
            <a:picLocks noChangeAspect="1"/>
          </p:cNvPicPr>
          <p:nvPr/>
        </p:nvPicPr>
        <p:blipFill>
          <a:blip r:embed="rId5"/>
          <a:stretch>
            <a:fillRect/>
          </a:stretch>
        </p:blipFill>
        <p:spPr>
          <a:xfrm>
            <a:off x="4061522" y="163366"/>
            <a:ext cx="1386852" cy="1163167"/>
          </a:xfrm>
          <a:prstGeom prst="rect">
            <a:avLst/>
          </a:prstGeom>
        </p:spPr>
      </p:pic>
      <p:pic>
        <p:nvPicPr>
          <p:cNvPr id="12" name="Picture 11">
            <a:extLst>
              <a:ext uri="{FF2B5EF4-FFF2-40B4-BE49-F238E27FC236}">
                <a16:creationId xmlns:a16="http://schemas.microsoft.com/office/drawing/2014/main" id="{E8F98405-E294-0A6F-AC82-862096F6072E}"/>
              </a:ext>
            </a:extLst>
          </p:cNvPr>
          <p:cNvPicPr>
            <a:picLocks noChangeAspect="1"/>
          </p:cNvPicPr>
          <p:nvPr/>
        </p:nvPicPr>
        <p:blipFill>
          <a:blip r:embed="rId6"/>
          <a:stretch>
            <a:fillRect/>
          </a:stretch>
        </p:blipFill>
        <p:spPr>
          <a:xfrm>
            <a:off x="5771127" y="359942"/>
            <a:ext cx="1672589" cy="761891"/>
          </a:xfrm>
          <a:prstGeom prst="rect">
            <a:avLst/>
          </a:prstGeom>
        </p:spPr>
      </p:pic>
      <p:pic>
        <p:nvPicPr>
          <p:cNvPr id="13" name="Picture 12">
            <a:extLst>
              <a:ext uri="{FF2B5EF4-FFF2-40B4-BE49-F238E27FC236}">
                <a16:creationId xmlns:a16="http://schemas.microsoft.com/office/drawing/2014/main" id="{2851A84D-6AEC-D94E-AA58-3C9E26C0BD66}"/>
              </a:ext>
            </a:extLst>
          </p:cNvPr>
          <p:cNvPicPr>
            <a:picLocks noChangeAspect="1"/>
          </p:cNvPicPr>
          <p:nvPr/>
        </p:nvPicPr>
        <p:blipFill>
          <a:blip r:embed="rId7"/>
          <a:stretch>
            <a:fillRect/>
          </a:stretch>
        </p:blipFill>
        <p:spPr>
          <a:xfrm>
            <a:off x="7702372" y="163366"/>
            <a:ext cx="1262414" cy="1106385"/>
          </a:xfrm>
          <a:prstGeom prst="rect">
            <a:avLst/>
          </a:prstGeom>
        </p:spPr>
      </p:pic>
    </p:spTree>
    <p:extLst>
      <p:ext uri="{BB962C8B-B14F-4D97-AF65-F5344CB8AC3E}">
        <p14:creationId xmlns:p14="http://schemas.microsoft.com/office/powerpoint/2010/main" val="2763737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325213" y="1371000"/>
            <a:ext cx="11633008" cy="5095320"/>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2. ABSTRACT:</a:t>
            </a:r>
          </a:p>
        </p:txBody>
      </p:sp>
      <p:sp>
        <p:nvSpPr>
          <p:cNvPr id="14" name="Footer Placeholder 13">
            <a:extLst>
              <a:ext uri="{FF2B5EF4-FFF2-40B4-BE49-F238E27FC236}">
                <a16:creationId xmlns:a16="http://schemas.microsoft.com/office/drawing/2014/main" id="{51DE3040-F9C4-1D35-B76A-BCE4C8CABC5E}"/>
              </a:ext>
            </a:extLst>
          </p:cNvPr>
          <p:cNvSpPr>
            <a:spLocks noGrp="1"/>
          </p:cNvSpPr>
          <p:nvPr>
            <p:ph type="ftr" sz="quarter" idx="11"/>
          </p:nvPr>
        </p:nvSpPr>
        <p:spPr>
          <a:xfrm>
            <a:off x="202414" y="6522792"/>
            <a:ext cx="11878605" cy="320829"/>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BCFBEE60-FFDA-0449-960F-1EC3200A7D05}"/>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079CEAEB-95B8-6479-9F5F-5006AA8A4707}"/>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B9059C60-E5F1-A3FF-DA2C-5DBCE55C79BA}"/>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58B35073-69BD-0DAA-8759-39818CEE00A5}"/>
              </a:ext>
            </a:extLst>
          </p:cNvPr>
          <p:cNvPicPr>
            <a:picLocks noChangeAspect="1"/>
          </p:cNvPicPr>
          <p:nvPr/>
        </p:nvPicPr>
        <p:blipFill>
          <a:blip r:embed="rId5"/>
          <a:stretch>
            <a:fillRect/>
          </a:stretch>
        </p:blipFill>
        <p:spPr>
          <a:xfrm>
            <a:off x="4124767" y="97053"/>
            <a:ext cx="1386852" cy="1163167"/>
          </a:xfrm>
          <a:prstGeom prst="rect">
            <a:avLst/>
          </a:prstGeom>
        </p:spPr>
      </p:pic>
      <p:pic>
        <p:nvPicPr>
          <p:cNvPr id="12" name="Picture 11">
            <a:extLst>
              <a:ext uri="{FF2B5EF4-FFF2-40B4-BE49-F238E27FC236}">
                <a16:creationId xmlns:a16="http://schemas.microsoft.com/office/drawing/2014/main" id="{06CE57EC-10DE-3BC2-6F48-0ACE77461890}"/>
              </a:ext>
            </a:extLst>
          </p:cNvPr>
          <p:cNvPicPr>
            <a:picLocks noChangeAspect="1"/>
          </p:cNvPicPr>
          <p:nvPr/>
        </p:nvPicPr>
        <p:blipFill>
          <a:blip r:embed="rId6"/>
          <a:stretch>
            <a:fillRect/>
          </a:stretch>
        </p:blipFill>
        <p:spPr>
          <a:xfrm>
            <a:off x="5694223" y="399432"/>
            <a:ext cx="1672589" cy="761891"/>
          </a:xfrm>
          <a:prstGeom prst="rect">
            <a:avLst/>
          </a:prstGeom>
        </p:spPr>
      </p:pic>
      <p:pic>
        <p:nvPicPr>
          <p:cNvPr id="13" name="Picture 12">
            <a:extLst>
              <a:ext uri="{FF2B5EF4-FFF2-40B4-BE49-F238E27FC236}">
                <a16:creationId xmlns:a16="http://schemas.microsoft.com/office/drawing/2014/main" id="{6D3200CC-0457-5380-A68D-8BEEF0ABA5D9}"/>
              </a:ext>
            </a:extLst>
          </p:cNvPr>
          <p:cNvPicPr>
            <a:picLocks noChangeAspect="1"/>
          </p:cNvPicPr>
          <p:nvPr/>
        </p:nvPicPr>
        <p:blipFill>
          <a:blip r:embed="rId7"/>
          <a:stretch>
            <a:fillRect/>
          </a:stretch>
        </p:blipFill>
        <p:spPr>
          <a:xfrm>
            <a:off x="7732021" y="208143"/>
            <a:ext cx="1262414" cy="1106385"/>
          </a:xfrm>
          <a:prstGeom prst="rect">
            <a:avLst/>
          </a:prstGeom>
        </p:spPr>
      </p:pic>
      <p:sp>
        <p:nvSpPr>
          <p:cNvPr id="8" name="Rectangle 3">
            <a:extLst>
              <a:ext uri="{FF2B5EF4-FFF2-40B4-BE49-F238E27FC236}">
                <a16:creationId xmlns:a16="http://schemas.microsoft.com/office/drawing/2014/main" id="{6AE0B418-827A-42E8-ABAD-B8CBD6C7F719}"/>
              </a:ext>
            </a:extLst>
          </p:cNvPr>
          <p:cNvSpPr>
            <a:spLocks noChangeArrowheads="1"/>
          </p:cNvSpPr>
          <p:nvPr/>
        </p:nvSpPr>
        <p:spPr bwMode="auto">
          <a:xfrm rot="10800000" flipV="1">
            <a:off x="609600" y="1882019"/>
            <a:ext cx="10972800" cy="4313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40000"/>
              </a:lnSpc>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Agriculture is essential for many nations' incomes. Diseases in plants, caused by pathogens (viruses, fungi, bacteria), lead to global agricultural financial losses. Effective disease management ensures crop quality and yield. Disease symptoms are often visible on leaves, a key area for detection. Researchers use computer vision, deep learning, few-shot learning, and soft computing for automated plant disease identification from leaf images. These technologies enable timely action by farmers. Automated detection overcomes limitations of traditional methods, improving research speed and effectiveness. Molecular techniques are also being developed to combat pathogens. This review examines machine learning, deep learning, and few-shot learning for automated plant disease detection, diagnostic techniques, and future advancements. Integrating these advanced techniques into agriculture supports timely disease detection and sustainable farming.</a:t>
            </a:r>
          </a:p>
          <a:p>
            <a:pPr marL="0" marR="0" lvl="0" indent="0" algn="just" defTabSz="914400" rtl="0" eaLnBrk="0" fontAlgn="base" latinLnBrk="0" hangingPunct="0">
              <a:lnSpc>
                <a:spcPct val="140000"/>
              </a:lnSpc>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Keywords: Deep learning, diagnosis, image processing, machine learning, and plant disease.</a:t>
            </a:r>
          </a:p>
        </p:txBody>
      </p:sp>
    </p:spTree>
    <p:extLst>
      <p:ext uri="{BB962C8B-B14F-4D97-AF65-F5344CB8AC3E}">
        <p14:creationId xmlns:p14="http://schemas.microsoft.com/office/powerpoint/2010/main" val="12197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325213" y="1365885"/>
            <a:ext cx="11407806" cy="5024299"/>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3. INTRODUCTION:</a:t>
            </a:r>
          </a:p>
        </p:txBody>
      </p:sp>
      <p:sp>
        <p:nvSpPr>
          <p:cNvPr id="15" name="Footer Placeholder 13">
            <a:extLst>
              <a:ext uri="{FF2B5EF4-FFF2-40B4-BE49-F238E27FC236}">
                <a16:creationId xmlns:a16="http://schemas.microsoft.com/office/drawing/2014/main" id="{D4AD199D-4600-47B5-4590-8FCA437D93A3}"/>
              </a:ext>
            </a:extLst>
          </p:cNvPr>
          <p:cNvSpPr>
            <a:spLocks noGrp="1"/>
          </p:cNvSpPr>
          <p:nvPr>
            <p:ph type="ftr" sz="quarter" idx="11"/>
          </p:nvPr>
        </p:nvSpPr>
        <p:spPr>
          <a:xfrm>
            <a:off x="177271" y="6492875"/>
            <a:ext cx="12056127"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FE5277F1-0219-E9D1-4006-9279A4904CA3}"/>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2522CD4D-2AFD-1AC9-CB5F-D212E75417B8}"/>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4031730D-BEAC-EE83-B096-EEC478E5A6E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9EEEB1EE-75A6-62D6-DE95-C383E423FC0C}"/>
              </a:ext>
            </a:extLst>
          </p:cNvPr>
          <p:cNvPicPr>
            <a:picLocks noChangeAspect="1"/>
          </p:cNvPicPr>
          <p:nvPr/>
        </p:nvPicPr>
        <p:blipFill>
          <a:blip r:embed="rId5"/>
          <a:stretch>
            <a:fillRect/>
          </a:stretch>
        </p:blipFill>
        <p:spPr>
          <a:xfrm>
            <a:off x="4053905" y="97053"/>
            <a:ext cx="1386852" cy="1163167"/>
          </a:xfrm>
          <a:prstGeom prst="rect">
            <a:avLst/>
          </a:prstGeom>
        </p:spPr>
      </p:pic>
      <p:pic>
        <p:nvPicPr>
          <p:cNvPr id="12" name="Picture 11">
            <a:extLst>
              <a:ext uri="{FF2B5EF4-FFF2-40B4-BE49-F238E27FC236}">
                <a16:creationId xmlns:a16="http://schemas.microsoft.com/office/drawing/2014/main" id="{B6C674DE-8594-133D-3113-A2E6FA167A4D}"/>
              </a:ext>
            </a:extLst>
          </p:cNvPr>
          <p:cNvPicPr>
            <a:picLocks noChangeAspect="1"/>
          </p:cNvPicPr>
          <p:nvPr/>
        </p:nvPicPr>
        <p:blipFill>
          <a:blip r:embed="rId6"/>
          <a:stretch>
            <a:fillRect/>
          </a:stretch>
        </p:blipFill>
        <p:spPr>
          <a:xfrm>
            <a:off x="5550951" y="301906"/>
            <a:ext cx="1672589" cy="761891"/>
          </a:xfrm>
          <a:prstGeom prst="rect">
            <a:avLst/>
          </a:prstGeom>
        </p:spPr>
      </p:pic>
      <p:pic>
        <p:nvPicPr>
          <p:cNvPr id="13" name="Picture 12">
            <a:extLst>
              <a:ext uri="{FF2B5EF4-FFF2-40B4-BE49-F238E27FC236}">
                <a16:creationId xmlns:a16="http://schemas.microsoft.com/office/drawing/2014/main" id="{8AF963E9-2AFA-F7BF-7F42-A5C9F1DE04EC}"/>
              </a:ext>
            </a:extLst>
          </p:cNvPr>
          <p:cNvPicPr>
            <a:picLocks noChangeAspect="1"/>
          </p:cNvPicPr>
          <p:nvPr/>
        </p:nvPicPr>
        <p:blipFill>
          <a:blip r:embed="rId7"/>
          <a:stretch>
            <a:fillRect/>
          </a:stretch>
        </p:blipFill>
        <p:spPr>
          <a:xfrm>
            <a:off x="7606295" y="168515"/>
            <a:ext cx="1262414" cy="1106385"/>
          </a:xfrm>
          <a:prstGeom prst="rect">
            <a:avLst/>
          </a:prstGeom>
        </p:spPr>
      </p:pic>
      <p:sp>
        <p:nvSpPr>
          <p:cNvPr id="6" name="Rectangle 1">
            <a:extLst>
              <a:ext uri="{FF2B5EF4-FFF2-40B4-BE49-F238E27FC236}">
                <a16:creationId xmlns:a16="http://schemas.microsoft.com/office/drawing/2014/main" id="{B2202D04-AC06-4312-A8D1-81FFD94A9757}"/>
              </a:ext>
            </a:extLst>
          </p:cNvPr>
          <p:cNvSpPr>
            <a:spLocks noChangeArrowheads="1"/>
          </p:cNvSpPr>
          <p:nvPr/>
        </p:nvSpPr>
        <p:spPr bwMode="auto">
          <a:xfrm rot="10800000" flipV="1">
            <a:off x="458981" y="1926543"/>
            <a:ext cx="109469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Global hunger has been increasing since 2015, affecting a significant portion of the population reliant on agriculture.</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Plant diseases, especially on leaves, severely threaten food production, as historically evidenced by events like the Irish Potato Famine.</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Traditional lab techniques and visual inspection for disease detection are limited in large fields, requiring expertise and time.</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Automated systems using image processing and AI (machine learning, deep learning, few-shot learning) are being explored for efficient disease detection.</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Deep learning shows promise but needs large, annotated datasets, which can be resource-intensive. Few-shot learning offers a solution for learning from limited data.</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Molecular techniques also play a role in identifying plant pathogens.</a:t>
            </a:r>
          </a:p>
          <a:p>
            <a:pPr marL="285750" marR="0" lvl="0" indent="-28575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review compares AI-based methods and examines diagnostic techniques for plant disease detection.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512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457325"/>
            <a:ext cx="11407806" cy="4934597"/>
          </a:xfrm>
        </p:spPr>
        <p:style>
          <a:lnRef idx="2">
            <a:schemeClr val="dk1"/>
          </a:lnRef>
          <a:fillRef idx="1">
            <a:schemeClr val="lt1"/>
          </a:fillRef>
          <a:effectRef idx="0">
            <a:schemeClr val="dk1"/>
          </a:effectRef>
          <a:fontRef idx="minor">
            <a:schemeClr val="dk1"/>
          </a:fontRef>
        </p:style>
        <p:txBody>
          <a:bodyPr/>
          <a:lstStyle/>
          <a:p>
            <a:pPr algn="l"/>
            <a:r>
              <a:rPr lang="en-IN" dirty="0"/>
              <a:t>4. </a:t>
            </a:r>
            <a:r>
              <a:rPr lang="en-IN" dirty="0">
                <a:latin typeface="Comic Sans MS" panose="030F0702030302020204" pitchFamily="66" charset="0"/>
              </a:rPr>
              <a:t>LITERATURE REVIEW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p>
        </p:txBody>
      </p:sp>
      <p:sp>
        <p:nvSpPr>
          <p:cNvPr id="15" name="Footer Placeholder 13">
            <a:extLst>
              <a:ext uri="{FF2B5EF4-FFF2-40B4-BE49-F238E27FC236}">
                <a16:creationId xmlns:a16="http://schemas.microsoft.com/office/drawing/2014/main" id="{D58FD5A8-0434-B8CD-7DD8-CD467633EE34}"/>
              </a:ext>
            </a:extLst>
          </p:cNvPr>
          <p:cNvSpPr>
            <a:spLocks noGrp="1"/>
          </p:cNvSpPr>
          <p:nvPr>
            <p:ph type="ftr" sz="quarter" idx="11"/>
          </p:nvPr>
        </p:nvSpPr>
        <p:spPr>
          <a:xfrm>
            <a:off x="289879" y="6454908"/>
            <a:ext cx="11801508"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ED9AA77A-7BC9-7584-2F69-4276FE96A745}"/>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9FD0129B-B452-32B5-7286-4BCA78336AFD}"/>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744814CA-7B24-3DF3-60E7-46AA877EECE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4F2E420F-1938-96B8-A66F-EFD5D4D2F999}"/>
              </a:ext>
            </a:extLst>
          </p:cNvPr>
          <p:cNvPicPr>
            <a:picLocks noChangeAspect="1"/>
          </p:cNvPicPr>
          <p:nvPr/>
        </p:nvPicPr>
        <p:blipFill>
          <a:blip r:embed="rId5"/>
          <a:stretch>
            <a:fillRect/>
          </a:stretch>
        </p:blipFill>
        <p:spPr>
          <a:xfrm>
            <a:off x="4188087" y="97053"/>
            <a:ext cx="1386852" cy="1163167"/>
          </a:xfrm>
          <a:prstGeom prst="rect">
            <a:avLst/>
          </a:prstGeom>
        </p:spPr>
      </p:pic>
      <p:pic>
        <p:nvPicPr>
          <p:cNvPr id="12" name="Picture 11">
            <a:extLst>
              <a:ext uri="{FF2B5EF4-FFF2-40B4-BE49-F238E27FC236}">
                <a16:creationId xmlns:a16="http://schemas.microsoft.com/office/drawing/2014/main" id="{71046FB3-78E4-E4EC-E936-4F8ADD7EBC08}"/>
              </a:ext>
            </a:extLst>
          </p:cNvPr>
          <p:cNvPicPr>
            <a:picLocks noChangeAspect="1"/>
          </p:cNvPicPr>
          <p:nvPr/>
        </p:nvPicPr>
        <p:blipFill>
          <a:blip r:embed="rId6"/>
          <a:stretch>
            <a:fillRect/>
          </a:stretch>
        </p:blipFill>
        <p:spPr>
          <a:xfrm>
            <a:off x="5691997" y="335597"/>
            <a:ext cx="1672589" cy="761891"/>
          </a:xfrm>
          <a:prstGeom prst="rect">
            <a:avLst/>
          </a:prstGeom>
        </p:spPr>
      </p:pic>
      <p:pic>
        <p:nvPicPr>
          <p:cNvPr id="13" name="Picture 12">
            <a:extLst>
              <a:ext uri="{FF2B5EF4-FFF2-40B4-BE49-F238E27FC236}">
                <a16:creationId xmlns:a16="http://schemas.microsoft.com/office/drawing/2014/main" id="{E58BE1A3-98A4-CB3A-0B32-DD94ECE5FFA2}"/>
              </a:ext>
            </a:extLst>
          </p:cNvPr>
          <p:cNvPicPr>
            <a:picLocks noChangeAspect="1"/>
          </p:cNvPicPr>
          <p:nvPr/>
        </p:nvPicPr>
        <p:blipFill>
          <a:blip r:embed="rId7"/>
          <a:stretch>
            <a:fillRect/>
          </a:stretch>
        </p:blipFill>
        <p:spPr>
          <a:xfrm>
            <a:off x="7598703" y="227185"/>
            <a:ext cx="1262414" cy="1106385"/>
          </a:xfrm>
          <a:prstGeom prst="rect">
            <a:avLst/>
          </a:prstGeom>
        </p:spPr>
      </p:pic>
      <p:graphicFrame>
        <p:nvGraphicFramePr>
          <p:cNvPr id="2" name="Content Placeholder 4">
            <a:extLst>
              <a:ext uri="{FF2B5EF4-FFF2-40B4-BE49-F238E27FC236}">
                <a16:creationId xmlns:a16="http://schemas.microsoft.com/office/drawing/2014/main" id="{7A7013D3-53CB-49F4-7338-9CC63E31BD97}"/>
              </a:ext>
            </a:extLst>
          </p:cNvPr>
          <p:cNvGraphicFramePr>
            <a:graphicFrameLocks/>
          </p:cNvGraphicFramePr>
          <p:nvPr>
            <p:extLst>
              <p:ext uri="{D42A27DB-BD31-4B8C-83A1-F6EECF244321}">
                <p14:modId xmlns:p14="http://schemas.microsoft.com/office/powerpoint/2010/main" val="3364215773"/>
              </p:ext>
            </p:extLst>
          </p:nvPr>
        </p:nvGraphicFramePr>
        <p:xfrm>
          <a:off x="594356" y="2038428"/>
          <a:ext cx="11056624" cy="4110915"/>
        </p:xfrm>
        <a:graphic>
          <a:graphicData uri="http://schemas.openxmlformats.org/drawingml/2006/table">
            <a:tbl>
              <a:tblPr firstRow="1" firstCol="1" bandRow="1">
                <a:tableStyleId>{68D230F3-CF80-4859-8CE7-A43EE81993B5}</a:tableStyleId>
              </a:tblPr>
              <a:tblGrid>
                <a:gridCol w="1653966">
                  <a:extLst>
                    <a:ext uri="{9D8B030D-6E8A-4147-A177-3AD203B41FA5}">
                      <a16:colId xmlns:a16="http://schemas.microsoft.com/office/drawing/2014/main" val="215065790"/>
                    </a:ext>
                  </a:extLst>
                </a:gridCol>
                <a:gridCol w="2911506">
                  <a:extLst>
                    <a:ext uri="{9D8B030D-6E8A-4147-A177-3AD203B41FA5}">
                      <a16:colId xmlns:a16="http://schemas.microsoft.com/office/drawing/2014/main" val="2904831953"/>
                    </a:ext>
                  </a:extLst>
                </a:gridCol>
                <a:gridCol w="2589899">
                  <a:extLst>
                    <a:ext uri="{9D8B030D-6E8A-4147-A177-3AD203B41FA5}">
                      <a16:colId xmlns:a16="http://schemas.microsoft.com/office/drawing/2014/main" val="4060658115"/>
                    </a:ext>
                  </a:extLst>
                </a:gridCol>
                <a:gridCol w="2047764">
                  <a:extLst>
                    <a:ext uri="{9D8B030D-6E8A-4147-A177-3AD203B41FA5}">
                      <a16:colId xmlns:a16="http://schemas.microsoft.com/office/drawing/2014/main" val="1092057155"/>
                    </a:ext>
                  </a:extLst>
                </a:gridCol>
                <a:gridCol w="1853489">
                  <a:extLst>
                    <a:ext uri="{9D8B030D-6E8A-4147-A177-3AD203B41FA5}">
                      <a16:colId xmlns:a16="http://schemas.microsoft.com/office/drawing/2014/main" val="2799774411"/>
                    </a:ext>
                  </a:extLst>
                </a:gridCol>
              </a:tblGrid>
              <a:tr h="225720">
                <a:tc>
                  <a:txBody>
                    <a:bodyPr/>
                    <a:lstStyle/>
                    <a:p>
                      <a:pPr marL="6350" marR="5080" indent="-6350" algn="l">
                        <a:lnSpc>
                          <a:spcPct val="107000"/>
                        </a:lnSpc>
                        <a:spcAft>
                          <a:spcPts val="20"/>
                        </a:spcAft>
                        <a:buNone/>
                      </a:pPr>
                      <a:r>
                        <a:rPr lang="en-IN" sz="1400" kern="100">
                          <a:effectLst/>
                        </a:rPr>
                        <a:t>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a:effectLst/>
                        </a:rPr>
                        <a:t>Authors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Feature Extraction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Classifier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Accuracy (%)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1163444693"/>
                  </a:ext>
                </a:extLst>
              </a:tr>
              <a:tr h="459980">
                <a:tc>
                  <a:txBody>
                    <a:bodyPr/>
                    <a:lstStyle/>
                    <a:p>
                      <a:pPr marL="6350" marR="5080" indent="-6350" algn="l">
                        <a:lnSpc>
                          <a:spcPct val="107000"/>
                        </a:lnSpc>
                        <a:spcAft>
                          <a:spcPts val="20"/>
                        </a:spcAft>
                        <a:buNone/>
                      </a:pPr>
                      <a:r>
                        <a:rPr lang="en-IN" sz="1400" kern="100" dirty="0">
                          <a:effectLst/>
                        </a:rPr>
                        <a:t>Rice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Joshi &amp; Jadhav 2017 [28] </a:t>
                      </a:r>
                    </a:p>
                    <a:p>
                      <a:pPr marL="1270" marR="5080" indent="-6350" algn="l">
                        <a:lnSpc>
                          <a:spcPct val="107000"/>
                        </a:lnSpc>
                        <a:spcAft>
                          <a:spcPts val="20"/>
                        </a:spcAft>
                        <a:buNone/>
                      </a:pPr>
                      <a:r>
                        <a:rPr lang="en-IN" sz="1400" kern="100" dirty="0">
                          <a:effectLst/>
                        </a:rPr>
                        <a:t>Zhang et al. 2018a [29] </a:t>
                      </a:r>
                    </a:p>
                  </a:txBody>
                  <a:tcPr marL="44960" marR="23312" marT="2914" marB="0"/>
                </a:tc>
                <a:tc>
                  <a:txBody>
                    <a:bodyPr/>
                    <a:lstStyle/>
                    <a:p>
                      <a:pPr marL="6350" marR="5080" indent="-6350" algn="l">
                        <a:lnSpc>
                          <a:spcPct val="107000"/>
                        </a:lnSpc>
                        <a:spcAft>
                          <a:spcPts val="20"/>
                        </a:spcAft>
                        <a:buNone/>
                      </a:pPr>
                      <a:r>
                        <a:rPr lang="en-IN" sz="1400" kern="100" dirty="0">
                          <a:effectLst/>
                        </a:rPr>
                        <a:t>Color &amp; Shape  </a:t>
                      </a:r>
                    </a:p>
                    <a:p>
                      <a:pPr marL="6350" marR="5080" indent="-6350" algn="l">
                        <a:lnSpc>
                          <a:spcPct val="107000"/>
                        </a:lnSpc>
                        <a:spcAft>
                          <a:spcPts val="20"/>
                        </a:spcAft>
                        <a:buNone/>
                      </a:pPr>
                      <a:r>
                        <a:rPr lang="en-IN" sz="1400" kern="100" dirty="0">
                          <a:effectLst/>
                        </a:rPr>
                        <a:t>Haar &amp; SIFT </a:t>
                      </a:r>
                    </a:p>
                  </a:txBody>
                  <a:tcPr marL="44960" marR="23312" marT="2914" marB="0"/>
                </a:tc>
                <a:tc>
                  <a:txBody>
                    <a:bodyPr/>
                    <a:lstStyle/>
                    <a:p>
                      <a:pPr marL="6350" marR="5080" indent="-6350" algn="l">
                        <a:lnSpc>
                          <a:spcPct val="107000"/>
                        </a:lnSpc>
                        <a:spcAft>
                          <a:spcPts val="20"/>
                        </a:spcAft>
                        <a:buNone/>
                      </a:pPr>
                      <a:r>
                        <a:rPr lang="en-IN" sz="1400" kern="100" dirty="0">
                          <a:effectLst/>
                        </a:rPr>
                        <a:t>MD &amp; k-NN  </a:t>
                      </a:r>
                    </a:p>
                    <a:p>
                      <a:pPr marL="6350" marR="5080" indent="-6350" algn="l">
                        <a:lnSpc>
                          <a:spcPct val="107000"/>
                        </a:lnSpc>
                        <a:spcAft>
                          <a:spcPts val="20"/>
                        </a:spcAft>
                        <a:buNone/>
                      </a:pPr>
                      <a:r>
                        <a:rPr lang="en-IN" sz="1400" kern="100" dirty="0">
                          <a:effectLst/>
                        </a:rPr>
                        <a:t>Vegetation Index </a:t>
                      </a:r>
                    </a:p>
                  </a:txBody>
                  <a:tcPr marL="44960" marR="23312" marT="2914" marB="0"/>
                </a:tc>
                <a:tc>
                  <a:txBody>
                    <a:bodyPr/>
                    <a:lstStyle/>
                    <a:p>
                      <a:pPr marL="6350" marR="5080" indent="-6350" algn="l">
                        <a:lnSpc>
                          <a:spcPct val="107000"/>
                        </a:lnSpc>
                        <a:spcAft>
                          <a:spcPts val="20"/>
                        </a:spcAft>
                        <a:buNone/>
                      </a:pPr>
                      <a:r>
                        <a:rPr lang="en-IN" sz="1400" kern="100" dirty="0">
                          <a:effectLst/>
                        </a:rPr>
                        <a:t>88.15 </a:t>
                      </a:r>
                    </a:p>
                    <a:p>
                      <a:pPr marL="6350" marR="5080" indent="-6350" algn="l">
                        <a:lnSpc>
                          <a:spcPct val="107000"/>
                        </a:lnSpc>
                        <a:spcAft>
                          <a:spcPts val="20"/>
                        </a:spcAft>
                        <a:buNone/>
                      </a:pPr>
                      <a:r>
                        <a:rPr lang="en-IN" sz="1400" kern="100" dirty="0">
                          <a:effectLst/>
                        </a:rPr>
                        <a:t>63 </a:t>
                      </a:r>
                    </a:p>
                  </a:txBody>
                  <a:tcPr marL="44960" marR="23312" marT="2914" marB="0"/>
                </a:tc>
                <a:extLst>
                  <a:ext uri="{0D108BD9-81ED-4DB2-BD59-A6C34878D82A}">
                    <a16:rowId xmlns:a16="http://schemas.microsoft.com/office/drawing/2014/main" val="1989789492"/>
                  </a:ext>
                </a:extLst>
              </a:tr>
              <a:tr h="243972">
                <a:tc>
                  <a:txBody>
                    <a:bodyPr/>
                    <a:lstStyle/>
                    <a:p>
                      <a:pPr marL="6350" marR="5080" indent="-6350" algn="l">
                        <a:lnSpc>
                          <a:spcPct val="107000"/>
                        </a:lnSpc>
                        <a:spcAft>
                          <a:spcPts val="20"/>
                        </a:spcAft>
                        <a:buNone/>
                        <a:tabLst>
                          <a:tab pos="695960" algn="r"/>
                        </a:tabLst>
                      </a:pPr>
                      <a:r>
                        <a:rPr lang="en-IN" sz="1400" kern="100" dirty="0">
                          <a:effectLst/>
                        </a:rPr>
                        <a:t>Wheat &amp; Corn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err="1">
                          <a:effectLst/>
                        </a:rPr>
                        <a:t>Azadbakht</a:t>
                      </a:r>
                      <a:r>
                        <a:rPr lang="en-IN" sz="1400" kern="100" dirty="0">
                          <a:effectLst/>
                        </a:rPr>
                        <a:t> et al. 2019 [33] </a:t>
                      </a:r>
                    </a:p>
                  </a:txBody>
                  <a:tcPr marL="44960" marR="23312" marT="2914" marB="0"/>
                </a:tc>
                <a:tc>
                  <a:txBody>
                    <a:bodyPr/>
                    <a:lstStyle/>
                    <a:p>
                      <a:pPr marL="6350" marR="5080" indent="-6350" algn="l">
                        <a:lnSpc>
                          <a:spcPct val="107000"/>
                        </a:lnSpc>
                        <a:spcAft>
                          <a:spcPts val="20"/>
                        </a:spcAft>
                        <a:buNone/>
                      </a:pPr>
                      <a:r>
                        <a:rPr lang="en-IN" sz="1400" kern="100" dirty="0">
                          <a:effectLst/>
                        </a:rPr>
                        <a:t>Index based</a:t>
                      </a:r>
                    </a:p>
                  </a:txBody>
                  <a:tcPr marL="44960" marR="23312" marT="2914" marB="0"/>
                </a:tc>
                <a:tc>
                  <a:txBody>
                    <a:bodyPr/>
                    <a:lstStyle/>
                    <a:p>
                      <a:pPr marL="6350" marR="5080" indent="-6350" algn="l">
                        <a:lnSpc>
                          <a:spcPct val="107000"/>
                        </a:lnSpc>
                        <a:spcAft>
                          <a:spcPts val="20"/>
                        </a:spcAft>
                        <a:buNone/>
                      </a:pPr>
                      <a:r>
                        <a:rPr lang="en-IN" sz="1400" kern="100" dirty="0">
                          <a:effectLst/>
                        </a:rPr>
                        <a:t>Regression</a:t>
                      </a:r>
                    </a:p>
                  </a:txBody>
                  <a:tcPr marL="44960" marR="23312" marT="2914" marB="0"/>
                </a:tc>
                <a:tc>
                  <a:txBody>
                    <a:bodyPr/>
                    <a:lstStyle/>
                    <a:p>
                      <a:pPr marL="6350" marR="5080" indent="-6350" algn="l">
                        <a:lnSpc>
                          <a:spcPct val="107000"/>
                        </a:lnSpc>
                        <a:spcAft>
                          <a:spcPts val="20"/>
                        </a:spcAft>
                        <a:buNone/>
                      </a:pPr>
                      <a:r>
                        <a:rPr lang="en-IN" sz="1400" kern="100" dirty="0">
                          <a:effectLst/>
                        </a:rPr>
                        <a:t>95.00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2868349214"/>
                  </a:ext>
                </a:extLst>
              </a:tr>
              <a:tr h="458800">
                <a:tc>
                  <a:txBody>
                    <a:bodyPr/>
                    <a:lstStyle/>
                    <a:p>
                      <a:pPr marL="6350" marR="5080" indent="-6350" algn="l">
                        <a:lnSpc>
                          <a:spcPct val="107000"/>
                        </a:lnSpc>
                        <a:spcAft>
                          <a:spcPts val="20"/>
                        </a:spcAft>
                        <a:buNone/>
                      </a:pPr>
                      <a:r>
                        <a:rPr lang="en-IN" sz="1400" kern="100">
                          <a:effectLst/>
                        </a:rPr>
                        <a:t>Soyabean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Pires et al. 2016 [38]</a:t>
                      </a:r>
                    </a:p>
                    <a:p>
                      <a:pPr marL="1270" marR="5080" indent="-6350" algn="l">
                        <a:lnSpc>
                          <a:spcPct val="107000"/>
                        </a:lnSpc>
                        <a:spcAft>
                          <a:spcPts val="20"/>
                        </a:spcAft>
                        <a:buNone/>
                      </a:pPr>
                      <a:r>
                        <a:rPr lang="en-IN" sz="1400" kern="100" dirty="0">
                          <a:effectLst/>
                        </a:rPr>
                        <a:t>Kaur et al. 2018b [19]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SIFT, SURF, HOG </a:t>
                      </a:r>
                    </a:p>
                    <a:p>
                      <a:pPr marL="6350" marR="5080" indent="-6350" algn="l">
                        <a:lnSpc>
                          <a:spcPct val="107000"/>
                        </a:lnSpc>
                        <a:spcAft>
                          <a:spcPts val="20"/>
                        </a:spcAft>
                        <a:buNone/>
                      </a:pPr>
                      <a:r>
                        <a:rPr lang="en-IN" sz="1400" kern="100" dirty="0">
                          <a:effectLst/>
                        </a:rPr>
                        <a:t>Color, Texture, Shape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SVM </a:t>
                      </a:r>
                    </a:p>
                    <a:p>
                      <a:pPr marL="6350" marR="5080" indent="-6350" algn="l">
                        <a:lnSpc>
                          <a:spcPct val="107000"/>
                        </a:lnSpc>
                        <a:spcAft>
                          <a:spcPts val="20"/>
                        </a:spcAft>
                        <a:buNone/>
                      </a:pPr>
                      <a:r>
                        <a:rPr lang="en-IN" sz="1400" kern="100" dirty="0">
                          <a:effectLst/>
                        </a:rPr>
                        <a:t>SVM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96.25 </a:t>
                      </a:r>
                    </a:p>
                    <a:p>
                      <a:pPr marL="6350" marR="5080" indent="-6350" algn="l">
                        <a:lnSpc>
                          <a:spcPct val="107000"/>
                        </a:lnSpc>
                        <a:spcAft>
                          <a:spcPts val="20"/>
                        </a:spcAft>
                        <a:buNone/>
                      </a:pPr>
                      <a:r>
                        <a:rPr lang="en-IN" sz="1400" kern="100" dirty="0">
                          <a:effectLst/>
                        </a:rPr>
                        <a:t>84.00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1313223549"/>
                  </a:ext>
                </a:extLst>
              </a:tr>
              <a:tr h="225720">
                <a:tc>
                  <a:txBody>
                    <a:bodyPr/>
                    <a:lstStyle/>
                    <a:p>
                      <a:pPr marL="6350" marR="5080" indent="-6350" algn="l">
                        <a:lnSpc>
                          <a:spcPct val="107000"/>
                        </a:lnSpc>
                        <a:spcAft>
                          <a:spcPts val="20"/>
                        </a:spcAft>
                        <a:buNone/>
                      </a:pPr>
                      <a:r>
                        <a:rPr lang="en-IN" sz="1400" kern="100">
                          <a:effectLst/>
                        </a:rPr>
                        <a:t>Millet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err="1">
                          <a:effectLst/>
                        </a:rPr>
                        <a:t>Caulibaly</a:t>
                      </a:r>
                      <a:r>
                        <a:rPr lang="en-IN" sz="1400" kern="100" dirty="0">
                          <a:effectLst/>
                        </a:rPr>
                        <a:t> et al.2019 [35]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Transfer Learning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VGG16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89.00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4270809941"/>
                  </a:ext>
                </a:extLst>
              </a:tr>
              <a:tr h="225720">
                <a:tc>
                  <a:txBody>
                    <a:bodyPr/>
                    <a:lstStyle/>
                    <a:p>
                      <a:pPr marL="6350" marR="5080" indent="-6350" algn="l">
                        <a:lnSpc>
                          <a:spcPct val="107000"/>
                        </a:lnSpc>
                        <a:spcAft>
                          <a:spcPts val="20"/>
                        </a:spcAft>
                        <a:buNone/>
                      </a:pPr>
                      <a:r>
                        <a:rPr lang="en-IN" sz="1400" kern="100">
                          <a:effectLst/>
                        </a:rPr>
                        <a:t>Sugar beet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err="1">
                          <a:effectLst/>
                        </a:rPr>
                        <a:t>Hallau</a:t>
                      </a:r>
                      <a:r>
                        <a:rPr lang="en-IN" sz="1400" kern="100" dirty="0">
                          <a:effectLst/>
                        </a:rPr>
                        <a:t> et al. 2017 [36]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Texture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SVM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82.00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4223477442"/>
                  </a:ext>
                </a:extLst>
              </a:tr>
              <a:tr h="225720">
                <a:tc>
                  <a:txBody>
                    <a:bodyPr/>
                    <a:lstStyle/>
                    <a:p>
                      <a:pPr marL="6350" marR="5080" indent="-6350" algn="l">
                        <a:lnSpc>
                          <a:spcPct val="107000"/>
                        </a:lnSpc>
                        <a:spcAft>
                          <a:spcPts val="20"/>
                        </a:spcAft>
                        <a:buNone/>
                      </a:pPr>
                      <a:r>
                        <a:rPr lang="en-IN" sz="1400" kern="100">
                          <a:effectLst/>
                        </a:rPr>
                        <a:t>Cane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Pujari et al. 2016 [37]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RGB Color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105"/>
                        </a:spcAft>
                        <a:buNone/>
                        <a:tabLst>
                          <a:tab pos="886460" algn="r"/>
                        </a:tabLst>
                      </a:pPr>
                      <a:r>
                        <a:rPr lang="en-IN" sz="1400" kern="100" dirty="0">
                          <a:effectLst/>
                        </a:rPr>
                        <a:t>SVM &amp; EBΡΝΝ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92.00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3078232904"/>
                  </a:ext>
                </a:extLst>
              </a:tr>
              <a:tr h="469692">
                <a:tc>
                  <a:txBody>
                    <a:bodyPr/>
                    <a:lstStyle/>
                    <a:p>
                      <a:pPr marL="6350" marR="5080" indent="-6350" algn="l">
                        <a:lnSpc>
                          <a:spcPct val="107000"/>
                        </a:lnSpc>
                        <a:spcAft>
                          <a:spcPts val="20"/>
                        </a:spcAft>
                        <a:buNone/>
                      </a:pPr>
                      <a:r>
                        <a:rPr lang="en-IN" sz="1400" kern="100">
                          <a:effectLst/>
                        </a:rPr>
                        <a:t>Mix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err="1">
                          <a:effectLst/>
                        </a:rPr>
                        <a:t>Sladojevic</a:t>
                      </a:r>
                      <a:r>
                        <a:rPr lang="en-IN" sz="1400" kern="100" dirty="0">
                          <a:effectLst/>
                        </a:rPr>
                        <a:t> et al. 2016 [39] </a:t>
                      </a:r>
                    </a:p>
                    <a:p>
                      <a:pPr marL="1270" marR="5080" indent="-6350" algn="l">
                        <a:lnSpc>
                          <a:spcPct val="107000"/>
                        </a:lnSpc>
                        <a:spcAft>
                          <a:spcPts val="20"/>
                        </a:spcAft>
                        <a:buNone/>
                      </a:pPr>
                      <a:r>
                        <a:rPr lang="en-IN" sz="1400" kern="100" dirty="0">
                          <a:effectLst/>
                        </a:rPr>
                        <a:t>Ferentinos 2018 [25]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1075055" indent="-6350" algn="l">
                        <a:lnSpc>
                          <a:spcPct val="112000"/>
                        </a:lnSpc>
                        <a:spcAft>
                          <a:spcPts val="20"/>
                        </a:spcAft>
                        <a:buNone/>
                      </a:pPr>
                      <a:r>
                        <a:rPr lang="en-IN" sz="1400" kern="100" dirty="0">
                          <a:effectLst/>
                        </a:rPr>
                        <a:t>-  </a:t>
                      </a:r>
                    </a:p>
                    <a:p>
                      <a:pPr marL="6350" marR="5080" indent="-6350" algn="l">
                        <a:lnSpc>
                          <a:spcPct val="107000"/>
                        </a:lnSpc>
                        <a:spcAft>
                          <a:spcPts val="20"/>
                        </a:spcAft>
                        <a:buNone/>
                      </a:pPr>
                      <a:r>
                        <a:rPr lang="en-IN" sz="1400" kern="100" dirty="0" err="1">
                          <a:effectLst/>
                        </a:rPr>
                        <a:t>TransferLearning</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CNN  </a:t>
                      </a:r>
                    </a:p>
                    <a:p>
                      <a:pPr marL="6350" marR="5080" indent="-6350" algn="l">
                        <a:lnSpc>
                          <a:spcPct val="107000"/>
                        </a:lnSpc>
                        <a:spcAft>
                          <a:spcPts val="20"/>
                        </a:spcAft>
                        <a:buNone/>
                      </a:pPr>
                      <a:r>
                        <a:rPr lang="en-IN" sz="1400" kern="100" dirty="0" err="1">
                          <a:effectLst/>
                        </a:rPr>
                        <a:t>Alexnet</a:t>
                      </a:r>
                      <a:r>
                        <a:rPr lang="en-IN" sz="1400" kern="100" dirty="0">
                          <a:effectLst/>
                        </a:rPr>
                        <a:t>, VGG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95.80 </a:t>
                      </a:r>
                    </a:p>
                    <a:p>
                      <a:pPr marL="6350" marR="5080" indent="-6350" algn="l">
                        <a:lnSpc>
                          <a:spcPct val="107000"/>
                        </a:lnSpc>
                        <a:spcAft>
                          <a:spcPts val="20"/>
                        </a:spcAft>
                        <a:buNone/>
                      </a:pPr>
                      <a:r>
                        <a:rPr lang="en-IN" sz="1400" kern="100" dirty="0">
                          <a:effectLst/>
                        </a:rPr>
                        <a:t>99.53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850394848"/>
                  </a:ext>
                </a:extLst>
              </a:tr>
              <a:tr h="299477">
                <a:tc>
                  <a:txBody>
                    <a:bodyPr/>
                    <a:lstStyle/>
                    <a:p>
                      <a:pPr marL="6350" marR="5080" indent="-6350" algn="l">
                        <a:lnSpc>
                          <a:spcPct val="107000"/>
                        </a:lnSpc>
                        <a:spcAft>
                          <a:spcPts val="20"/>
                        </a:spcAft>
                        <a:buNone/>
                      </a:pPr>
                      <a:r>
                        <a:rPr lang="en-IN" sz="1400" kern="100">
                          <a:effectLst/>
                        </a:rPr>
                        <a:t>Apple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Jolly &amp; Ramam 2016 [40]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err="1">
                          <a:effectLst/>
                        </a:rPr>
                        <a:t>Haarlick</a:t>
                      </a:r>
                      <a:r>
                        <a:rPr lang="en-IN" sz="1400" kern="100" dirty="0">
                          <a:effectLst/>
                        </a:rPr>
                        <a:t> &amp; LBP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SVM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96.00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3828560168"/>
                  </a:ext>
                </a:extLst>
              </a:tr>
              <a:tr h="299477">
                <a:tc>
                  <a:txBody>
                    <a:bodyPr/>
                    <a:lstStyle/>
                    <a:p>
                      <a:pPr marL="6350" marR="5080" indent="-6350" algn="l">
                        <a:lnSpc>
                          <a:spcPct val="107000"/>
                        </a:lnSpc>
                        <a:spcAft>
                          <a:spcPts val="20"/>
                        </a:spcAft>
                        <a:buNone/>
                      </a:pPr>
                      <a:r>
                        <a:rPr lang="en-IN" sz="1400" kern="100">
                          <a:effectLst/>
                        </a:rPr>
                        <a:t>Citrus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Sharif et al. 2018 [41]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tabLst>
                          <a:tab pos="1149350" algn="r"/>
                        </a:tabLst>
                      </a:pPr>
                      <a:r>
                        <a:rPr lang="en-IN" sz="1400" kern="100" dirty="0">
                          <a:effectLst/>
                        </a:rPr>
                        <a:t>Color, Texture, Geometrical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Multiclass SVM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95.80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2667724537"/>
                  </a:ext>
                </a:extLst>
              </a:tr>
              <a:tr h="225720">
                <a:tc>
                  <a:txBody>
                    <a:bodyPr/>
                    <a:lstStyle/>
                    <a:p>
                      <a:pPr marL="6350" marR="5080" indent="-6350" algn="l">
                        <a:lnSpc>
                          <a:spcPct val="107000"/>
                        </a:lnSpc>
                        <a:spcAft>
                          <a:spcPts val="20"/>
                        </a:spcAft>
                        <a:buNone/>
                      </a:pPr>
                      <a:r>
                        <a:rPr lang="en-IN" sz="1400" kern="100">
                          <a:effectLst/>
                        </a:rPr>
                        <a:t>Cherry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err="1">
                          <a:effectLst/>
                        </a:rPr>
                        <a:t>Sengar</a:t>
                      </a:r>
                      <a:r>
                        <a:rPr lang="en-IN" sz="1400" kern="100" dirty="0">
                          <a:effectLst/>
                        </a:rPr>
                        <a:t> et. al. 2018 [42]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Lesion Area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99.00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346436864"/>
                  </a:ext>
                </a:extLst>
              </a:tr>
              <a:tr h="299477">
                <a:tc>
                  <a:txBody>
                    <a:bodyPr/>
                    <a:lstStyle/>
                    <a:p>
                      <a:pPr marL="6350" marR="5080" indent="-6350" algn="l">
                        <a:lnSpc>
                          <a:spcPct val="107000"/>
                        </a:lnSpc>
                        <a:spcAft>
                          <a:spcPts val="20"/>
                        </a:spcAft>
                        <a:buNone/>
                      </a:pPr>
                      <a:r>
                        <a:rPr lang="en-IN" sz="1400" kern="100">
                          <a:effectLst/>
                        </a:rPr>
                        <a:t>Grape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err="1">
                          <a:effectLst/>
                        </a:rPr>
                        <a:t>Javidam</a:t>
                      </a:r>
                      <a:r>
                        <a:rPr lang="en-IN" sz="1400" kern="100" dirty="0">
                          <a:effectLst/>
                        </a:rPr>
                        <a:t> et al. 2023 [43]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GLCM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Inception V3 </a:t>
                      </a:r>
                    </a:p>
                  </a:txBody>
                  <a:tcPr marL="44960" marR="23312" marT="2914" marB="0"/>
                </a:tc>
                <a:tc>
                  <a:txBody>
                    <a:bodyPr/>
                    <a:lstStyle/>
                    <a:p>
                      <a:pPr marL="6350" marR="5080" indent="-6350" algn="l">
                        <a:lnSpc>
                          <a:spcPct val="107000"/>
                        </a:lnSpc>
                        <a:spcAft>
                          <a:spcPts val="20"/>
                        </a:spcAft>
                        <a:buNone/>
                      </a:pPr>
                      <a:r>
                        <a:rPr lang="en-IN" sz="1400" kern="100">
                          <a:effectLst/>
                        </a:rPr>
                        <a:t>98.97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892852090"/>
                  </a:ext>
                </a:extLst>
              </a:tr>
              <a:tr h="225720">
                <a:tc>
                  <a:txBody>
                    <a:bodyPr/>
                    <a:lstStyle/>
                    <a:p>
                      <a:pPr marL="6350" marR="5080" indent="-6350" algn="l">
                        <a:lnSpc>
                          <a:spcPct val="107000"/>
                        </a:lnSpc>
                        <a:spcAft>
                          <a:spcPts val="20"/>
                        </a:spcAft>
                        <a:buNone/>
                      </a:pPr>
                      <a:r>
                        <a:rPr lang="en-IN" sz="1400" kern="100">
                          <a:effectLst/>
                        </a:rPr>
                        <a:t>Cucumber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Zhang et al. 2017 [44]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PHOG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SVM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91.48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1858840258"/>
                  </a:ext>
                </a:extLst>
              </a:tr>
              <a:tr h="225720">
                <a:tc>
                  <a:txBody>
                    <a:bodyPr/>
                    <a:lstStyle/>
                    <a:p>
                      <a:pPr marL="6350" marR="5080" indent="-6350" algn="l">
                        <a:lnSpc>
                          <a:spcPct val="107000"/>
                        </a:lnSpc>
                        <a:spcAft>
                          <a:spcPts val="20"/>
                        </a:spcAft>
                        <a:buNone/>
                      </a:pPr>
                      <a:r>
                        <a:rPr lang="en-IN" sz="1400" kern="100">
                          <a:effectLst/>
                        </a:rPr>
                        <a:t>Tomato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1270" marR="5080" indent="-6350" algn="l">
                        <a:lnSpc>
                          <a:spcPct val="107000"/>
                        </a:lnSpc>
                        <a:spcAft>
                          <a:spcPts val="20"/>
                        </a:spcAft>
                        <a:buNone/>
                      </a:pPr>
                      <a:r>
                        <a:rPr lang="en-IN" sz="1400" kern="100" dirty="0">
                          <a:effectLst/>
                        </a:rPr>
                        <a:t>Bhatia et al. 2021 [45]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a:effectLst/>
                        </a:rPr>
                        <a:t>SVM Log Reg </a:t>
                      </a:r>
                      <a:endParaRPr lang="en-IN" sz="14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tc>
                  <a:txBody>
                    <a:bodyPr/>
                    <a:lstStyle/>
                    <a:p>
                      <a:pPr marL="6350" marR="5080" indent="-6350" algn="l">
                        <a:lnSpc>
                          <a:spcPct val="107000"/>
                        </a:lnSpc>
                        <a:spcAft>
                          <a:spcPts val="20"/>
                        </a:spcAft>
                        <a:buNone/>
                      </a:pPr>
                      <a:r>
                        <a:rPr lang="en-IN" sz="1400" kern="100" dirty="0">
                          <a:effectLst/>
                        </a:rPr>
                        <a:t>92.73 </a:t>
                      </a:r>
                      <a:endParaRPr lang="en-IN" sz="1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960" marR="23312" marT="2914" marB="0"/>
                </a:tc>
                <a:extLst>
                  <a:ext uri="{0D108BD9-81ED-4DB2-BD59-A6C34878D82A}">
                    <a16:rowId xmlns:a16="http://schemas.microsoft.com/office/drawing/2014/main" val="4044188791"/>
                  </a:ext>
                </a:extLst>
              </a:tr>
            </a:tbl>
          </a:graphicData>
        </a:graphic>
      </p:graphicFrame>
    </p:spTree>
    <p:extLst>
      <p:ext uri="{BB962C8B-B14F-4D97-AF65-F5344CB8AC3E}">
        <p14:creationId xmlns:p14="http://schemas.microsoft.com/office/powerpoint/2010/main" val="2308261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5. RESEARCH GAPS :</a:t>
            </a:r>
          </a:p>
          <a:p>
            <a:pPr algn="l"/>
            <a:endParaRPr lang="en-IN" dirty="0">
              <a:latin typeface="Comic Sans MS" panose="030F0702030302020204" pitchFamily="66" charset="0"/>
            </a:endParaRPr>
          </a:p>
          <a:p>
            <a:pPr algn="l"/>
            <a:endParaRPr lang="en-IN" dirty="0"/>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243A8C51-82F4-468F-E365-16EF72C2D20A}"/>
              </a:ext>
            </a:extLst>
          </p:cNvPr>
          <p:cNvSpPr>
            <a:spLocks noGrp="1"/>
          </p:cNvSpPr>
          <p:nvPr>
            <p:ph type="ftr" sz="quarter" idx="11"/>
          </p:nvPr>
        </p:nvSpPr>
        <p:spPr>
          <a:xfrm>
            <a:off x="289877" y="6425914"/>
            <a:ext cx="11819265"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CFBF49E7-4D75-26E4-949C-7930D41D35DD}"/>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1CFB9736-305D-AA7C-F660-7015BC441870}"/>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7BC228DF-9A5E-01BB-4699-B46EE0028171}"/>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627C57FB-42C8-8660-2F48-54BC14299D34}"/>
              </a:ext>
            </a:extLst>
          </p:cNvPr>
          <p:cNvPicPr>
            <a:picLocks noChangeAspect="1"/>
          </p:cNvPicPr>
          <p:nvPr/>
        </p:nvPicPr>
        <p:blipFill>
          <a:blip r:embed="rId5"/>
          <a:stretch>
            <a:fillRect/>
          </a:stretch>
        </p:blipFill>
        <p:spPr>
          <a:xfrm>
            <a:off x="4102447" y="97053"/>
            <a:ext cx="1386852" cy="1163167"/>
          </a:xfrm>
          <a:prstGeom prst="rect">
            <a:avLst/>
          </a:prstGeom>
        </p:spPr>
      </p:pic>
      <p:pic>
        <p:nvPicPr>
          <p:cNvPr id="12" name="Picture 11">
            <a:extLst>
              <a:ext uri="{FF2B5EF4-FFF2-40B4-BE49-F238E27FC236}">
                <a16:creationId xmlns:a16="http://schemas.microsoft.com/office/drawing/2014/main" id="{FE1DD95B-F10B-9C3D-3C9D-6B21A5DEEC8D}"/>
              </a:ext>
            </a:extLst>
          </p:cNvPr>
          <p:cNvPicPr>
            <a:picLocks noChangeAspect="1"/>
          </p:cNvPicPr>
          <p:nvPr/>
        </p:nvPicPr>
        <p:blipFill>
          <a:blip r:embed="rId6"/>
          <a:stretch>
            <a:fillRect/>
          </a:stretch>
        </p:blipFill>
        <p:spPr>
          <a:xfrm>
            <a:off x="5676367" y="342915"/>
            <a:ext cx="1672589" cy="761891"/>
          </a:xfrm>
          <a:prstGeom prst="rect">
            <a:avLst/>
          </a:prstGeom>
        </p:spPr>
      </p:pic>
      <p:pic>
        <p:nvPicPr>
          <p:cNvPr id="13" name="Picture 12">
            <a:extLst>
              <a:ext uri="{FF2B5EF4-FFF2-40B4-BE49-F238E27FC236}">
                <a16:creationId xmlns:a16="http://schemas.microsoft.com/office/drawing/2014/main" id="{B9FC0B78-D55F-CDFE-3F48-C7643AE0DEF2}"/>
              </a:ext>
            </a:extLst>
          </p:cNvPr>
          <p:cNvPicPr>
            <a:picLocks noChangeAspect="1"/>
          </p:cNvPicPr>
          <p:nvPr/>
        </p:nvPicPr>
        <p:blipFill>
          <a:blip r:embed="rId7"/>
          <a:stretch>
            <a:fillRect/>
          </a:stretch>
        </p:blipFill>
        <p:spPr>
          <a:xfrm>
            <a:off x="7723093" y="183197"/>
            <a:ext cx="1262414" cy="1106385"/>
          </a:xfrm>
          <a:prstGeom prst="rect">
            <a:avLst/>
          </a:prstGeom>
        </p:spPr>
      </p:pic>
      <p:sp>
        <p:nvSpPr>
          <p:cNvPr id="2" name="Rectangle 1">
            <a:extLst>
              <a:ext uri="{FF2B5EF4-FFF2-40B4-BE49-F238E27FC236}">
                <a16:creationId xmlns:a16="http://schemas.microsoft.com/office/drawing/2014/main" id="{F72343F0-23C0-4ECA-96B7-689515AB31FC}"/>
              </a:ext>
            </a:extLst>
          </p:cNvPr>
          <p:cNvSpPr>
            <a:spLocks noChangeArrowheads="1"/>
          </p:cNvSpPr>
          <p:nvPr/>
        </p:nvSpPr>
        <p:spPr bwMode="auto">
          <a:xfrm rot="10800000" flipV="1">
            <a:off x="849629" y="2237685"/>
            <a:ext cx="1049274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000" dirty="0">
                <a:latin typeface="Arial" panose="020B0604020202020204" pitchFamily="34" charset="0"/>
              </a:rPr>
              <a:t>Limited generalizability of models across different plant species and environmental conditions.</a:t>
            </a:r>
          </a:p>
          <a:p>
            <a:pPr marL="342900" lvl="0" indent="-342900" algn="just"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Challenges in detecting diseases in early stages when symptoms are subtle.</a:t>
            </a:r>
          </a:p>
          <a:p>
            <a:pPr marL="342900" lvl="0" indent="-342900" algn="just"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Need for more robust methods to handle variations in image quality (lighting, angle, etc.).</a:t>
            </a:r>
          </a:p>
          <a:p>
            <a:pPr marL="342900" lvl="0" indent="-342900" algn="just"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Potential for improvement in real-time disease detection and diagnosis in field conditions. Exploring the integration of molecular data with image-based detection for more accurate diagnoses.</a:t>
            </a:r>
          </a:p>
          <a:p>
            <a:pPr marL="342900" lvl="0" indent="-342900" algn="just"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Addressing the computational cost and deployment challenges of complex deep learning models in resource-constrained agricultural settings.</a:t>
            </a:r>
          </a:p>
          <a:p>
            <a:pPr marL="342900" lvl="0" indent="-342900" algn="just" eaLnBrk="0" fontAlgn="base" hangingPunct="0">
              <a:spcBef>
                <a:spcPct val="0"/>
              </a:spcBef>
              <a:spcAft>
                <a:spcPct val="0"/>
              </a:spcAft>
              <a:buFont typeface="Arial" panose="020B0604020202020204" pitchFamily="34" charset="0"/>
              <a:buChar char="•"/>
            </a:pPr>
            <a:r>
              <a:rPr lang="en-US" altLang="en-US" sz="2000" dirty="0">
                <a:latin typeface="Arial" panose="020B0604020202020204" pitchFamily="34" charset="0"/>
              </a:rPr>
              <a:t>Further research into few-shot learning techniques to address the issue of limited labeled data for certain diseases.</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2881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6. PROPOSED METHODOLOGY :</a:t>
            </a: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ADB8911D-998E-158D-FF12-66707BA9B6F3}"/>
              </a:ext>
            </a:extLst>
          </p:cNvPr>
          <p:cNvSpPr>
            <a:spLocks noGrp="1"/>
          </p:cNvSpPr>
          <p:nvPr>
            <p:ph type="ftr" sz="quarter" idx="11"/>
          </p:nvPr>
        </p:nvSpPr>
        <p:spPr>
          <a:xfrm>
            <a:off x="325390" y="6443454"/>
            <a:ext cx="11703854"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03E02DA5-5FA7-BB3E-BE04-1B370A56260D}"/>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4DB9D26C-FAE0-AB7A-18FD-4C75CF79F9F0}"/>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10E906D4-705C-82A1-C796-5CED477C6156}"/>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BBC58E96-6B3D-BCDE-CAB7-A532326F6ADE}"/>
              </a:ext>
            </a:extLst>
          </p:cNvPr>
          <p:cNvPicPr>
            <a:picLocks noChangeAspect="1"/>
          </p:cNvPicPr>
          <p:nvPr/>
        </p:nvPicPr>
        <p:blipFill>
          <a:blip r:embed="rId5"/>
          <a:stretch>
            <a:fillRect/>
          </a:stretch>
        </p:blipFill>
        <p:spPr>
          <a:xfrm>
            <a:off x="4092745" y="97053"/>
            <a:ext cx="1386852" cy="1163167"/>
          </a:xfrm>
          <a:prstGeom prst="rect">
            <a:avLst/>
          </a:prstGeom>
        </p:spPr>
      </p:pic>
      <p:pic>
        <p:nvPicPr>
          <p:cNvPr id="12" name="Picture 11">
            <a:extLst>
              <a:ext uri="{FF2B5EF4-FFF2-40B4-BE49-F238E27FC236}">
                <a16:creationId xmlns:a16="http://schemas.microsoft.com/office/drawing/2014/main" id="{A9FD9C19-31F9-FA64-DA69-B3054619A8D2}"/>
              </a:ext>
            </a:extLst>
          </p:cNvPr>
          <p:cNvPicPr>
            <a:picLocks noChangeAspect="1"/>
          </p:cNvPicPr>
          <p:nvPr/>
        </p:nvPicPr>
        <p:blipFill>
          <a:blip r:embed="rId6"/>
          <a:stretch>
            <a:fillRect/>
          </a:stretch>
        </p:blipFill>
        <p:spPr>
          <a:xfrm>
            <a:off x="5656139" y="324282"/>
            <a:ext cx="1672589" cy="761891"/>
          </a:xfrm>
          <a:prstGeom prst="rect">
            <a:avLst/>
          </a:prstGeom>
        </p:spPr>
      </p:pic>
      <p:pic>
        <p:nvPicPr>
          <p:cNvPr id="13" name="Picture 12">
            <a:extLst>
              <a:ext uri="{FF2B5EF4-FFF2-40B4-BE49-F238E27FC236}">
                <a16:creationId xmlns:a16="http://schemas.microsoft.com/office/drawing/2014/main" id="{A848C7BF-34AD-020D-D9FB-63ADCAED09B2}"/>
              </a:ext>
            </a:extLst>
          </p:cNvPr>
          <p:cNvPicPr>
            <a:picLocks noChangeAspect="1"/>
          </p:cNvPicPr>
          <p:nvPr/>
        </p:nvPicPr>
        <p:blipFill>
          <a:blip r:embed="rId7"/>
          <a:stretch>
            <a:fillRect/>
          </a:stretch>
        </p:blipFill>
        <p:spPr>
          <a:xfrm>
            <a:off x="7681812" y="144529"/>
            <a:ext cx="1262414" cy="1106385"/>
          </a:xfrm>
          <a:prstGeom prst="rect">
            <a:avLst/>
          </a:prstGeom>
        </p:spPr>
      </p:pic>
      <p:grpSp>
        <p:nvGrpSpPr>
          <p:cNvPr id="2" name="Group 1">
            <a:extLst>
              <a:ext uri="{FF2B5EF4-FFF2-40B4-BE49-F238E27FC236}">
                <a16:creationId xmlns:a16="http://schemas.microsoft.com/office/drawing/2014/main" id="{880A62CE-1846-0210-457A-1CB5E0E5EAB1}"/>
              </a:ext>
            </a:extLst>
          </p:cNvPr>
          <p:cNvGrpSpPr>
            <a:grpSpLocks/>
          </p:cNvGrpSpPr>
          <p:nvPr/>
        </p:nvGrpSpPr>
        <p:grpSpPr>
          <a:xfrm>
            <a:off x="800340" y="2340009"/>
            <a:ext cx="10591319" cy="3118994"/>
            <a:chOff x="-2564453" y="257554"/>
            <a:chExt cx="3891005" cy="2185279"/>
          </a:xfrm>
        </p:grpSpPr>
        <p:pic>
          <p:nvPicPr>
            <p:cNvPr id="8" name="Image 14">
              <a:extLst>
                <a:ext uri="{FF2B5EF4-FFF2-40B4-BE49-F238E27FC236}">
                  <a16:creationId xmlns:a16="http://schemas.microsoft.com/office/drawing/2014/main" id="{AE06BFD7-4983-1A80-30B9-142935871607}"/>
                </a:ext>
              </a:extLst>
            </p:cNvPr>
            <p:cNvPicPr/>
            <p:nvPr/>
          </p:nvPicPr>
          <p:blipFill>
            <a:blip r:embed="rId8" cstate="print"/>
            <a:stretch>
              <a:fillRect/>
            </a:stretch>
          </p:blipFill>
          <p:spPr>
            <a:xfrm>
              <a:off x="-2564453" y="257554"/>
              <a:ext cx="1098803" cy="283463"/>
            </a:xfrm>
            <a:prstGeom prst="rect">
              <a:avLst/>
            </a:prstGeom>
          </p:spPr>
        </p:pic>
        <p:pic>
          <p:nvPicPr>
            <p:cNvPr id="25" name="Image 18">
              <a:extLst>
                <a:ext uri="{FF2B5EF4-FFF2-40B4-BE49-F238E27FC236}">
                  <a16:creationId xmlns:a16="http://schemas.microsoft.com/office/drawing/2014/main" id="{36509DD5-8B03-3554-6766-13C7F30A2FA0}"/>
                </a:ext>
              </a:extLst>
            </p:cNvPr>
            <p:cNvPicPr/>
            <p:nvPr/>
          </p:nvPicPr>
          <p:blipFill>
            <a:blip r:embed="rId9" cstate="print"/>
            <a:stretch>
              <a:fillRect/>
            </a:stretch>
          </p:blipFill>
          <p:spPr>
            <a:xfrm>
              <a:off x="-1198226" y="258527"/>
              <a:ext cx="1098803" cy="283463"/>
            </a:xfrm>
            <a:prstGeom prst="rect">
              <a:avLst/>
            </a:prstGeom>
          </p:spPr>
        </p:pic>
        <p:pic>
          <p:nvPicPr>
            <p:cNvPr id="29" name="Image 22">
              <a:extLst>
                <a:ext uri="{FF2B5EF4-FFF2-40B4-BE49-F238E27FC236}">
                  <a16:creationId xmlns:a16="http://schemas.microsoft.com/office/drawing/2014/main" id="{66DA31CE-7E16-E127-6B2D-77D35F6FAD7D}"/>
                </a:ext>
              </a:extLst>
            </p:cNvPr>
            <p:cNvPicPr/>
            <p:nvPr/>
          </p:nvPicPr>
          <p:blipFill>
            <a:blip r:embed="rId10" cstate="print"/>
            <a:stretch>
              <a:fillRect/>
            </a:stretch>
          </p:blipFill>
          <p:spPr>
            <a:xfrm>
              <a:off x="227749" y="260388"/>
              <a:ext cx="1098803" cy="283464"/>
            </a:xfrm>
            <a:prstGeom prst="rect">
              <a:avLst/>
            </a:prstGeom>
          </p:spPr>
        </p:pic>
        <p:pic>
          <p:nvPicPr>
            <p:cNvPr id="33" name="Image 26">
              <a:extLst>
                <a:ext uri="{FF2B5EF4-FFF2-40B4-BE49-F238E27FC236}">
                  <a16:creationId xmlns:a16="http://schemas.microsoft.com/office/drawing/2014/main" id="{CAE26990-13EA-EB2F-CB59-6EC2018358D9}"/>
                </a:ext>
              </a:extLst>
            </p:cNvPr>
            <p:cNvPicPr/>
            <p:nvPr/>
          </p:nvPicPr>
          <p:blipFill>
            <a:blip r:embed="rId11" cstate="print"/>
            <a:stretch>
              <a:fillRect/>
            </a:stretch>
          </p:blipFill>
          <p:spPr>
            <a:xfrm>
              <a:off x="226520" y="1245197"/>
              <a:ext cx="1098803" cy="283464"/>
            </a:xfrm>
            <a:prstGeom prst="rect">
              <a:avLst/>
            </a:prstGeom>
          </p:spPr>
        </p:pic>
        <p:pic>
          <p:nvPicPr>
            <p:cNvPr id="37" name="Image 30">
              <a:extLst>
                <a:ext uri="{FF2B5EF4-FFF2-40B4-BE49-F238E27FC236}">
                  <a16:creationId xmlns:a16="http://schemas.microsoft.com/office/drawing/2014/main" id="{B4FE9966-A14A-9C04-36F5-4AFF3A19988B}"/>
                </a:ext>
              </a:extLst>
            </p:cNvPr>
            <p:cNvPicPr/>
            <p:nvPr/>
          </p:nvPicPr>
          <p:blipFill>
            <a:blip r:embed="rId12" cstate="print"/>
            <a:stretch>
              <a:fillRect/>
            </a:stretch>
          </p:blipFill>
          <p:spPr>
            <a:xfrm>
              <a:off x="-1177447" y="1245197"/>
              <a:ext cx="1098803" cy="283463"/>
            </a:xfrm>
            <a:prstGeom prst="rect">
              <a:avLst/>
            </a:prstGeom>
          </p:spPr>
        </p:pic>
        <p:pic>
          <p:nvPicPr>
            <p:cNvPr id="41" name="Image 34">
              <a:extLst>
                <a:ext uri="{FF2B5EF4-FFF2-40B4-BE49-F238E27FC236}">
                  <a16:creationId xmlns:a16="http://schemas.microsoft.com/office/drawing/2014/main" id="{9BB4193B-AC7E-815B-9AAE-B0106D18D196}"/>
                </a:ext>
              </a:extLst>
            </p:cNvPr>
            <p:cNvPicPr/>
            <p:nvPr/>
          </p:nvPicPr>
          <p:blipFill>
            <a:blip r:embed="rId13" cstate="print"/>
            <a:stretch>
              <a:fillRect/>
            </a:stretch>
          </p:blipFill>
          <p:spPr>
            <a:xfrm>
              <a:off x="-2564453" y="1259168"/>
              <a:ext cx="1098803" cy="281940"/>
            </a:xfrm>
            <a:prstGeom prst="rect">
              <a:avLst/>
            </a:prstGeom>
          </p:spPr>
        </p:pic>
        <p:pic>
          <p:nvPicPr>
            <p:cNvPr id="45" name="Image 38">
              <a:extLst>
                <a:ext uri="{FF2B5EF4-FFF2-40B4-BE49-F238E27FC236}">
                  <a16:creationId xmlns:a16="http://schemas.microsoft.com/office/drawing/2014/main" id="{D506752C-04CF-ABD7-15EF-E30C5BCF24C1}"/>
                </a:ext>
              </a:extLst>
            </p:cNvPr>
            <p:cNvPicPr/>
            <p:nvPr/>
          </p:nvPicPr>
          <p:blipFill>
            <a:blip r:embed="rId14" cstate="print"/>
            <a:stretch>
              <a:fillRect/>
            </a:stretch>
          </p:blipFill>
          <p:spPr>
            <a:xfrm>
              <a:off x="-2561263" y="2160894"/>
              <a:ext cx="1098803" cy="281939"/>
            </a:xfrm>
            <a:prstGeom prst="rect">
              <a:avLst/>
            </a:prstGeom>
          </p:spPr>
        </p:pic>
        <p:sp>
          <p:nvSpPr>
            <p:cNvPr id="46" name="Textbox 39">
              <a:extLst>
                <a:ext uri="{FF2B5EF4-FFF2-40B4-BE49-F238E27FC236}">
                  <a16:creationId xmlns:a16="http://schemas.microsoft.com/office/drawing/2014/main" id="{371E70B8-92BE-72DC-999F-3CC987CA016C}"/>
                </a:ext>
              </a:extLst>
            </p:cNvPr>
            <p:cNvSpPr txBox="1"/>
            <p:nvPr/>
          </p:nvSpPr>
          <p:spPr>
            <a:xfrm>
              <a:off x="-2354459" y="400867"/>
              <a:ext cx="678815" cy="107950"/>
            </a:xfrm>
            <a:prstGeom prst="rect">
              <a:avLst/>
            </a:prstGeom>
          </p:spPr>
          <p:txBody>
            <a:bodyPr wrap="square" lIns="0" tIns="0" rIns="0" bIns="0" rtlCol="0">
              <a:noAutofit/>
            </a:bodyPr>
            <a:lstStyle/>
            <a:p>
              <a:pPr algn="ctr">
                <a:lnSpc>
                  <a:spcPts val="845"/>
                </a:lnSpc>
                <a:spcAft>
                  <a:spcPts val="800"/>
                </a:spcAft>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Data</a:t>
              </a:r>
              <a:r>
                <a:rPr lang="en-IN" kern="100" spc="-3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Collection</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Textbox 40">
              <a:extLst>
                <a:ext uri="{FF2B5EF4-FFF2-40B4-BE49-F238E27FC236}">
                  <a16:creationId xmlns:a16="http://schemas.microsoft.com/office/drawing/2014/main" id="{B3E4B066-8778-DEC7-5F87-8CBB864C4E6F}"/>
                </a:ext>
              </a:extLst>
            </p:cNvPr>
            <p:cNvSpPr txBox="1"/>
            <p:nvPr/>
          </p:nvSpPr>
          <p:spPr>
            <a:xfrm>
              <a:off x="-1013635" y="393191"/>
              <a:ext cx="850900" cy="107950"/>
            </a:xfrm>
            <a:prstGeom prst="rect">
              <a:avLst/>
            </a:prstGeom>
          </p:spPr>
          <p:txBody>
            <a:bodyPr wrap="square" lIns="0" tIns="0" rIns="0" bIns="0" rtlCol="0">
              <a:noAutofit/>
            </a:bodyPr>
            <a:lstStyle/>
            <a:p>
              <a:pPr algn="ctr">
                <a:lnSpc>
                  <a:spcPts val="845"/>
                </a:lnSpc>
                <a:spcAft>
                  <a:spcPts val="800"/>
                </a:spcAft>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Data</a:t>
              </a:r>
              <a:r>
                <a:rPr lang="en-IN" kern="100" spc="-35"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Preprocessing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Textbox 41">
              <a:extLst>
                <a:ext uri="{FF2B5EF4-FFF2-40B4-BE49-F238E27FC236}">
                  <a16:creationId xmlns:a16="http://schemas.microsoft.com/office/drawing/2014/main" id="{973276E0-A8EA-F2AA-2E42-03FA5B8AF649}"/>
                </a:ext>
              </a:extLst>
            </p:cNvPr>
            <p:cNvSpPr txBox="1"/>
            <p:nvPr/>
          </p:nvSpPr>
          <p:spPr>
            <a:xfrm>
              <a:off x="374507" y="390309"/>
              <a:ext cx="720725" cy="107950"/>
            </a:xfrm>
            <a:prstGeom prst="rect">
              <a:avLst/>
            </a:prstGeom>
          </p:spPr>
          <p:txBody>
            <a:bodyPr wrap="square" lIns="0" tIns="0" rIns="0" bIns="0" rtlCol="0">
              <a:noAutofit/>
            </a:bodyPr>
            <a:lstStyle/>
            <a:p>
              <a:pPr algn="ctr">
                <a:lnSpc>
                  <a:spcPts val="845"/>
                </a:lnSpc>
                <a:spcAft>
                  <a:spcPts val="800"/>
                </a:spcAft>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r>
                <a:rPr lang="en-IN" kern="100" spc="-35"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Selection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Textbox 42">
              <a:extLst>
                <a:ext uri="{FF2B5EF4-FFF2-40B4-BE49-F238E27FC236}">
                  <a16:creationId xmlns:a16="http://schemas.microsoft.com/office/drawing/2014/main" id="{98639E8E-97CB-BE4C-FBC2-BCB253AC6159}"/>
                </a:ext>
              </a:extLst>
            </p:cNvPr>
            <p:cNvSpPr txBox="1"/>
            <p:nvPr/>
          </p:nvSpPr>
          <p:spPr>
            <a:xfrm>
              <a:off x="223060" y="1400138"/>
              <a:ext cx="1023619" cy="107950"/>
            </a:xfrm>
            <a:prstGeom prst="rect">
              <a:avLst/>
            </a:prstGeom>
          </p:spPr>
          <p:txBody>
            <a:bodyPr wrap="square" lIns="0" tIns="0" rIns="0" bIns="0" rtlCol="0">
              <a:noAutofit/>
            </a:bodyPr>
            <a:lstStyle/>
            <a:p>
              <a:pPr algn="ctr">
                <a:lnSpc>
                  <a:spcPts val="845"/>
                </a:lnSpc>
                <a:spcAft>
                  <a:spcPts val="800"/>
                </a:spcAft>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r>
                <a:rPr lang="en-IN" kern="100" spc="-25"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Textbox 43">
              <a:extLst>
                <a:ext uri="{FF2B5EF4-FFF2-40B4-BE49-F238E27FC236}">
                  <a16:creationId xmlns:a16="http://schemas.microsoft.com/office/drawing/2014/main" id="{36BA30B6-D76E-CC90-33EB-94F4B0097983}"/>
                </a:ext>
              </a:extLst>
            </p:cNvPr>
            <p:cNvSpPr txBox="1"/>
            <p:nvPr/>
          </p:nvSpPr>
          <p:spPr>
            <a:xfrm>
              <a:off x="-965548" y="1386929"/>
              <a:ext cx="675005" cy="107950"/>
            </a:xfrm>
            <a:prstGeom prst="rect">
              <a:avLst/>
            </a:prstGeom>
          </p:spPr>
          <p:txBody>
            <a:bodyPr wrap="square" lIns="0" tIns="0" rIns="0" bIns="0" rtlCol="0">
              <a:noAutofit/>
            </a:bodyPr>
            <a:lstStyle/>
            <a:p>
              <a:pPr algn="ctr">
                <a:lnSpc>
                  <a:spcPts val="845"/>
                </a:lnSpc>
                <a:spcAft>
                  <a:spcPts val="800"/>
                </a:spcAft>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r>
                <a:rPr lang="en-IN" kern="100" spc="-35"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Training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 name="Textbox 44">
              <a:extLst>
                <a:ext uri="{FF2B5EF4-FFF2-40B4-BE49-F238E27FC236}">
                  <a16:creationId xmlns:a16="http://schemas.microsoft.com/office/drawing/2014/main" id="{ED1F54F5-2FE6-37A7-F097-AE3E2C4B1720}"/>
                </a:ext>
              </a:extLst>
            </p:cNvPr>
            <p:cNvSpPr txBox="1"/>
            <p:nvPr/>
          </p:nvSpPr>
          <p:spPr>
            <a:xfrm>
              <a:off x="-2403713" y="1401618"/>
              <a:ext cx="777322" cy="105029"/>
            </a:xfrm>
            <a:prstGeom prst="rect">
              <a:avLst/>
            </a:prstGeom>
          </p:spPr>
          <p:txBody>
            <a:bodyPr wrap="square" lIns="0" tIns="0" rIns="0" bIns="0" rtlCol="0">
              <a:noAutofit/>
            </a:bodyPr>
            <a:lstStyle/>
            <a:p>
              <a:pPr algn="ctr">
                <a:lnSpc>
                  <a:spcPts val="845"/>
                </a:lnSpc>
                <a:spcAft>
                  <a:spcPts val="800"/>
                </a:spcAft>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Model</a:t>
              </a:r>
              <a:r>
                <a:rPr lang="en-IN" kern="100" spc="-25"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 </a:t>
              </a: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Evaluation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 name="Textbox 45">
              <a:extLst>
                <a:ext uri="{FF2B5EF4-FFF2-40B4-BE49-F238E27FC236}">
                  <a16:creationId xmlns:a16="http://schemas.microsoft.com/office/drawing/2014/main" id="{6381D839-6A7D-47F0-BF32-B42D30252BC7}"/>
                </a:ext>
              </a:extLst>
            </p:cNvPr>
            <p:cNvSpPr txBox="1"/>
            <p:nvPr/>
          </p:nvSpPr>
          <p:spPr>
            <a:xfrm>
              <a:off x="-2286182" y="2298961"/>
              <a:ext cx="548640" cy="107950"/>
            </a:xfrm>
            <a:prstGeom prst="rect">
              <a:avLst/>
            </a:prstGeom>
          </p:spPr>
          <p:txBody>
            <a:bodyPr wrap="square" lIns="0" tIns="0" rIns="0" bIns="0" rtlCol="0">
              <a:noAutofit/>
            </a:bodyPr>
            <a:lstStyle/>
            <a:p>
              <a:pPr algn="ctr">
                <a:lnSpc>
                  <a:spcPts val="845"/>
                </a:lnSpc>
                <a:spcAft>
                  <a:spcPts val="800"/>
                </a:spcAft>
              </a:pPr>
              <a:r>
                <a:rPr lang="en-IN" kern="100" spc="-1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Deployment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cxnSp>
        <p:nvCxnSpPr>
          <p:cNvPr id="14" name="Straight Arrow Connector 13">
            <a:extLst>
              <a:ext uri="{FF2B5EF4-FFF2-40B4-BE49-F238E27FC236}">
                <a16:creationId xmlns:a16="http://schemas.microsoft.com/office/drawing/2014/main" id="{531CF1F0-3027-4923-0BF7-2AF702310BDE}"/>
              </a:ext>
            </a:extLst>
          </p:cNvPr>
          <p:cNvCxnSpPr>
            <a:stCxn id="8" idx="3"/>
            <a:endCxn id="25" idx="1"/>
          </p:cNvCxnSpPr>
          <p:nvPr/>
        </p:nvCxnSpPr>
        <p:spPr>
          <a:xfrm>
            <a:off x="3791283" y="2542299"/>
            <a:ext cx="727928" cy="13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7B3FCE1-9B1E-6E70-9346-EEC9A0C48EED}"/>
              </a:ext>
            </a:extLst>
          </p:cNvPr>
          <p:cNvCxnSpPr>
            <a:cxnSpLocks/>
            <a:endCxn id="29" idx="1"/>
          </p:cNvCxnSpPr>
          <p:nvPr/>
        </p:nvCxnSpPr>
        <p:spPr>
          <a:xfrm>
            <a:off x="7510154" y="2542299"/>
            <a:ext cx="890562" cy="40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FA02A277-6726-0BBF-00AA-3FD5F16BB273}"/>
              </a:ext>
            </a:extLst>
          </p:cNvPr>
          <p:cNvCxnSpPr>
            <a:cxnSpLocks/>
            <a:stCxn id="37" idx="1"/>
          </p:cNvCxnSpPr>
          <p:nvPr/>
        </p:nvCxnSpPr>
        <p:spPr>
          <a:xfrm flipH="1">
            <a:off x="3791283" y="3951937"/>
            <a:ext cx="784489" cy="200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8490EA9B-0512-BCC2-9497-7262B7C8544E}"/>
              </a:ext>
            </a:extLst>
          </p:cNvPr>
          <p:cNvCxnSpPr>
            <a:cxnSpLocks/>
            <a:stCxn id="29" idx="2"/>
            <a:endCxn id="33" idx="0"/>
          </p:cNvCxnSpPr>
          <p:nvPr/>
        </p:nvCxnSpPr>
        <p:spPr>
          <a:xfrm flipH="1">
            <a:off x="9892843" y="2748635"/>
            <a:ext cx="3345" cy="100101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2EF0210A-E5F9-3ACC-84EF-828B410EF257}"/>
              </a:ext>
            </a:extLst>
          </p:cNvPr>
          <p:cNvCxnSpPr>
            <a:cxnSpLocks/>
            <a:stCxn id="41" idx="2"/>
            <a:endCxn id="45" idx="0"/>
          </p:cNvCxnSpPr>
          <p:nvPr/>
        </p:nvCxnSpPr>
        <p:spPr>
          <a:xfrm>
            <a:off x="2295812" y="4171994"/>
            <a:ext cx="8683" cy="8846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DDB15626-CA48-8C9E-D8CB-42C30DF48067}"/>
              </a:ext>
            </a:extLst>
          </p:cNvPr>
          <p:cNvCxnSpPr>
            <a:cxnSpLocks/>
            <a:stCxn id="33" idx="1"/>
          </p:cNvCxnSpPr>
          <p:nvPr/>
        </p:nvCxnSpPr>
        <p:spPr>
          <a:xfrm flipH="1">
            <a:off x="7545364" y="3951938"/>
            <a:ext cx="852007" cy="1885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403536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7. RESULTS &amp; DISCUSSION: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31533E7A-E876-6B26-2B58-3EC4E81BFBB3}"/>
              </a:ext>
            </a:extLst>
          </p:cNvPr>
          <p:cNvSpPr>
            <a:spLocks noGrp="1"/>
          </p:cNvSpPr>
          <p:nvPr>
            <p:ph type="ftr" sz="quarter" idx="11"/>
          </p:nvPr>
        </p:nvSpPr>
        <p:spPr>
          <a:xfrm>
            <a:off x="298755" y="6468486"/>
            <a:ext cx="11651767"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1BD96D43-4FC1-EC4D-83B4-E52E9CEC78A4}"/>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6248424E-B68A-EAAE-77D6-60F1EFFCEE96}"/>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3EA8806F-75D8-5B96-36A4-EF44935AFE4C}"/>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45CF81D4-B2E8-33AE-87CA-C754DF5FB4B7}"/>
              </a:ext>
            </a:extLst>
          </p:cNvPr>
          <p:cNvPicPr>
            <a:picLocks noChangeAspect="1"/>
          </p:cNvPicPr>
          <p:nvPr/>
        </p:nvPicPr>
        <p:blipFill>
          <a:blip r:embed="rId5"/>
          <a:stretch>
            <a:fillRect/>
          </a:stretch>
        </p:blipFill>
        <p:spPr>
          <a:xfrm>
            <a:off x="4139980" y="97053"/>
            <a:ext cx="1386852" cy="1163167"/>
          </a:xfrm>
          <a:prstGeom prst="rect">
            <a:avLst/>
          </a:prstGeom>
        </p:spPr>
      </p:pic>
      <p:pic>
        <p:nvPicPr>
          <p:cNvPr id="12" name="Picture 11">
            <a:extLst>
              <a:ext uri="{FF2B5EF4-FFF2-40B4-BE49-F238E27FC236}">
                <a16:creationId xmlns:a16="http://schemas.microsoft.com/office/drawing/2014/main" id="{8A93070C-2267-6C7A-BB1E-B6E42C6C59AE}"/>
              </a:ext>
            </a:extLst>
          </p:cNvPr>
          <p:cNvPicPr>
            <a:picLocks noChangeAspect="1"/>
          </p:cNvPicPr>
          <p:nvPr/>
        </p:nvPicPr>
        <p:blipFill>
          <a:blip r:embed="rId6"/>
          <a:stretch>
            <a:fillRect/>
          </a:stretch>
        </p:blipFill>
        <p:spPr>
          <a:xfrm>
            <a:off x="5657157" y="399432"/>
            <a:ext cx="1672589" cy="761891"/>
          </a:xfrm>
          <a:prstGeom prst="rect">
            <a:avLst/>
          </a:prstGeom>
        </p:spPr>
      </p:pic>
      <p:pic>
        <p:nvPicPr>
          <p:cNvPr id="13" name="Picture 12">
            <a:extLst>
              <a:ext uri="{FF2B5EF4-FFF2-40B4-BE49-F238E27FC236}">
                <a16:creationId xmlns:a16="http://schemas.microsoft.com/office/drawing/2014/main" id="{8FFD1E54-EC13-6A6C-5B51-960012B7FC5F}"/>
              </a:ext>
            </a:extLst>
          </p:cNvPr>
          <p:cNvPicPr>
            <a:picLocks noChangeAspect="1"/>
          </p:cNvPicPr>
          <p:nvPr/>
        </p:nvPicPr>
        <p:blipFill>
          <a:blip r:embed="rId7"/>
          <a:stretch>
            <a:fillRect/>
          </a:stretch>
        </p:blipFill>
        <p:spPr>
          <a:xfrm>
            <a:off x="7590396" y="168515"/>
            <a:ext cx="1262414" cy="1106385"/>
          </a:xfrm>
          <a:prstGeom prst="rect">
            <a:avLst/>
          </a:prstGeom>
        </p:spPr>
      </p:pic>
      <p:graphicFrame>
        <p:nvGraphicFramePr>
          <p:cNvPr id="2" name="Chart 1">
            <a:extLst>
              <a:ext uri="{FF2B5EF4-FFF2-40B4-BE49-F238E27FC236}">
                <a16:creationId xmlns:a16="http://schemas.microsoft.com/office/drawing/2014/main" id="{2ECE3E04-9CE6-5DE8-7814-4A0CE8642FAD}"/>
              </a:ext>
            </a:extLst>
          </p:cNvPr>
          <p:cNvGraphicFramePr/>
          <p:nvPr>
            <p:extLst>
              <p:ext uri="{D42A27DB-BD31-4B8C-83A1-F6EECF244321}">
                <p14:modId xmlns:p14="http://schemas.microsoft.com/office/powerpoint/2010/main" val="2954726787"/>
              </p:ext>
            </p:extLst>
          </p:nvPr>
        </p:nvGraphicFramePr>
        <p:xfrm>
          <a:off x="906905" y="2248525"/>
          <a:ext cx="4924499" cy="394627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8" name="Chart 7">
            <a:extLst>
              <a:ext uri="{FF2B5EF4-FFF2-40B4-BE49-F238E27FC236}">
                <a16:creationId xmlns:a16="http://schemas.microsoft.com/office/drawing/2014/main" id="{30272EED-22D1-93F9-4CAB-062CAFF3E459}"/>
              </a:ext>
            </a:extLst>
          </p:cNvPr>
          <p:cNvGraphicFramePr/>
          <p:nvPr>
            <p:extLst>
              <p:ext uri="{D42A27DB-BD31-4B8C-83A1-F6EECF244321}">
                <p14:modId xmlns:p14="http://schemas.microsoft.com/office/powerpoint/2010/main" val="1630072739"/>
              </p:ext>
            </p:extLst>
          </p:nvPr>
        </p:nvGraphicFramePr>
        <p:xfrm>
          <a:off x="5963358" y="2248525"/>
          <a:ext cx="5474500" cy="4189904"/>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146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B304A5B-A54F-4A67-93A1-9C57D7288ED8}"/>
              </a:ext>
            </a:extLst>
          </p:cNvPr>
          <p:cNvSpPr>
            <a:spLocks noGrp="1"/>
          </p:cNvSpPr>
          <p:nvPr>
            <p:ph type="subTitle" idx="1"/>
          </p:nvPr>
        </p:nvSpPr>
        <p:spPr>
          <a:xfrm>
            <a:off x="461639" y="1600200"/>
            <a:ext cx="11407806" cy="4791722"/>
          </a:xfrm>
        </p:spPr>
        <p:style>
          <a:lnRef idx="2">
            <a:schemeClr val="dk1"/>
          </a:lnRef>
          <a:fillRef idx="1">
            <a:schemeClr val="lt1"/>
          </a:fillRef>
          <a:effectRef idx="0">
            <a:schemeClr val="dk1"/>
          </a:effectRef>
          <a:fontRef idx="minor">
            <a:schemeClr val="dk1"/>
          </a:fontRef>
        </p:style>
        <p:txBody>
          <a:bodyPr/>
          <a:lstStyle/>
          <a:p>
            <a:pPr algn="l"/>
            <a:r>
              <a:rPr lang="en-IN" dirty="0">
                <a:latin typeface="Comic Sans MS" panose="030F0702030302020204" pitchFamily="66" charset="0"/>
              </a:rPr>
              <a:t>8. COMPARATIVE ANALYSIS: </a:t>
            </a: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a:p>
            <a:pPr algn="l"/>
            <a:endParaRPr lang="en-IN" dirty="0">
              <a:latin typeface="Comic Sans MS" panose="030F0702030302020204" pitchFamily="66" charset="0"/>
            </a:endParaRPr>
          </a:p>
        </p:txBody>
      </p:sp>
      <p:sp>
        <p:nvSpPr>
          <p:cNvPr id="15" name="Footer Placeholder 13">
            <a:extLst>
              <a:ext uri="{FF2B5EF4-FFF2-40B4-BE49-F238E27FC236}">
                <a16:creationId xmlns:a16="http://schemas.microsoft.com/office/drawing/2014/main" id="{19DB1F3B-EBBB-EAFD-0A83-F7AECA9ACF26}"/>
              </a:ext>
            </a:extLst>
          </p:cNvPr>
          <p:cNvSpPr>
            <a:spLocks noGrp="1"/>
          </p:cNvSpPr>
          <p:nvPr>
            <p:ph type="ftr" sz="quarter" idx="11"/>
          </p:nvPr>
        </p:nvSpPr>
        <p:spPr>
          <a:xfrm>
            <a:off x="343144" y="6459872"/>
            <a:ext cx="11730487" cy="365125"/>
          </a:xfrm>
        </p:spPr>
        <p:txBody>
          <a:bodyPr/>
          <a:lstStyle/>
          <a:p>
            <a:pPr algn="l"/>
            <a:r>
              <a:rPr lang="en-US" sz="1400" i="1" dirty="0">
                <a:solidFill>
                  <a:schemeClr val="tx1"/>
                </a:solidFill>
                <a:latin typeface="Comic Sans MS" panose="030F0702030302020204" pitchFamily="66" charset="0"/>
              </a:rPr>
              <a:t>6th International Conference on Data Analytics &amp; Management (ICDAM-2025)</a:t>
            </a:r>
            <a:endParaRPr lang="en-IN" sz="1400" i="1" dirty="0">
              <a:solidFill>
                <a:schemeClr val="tx1"/>
              </a:solidFill>
              <a:latin typeface="Comic Sans MS" panose="030F0702030302020204" pitchFamily="66" charset="0"/>
            </a:endParaRPr>
          </a:p>
        </p:txBody>
      </p:sp>
      <p:pic>
        <p:nvPicPr>
          <p:cNvPr id="4" name="Picture 3">
            <a:extLst>
              <a:ext uri="{FF2B5EF4-FFF2-40B4-BE49-F238E27FC236}">
                <a16:creationId xmlns:a16="http://schemas.microsoft.com/office/drawing/2014/main" id="{493E9D06-C58C-514F-C41B-0E6FC23576E5}"/>
              </a:ext>
            </a:extLst>
          </p:cNvPr>
          <p:cNvPicPr>
            <a:picLocks noChangeAspect="1"/>
          </p:cNvPicPr>
          <p:nvPr/>
        </p:nvPicPr>
        <p:blipFill>
          <a:blip r:embed="rId2"/>
          <a:stretch>
            <a:fillRect/>
          </a:stretch>
        </p:blipFill>
        <p:spPr>
          <a:xfrm>
            <a:off x="9359644" y="321381"/>
            <a:ext cx="2724644" cy="752683"/>
          </a:xfrm>
          <a:prstGeom prst="rect">
            <a:avLst/>
          </a:prstGeom>
        </p:spPr>
      </p:pic>
      <p:pic>
        <p:nvPicPr>
          <p:cNvPr id="5" name="Picture 4">
            <a:extLst>
              <a:ext uri="{FF2B5EF4-FFF2-40B4-BE49-F238E27FC236}">
                <a16:creationId xmlns:a16="http://schemas.microsoft.com/office/drawing/2014/main" id="{FE5E327A-9178-49D6-0FC0-759806A00F92}"/>
              </a:ext>
            </a:extLst>
          </p:cNvPr>
          <p:cNvPicPr>
            <a:picLocks noChangeAspect="1"/>
          </p:cNvPicPr>
          <p:nvPr/>
        </p:nvPicPr>
        <p:blipFill>
          <a:blip r:embed="rId3"/>
          <a:stretch>
            <a:fillRect/>
          </a:stretch>
        </p:blipFill>
        <p:spPr>
          <a:xfrm>
            <a:off x="1284257" y="463268"/>
            <a:ext cx="2454513" cy="634220"/>
          </a:xfrm>
          <a:prstGeom prst="rect">
            <a:avLst/>
          </a:prstGeom>
        </p:spPr>
      </p:pic>
      <p:pic>
        <p:nvPicPr>
          <p:cNvPr id="7" name="Picture 6" descr="A blue circle with a circle with a circle and a circle with a circle with a circle with a circle with a circle with a circle with a circle with a circle with a circle with a circle&#10;&#10;Description automatically generated">
            <a:extLst>
              <a:ext uri="{FF2B5EF4-FFF2-40B4-BE49-F238E27FC236}">
                <a16:creationId xmlns:a16="http://schemas.microsoft.com/office/drawing/2014/main" id="{5A244E93-744E-AD18-D022-0604A14C49BB}"/>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5845" y="183197"/>
            <a:ext cx="1077023" cy="1077023"/>
          </a:xfrm>
          <a:prstGeom prst="rect">
            <a:avLst/>
          </a:prstGeom>
        </p:spPr>
      </p:pic>
      <p:pic>
        <p:nvPicPr>
          <p:cNvPr id="11" name="Picture 10">
            <a:extLst>
              <a:ext uri="{FF2B5EF4-FFF2-40B4-BE49-F238E27FC236}">
                <a16:creationId xmlns:a16="http://schemas.microsoft.com/office/drawing/2014/main" id="{65165AE5-7484-ED77-6C49-3A42F8B7D805}"/>
              </a:ext>
            </a:extLst>
          </p:cNvPr>
          <p:cNvPicPr>
            <a:picLocks noChangeAspect="1"/>
          </p:cNvPicPr>
          <p:nvPr/>
        </p:nvPicPr>
        <p:blipFill>
          <a:blip r:embed="rId5"/>
          <a:stretch>
            <a:fillRect/>
          </a:stretch>
        </p:blipFill>
        <p:spPr>
          <a:xfrm>
            <a:off x="3951434" y="97053"/>
            <a:ext cx="1386852" cy="1163167"/>
          </a:xfrm>
          <a:prstGeom prst="rect">
            <a:avLst/>
          </a:prstGeom>
        </p:spPr>
      </p:pic>
      <p:pic>
        <p:nvPicPr>
          <p:cNvPr id="12" name="Picture 11">
            <a:extLst>
              <a:ext uri="{FF2B5EF4-FFF2-40B4-BE49-F238E27FC236}">
                <a16:creationId xmlns:a16="http://schemas.microsoft.com/office/drawing/2014/main" id="{2F2E5883-535D-31C8-814B-FA8B4EE6AF66}"/>
              </a:ext>
            </a:extLst>
          </p:cNvPr>
          <p:cNvPicPr>
            <a:picLocks noChangeAspect="1"/>
          </p:cNvPicPr>
          <p:nvPr/>
        </p:nvPicPr>
        <p:blipFill>
          <a:blip r:embed="rId6"/>
          <a:stretch>
            <a:fillRect/>
          </a:stretch>
        </p:blipFill>
        <p:spPr>
          <a:xfrm>
            <a:off x="5550951" y="333303"/>
            <a:ext cx="1672589" cy="761891"/>
          </a:xfrm>
          <a:prstGeom prst="rect">
            <a:avLst/>
          </a:prstGeom>
        </p:spPr>
      </p:pic>
      <p:pic>
        <p:nvPicPr>
          <p:cNvPr id="13" name="Picture 12">
            <a:extLst>
              <a:ext uri="{FF2B5EF4-FFF2-40B4-BE49-F238E27FC236}">
                <a16:creationId xmlns:a16="http://schemas.microsoft.com/office/drawing/2014/main" id="{5256E850-4121-2C5A-EC02-D3F465A5BC08}"/>
              </a:ext>
            </a:extLst>
          </p:cNvPr>
          <p:cNvPicPr>
            <a:picLocks noChangeAspect="1"/>
          </p:cNvPicPr>
          <p:nvPr/>
        </p:nvPicPr>
        <p:blipFill>
          <a:blip r:embed="rId7"/>
          <a:stretch>
            <a:fillRect/>
          </a:stretch>
        </p:blipFill>
        <p:spPr>
          <a:xfrm>
            <a:off x="7660385" y="183197"/>
            <a:ext cx="1262414" cy="1106385"/>
          </a:xfrm>
          <a:prstGeom prst="rect">
            <a:avLst/>
          </a:prstGeom>
        </p:spPr>
      </p:pic>
      <p:graphicFrame>
        <p:nvGraphicFramePr>
          <p:cNvPr id="2" name="Table 1">
            <a:extLst>
              <a:ext uri="{FF2B5EF4-FFF2-40B4-BE49-F238E27FC236}">
                <a16:creationId xmlns:a16="http://schemas.microsoft.com/office/drawing/2014/main" id="{4B662B09-EF36-D008-F68C-7AAEDFCF2774}"/>
              </a:ext>
            </a:extLst>
          </p:cNvPr>
          <p:cNvGraphicFramePr>
            <a:graphicFrameLocks noGrp="1"/>
          </p:cNvGraphicFramePr>
          <p:nvPr>
            <p:extLst>
              <p:ext uri="{D42A27DB-BD31-4B8C-83A1-F6EECF244321}">
                <p14:modId xmlns:p14="http://schemas.microsoft.com/office/powerpoint/2010/main" val="3285236513"/>
              </p:ext>
            </p:extLst>
          </p:nvPr>
        </p:nvGraphicFramePr>
        <p:xfrm>
          <a:off x="1081904" y="2225037"/>
          <a:ext cx="10115013" cy="1764935"/>
        </p:xfrm>
        <a:graphic>
          <a:graphicData uri="http://schemas.openxmlformats.org/drawingml/2006/table">
            <a:tbl>
              <a:tblPr firstRow="1" firstCol="1" bandRow="1">
                <a:tableStyleId>{93296810-A885-4BE3-A3E7-6D5BEEA58F35}</a:tableStyleId>
              </a:tblPr>
              <a:tblGrid>
                <a:gridCol w="2015352">
                  <a:extLst>
                    <a:ext uri="{9D8B030D-6E8A-4147-A177-3AD203B41FA5}">
                      <a16:colId xmlns:a16="http://schemas.microsoft.com/office/drawing/2014/main" val="72445585"/>
                    </a:ext>
                  </a:extLst>
                </a:gridCol>
                <a:gridCol w="1601351">
                  <a:extLst>
                    <a:ext uri="{9D8B030D-6E8A-4147-A177-3AD203B41FA5}">
                      <a16:colId xmlns:a16="http://schemas.microsoft.com/office/drawing/2014/main" val="1130306177"/>
                    </a:ext>
                  </a:extLst>
                </a:gridCol>
                <a:gridCol w="1754380">
                  <a:extLst>
                    <a:ext uri="{9D8B030D-6E8A-4147-A177-3AD203B41FA5}">
                      <a16:colId xmlns:a16="http://schemas.microsoft.com/office/drawing/2014/main" val="2522094995"/>
                    </a:ext>
                  </a:extLst>
                </a:gridCol>
                <a:gridCol w="1470180">
                  <a:extLst>
                    <a:ext uri="{9D8B030D-6E8A-4147-A177-3AD203B41FA5}">
                      <a16:colId xmlns:a16="http://schemas.microsoft.com/office/drawing/2014/main" val="1004194694"/>
                    </a:ext>
                  </a:extLst>
                </a:gridCol>
                <a:gridCol w="1303488">
                  <a:extLst>
                    <a:ext uri="{9D8B030D-6E8A-4147-A177-3AD203B41FA5}">
                      <a16:colId xmlns:a16="http://schemas.microsoft.com/office/drawing/2014/main" val="2939257366"/>
                    </a:ext>
                  </a:extLst>
                </a:gridCol>
                <a:gridCol w="1970262">
                  <a:extLst>
                    <a:ext uri="{9D8B030D-6E8A-4147-A177-3AD203B41FA5}">
                      <a16:colId xmlns:a16="http://schemas.microsoft.com/office/drawing/2014/main" val="2603166071"/>
                    </a:ext>
                  </a:extLst>
                </a:gridCol>
              </a:tblGrid>
              <a:tr h="369406">
                <a:tc>
                  <a:txBody>
                    <a:bodyPr/>
                    <a:lstStyle/>
                    <a:p>
                      <a:pPr marL="6350" indent="-6350" algn="ctr">
                        <a:lnSpc>
                          <a:spcPct val="107000"/>
                        </a:lnSpc>
                        <a:spcAft>
                          <a:spcPts val="25"/>
                        </a:spcAft>
                        <a:buNone/>
                      </a:pPr>
                      <a:r>
                        <a:rPr lang="en-IN" sz="1600" kern="100" dirty="0">
                          <a:effectLst/>
                        </a:rPr>
                        <a:t>Parameters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dirty="0">
                          <a:effectLst/>
                        </a:rPr>
                        <a:t>Random Forest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dirty="0">
                          <a:effectLst/>
                        </a:rPr>
                        <a:t>Logistic Regression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KNN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dirty="0">
                          <a:effectLst/>
                        </a:rPr>
                        <a:t>Naive Bayes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4445" indent="-6350" algn="ctr">
                        <a:lnSpc>
                          <a:spcPct val="107000"/>
                        </a:lnSpc>
                        <a:spcAft>
                          <a:spcPts val="25"/>
                        </a:spcAft>
                        <a:buNone/>
                      </a:pPr>
                      <a:r>
                        <a:rPr lang="en-IN" sz="1600" kern="100" dirty="0">
                          <a:effectLst/>
                        </a:rPr>
                        <a:t>SVM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extLst>
                  <a:ext uri="{0D108BD9-81ED-4DB2-BD59-A6C34878D82A}">
                    <a16:rowId xmlns:a16="http://schemas.microsoft.com/office/drawing/2014/main" val="2824024445"/>
                  </a:ext>
                </a:extLst>
              </a:tr>
              <a:tr h="348882">
                <a:tc>
                  <a:txBody>
                    <a:bodyPr/>
                    <a:lstStyle/>
                    <a:p>
                      <a:pPr marL="6350" indent="-6350" algn="l">
                        <a:lnSpc>
                          <a:spcPct val="107000"/>
                        </a:lnSpc>
                        <a:spcAft>
                          <a:spcPts val="25"/>
                        </a:spcAft>
                        <a:buNone/>
                      </a:pPr>
                      <a:r>
                        <a:rPr lang="en-IN" sz="1600" kern="100" dirty="0">
                          <a:effectLst/>
                        </a:rPr>
                        <a:t>Precision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a:effectLst/>
                        </a:rPr>
                        <a:t>0.98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0.88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0.96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a:effectLst/>
                        </a:rPr>
                        <a:t>0.88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4445" indent="-6350" algn="ctr">
                        <a:lnSpc>
                          <a:spcPct val="107000"/>
                        </a:lnSpc>
                        <a:spcAft>
                          <a:spcPts val="25"/>
                        </a:spcAft>
                        <a:buNone/>
                      </a:pPr>
                      <a:r>
                        <a:rPr lang="en-IN" sz="1600" kern="100" dirty="0">
                          <a:effectLst/>
                        </a:rPr>
                        <a:t>0.94</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extLst>
                  <a:ext uri="{0D108BD9-81ED-4DB2-BD59-A6C34878D82A}">
                    <a16:rowId xmlns:a16="http://schemas.microsoft.com/office/drawing/2014/main" val="3678596915"/>
                  </a:ext>
                </a:extLst>
              </a:tr>
              <a:tr h="338621">
                <a:tc>
                  <a:txBody>
                    <a:bodyPr/>
                    <a:lstStyle/>
                    <a:p>
                      <a:pPr marL="6350" indent="-6350" algn="l">
                        <a:lnSpc>
                          <a:spcPct val="107000"/>
                        </a:lnSpc>
                        <a:spcAft>
                          <a:spcPts val="25"/>
                        </a:spcAft>
                        <a:buNone/>
                      </a:pPr>
                      <a:r>
                        <a:rPr lang="en-IN" sz="1600" kern="100" dirty="0">
                          <a:effectLst/>
                        </a:rPr>
                        <a:t>Recall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a:effectLst/>
                        </a:rPr>
                        <a:t>0.98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0.86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0.96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a:effectLst/>
                        </a:rPr>
                        <a:t>0.86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4445" indent="-6350" algn="ctr">
                        <a:lnSpc>
                          <a:spcPct val="107000"/>
                        </a:lnSpc>
                        <a:spcAft>
                          <a:spcPts val="25"/>
                        </a:spcAft>
                        <a:buNone/>
                      </a:pPr>
                      <a:r>
                        <a:rPr lang="en-IN" sz="1600" kern="100" dirty="0">
                          <a:effectLst/>
                        </a:rPr>
                        <a:t>0.94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extLst>
                  <a:ext uri="{0D108BD9-81ED-4DB2-BD59-A6C34878D82A}">
                    <a16:rowId xmlns:a16="http://schemas.microsoft.com/office/drawing/2014/main" val="1909930591"/>
                  </a:ext>
                </a:extLst>
              </a:tr>
              <a:tr h="369404">
                <a:tc>
                  <a:txBody>
                    <a:bodyPr/>
                    <a:lstStyle/>
                    <a:p>
                      <a:pPr marL="6350" indent="-6350" algn="l">
                        <a:lnSpc>
                          <a:spcPct val="107000"/>
                        </a:lnSpc>
                        <a:spcAft>
                          <a:spcPts val="25"/>
                        </a:spcAft>
                        <a:buNone/>
                      </a:pPr>
                      <a:r>
                        <a:rPr lang="en-IN" sz="1600" kern="100" dirty="0">
                          <a:effectLst/>
                        </a:rPr>
                        <a:t>f1-score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a:effectLst/>
                        </a:rPr>
                        <a:t>0.98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0.86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a:effectLst/>
                        </a:rPr>
                        <a:t>0.96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a:effectLst/>
                        </a:rPr>
                        <a:t>0.86 </a:t>
                      </a:r>
                      <a:endParaRPr lang="en-IN" sz="16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4445" indent="-6350" algn="ctr">
                        <a:lnSpc>
                          <a:spcPct val="107000"/>
                        </a:lnSpc>
                        <a:spcAft>
                          <a:spcPts val="25"/>
                        </a:spcAft>
                        <a:buNone/>
                      </a:pPr>
                      <a:r>
                        <a:rPr lang="en-IN" sz="1600" kern="100" dirty="0">
                          <a:effectLst/>
                        </a:rPr>
                        <a:t>0.94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extLst>
                  <a:ext uri="{0D108BD9-81ED-4DB2-BD59-A6C34878D82A}">
                    <a16:rowId xmlns:a16="http://schemas.microsoft.com/office/drawing/2014/main" val="2216246890"/>
                  </a:ext>
                </a:extLst>
              </a:tr>
              <a:tr h="338622">
                <a:tc>
                  <a:txBody>
                    <a:bodyPr/>
                    <a:lstStyle/>
                    <a:p>
                      <a:pPr marL="6350" indent="-6350" algn="l">
                        <a:lnSpc>
                          <a:spcPct val="107000"/>
                        </a:lnSpc>
                        <a:spcAft>
                          <a:spcPts val="25"/>
                        </a:spcAft>
                        <a:buNone/>
                      </a:pPr>
                      <a:r>
                        <a:rPr lang="en-IN" sz="1600" kern="100" dirty="0">
                          <a:effectLst/>
                        </a:rPr>
                        <a:t>Accuracy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dirty="0">
                          <a:effectLst/>
                        </a:rPr>
                        <a:t>0.98</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dirty="0">
                          <a:effectLst/>
                        </a:rPr>
                        <a:t>0.92</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0" indent="-6350" algn="ctr">
                        <a:lnSpc>
                          <a:spcPct val="107000"/>
                        </a:lnSpc>
                        <a:spcAft>
                          <a:spcPts val="25"/>
                        </a:spcAft>
                        <a:buNone/>
                      </a:pPr>
                      <a:r>
                        <a:rPr lang="en-IN" sz="1600" kern="100" dirty="0">
                          <a:effectLst/>
                        </a:rPr>
                        <a:t>0.95</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635" indent="-6350" algn="ctr">
                        <a:lnSpc>
                          <a:spcPct val="107000"/>
                        </a:lnSpc>
                        <a:spcAft>
                          <a:spcPts val="25"/>
                        </a:spcAft>
                        <a:buNone/>
                      </a:pPr>
                      <a:r>
                        <a:rPr lang="en-IN" sz="1600" kern="100" dirty="0">
                          <a:effectLst/>
                        </a:rPr>
                        <a:t>0.85</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tc>
                  <a:txBody>
                    <a:bodyPr/>
                    <a:lstStyle/>
                    <a:p>
                      <a:pPr marL="4445" indent="-6350" algn="ctr">
                        <a:lnSpc>
                          <a:spcPct val="107000"/>
                        </a:lnSpc>
                        <a:spcAft>
                          <a:spcPts val="25"/>
                        </a:spcAft>
                        <a:buNone/>
                      </a:pPr>
                      <a:r>
                        <a:rPr lang="en-IN" sz="1600" kern="100" dirty="0">
                          <a:effectLst/>
                        </a:rPr>
                        <a:t>0.94 </a:t>
                      </a:r>
                      <a:endPar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9850" marR="52705" marT="33655" marB="0"/>
                </a:tc>
                <a:extLst>
                  <a:ext uri="{0D108BD9-81ED-4DB2-BD59-A6C34878D82A}">
                    <a16:rowId xmlns:a16="http://schemas.microsoft.com/office/drawing/2014/main" val="2094109065"/>
                  </a:ext>
                </a:extLst>
              </a:tr>
            </a:tbl>
          </a:graphicData>
        </a:graphic>
      </p:graphicFrame>
      <p:sp>
        <p:nvSpPr>
          <p:cNvPr id="9" name="TextBox 8">
            <a:extLst>
              <a:ext uri="{FF2B5EF4-FFF2-40B4-BE49-F238E27FC236}">
                <a16:creationId xmlns:a16="http://schemas.microsoft.com/office/drawing/2014/main" id="{C2FA21C5-8361-591E-D43A-C38128C537C6}"/>
              </a:ext>
            </a:extLst>
          </p:cNvPr>
          <p:cNvSpPr txBox="1"/>
          <p:nvPr/>
        </p:nvSpPr>
        <p:spPr>
          <a:xfrm>
            <a:off x="1321007" y="4329953"/>
            <a:ext cx="8721426" cy="1287532"/>
          </a:xfrm>
          <a:prstGeom prst="rect">
            <a:avLst/>
          </a:prstGeom>
          <a:noFill/>
        </p:spPr>
        <p:txBody>
          <a:bodyPr wrap="none" rtlCol="0">
            <a:spAutoFit/>
          </a:bodyPr>
          <a:lstStyle/>
          <a:p>
            <a:pPr algn="ctr">
              <a:lnSpc>
                <a:spcPct val="150000"/>
              </a:lnSpc>
            </a:pPr>
            <a:r>
              <a:rPr lang="en-IN" sz="1800" kern="100" dirty="0">
                <a:solidFill>
                  <a:srgbClr val="22292D"/>
                </a:solidFill>
                <a:effectLst/>
                <a:latin typeface="Arial" panose="020B0604020202020204" pitchFamily="34" charset="0"/>
                <a:ea typeface="Times New Roman" panose="02020603050405020304" pitchFamily="18" charset="0"/>
                <a:cs typeface="Arial" panose="020B0604020202020204" pitchFamily="34" charset="0"/>
              </a:rPr>
              <a:t>Comparison Table</a:t>
            </a:r>
          </a:p>
          <a:p>
            <a:pPr algn="ctr">
              <a:lnSpc>
                <a:spcPct val="150000"/>
              </a:lnSpc>
            </a:pPr>
            <a:r>
              <a:rPr lang="en-IN" kern="100" dirty="0">
                <a:solidFill>
                  <a:srgbClr val="22292D"/>
                </a:solidFill>
                <a:latin typeface="Arial" panose="020B0604020202020204" pitchFamily="34" charset="0"/>
                <a:ea typeface="Times New Roman" panose="02020603050405020304" pitchFamily="18" charset="0"/>
                <a:cs typeface="Arial" panose="020B0604020202020204" pitchFamily="34" charset="0"/>
              </a:rPr>
              <a:t>for </a:t>
            </a:r>
            <a:r>
              <a:rPr lang="en-IN" sz="1800" kern="100" dirty="0">
                <a:solidFill>
                  <a:srgbClr val="22292D"/>
                </a:solidFill>
                <a:effectLst/>
                <a:latin typeface="Arial" panose="020B0604020202020204" pitchFamily="34" charset="0"/>
                <a:ea typeface="Times New Roman" panose="02020603050405020304" pitchFamily="18" charset="0"/>
                <a:cs typeface="Arial" panose="020B0604020202020204" pitchFamily="34" charset="0"/>
              </a:rPr>
              <a:t>Different Machine Learning Algorithms such as RF, LR, SVM, Naive Bayes, KNN</a:t>
            </a:r>
            <a:endParaRPr lang="en-IN" kern="1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ctr">
              <a:lnSpc>
                <a:spcPct val="150000"/>
              </a:lnSpc>
            </a:pPr>
            <a:r>
              <a:rPr lang="en-IN" sz="1800" dirty="0">
                <a:solidFill>
                  <a:srgbClr val="22292D"/>
                </a:solidFill>
                <a:effectLst/>
                <a:latin typeface="Arial" panose="020B0604020202020204" pitchFamily="34" charset="0"/>
                <a:ea typeface="Times New Roman" panose="02020603050405020304" pitchFamily="18" charset="0"/>
                <a:cs typeface="Arial" panose="020B0604020202020204" pitchFamily="34" charset="0"/>
              </a:rPr>
              <a:t>with parameters like Precision, Recall, F1-score, Accuracy.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008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314</TotalTime>
  <Words>1851</Words>
  <Application>Microsoft Office PowerPoint</Application>
  <PresentationFormat>Widescreen</PresentationFormat>
  <Paragraphs>218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Comic Sans MS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MOOLCHAND SHARMA</dc:creator>
  <cp:lastModifiedBy>Shikhar Sharma</cp:lastModifiedBy>
  <cp:revision>22</cp:revision>
  <dcterms:created xsi:type="dcterms:W3CDTF">2021-02-05T14:09:33Z</dcterms:created>
  <dcterms:modified xsi:type="dcterms:W3CDTF">2025-05-23T06:22:47Z</dcterms:modified>
</cp:coreProperties>
</file>