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83" r:id="rId4"/>
    <p:sldId id="262" r:id="rId5"/>
    <p:sldId id="273" r:id="rId6"/>
    <p:sldId id="285" r:id="rId7"/>
    <p:sldId id="286" r:id="rId8"/>
    <p:sldId id="287" r:id="rId9"/>
    <p:sldId id="288" r:id="rId10"/>
    <p:sldId id="289" r:id="rId11"/>
    <p:sldId id="280" r:id="rId12"/>
    <p:sldId id="281" r:id="rId13"/>
    <p:sldId id="267" r:id="rId14"/>
    <p:sldId id="284"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295EE-8F4E-DD7F-E865-CA4A2A070E10}" v="9" dt="2024-11-08T12:16:45.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529"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khar Sharma" userId="98100dbf14080efe" providerId="Windows Live" clId="Web-{6B0295EE-8F4E-DD7F-E865-CA4A2A070E10}"/>
    <pc:docChg chg="modSld">
      <pc:chgData name="Shikhar Sharma" userId="98100dbf14080efe" providerId="Windows Live" clId="Web-{6B0295EE-8F4E-DD7F-E865-CA4A2A070E10}" dt="2024-11-08T12:16:45.709" v="7" actId="20577"/>
      <pc:docMkLst>
        <pc:docMk/>
      </pc:docMkLst>
      <pc:sldChg chg="modSp">
        <pc:chgData name="Shikhar Sharma" userId="98100dbf14080efe" providerId="Windows Live" clId="Web-{6B0295EE-8F4E-DD7F-E865-CA4A2A070E10}" dt="2024-11-08T12:16:45.709" v="7" actId="20577"/>
        <pc:sldMkLst>
          <pc:docMk/>
          <pc:sldMk cId="2371742241" sldId="257"/>
        </pc:sldMkLst>
        <pc:spChg chg="mod">
          <ac:chgData name="Shikhar Sharma" userId="98100dbf14080efe" providerId="Windows Live" clId="Web-{6B0295EE-8F4E-DD7F-E865-CA4A2A070E10}" dt="2024-11-08T12:16:45.709" v="7" actId="20577"/>
          <ac:spMkLst>
            <pc:docMk/>
            <pc:sldMk cId="2371742241" sldId="257"/>
            <ac:spMk id="2" creationId="{03F85678-B199-B17A-C38F-D3546F3102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3CFB-4E3C-6CAF-C324-708172B8C7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9CACB4-3E17-E923-B0D5-3CB8EF05DA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8A5406-BD27-F89B-3BDA-BB4F8AB310C7}"/>
              </a:ext>
            </a:extLst>
          </p:cNvPr>
          <p:cNvSpPr>
            <a:spLocks noGrp="1"/>
          </p:cNvSpPr>
          <p:nvPr>
            <p:ph type="dt" sz="half" idx="10"/>
          </p:nvPr>
        </p:nvSpPr>
        <p:spPr/>
        <p:txBody>
          <a:bodyPr/>
          <a:lstStyle/>
          <a:p>
            <a:fld id="{7DD8D987-9EE6-4338-9F46-802F84D5897A}" type="datetimeFigureOut">
              <a:rPr lang="en-IN" smtClean="0"/>
              <a:t>01-01-2025</a:t>
            </a:fld>
            <a:endParaRPr lang="en-IN"/>
          </a:p>
        </p:txBody>
      </p:sp>
      <p:sp>
        <p:nvSpPr>
          <p:cNvPr id="5" name="Footer Placeholder 4">
            <a:extLst>
              <a:ext uri="{FF2B5EF4-FFF2-40B4-BE49-F238E27FC236}">
                <a16:creationId xmlns:a16="http://schemas.microsoft.com/office/drawing/2014/main" id="{2CB1964A-3CB0-36DD-E502-8307BE8E90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EDCE36-D332-E5E5-36EB-C58AAB92B5BB}"/>
              </a:ext>
            </a:extLst>
          </p:cNvPr>
          <p:cNvSpPr>
            <a:spLocks noGrp="1"/>
          </p:cNvSpPr>
          <p:nvPr>
            <p:ph type="sldNum" sz="quarter" idx="12"/>
          </p:nvPr>
        </p:nvSpPr>
        <p:spPr/>
        <p:txBody>
          <a:bodyPr/>
          <a:lstStyle/>
          <a:p>
            <a:fld id="{12836B9E-B2CE-448D-A6AB-CB36426CF02D}" type="slidenum">
              <a:rPr lang="en-IN" smtClean="0"/>
              <a:t>‹#›</a:t>
            </a:fld>
            <a:endParaRPr lang="en-IN"/>
          </a:p>
        </p:txBody>
      </p:sp>
    </p:spTree>
    <p:extLst>
      <p:ext uri="{BB962C8B-B14F-4D97-AF65-F5344CB8AC3E}">
        <p14:creationId xmlns:p14="http://schemas.microsoft.com/office/powerpoint/2010/main" val="87291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D9E0-027C-0EF0-6F3A-A10AB04650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0641B2-5085-2BCA-754B-A3D5ED8DC4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E4383-52E7-B5B1-692D-27429968C277}"/>
              </a:ext>
            </a:extLst>
          </p:cNvPr>
          <p:cNvSpPr>
            <a:spLocks noGrp="1"/>
          </p:cNvSpPr>
          <p:nvPr>
            <p:ph type="dt" sz="half" idx="10"/>
          </p:nvPr>
        </p:nvSpPr>
        <p:spPr/>
        <p:txBody>
          <a:bodyPr/>
          <a:lstStyle/>
          <a:p>
            <a:fld id="{7DD8D987-9EE6-4338-9F46-802F84D5897A}" type="datetimeFigureOut">
              <a:rPr lang="en-IN" smtClean="0"/>
              <a:t>01-01-2025</a:t>
            </a:fld>
            <a:endParaRPr lang="en-IN"/>
          </a:p>
        </p:txBody>
      </p:sp>
      <p:sp>
        <p:nvSpPr>
          <p:cNvPr id="5" name="Footer Placeholder 4">
            <a:extLst>
              <a:ext uri="{FF2B5EF4-FFF2-40B4-BE49-F238E27FC236}">
                <a16:creationId xmlns:a16="http://schemas.microsoft.com/office/drawing/2014/main" id="{050282D7-102E-ECEA-42EF-B06F6AFEC5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2DBD9E-D11B-8D1B-49C8-1528BC80A0D6}"/>
              </a:ext>
            </a:extLst>
          </p:cNvPr>
          <p:cNvSpPr>
            <a:spLocks noGrp="1"/>
          </p:cNvSpPr>
          <p:nvPr>
            <p:ph type="sldNum" sz="quarter" idx="12"/>
          </p:nvPr>
        </p:nvSpPr>
        <p:spPr/>
        <p:txBody>
          <a:bodyPr/>
          <a:lstStyle/>
          <a:p>
            <a:fld id="{12836B9E-B2CE-448D-A6AB-CB36426CF02D}" type="slidenum">
              <a:rPr lang="en-IN" smtClean="0"/>
              <a:t>‹#›</a:t>
            </a:fld>
            <a:endParaRPr lang="en-IN"/>
          </a:p>
        </p:txBody>
      </p:sp>
    </p:spTree>
    <p:extLst>
      <p:ext uri="{BB962C8B-B14F-4D97-AF65-F5344CB8AC3E}">
        <p14:creationId xmlns:p14="http://schemas.microsoft.com/office/powerpoint/2010/main" val="41001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DFA42-6F0E-E74C-15F3-601F6F5746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96D259-E916-5328-FE91-7ADA76D646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97E271-49F5-13F0-E421-1BA6D5408333}"/>
              </a:ext>
            </a:extLst>
          </p:cNvPr>
          <p:cNvSpPr>
            <a:spLocks noGrp="1"/>
          </p:cNvSpPr>
          <p:nvPr>
            <p:ph type="dt" sz="half" idx="10"/>
          </p:nvPr>
        </p:nvSpPr>
        <p:spPr/>
        <p:txBody>
          <a:bodyPr/>
          <a:lstStyle/>
          <a:p>
            <a:fld id="{7DD8D987-9EE6-4338-9F46-802F84D5897A}" type="datetimeFigureOut">
              <a:rPr lang="en-IN" smtClean="0"/>
              <a:t>01-01-2025</a:t>
            </a:fld>
            <a:endParaRPr lang="en-IN"/>
          </a:p>
        </p:txBody>
      </p:sp>
      <p:sp>
        <p:nvSpPr>
          <p:cNvPr id="5" name="Footer Placeholder 4">
            <a:extLst>
              <a:ext uri="{FF2B5EF4-FFF2-40B4-BE49-F238E27FC236}">
                <a16:creationId xmlns:a16="http://schemas.microsoft.com/office/drawing/2014/main" id="{862B356F-2A27-1B96-8214-61D636D3A1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124734-02A1-5022-3E92-07BFA054AB38}"/>
              </a:ext>
            </a:extLst>
          </p:cNvPr>
          <p:cNvSpPr>
            <a:spLocks noGrp="1"/>
          </p:cNvSpPr>
          <p:nvPr>
            <p:ph type="sldNum" sz="quarter" idx="12"/>
          </p:nvPr>
        </p:nvSpPr>
        <p:spPr/>
        <p:txBody>
          <a:bodyPr/>
          <a:lstStyle/>
          <a:p>
            <a:fld id="{12836B9E-B2CE-448D-A6AB-CB36426CF02D}" type="slidenum">
              <a:rPr lang="en-IN" smtClean="0"/>
              <a:t>‹#›</a:t>
            </a:fld>
            <a:endParaRPr lang="en-IN"/>
          </a:p>
        </p:txBody>
      </p:sp>
    </p:spTree>
    <p:extLst>
      <p:ext uri="{BB962C8B-B14F-4D97-AF65-F5344CB8AC3E}">
        <p14:creationId xmlns:p14="http://schemas.microsoft.com/office/powerpoint/2010/main" val="3032247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AC6C-CBA2-E1E4-E33F-01AD9D039F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757007-5F4E-BD50-7682-EBB2A346D3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9CF6EB-8641-0ECC-7E8B-482294BD75C9}"/>
              </a:ext>
            </a:extLst>
          </p:cNvPr>
          <p:cNvSpPr>
            <a:spLocks noGrp="1"/>
          </p:cNvSpPr>
          <p:nvPr>
            <p:ph type="dt" sz="half" idx="10"/>
          </p:nvPr>
        </p:nvSpPr>
        <p:spPr/>
        <p:txBody>
          <a:bodyPr/>
          <a:lstStyle/>
          <a:p>
            <a:fld id="{7DD8D987-9EE6-4338-9F46-802F84D5897A}" type="datetimeFigureOut">
              <a:rPr lang="en-IN" smtClean="0"/>
              <a:t>01-01-2025</a:t>
            </a:fld>
            <a:endParaRPr lang="en-IN"/>
          </a:p>
        </p:txBody>
      </p:sp>
      <p:sp>
        <p:nvSpPr>
          <p:cNvPr id="5" name="Footer Placeholder 4">
            <a:extLst>
              <a:ext uri="{FF2B5EF4-FFF2-40B4-BE49-F238E27FC236}">
                <a16:creationId xmlns:a16="http://schemas.microsoft.com/office/drawing/2014/main" id="{8F18D4DB-9DC0-BCB0-924E-F122D3638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8476D0-A5AF-E23F-33B5-34D99509AE86}"/>
              </a:ext>
            </a:extLst>
          </p:cNvPr>
          <p:cNvSpPr>
            <a:spLocks noGrp="1"/>
          </p:cNvSpPr>
          <p:nvPr>
            <p:ph type="sldNum" sz="quarter" idx="12"/>
          </p:nvPr>
        </p:nvSpPr>
        <p:spPr/>
        <p:txBody>
          <a:bodyPr/>
          <a:lstStyle/>
          <a:p>
            <a:fld id="{12836B9E-B2CE-448D-A6AB-CB36426CF02D}" type="slidenum">
              <a:rPr lang="en-IN" smtClean="0"/>
              <a:t>‹#›</a:t>
            </a:fld>
            <a:endParaRPr lang="en-IN"/>
          </a:p>
        </p:txBody>
      </p:sp>
    </p:spTree>
    <p:extLst>
      <p:ext uri="{BB962C8B-B14F-4D97-AF65-F5344CB8AC3E}">
        <p14:creationId xmlns:p14="http://schemas.microsoft.com/office/powerpoint/2010/main" val="184911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4905-2DE2-29FB-9D97-C22F413B47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FFBDF1-3272-3FBF-6113-B4A75B815B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8295E3-69B2-8B74-ECD2-E09183F716FB}"/>
              </a:ext>
            </a:extLst>
          </p:cNvPr>
          <p:cNvSpPr>
            <a:spLocks noGrp="1"/>
          </p:cNvSpPr>
          <p:nvPr>
            <p:ph type="dt" sz="half" idx="10"/>
          </p:nvPr>
        </p:nvSpPr>
        <p:spPr/>
        <p:txBody>
          <a:bodyPr/>
          <a:lstStyle/>
          <a:p>
            <a:fld id="{7DD8D987-9EE6-4338-9F46-802F84D5897A}" type="datetimeFigureOut">
              <a:rPr lang="en-IN" smtClean="0"/>
              <a:t>01-01-2025</a:t>
            </a:fld>
            <a:endParaRPr lang="en-IN"/>
          </a:p>
        </p:txBody>
      </p:sp>
      <p:sp>
        <p:nvSpPr>
          <p:cNvPr id="5" name="Footer Placeholder 4">
            <a:extLst>
              <a:ext uri="{FF2B5EF4-FFF2-40B4-BE49-F238E27FC236}">
                <a16:creationId xmlns:a16="http://schemas.microsoft.com/office/drawing/2014/main" id="{9F4E7D04-F86A-C4B5-6B8C-E93DFBF5EF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0D182D-A7B7-FBD4-9BD5-43759C0BD8A8}"/>
              </a:ext>
            </a:extLst>
          </p:cNvPr>
          <p:cNvSpPr>
            <a:spLocks noGrp="1"/>
          </p:cNvSpPr>
          <p:nvPr>
            <p:ph type="sldNum" sz="quarter" idx="12"/>
          </p:nvPr>
        </p:nvSpPr>
        <p:spPr/>
        <p:txBody>
          <a:bodyPr/>
          <a:lstStyle/>
          <a:p>
            <a:fld id="{12836B9E-B2CE-448D-A6AB-CB36426CF02D}" type="slidenum">
              <a:rPr lang="en-IN" smtClean="0"/>
              <a:t>‹#›</a:t>
            </a:fld>
            <a:endParaRPr lang="en-IN"/>
          </a:p>
        </p:txBody>
      </p:sp>
    </p:spTree>
    <p:extLst>
      <p:ext uri="{BB962C8B-B14F-4D97-AF65-F5344CB8AC3E}">
        <p14:creationId xmlns:p14="http://schemas.microsoft.com/office/powerpoint/2010/main" val="396831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E9A1-893A-C441-E1B0-0E66E9AE9E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A84256-7739-9E18-553B-64FB908F2F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DD2DF8-4E27-1484-0A08-493A86244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6E1859-FB36-55A6-3DA2-6E81F031619C}"/>
              </a:ext>
            </a:extLst>
          </p:cNvPr>
          <p:cNvSpPr>
            <a:spLocks noGrp="1"/>
          </p:cNvSpPr>
          <p:nvPr>
            <p:ph type="dt" sz="half" idx="10"/>
          </p:nvPr>
        </p:nvSpPr>
        <p:spPr/>
        <p:txBody>
          <a:bodyPr/>
          <a:lstStyle/>
          <a:p>
            <a:fld id="{7DD8D987-9EE6-4338-9F46-802F84D5897A}" type="datetimeFigureOut">
              <a:rPr lang="en-IN" smtClean="0"/>
              <a:t>01-01-2025</a:t>
            </a:fld>
            <a:endParaRPr lang="en-IN"/>
          </a:p>
        </p:txBody>
      </p:sp>
      <p:sp>
        <p:nvSpPr>
          <p:cNvPr id="6" name="Footer Placeholder 5">
            <a:extLst>
              <a:ext uri="{FF2B5EF4-FFF2-40B4-BE49-F238E27FC236}">
                <a16:creationId xmlns:a16="http://schemas.microsoft.com/office/drawing/2014/main" id="{EB6D2545-2AC7-1D4B-8E53-B88FB0C831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9526A0-214D-FF8A-D033-FBB166E3A944}"/>
              </a:ext>
            </a:extLst>
          </p:cNvPr>
          <p:cNvSpPr>
            <a:spLocks noGrp="1"/>
          </p:cNvSpPr>
          <p:nvPr>
            <p:ph type="sldNum" sz="quarter" idx="12"/>
          </p:nvPr>
        </p:nvSpPr>
        <p:spPr/>
        <p:txBody>
          <a:bodyPr/>
          <a:lstStyle/>
          <a:p>
            <a:fld id="{12836B9E-B2CE-448D-A6AB-CB36426CF02D}" type="slidenum">
              <a:rPr lang="en-IN" smtClean="0"/>
              <a:t>‹#›</a:t>
            </a:fld>
            <a:endParaRPr lang="en-IN"/>
          </a:p>
        </p:txBody>
      </p:sp>
    </p:spTree>
    <p:extLst>
      <p:ext uri="{BB962C8B-B14F-4D97-AF65-F5344CB8AC3E}">
        <p14:creationId xmlns:p14="http://schemas.microsoft.com/office/powerpoint/2010/main" val="226066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D02B-4A80-519B-B481-8C102EA238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5E0689-06D2-BC3D-37B4-BB23D17AA2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A875A4-92A7-0E29-1C85-19B013B176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6BFC0C-D0BE-9CFD-5C5E-F1B6D0A1CE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903E7F-BE4D-9B7B-9CA8-28BBA4BAD1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F9DF8B-935B-AA01-3087-5913C3002428}"/>
              </a:ext>
            </a:extLst>
          </p:cNvPr>
          <p:cNvSpPr>
            <a:spLocks noGrp="1"/>
          </p:cNvSpPr>
          <p:nvPr>
            <p:ph type="dt" sz="half" idx="10"/>
          </p:nvPr>
        </p:nvSpPr>
        <p:spPr/>
        <p:txBody>
          <a:bodyPr/>
          <a:lstStyle/>
          <a:p>
            <a:fld id="{7DD8D987-9EE6-4338-9F46-802F84D5897A}" type="datetimeFigureOut">
              <a:rPr lang="en-IN" smtClean="0"/>
              <a:t>01-01-2025</a:t>
            </a:fld>
            <a:endParaRPr lang="en-IN"/>
          </a:p>
        </p:txBody>
      </p:sp>
      <p:sp>
        <p:nvSpPr>
          <p:cNvPr id="8" name="Footer Placeholder 7">
            <a:extLst>
              <a:ext uri="{FF2B5EF4-FFF2-40B4-BE49-F238E27FC236}">
                <a16:creationId xmlns:a16="http://schemas.microsoft.com/office/drawing/2014/main" id="{DF837AC0-EACF-CF46-AE0D-3032DCCF04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6E5FFC-0284-E37A-4F37-FB12E23EE726}"/>
              </a:ext>
            </a:extLst>
          </p:cNvPr>
          <p:cNvSpPr>
            <a:spLocks noGrp="1"/>
          </p:cNvSpPr>
          <p:nvPr>
            <p:ph type="sldNum" sz="quarter" idx="12"/>
          </p:nvPr>
        </p:nvSpPr>
        <p:spPr/>
        <p:txBody>
          <a:bodyPr/>
          <a:lstStyle/>
          <a:p>
            <a:fld id="{12836B9E-B2CE-448D-A6AB-CB36426CF02D}" type="slidenum">
              <a:rPr lang="en-IN" smtClean="0"/>
              <a:t>‹#›</a:t>
            </a:fld>
            <a:endParaRPr lang="en-IN"/>
          </a:p>
        </p:txBody>
      </p:sp>
    </p:spTree>
    <p:extLst>
      <p:ext uri="{BB962C8B-B14F-4D97-AF65-F5344CB8AC3E}">
        <p14:creationId xmlns:p14="http://schemas.microsoft.com/office/powerpoint/2010/main" val="210665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C0C43-EE03-D354-A1BD-AFEB19A7B6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10B8C2-8C92-79B5-74D8-7C808CDCE398}"/>
              </a:ext>
            </a:extLst>
          </p:cNvPr>
          <p:cNvSpPr>
            <a:spLocks noGrp="1"/>
          </p:cNvSpPr>
          <p:nvPr>
            <p:ph type="dt" sz="half" idx="10"/>
          </p:nvPr>
        </p:nvSpPr>
        <p:spPr/>
        <p:txBody>
          <a:bodyPr/>
          <a:lstStyle/>
          <a:p>
            <a:fld id="{7DD8D987-9EE6-4338-9F46-802F84D5897A}" type="datetimeFigureOut">
              <a:rPr lang="en-IN" smtClean="0"/>
              <a:t>01-01-2025</a:t>
            </a:fld>
            <a:endParaRPr lang="en-IN"/>
          </a:p>
        </p:txBody>
      </p:sp>
      <p:sp>
        <p:nvSpPr>
          <p:cNvPr id="4" name="Footer Placeholder 3">
            <a:extLst>
              <a:ext uri="{FF2B5EF4-FFF2-40B4-BE49-F238E27FC236}">
                <a16:creationId xmlns:a16="http://schemas.microsoft.com/office/drawing/2014/main" id="{AE0DD7B4-4AB0-AE18-45C3-9F10CAB8DD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B0CCB6-91F3-089A-5845-3228CCB24CC2}"/>
              </a:ext>
            </a:extLst>
          </p:cNvPr>
          <p:cNvSpPr>
            <a:spLocks noGrp="1"/>
          </p:cNvSpPr>
          <p:nvPr>
            <p:ph type="sldNum" sz="quarter" idx="12"/>
          </p:nvPr>
        </p:nvSpPr>
        <p:spPr/>
        <p:txBody>
          <a:bodyPr/>
          <a:lstStyle/>
          <a:p>
            <a:fld id="{12836B9E-B2CE-448D-A6AB-CB36426CF02D}" type="slidenum">
              <a:rPr lang="en-IN" smtClean="0"/>
              <a:t>‹#›</a:t>
            </a:fld>
            <a:endParaRPr lang="en-IN"/>
          </a:p>
        </p:txBody>
      </p:sp>
    </p:spTree>
    <p:extLst>
      <p:ext uri="{BB962C8B-B14F-4D97-AF65-F5344CB8AC3E}">
        <p14:creationId xmlns:p14="http://schemas.microsoft.com/office/powerpoint/2010/main" val="122798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6B75B1-7356-0141-F0C6-F4889CEEC19A}"/>
              </a:ext>
            </a:extLst>
          </p:cNvPr>
          <p:cNvSpPr>
            <a:spLocks noGrp="1"/>
          </p:cNvSpPr>
          <p:nvPr>
            <p:ph type="dt" sz="half" idx="10"/>
          </p:nvPr>
        </p:nvSpPr>
        <p:spPr/>
        <p:txBody>
          <a:bodyPr/>
          <a:lstStyle/>
          <a:p>
            <a:fld id="{7DD8D987-9EE6-4338-9F46-802F84D5897A}" type="datetimeFigureOut">
              <a:rPr lang="en-IN" smtClean="0"/>
              <a:t>01-01-2025</a:t>
            </a:fld>
            <a:endParaRPr lang="en-IN"/>
          </a:p>
        </p:txBody>
      </p:sp>
      <p:sp>
        <p:nvSpPr>
          <p:cNvPr id="3" name="Footer Placeholder 2">
            <a:extLst>
              <a:ext uri="{FF2B5EF4-FFF2-40B4-BE49-F238E27FC236}">
                <a16:creationId xmlns:a16="http://schemas.microsoft.com/office/drawing/2014/main" id="{60331B25-BA14-E019-8ED2-43F61CD6AC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EE9C1F-48A2-F4AC-F5BC-2F68F5DFA537}"/>
              </a:ext>
            </a:extLst>
          </p:cNvPr>
          <p:cNvSpPr>
            <a:spLocks noGrp="1"/>
          </p:cNvSpPr>
          <p:nvPr>
            <p:ph type="sldNum" sz="quarter" idx="12"/>
          </p:nvPr>
        </p:nvSpPr>
        <p:spPr/>
        <p:txBody>
          <a:bodyPr/>
          <a:lstStyle/>
          <a:p>
            <a:fld id="{12836B9E-B2CE-448D-A6AB-CB36426CF02D}" type="slidenum">
              <a:rPr lang="en-IN" smtClean="0"/>
              <a:t>‹#›</a:t>
            </a:fld>
            <a:endParaRPr lang="en-IN"/>
          </a:p>
        </p:txBody>
      </p:sp>
    </p:spTree>
    <p:extLst>
      <p:ext uri="{BB962C8B-B14F-4D97-AF65-F5344CB8AC3E}">
        <p14:creationId xmlns:p14="http://schemas.microsoft.com/office/powerpoint/2010/main" val="107393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238B-4711-5017-57A1-2F81922DFB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3CF026-A694-941F-F3F5-BB01ACA2E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6C3C8A-9103-1BA0-A8B3-4CAEB5A705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9198F-6DEA-5C32-6685-6407D6F2277F}"/>
              </a:ext>
            </a:extLst>
          </p:cNvPr>
          <p:cNvSpPr>
            <a:spLocks noGrp="1"/>
          </p:cNvSpPr>
          <p:nvPr>
            <p:ph type="dt" sz="half" idx="10"/>
          </p:nvPr>
        </p:nvSpPr>
        <p:spPr/>
        <p:txBody>
          <a:bodyPr/>
          <a:lstStyle/>
          <a:p>
            <a:fld id="{7DD8D987-9EE6-4338-9F46-802F84D5897A}" type="datetimeFigureOut">
              <a:rPr lang="en-IN" smtClean="0"/>
              <a:t>01-01-2025</a:t>
            </a:fld>
            <a:endParaRPr lang="en-IN"/>
          </a:p>
        </p:txBody>
      </p:sp>
      <p:sp>
        <p:nvSpPr>
          <p:cNvPr id="6" name="Footer Placeholder 5">
            <a:extLst>
              <a:ext uri="{FF2B5EF4-FFF2-40B4-BE49-F238E27FC236}">
                <a16:creationId xmlns:a16="http://schemas.microsoft.com/office/drawing/2014/main" id="{0ADE95F4-53C8-AAA6-5BE7-F8D0DD7295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5E052E-08D0-6FA2-84C3-6CE76DC5A8DF}"/>
              </a:ext>
            </a:extLst>
          </p:cNvPr>
          <p:cNvSpPr>
            <a:spLocks noGrp="1"/>
          </p:cNvSpPr>
          <p:nvPr>
            <p:ph type="sldNum" sz="quarter" idx="12"/>
          </p:nvPr>
        </p:nvSpPr>
        <p:spPr/>
        <p:txBody>
          <a:bodyPr/>
          <a:lstStyle/>
          <a:p>
            <a:fld id="{12836B9E-B2CE-448D-A6AB-CB36426CF02D}" type="slidenum">
              <a:rPr lang="en-IN" smtClean="0"/>
              <a:t>‹#›</a:t>
            </a:fld>
            <a:endParaRPr lang="en-IN"/>
          </a:p>
        </p:txBody>
      </p:sp>
    </p:spTree>
    <p:extLst>
      <p:ext uri="{BB962C8B-B14F-4D97-AF65-F5344CB8AC3E}">
        <p14:creationId xmlns:p14="http://schemas.microsoft.com/office/powerpoint/2010/main" val="976274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75B5-244E-C258-4978-3EC9E48E3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C9A307-DBE6-09F1-A0BB-781B4D53BC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70FEF1-AB53-9EAF-899F-578B8C63A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C3532-4B0F-B7D6-1A7C-FD66FCF1B989}"/>
              </a:ext>
            </a:extLst>
          </p:cNvPr>
          <p:cNvSpPr>
            <a:spLocks noGrp="1"/>
          </p:cNvSpPr>
          <p:nvPr>
            <p:ph type="dt" sz="half" idx="10"/>
          </p:nvPr>
        </p:nvSpPr>
        <p:spPr/>
        <p:txBody>
          <a:bodyPr/>
          <a:lstStyle/>
          <a:p>
            <a:fld id="{7DD8D987-9EE6-4338-9F46-802F84D5897A}" type="datetimeFigureOut">
              <a:rPr lang="en-IN" smtClean="0"/>
              <a:t>01-01-2025</a:t>
            </a:fld>
            <a:endParaRPr lang="en-IN"/>
          </a:p>
        </p:txBody>
      </p:sp>
      <p:sp>
        <p:nvSpPr>
          <p:cNvPr id="6" name="Footer Placeholder 5">
            <a:extLst>
              <a:ext uri="{FF2B5EF4-FFF2-40B4-BE49-F238E27FC236}">
                <a16:creationId xmlns:a16="http://schemas.microsoft.com/office/drawing/2014/main" id="{9D7EBF27-C8B6-4A77-BCD1-1219E9F9C4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BAF28F-3F29-947A-9B20-EF3DB5509A55}"/>
              </a:ext>
            </a:extLst>
          </p:cNvPr>
          <p:cNvSpPr>
            <a:spLocks noGrp="1"/>
          </p:cNvSpPr>
          <p:nvPr>
            <p:ph type="sldNum" sz="quarter" idx="12"/>
          </p:nvPr>
        </p:nvSpPr>
        <p:spPr/>
        <p:txBody>
          <a:bodyPr/>
          <a:lstStyle/>
          <a:p>
            <a:fld id="{12836B9E-B2CE-448D-A6AB-CB36426CF02D}" type="slidenum">
              <a:rPr lang="en-IN" smtClean="0"/>
              <a:t>‹#›</a:t>
            </a:fld>
            <a:endParaRPr lang="en-IN"/>
          </a:p>
        </p:txBody>
      </p:sp>
    </p:spTree>
    <p:extLst>
      <p:ext uri="{BB962C8B-B14F-4D97-AF65-F5344CB8AC3E}">
        <p14:creationId xmlns:p14="http://schemas.microsoft.com/office/powerpoint/2010/main" val="304591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AF1D44-C5E0-4180-F71E-5398EEC52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6DADAA-D03E-A82D-AB81-CA7EDDCE7A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2C3AB5-B297-0C9A-DDCB-77F0D72E1C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8D987-9EE6-4338-9F46-802F84D5897A}" type="datetimeFigureOut">
              <a:rPr lang="en-IN" smtClean="0"/>
              <a:t>01-01-2025</a:t>
            </a:fld>
            <a:endParaRPr lang="en-IN"/>
          </a:p>
        </p:txBody>
      </p:sp>
      <p:sp>
        <p:nvSpPr>
          <p:cNvPr id="5" name="Footer Placeholder 4">
            <a:extLst>
              <a:ext uri="{FF2B5EF4-FFF2-40B4-BE49-F238E27FC236}">
                <a16:creationId xmlns:a16="http://schemas.microsoft.com/office/drawing/2014/main" id="{983426A0-98AC-61AA-D30E-65C06462B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36DCD7-F56A-8773-9174-4B1D707017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36B9E-B2CE-448D-A6AB-CB36426CF02D}" type="slidenum">
              <a:rPr lang="en-IN" smtClean="0"/>
              <a:t>‹#›</a:t>
            </a:fld>
            <a:endParaRPr lang="en-IN"/>
          </a:p>
        </p:txBody>
      </p:sp>
    </p:spTree>
    <p:extLst>
      <p:ext uri="{BB962C8B-B14F-4D97-AF65-F5344CB8AC3E}">
        <p14:creationId xmlns:p14="http://schemas.microsoft.com/office/powerpoint/2010/main" val="103681291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CE9CE-F0E9-5703-D2D4-AAD80BB43752}"/>
              </a:ext>
            </a:extLst>
          </p:cNvPr>
          <p:cNvSpPr>
            <a:spLocks noGrp="1"/>
          </p:cNvSpPr>
          <p:nvPr>
            <p:ph type="ctrTitle"/>
          </p:nvPr>
        </p:nvSpPr>
        <p:spPr>
          <a:xfrm>
            <a:off x="1507067" y="228692"/>
            <a:ext cx="9177866" cy="897089"/>
          </a:xfrm>
        </p:spPr>
        <p:txBody>
          <a:bodyPr>
            <a:normAutofit fontScale="90000"/>
          </a:bodyPr>
          <a:lstStyle/>
          <a:p>
            <a:pPr algn="ctr"/>
            <a:r>
              <a:rPr lang="en-US" dirty="0">
                <a:solidFill>
                  <a:schemeClr val="tx1"/>
                </a:solidFill>
              </a:rPr>
              <a:t>Project Presentation</a:t>
            </a:r>
            <a:endParaRPr lang="en-IN" dirty="0">
              <a:solidFill>
                <a:schemeClr val="tx1"/>
              </a:solidFill>
            </a:endParaRPr>
          </a:p>
        </p:txBody>
      </p:sp>
      <p:pic>
        <p:nvPicPr>
          <p:cNvPr id="5" name="Picture 4">
            <a:extLst>
              <a:ext uri="{FF2B5EF4-FFF2-40B4-BE49-F238E27FC236}">
                <a16:creationId xmlns:a16="http://schemas.microsoft.com/office/drawing/2014/main" id="{FBAED143-E331-82BC-C22B-DC5286CC3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567" y="1249705"/>
            <a:ext cx="1888866" cy="1888866"/>
          </a:xfrm>
          <a:prstGeom prst="rect">
            <a:avLst/>
          </a:prstGeom>
        </p:spPr>
      </p:pic>
      <p:sp>
        <p:nvSpPr>
          <p:cNvPr id="8" name="TextBox 7">
            <a:extLst>
              <a:ext uri="{FF2B5EF4-FFF2-40B4-BE49-F238E27FC236}">
                <a16:creationId xmlns:a16="http://schemas.microsoft.com/office/drawing/2014/main" id="{D270E998-0C77-876B-E4BC-47F245D09EEB}"/>
              </a:ext>
            </a:extLst>
          </p:cNvPr>
          <p:cNvSpPr txBox="1"/>
          <p:nvPr/>
        </p:nvSpPr>
        <p:spPr>
          <a:xfrm>
            <a:off x="2967133" y="3427714"/>
            <a:ext cx="6257732" cy="707886"/>
          </a:xfrm>
          <a:prstGeom prst="rect">
            <a:avLst/>
          </a:prstGeom>
          <a:noFill/>
        </p:spPr>
        <p:txBody>
          <a:bodyPr wrap="square" rtlCol="0">
            <a:spAutoFit/>
          </a:bodyPr>
          <a:lstStyle/>
          <a:p>
            <a:pPr algn="ctr"/>
            <a:r>
              <a:rPr lang="en-IN" sz="2000" dirty="0">
                <a:effectLst/>
                <a:latin typeface="Times New Roman" panose="02020603050405020304" pitchFamily="18" charset="0"/>
                <a:ea typeface="Calibri" panose="020F0502020204030204" pitchFamily="34" charset="0"/>
              </a:rPr>
              <a:t>PLANT LEAF DISEASE DETECTION AND CLASSIFICATION</a:t>
            </a:r>
            <a:endParaRPr lang="en-IN" sz="2000" dirty="0"/>
          </a:p>
        </p:txBody>
      </p:sp>
      <p:sp>
        <p:nvSpPr>
          <p:cNvPr id="9" name="TextBox 8">
            <a:extLst>
              <a:ext uri="{FF2B5EF4-FFF2-40B4-BE49-F238E27FC236}">
                <a16:creationId xmlns:a16="http://schemas.microsoft.com/office/drawing/2014/main" id="{6C53FB13-E8D4-A886-5EE7-81E72D35AE3B}"/>
              </a:ext>
            </a:extLst>
          </p:cNvPr>
          <p:cNvSpPr txBox="1"/>
          <p:nvPr/>
        </p:nvSpPr>
        <p:spPr>
          <a:xfrm>
            <a:off x="4184779" y="4664524"/>
            <a:ext cx="3822441" cy="369332"/>
          </a:xfrm>
          <a:prstGeom prst="rect">
            <a:avLst/>
          </a:prstGeom>
          <a:noFill/>
        </p:spPr>
        <p:txBody>
          <a:bodyPr wrap="square" rtlCol="0">
            <a:spAutoFit/>
          </a:bodyPr>
          <a:lstStyle/>
          <a:p>
            <a:r>
              <a:rPr lang="en-IN" dirty="0"/>
              <a:t>SESSION : 2024-25 (ODD SEMESTER)</a:t>
            </a:r>
          </a:p>
        </p:txBody>
      </p:sp>
      <p:sp>
        <p:nvSpPr>
          <p:cNvPr id="10" name="TextBox 9">
            <a:extLst>
              <a:ext uri="{FF2B5EF4-FFF2-40B4-BE49-F238E27FC236}">
                <a16:creationId xmlns:a16="http://schemas.microsoft.com/office/drawing/2014/main" id="{BBD25CD8-0AA4-EBDF-C80F-CB938B4FE524}"/>
              </a:ext>
            </a:extLst>
          </p:cNvPr>
          <p:cNvSpPr txBox="1"/>
          <p:nvPr/>
        </p:nvSpPr>
        <p:spPr>
          <a:xfrm>
            <a:off x="1507067" y="5322999"/>
            <a:ext cx="2534668" cy="369332"/>
          </a:xfrm>
          <a:prstGeom prst="rect">
            <a:avLst/>
          </a:prstGeom>
          <a:noFill/>
        </p:spPr>
        <p:txBody>
          <a:bodyPr wrap="none" rtlCol="0">
            <a:spAutoFit/>
          </a:bodyPr>
          <a:lstStyle/>
          <a:p>
            <a:r>
              <a:rPr lang="en-IN" dirty="0"/>
              <a:t>Mentor: Ms. Rati Goyal</a:t>
            </a:r>
          </a:p>
        </p:txBody>
      </p:sp>
      <p:sp>
        <p:nvSpPr>
          <p:cNvPr id="11" name="TextBox 10">
            <a:extLst>
              <a:ext uri="{FF2B5EF4-FFF2-40B4-BE49-F238E27FC236}">
                <a16:creationId xmlns:a16="http://schemas.microsoft.com/office/drawing/2014/main" id="{74433902-1C8A-613E-58C4-AE62344BBAD3}"/>
              </a:ext>
            </a:extLst>
          </p:cNvPr>
          <p:cNvSpPr txBox="1"/>
          <p:nvPr/>
        </p:nvSpPr>
        <p:spPr>
          <a:xfrm>
            <a:off x="6268020" y="5322999"/>
            <a:ext cx="1882247" cy="369332"/>
          </a:xfrm>
          <a:prstGeom prst="rect">
            <a:avLst/>
          </a:prstGeom>
          <a:noFill/>
        </p:spPr>
        <p:txBody>
          <a:bodyPr wrap="none" rtlCol="0">
            <a:spAutoFit/>
          </a:bodyPr>
          <a:lstStyle/>
          <a:p>
            <a:r>
              <a:rPr lang="en-IN" dirty="0"/>
              <a:t>Group Members:</a:t>
            </a:r>
          </a:p>
        </p:txBody>
      </p:sp>
      <p:sp>
        <p:nvSpPr>
          <p:cNvPr id="12" name="TextBox 11">
            <a:extLst>
              <a:ext uri="{FF2B5EF4-FFF2-40B4-BE49-F238E27FC236}">
                <a16:creationId xmlns:a16="http://schemas.microsoft.com/office/drawing/2014/main" id="{D19400F4-4C3C-1173-8CE1-BD74800AF77F}"/>
              </a:ext>
            </a:extLst>
          </p:cNvPr>
          <p:cNvSpPr txBox="1"/>
          <p:nvPr/>
        </p:nvSpPr>
        <p:spPr>
          <a:xfrm>
            <a:off x="8007220" y="5322999"/>
            <a:ext cx="3597460" cy="1200329"/>
          </a:xfrm>
          <a:prstGeom prst="rect">
            <a:avLst/>
          </a:prstGeom>
          <a:noFill/>
        </p:spPr>
        <p:txBody>
          <a:bodyPr wrap="none" rtlCol="0">
            <a:spAutoFit/>
          </a:bodyPr>
          <a:lstStyle/>
          <a:p>
            <a:r>
              <a:rPr lang="en-IN" dirty="0"/>
              <a:t>Shikhar Sharma (2100301540071)</a:t>
            </a:r>
          </a:p>
          <a:p>
            <a:r>
              <a:rPr lang="en-IN" dirty="0"/>
              <a:t>Piyush Pandey (2100301540052)</a:t>
            </a:r>
          </a:p>
          <a:p>
            <a:r>
              <a:rPr lang="en-IN" dirty="0"/>
              <a:t>Ujjwal Singh (2100301540079)</a:t>
            </a:r>
          </a:p>
          <a:p>
            <a:r>
              <a:rPr lang="en-IN" dirty="0"/>
              <a:t>Yash Srivastava (2100301540087)</a:t>
            </a:r>
          </a:p>
        </p:txBody>
      </p:sp>
    </p:spTree>
    <p:extLst>
      <p:ext uri="{BB962C8B-B14F-4D97-AF65-F5344CB8AC3E}">
        <p14:creationId xmlns:p14="http://schemas.microsoft.com/office/powerpoint/2010/main" val="19479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B1FB2-DAEC-85AD-AAB2-C2B4BD121C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0FB8B0-B386-9BA8-CFD3-5083817C7B32}"/>
              </a:ext>
            </a:extLst>
          </p:cNvPr>
          <p:cNvSpPr>
            <a:spLocks noGrp="1"/>
          </p:cNvSpPr>
          <p:nvPr>
            <p:ph type="title"/>
          </p:nvPr>
        </p:nvSpPr>
        <p:spPr/>
        <p:txBody>
          <a:bodyPr/>
          <a:lstStyle/>
          <a:p>
            <a:r>
              <a:rPr lang="en-IN" dirty="0"/>
              <a:t>Output</a:t>
            </a:r>
          </a:p>
        </p:txBody>
      </p:sp>
      <p:sp>
        <p:nvSpPr>
          <p:cNvPr id="5" name="TextBox 4">
            <a:extLst>
              <a:ext uri="{FF2B5EF4-FFF2-40B4-BE49-F238E27FC236}">
                <a16:creationId xmlns:a16="http://schemas.microsoft.com/office/drawing/2014/main" id="{793DED7F-0250-FF0C-99C0-C36A5B31692A}"/>
              </a:ext>
            </a:extLst>
          </p:cNvPr>
          <p:cNvSpPr txBox="1"/>
          <p:nvPr/>
        </p:nvSpPr>
        <p:spPr>
          <a:xfrm>
            <a:off x="757030" y="1513702"/>
            <a:ext cx="6423553" cy="368755"/>
          </a:xfrm>
          <a:prstGeom prst="rect">
            <a:avLst/>
          </a:prstGeom>
          <a:noFill/>
        </p:spPr>
        <p:txBody>
          <a:bodyPr wrap="none" rtlCol="0">
            <a:spAutoFit/>
          </a:bodyPr>
          <a:lstStyle/>
          <a:p>
            <a:pPr marL="577850" marR="273050" indent="-6350" algn="just">
              <a:lnSpc>
                <a:spcPct val="107000"/>
              </a:lnSpc>
              <a:spcAft>
                <a:spcPts val="50"/>
              </a:spcAft>
            </a:pPr>
            <a:r>
              <a:rPr lang="en-IN" sz="1800" kern="100" dirty="0">
                <a:solidFill>
                  <a:srgbClr val="000000"/>
                </a:solidFill>
                <a:effectLst/>
                <a:latin typeface="Times New Roman" panose="02020603050405020304" pitchFamily="18" charset="0"/>
                <a:ea typeface="Times New Roman" panose="02020603050405020304" pitchFamily="18" charset="0"/>
              </a:rPr>
              <a:t>Model showing input image with its predicted leaf disease</a:t>
            </a:r>
          </a:p>
        </p:txBody>
      </p:sp>
      <p:pic>
        <p:nvPicPr>
          <p:cNvPr id="4" name="Picture 3">
            <a:extLst>
              <a:ext uri="{FF2B5EF4-FFF2-40B4-BE49-F238E27FC236}">
                <a16:creationId xmlns:a16="http://schemas.microsoft.com/office/drawing/2014/main" id="{BC7E8A1E-97B6-FD20-6BA5-94FBD33708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8912" y="1994439"/>
            <a:ext cx="4985680" cy="3802130"/>
          </a:xfrm>
          <a:prstGeom prst="rect">
            <a:avLst/>
          </a:prstGeom>
          <a:noFill/>
          <a:ln>
            <a:noFill/>
          </a:ln>
        </p:spPr>
      </p:pic>
      <p:pic>
        <p:nvPicPr>
          <p:cNvPr id="6" name="Picture 5">
            <a:extLst>
              <a:ext uri="{FF2B5EF4-FFF2-40B4-BE49-F238E27FC236}">
                <a16:creationId xmlns:a16="http://schemas.microsoft.com/office/drawing/2014/main" id="{81A70081-10CD-6FA7-8E1B-C8791D6EA0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50472" y="1994438"/>
            <a:ext cx="4949582" cy="3812691"/>
          </a:xfrm>
          <a:prstGeom prst="rect">
            <a:avLst/>
          </a:prstGeom>
          <a:noFill/>
          <a:ln>
            <a:noFill/>
          </a:ln>
        </p:spPr>
      </p:pic>
    </p:spTree>
    <p:extLst>
      <p:ext uri="{BB962C8B-B14F-4D97-AF65-F5344CB8AC3E}">
        <p14:creationId xmlns:p14="http://schemas.microsoft.com/office/powerpoint/2010/main" val="360801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6682-F09E-08B6-4BA8-10AF2B15A47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8009390-BC47-9C15-4ECE-0FDFB014D352}"/>
              </a:ext>
            </a:extLst>
          </p:cNvPr>
          <p:cNvSpPr>
            <a:spLocks noGrp="1"/>
          </p:cNvSpPr>
          <p:nvPr>
            <p:ph idx="1"/>
          </p:nvPr>
        </p:nvSpPr>
        <p:spPr>
          <a:xfrm>
            <a:off x="677334" y="2160590"/>
            <a:ext cx="8596668" cy="2905932"/>
          </a:xfrm>
        </p:spPr>
        <p:txBody>
          <a:bodyPr>
            <a:noAutofit/>
          </a:bodyPr>
          <a:lstStyle/>
          <a:p>
            <a:pPr marL="0" indent="0" algn="just">
              <a:buNone/>
            </a:pPr>
            <a:r>
              <a:rPr lang="en-IN" sz="2400" dirty="0">
                <a:effectLst/>
                <a:latin typeface="Times New Roman" panose="02020603050405020304" pitchFamily="18" charset="0"/>
                <a:ea typeface="Calibri" panose="020F0502020204030204" pitchFamily="34" charset="0"/>
              </a:rPr>
              <a:t>The emergence of plant pathogens poses a significant threat to global food security, ecosystems, and economies. Factors such as globalization, increased mobility, vectors, climate change, and pathogen evolution have accelerated the spread of invasive plant pathogens. To address agricultural losses, the development of automated approaches for plant disease detection and classification is urgently needed. This review explores the use of machine learning (ML), deep learning (DL), and few-shot learning (FSL) for automated plant disease recognition. It highlights key methodologies, including acquisition, preprocessing, segmentation, feature extraction, and classification.</a:t>
            </a:r>
            <a:endParaRPr lang="en-IN" sz="2400" dirty="0"/>
          </a:p>
        </p:txBody>
      </p:sp>
    </p:spTree>
    <p:extLst>
      <p:ext uri="{BB962C8B-B14F-4D97-AF65-F5344CB8AC3E}">
        <p14:creationId xmlns:p14="http://schemas.microsoft.com/office/powerpoint/2010/main" val="3507173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6391-3F24-0548-6FFB-C29C2ECDA03F}"/>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860447D2-A658-2B97-6751-351079B9A14F}"/>
              </a:ext>
            </a:extLst>
          </p:cNvPr>
          <p:cNvSpPr>
            <a:spLocks noGrp="1"/>
          </p:cNvSpPr>
          <p:nvPr>
            <p:ph idx="1"/>
          </p:nvPr>
        </p:nvSpPr>
        <p:spPr>
          <a:xfrm>
            <a:off x="677334" y="1586205"/>
            <a:ext cx="8596668" cy="4455158"/>
          </a:xfrm>
        </p:spPr>
        <p:txBody>
          <a:bodyPr>
            <a:normAutofit fontScale="92500" lnSpcReduction="20000"/>
          </a:bodyPr>
          <a:lstStyle/>
          <a:p>
            <a:pPr algn="just"/>
            <a:r>
              <a:rPr lang="en-US" b="1" dirty="0"/>
              <a:t>Model Optimization and Tuning</a:t>
            </a:r>
            <a:r>
              <a:rPr lang="en-US" dirty="0"/>
              <a:t>: Further improvements can be made by experimenting with advanced architectures, such as transfer learning using pre-trained models like VGG or </a:t>
            </a:r>
            <a:r>
              <a:rPr lang="en-US" dirty="0" err="1"/>
              <a:t>ResNet</a:t>
            </a:r>
            <a:r>
              <a:rPr lang="en-US" dirty="0"/>
              <a:t>, which may boost accuracy and reduce training time.</a:t>
            </a:r>
          </a:p>
          <a:p>
            <a:pPr algn="just"/>
            <a:r>
              <a:rPr lang="en-US" b="1" dirty="0"/>
              <a:t>Dataset Expansion</a:t>
            </a:r>
            <a:r>
              <a:rPr lang="en-US" dirty="0"/>
              <a:t>: Adding more leaf images for each species would improve the model's robustness and generalization.</a:t>
            </a:r>
          </a:p>
          <a:p>
            <a:pPr algn="just"/>
            <a:r>
              <a:rPr lang="en-US" b="1" dirty="0"/>
              <a:t>Real-time Deployment</a:t>
            </a:r>
            <a:r>
              <a:rPr lang="en-US" dirty="0"/>
              <a:t>: The model could be integrated into a mobile or web application for real-time flower recognition in the field.</a:t>
            </a:r>
          </a:p>
          <a:p>
            <a:pPr algn="just"/>
            <a:r>
              <a:rPr lang="en-US" b="1" dirty="0"/>
              <a:t>Multi-label Classification</a:t>
            </a:r>
            <a:r>
              <a:rPr lang="en-US" dirty="0"/>
              <a:t>: Extend the model to identify multiple attributes</a:t>
            </a:r>
            <a:endParaRPr lang="en-IN" b="1" dirty="0"/>
          </a:p>
        </p:txBody>
      </p:sp>
    </p:spTree>
    <p:extLst>
      <p:ext uri="{BB962C8B-B14F-4D97-AF65-F5344CB8AC3E}">
        <p14:creationId xmlns:p14="http://schemas.microsoft.com/office/powerpoint/2010/main" val="4196032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B64CF-E422-31D2-34D7-2DF5EC5F26B9}"/>
              </a:ext>
            </a:extLst>
          </p:cNvPr>
          <p:cNvSpPr>
            <a:spLocks noGrp="1"/>
          </p:cNvSpPr>
          <p:nvPr>
            <p:ph type="title"/>
          </p:nvPr>
        </p:nvSpPr>
        <p:spPr>
          <a:xfrm>
            <a:off x="565366" y="432318"/>
            <a:ext cx="8596668" cy="780662"/>
          </a:xfrm>
        </p:spPr>
        <p:txBody>
          <a:bodyPr>
            <a:normAutofit/>
          </a:bodyPr>
          <a:lstStyle/>
          <a:p>
            <a:r>
              <a:rPr lang="en-IN" dirty="0"/>
              <a:t>References</a:t>
            </a:r>
          </a:p>
        </p:txBody>
      </p:sp>
      <p:sp>
        <p:nvSpPr>
          <p:cNvPr id="6" name="TextBox 5">
            <a:extLst>
              <a:ext uri="{FF2B5EF4-FFF2-40B4-BE49-F238E27FC236}">
                <a16:creationId xmlns:a16="http://schemas.microsoft.com/office/drawing/2014/main" id="{25CFF9B4-B5AD-363E-2CC4-8925F1758F3D}"/>
              </a:ext>
            </a:extLst>
          </p:cNvPr>
          <p:cNvSpPr txBox="1"/>
          <p:nvPr/>
        </p:nvSpPr>
        <p:spPr>
          <a:xfrm>
            <a:off x="565366" y="1339984"/>
            <a:ext cx="10911287" cy="5050934"/>
          </a:xfrm>
          <a:prstGeom prst="rect">
            <a:avLst/>
          </a:prstGeom>
          <a:noFill/>
        </p:spPr>
        <p:txBody>
          <a:bodyPr wrap="square" rtlCol="0">
            <a:spAutoFit/>
          </a:bodyPr>
          <a:lstStyle/>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[19] K. Bashir, M. Rehman, and M. Bari, "Detection and classification of rice diseases: An automated approach using textural features," Mehran Univ. Res. J. Eng. Technol., vol. 38, no. 1, pp. 239–250, Jan. 2019.</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[20] J.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Parraga</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-Alava, K.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Cusme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Loor</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and E. Santander,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RoCoLe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 robusta coffee leaf images dataset for evaluation of machine learning-based methods in plant diseases recognition," Data Brief, vol. 25, Aug. 2019, Art. no. 104414,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10.1016/j.dib.2019.104414.</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[21] A. N. I.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Masazhar</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and M. M. Kamal, "Digital image processing technique for palm oil leaf disease detection using multiclass SVM classifier," in Proc. IEEE 4th Int. Conf. Smart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Instrum</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Meas. Appl. (ICSIMA), Nov. 2017, pp. 1–6.</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[22]S. Kaur, S. Pandey, and S. Goel, ‘‘Semi-automatic leaf disease detection and classification system for soybean culture,’’ IET Image Process., vol. 12, no. 6, pp. 1038–1048, Jun. 2018</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[23]P. Goncharov, G.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Ososkov</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Nechaevskiy</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Uzhinskiy</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andI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Nestsiarenia</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‘‘Disease detection on the plant leaves by deep learning,’’ in Advances in Neural Computation, Machine Learning, and Cognitive Research II. Cham, Switzerland: Springer, 2019, pp. 151–159.</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[24]M. Francisco, F. Ribeiro, J.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Metrôlho</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and R.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Dionísio</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‘‘Algorithms and models for automatic detection and classification of diseases and pests in agricultural crops: A systematic review,’’ Appl. Sci., vol. 13, no. 8, p. 4720, Apr. 2023.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[25] M. Bhagat and D. Kumar, "Efficient feature selection using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BoWs</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and SURF method for leaf disease identification," Multimedia Tools and Applications, vol. 82, no. 18, pp. 28187–28211, Feb. 2023,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10.1007/s11042-023-14625-5.</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[26] A. S.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Deshapande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 G.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Giraddi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K. G.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Karibasappa</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and S. D. Desai, "Fungal disease detection in maize leaves using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wavelet features," in Information and Communication Technology for Intelligent Systems. Singapore: Springer, 2019, pp. 275–286.</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[27] S. S. Chouhan, U. P. Singh, and S. Jain, "Applications of computer vision in plant pathology: A survey," Archives of Computational Methods in Engineering, vol. 27, no. 2, pp. 611–632, Apr. 2020.</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874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063BB-87F3-A73D-D55C-317E820F0B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D870F3-0BED-CD44-6859-AFDDEF3BE18A}"/>
              </a:ext>
            </a:extLst>
          </p:cNvPr>
          <p:cNvSpPr>
            <a:spLocks noGrp="1"/>
          </p:cNvSpPr>
          <p:nvPr>
            <p:ph type="title"/>
          </p:nvPr>
        </p:nvSpPr>
        <p:spPr>
          <a:xfrm>
            <a:off x="565366" y="432318"/>
            <a:ext cx="8596668" cy="780662"/>
          </a:xfrm>
        </p:spPr>
        <p:txBody>
          <a:bodyPr>
            <a:normAutofit/>
          </a:bodyPr>
          <a:lstStyle/>
          <a:p>
            <a:r>
              <a:rPr lang="en-IN" dirty="0"/>
              <a:t>References</a:t>
            </a:r>
          </a:p>
        </p:txBody>
      </p:sp>
      <p:sp>
        <p:nvSpPr>
          <p:cNvPr id="6" name="TextBox 5">
            <a:extLst>
              <a:ext uri="{FF2B5EF4-FFF2-40B4-BE49-F238E27FC236}">
                <a16:creationId xmlns:a16="http://schemas.microsoft.com/office/drawing/2014/main" id="{A8DF7B4C-0DF6-256E-8945-600DF6A857F6}"/>
              </a:ext>
            </a:extLst>
          </p:cNvPr>
          <p:cNvSpPr txBox="1"/>
          <p:nvPr/>
        </p:nvSpPr>
        <p:spPr>
          <a:xfrm>
            <a:off x="565366" y="1339984"/>
            <a:ext cx="10911287" cy="5281446"/>
          </a:xfrm>
          <a:prstGeom prst="rect">
            <a:avLst/>
          </a:prstGeom>
          <a:noFill/>
        </p:spPr>
        <p:txBody>
          <a:bodyPr wrap="square" rtlCol="0">
            <a:spAutoFit/>
          </a:bodyPr>
          <a:lstStyle/>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[28]S. M. Kiran and D. N.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Chandrappa</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‘‘Plant disease identification using discrete wavelet transforms and SVM,’’ J. Univ. Shanghai Sci. Technol., vol. 23, no. 6, pp. 108–114, 2021. [Online]. Available: https://jusst. org/</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wp</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-content/uploads/2021/06/Plant-Disease-Identification-Using-Discrete-Wavelet-Transforms-and-SVM-1.pdf</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[29]R. R. Patil and S. Kumar, ‘‘Rice-fusion: A multimodality data fusion framework for rice disease diagnosis,’’ IEEE Access, vol. 10, pp. 5207–5222, 2022.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[30]D. Zhang, X. Zhou, J. Zhang, Y. Lan, C. Xu, and D. Liang, ‘‘Detection of rice sheath blight using an unmanned aerial system with high-resolution color and multispectral imaging,’’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PLoS</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ONE, vol. 13, no. 5, May 2018, Art. no. e0187470.</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[31]V. K. Shrivastava and M. K. Pradhan, ‘‘Rice plant disease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classifi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cation using color features: A machine learning paradigm,’’ J. Plant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Pathol</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vol. 103, no. 1, pp. 17–26, Oct. 2020,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10.1007/s42161-020- 00683-3.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[32]A. K. Rath and J. K. Meher, ‘‘Disease detection in infected plant leaf by computational method,’’ Arch.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Phytopathol</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Plant Protection, vol. 52, nos. 19–20, pp. 1348–1358, Dec. 2019.</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[33] M.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Azadbakht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D.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Ashourloo</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H.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Aghighi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Radiom</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and A. Alimohammadi, "Wheat leaf rust detection at canopy scale under different LAI levels using machine learning techniques,"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Electron.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Agricult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vol. 156, pp. 119–128, Jan. 2019.</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[34]B. S.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Kusumo</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Heryana</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O. Mahendra, and H. F.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Pardede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‘‘Machine learning-based for automatic detection of corn-plant diseases using image processing,’’ in Proc. Int. Conf.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Control,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Informat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Appl. (IC3INA), Nov. 2018, pp. 93–97.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[35]A. Kaya, A. S.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Keceli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Catal</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H. Y.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Yalic</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H.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Temucin</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andB</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Tekinerdogan</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‘‘Analysis of transfer learning for deep neural network based plant classification models,’’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Electron.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Agricult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vol. 158, pp. 20–29, Mar. 2019.</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[36]L.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Hallau</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M. Neumann, B. Klatt, B.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Kleinhenz</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T. Klein, C.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Kuhn,M</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Röhrig</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Bauckhage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K. Kersting, A.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Mahlein</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U. Steiner,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andE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Oerke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‘‘Automated identification of sugar beet diseases using smart- phones,’’ Plant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Pathol</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vol. 67, no. 2, pp. 399–410, Feb. 2018.</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9569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B31BF-C922-03FD-6E4D-34BDC65FE2A6}"/>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108501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85678-B199-B17A-C38F-D3546F3102F7}"/>
              </a:ext>
            </a:extLst>
          </p:cNvPr>
          <p:cNvSpPr>
            <a:spLocks noGrp="1"/>
          </p:cNvSpPr>
          <p:nvPr>
            <p:ph type="title"/>
          </p:nvPr>
        </p:nvSpPr>
        <p:spPr>
          <a:xfrm>
            <a:off x="677334" y="565639"/>
            <a:ext cx="8596668" cy="1320800"/>
          </a:xfrm>
        </p:spPr>
        <p:txBody>
          <a:bodyPr/>
          <a:lstStyle/>
          <a:p>
            <a:r>
              <a:rPr lang="en-IN" dirty="0"/>
              <a:t>Objective</a:t>
            </a:r>
          </a:p>
        </p:txBody>
      </p:sp>
      <p:sp>
        <p:nvSpPr>
          <p:cNvPr id="3" name="Content Placeholder 2">
            <a:extLst>
              <a:ext uri="{FF2B5EF4-FFF2-40B4-BE49-F238E27FC236}">
                <a16:creationId xmlns:a16="http://schemas.microsoft.com/office/drawing/2014/main" id="{12F7927E-1231-F9B5-5201-58740C91F56E}"/>
              </a:ext>
            </a:extLst>
          </p:cNvPr>
          <p:cNvSpPr>
            <a:spLocks noGrp="1"/>
          </p:cNvSpPr>
          <p:nvPr>
            <p:ph idx="1"/>
          </p:nvPr>
        </p:nvSpPr>
        <p:spPr>
          <a:xfrm>
            <a:off x="677334" y="1886439"/>
            <a:ext cx="10766806" cy="3880773"/>
          </a:xfrm>
        </p:spPr>
        <p:txBody>
          <a:bodyPr>
            <a:normAutofit/>
          </a:bodyPr>
          <a:lstStyle/>
          <a:p>
            <a:pPr marL="0"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This project seeks to address these challenges by developing an AI-powered system for plant leaf disease detection and classification using computer vision techniques. The goal is to create a scalable, efficient, and user-friendly solution that can analyze leaf images, identify diseases with high accuracy, and provide actionable recommendations to farmers and agricultural stakeholders</a:t>
            </a:r>
            <a:endParaRPr lang="en-IN" sz="2400" dirty="0"/>
          </a:p>
        </p:txBody>
      </p:sp>
    </p:spTree>
    <p:extLst>
      <p:ext uri="{BB962C8B-B14F-4D97-AF65-F5344CB8AC3E}">
        <p14:creationId xmlns:p14="http://schemas.microsoft.com/office/powerpoint/2010/main" val="237174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A544B-ECF9-D66A-8D9E-F64FEC6752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30DF31-AF7C-FFE5-0758-94F245A4E629}"/>
              </a:ext>
            </a:extLst>
          </p:cNvPr>
          <p:cNvSpPr>
            <a:spLocks noGrp="1"/>
          </p:cNvSpPr>
          <p:nvPr>
            <p:ph type="title"/>
          </p:nvPr>
        </p:nvSpPr>
        <p:spPr>
          <a:xfrm>
            <a:off x="838200" y="-54468"/>
            <a:ext cx="10515600" cy="1325563"/>
          </a:xfrm>
        </p:spPr>
        <p:txBody>
          <a:bodyPr/>
          <a:lstStyle/>
          <a:p>
            <a:r>
              <a:rPr lang="en-IN" dirty="0"/>
              <a:t>Literature Review</a:t>
            </a:r>
          </a:p>
        </p:txBody>
      </p:sp>
      <p:graphicFrame>
        <p:nvGraphicFramePr>
          <p:cNvPr id="7" name="Table 6">
            <a:extLst>
              <a:ext uri="{FF2B5EF4-FFF2-40B4-BE49-F238E27FC236}">
                <a16:creationId xmlns:a16="http://schemas.microsoft.com/office/drawing/2014/main" id="{8D4EF8DB-6949-CAE0-7BD7-0BDB84D84A0F}"/>
              </a:ext>
            </a:extLst>
          </p:cNvPr>
          <p:cNvGraphicFramePr>
            <a:graphicFrameLocks noGrp="1"/>
          </p:cNvGraphicFramePr>
          <p:nvPr>
            <p:extLst>
              <p:ext uri="{D42A27DB-BD31-4B8C-83A1-F6EECF244321}">
                <p14:modId xmlns:p14="http://schemas.microsoft.com/office/powerpoint/2010/main" val="3909966409"/>
              </p:ext>
            </p:extLst>
          </p:nvPr>
        </p:nvGraphicFramePr>
        <p:xfrm>
          <a:off x="1131570" y="1040305"/>
          <a:ext cx="9574448" cy="5529263"/>
        </p:xfrm>
        <a:graphic>
          <a:graphicData uri="http://schemas.openxmlformats.org/drawingml/2006/table">
            <a:tbl>
              <a:tblPr firstRow="1" firstCol="1" bandRow="1">
                <a:tableStyleId>{073A0DAA-6AF3-43AB-8588-CEC1D06C72B9}</a:tableStyleId>
              </a:tblPr>
              <a:tblGrid>
                <a:gridCol w="1202049">
                  <a:extLst>
                    <a:ext uri="{9D8B030D-6E8A-4147-A177-3AD203B41FA5}">
                      <a16:colId xmlns:a16="http://schemas.microsoft.com/office/drawing/2014/main" val="3791727202"/>
                    </a:ext>
                  </a:extLst>
                </a:gridCol>
                <a:gridCol w="2113357">
                  <a:extLst>
                    <a:ext uri="{9D8B030D-6E8A-4147-A177-3AD203B41FA5}">
                      <a16:colId xmlns:a16="http://schemas.microsoft.com/office/drawing/2014/main" val="893434229"/>
                    </a:ext>
                  </a:extLst>
                </a:gridCol>
                <a:gridCol w="1546173">
                  <a:extLst>
                    <a:ext uri="{9D8B030D-6E8A-4147-A177-3AD203B41FA5}">
                      <a16:colId xmlns:a16="http://schemas.microsoft.com/office/drawing/2014/main" val="3159606164"/>
                    </a:ext>
                  </a:extLst>
                </a:gridCol>
                <a:gridCol w="1880762">
                  <a:extLst>
                    <a:ext uri="{9D8B030D-6E8A-4147-A177-3AD203B41FA5}">
                      <a16:colId xmlns:a16="http://schemas.microsoft.com/office/drawing/2014/main" val="3928926693"/>
                    </a:ext>
                  </a:extLst>
                </a:gridCol>
                <a:gridCol w="1486117">
                  <a:extLst>
                    <a:ext uri="{9D8B030D-6E8A-4147-A177-3AD203B41FA5}">
                      <a16:colId xmlns:a16="http://schemas.microsoft.com/office/drawing/2014/main" val="2609848882"/>
                    </a:ext>
                  </a:extLst>
                </a:gridCol>
                <a:gridCol w="1345990">
                  <a:extLst>
                    <a:ext uri="{9D8B030D-6E8A-4147-A177-3AD203B41FA5}">
                      <a16:colId xmlns:a16="http://schemas.microsoft.com/office/drawing/2014/main" val="1444130120"/>
                    </a:ext>
                  </a:extLst>
                </a:gridCol>
              </a:tblGrid>
              <a:tr h="161643">
                <a:tc>
                  <a:txBody>
                    <a:bodyPr/>
                    <a:lstStyle/>
                    <a:p>
                      <a:pPr marL="457200" algn="just">
                        <a:lnSpc>
                          <a:spcPct val="107000"/>
                        </a:lnSpc>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a:effectLst/>
                        </a:rPr>
                        <a:t>Authors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a:effectLst/>
                        </a:rPr>
                        <a:t>Dataset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a:effectLst/>
                        </a:rPr>
                        <a:t>Feature Extraction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a:effectLst/>
                        </a:rPr>
                        <a:t>Classifier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spcAft>
                          <a:spcPts val="800"/>
                        </a:spcAft>
                      </a:pPr>
                      <a:r>
                        <a:rPr lang="en-IN" sz="1100" kern="100">
                          <a:effectLst/>
                        </a:rPr>
                        <a:t>Accuracy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extLst>
                  <a:ext uri="{0D108BD9-81ED-4DB2-BD59-A6C34878D82A}">
                    <a16:rowId xmlns:a16="http://schemas.microsoft.com/office/drawing/2014/main" val="586867261"/>
                  </a:ext>
                </a:extLst>
              </a:tr>
              <a:tr h="1852907">
                <a:tc>
                  <a:txBody>
                    <a:bodyPr/>
                    <a:lstStyle/>
                    <a:p>
                      <a:pPr marL="457200" algn="just">
                        <a:lnSpc>
                          <a:spcPct val="107000"/>
                        </a:lnSpc>
                        <a:spcAft>
                          <a:spcPts val="800"/>
                        </a:spcAft>
                      </a:pPr>
                      <a:r>
                        <a:rPr lang="en-IN" sz="1100" kern="100">
                          <a:effectLst/>
                        </a:rPr>
                        <a:t>Rice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dirty="0">
                          <a:effectLst/>
                        </a:rPr>
                        <a:t>Joshi &amp; Jadhav 2017 [28]</a:t>
                      </a:r>
                    </a:p>
                    <a:p>
                      <a:pPr algn="just">
                        <a:lnSpc>
                          <a:spcPct val="107000"/>
                        </a:lnSpc>
                        <a:spcAft>
                          <a:spcPts val="800"/>
                        </a:spcAft>
                      </a:pPr>
                      <a:r>
                        <a:rPr lang="en-IN" sz="1100" kern="100" dirty="0">
                          <a:effectLst/>
                        </a:rPr>
                        <a:t>Zhang et al. 2018a [29]</a:t>
                      </a:r>
                    </a:p>
                    <a:p>
                      <a:pPr algn="just">
                        <a:lnSpc>
                          <a:spcPct val="107000"/>
                        </a:lnSpc>
                        <a:spcAft>
                          <a:spcPts val="800"/>
                        </a:spcAft>
                      </a:pPr>
                      <a:r>
                        <a:rPr lang="en-IN" sz="1100" kern="100" dirty="0">
                          <a:effectLst/>
                        </a:rPr>
                        <a:t>Bashir et al. 2019 [19]</a:t>
                      </a:r>
                    </a:p>
                    <a:p>
                      <a:pPr algn="just">
                        <a:lnSpc>
                          <a:spcPct val="107000"/>
                        </a:lnSpc>
                        <a:spcAft>
                          <a:spcPts val="800"/>
                        </a:spcAft>
                      </a:pPr>
                      <a:r>
                        <a:rPr lang="en-IN" sz="1100" kern="100" dirty="0">
                          <a:effectLst/>
                        </a:rPr>
                        <a:t>Shrivastava &amp; Pradhan 2021 [31]</a:t>
                      </a:r>
                    </a:p>
                    <a:p>
                      <a:pPr algn="just">
                        <a:lnSpc>
                          <a:spcPct val="107000"/>
                        </a:lnSpc>
                        <a:spcAft>
                          <a:spcPts val="800"/>
                        </a:spcAft>
                      </a:pPr>
                      <a:r>
                        <a:rPr lang="en-IN" sz="1100" kern="100" dirty="0">
                          <a:effectLst/>
                        </a:rPr>
                        <a:t>Rath &amp; Meher 2019 [32]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dirty="0">
                          <a:effectLst/>
                        </a:rPr>
                        <a:t>Agriculture Research(115)</a:t>
                      </a:r>
                    </a:p>
                    <a:p>
                      <a:pPr algn="just">
                        <a:lnSpc>
                          <a:spcPct val="107000"/>
                        </a:lnSpc>
                        <a:spcAft>
                          <a:spcPts val="800"/>
                        </a:spcAft>
                      </a:pPr>
                      <a:r>
                        <a:rPr lang="en-IN" sz="1100" kern="100" dirty="0">
                          <a:effectLst/>
                        </a:rPr>
                        <a:t>60 </a:t>
                      </a:r>
                    </a:p>
                    <a:p>
                      <a:pPr algn="just">
                        <a:lnSpc>
                          <a:spcPct val="107000"/>
                        </a:lnSpc>
                        <a:spcAft>
                          <a:spcPts val="800"/>
                        </a:spcAft>
                      </a:pPr>
                      <a:r>
                        <a:rPr lang="en-IN" sz="1100" kern="100" dirty="0">
                          <a:effectLst/>
                        </a:rPr>
                        <a:t>- </a:t>
                      </a:r>
                    </a:p>
                    <a:p>
                      <a:pPr algn="just">
                        <a:lnSpc>
                          <a:spcPct val="107000"/>
                        </a:lnSpc>
                        <a:spcAft>
                          <a:spcPts val="800"/>
                        </a:spcAft>
                      </a:pPr>
                      <a:r>
                        <a:rPr lang="en-IN" sz="1100" kern="100" dirty="0">
                          <a:effectLst/>
                        </a:rPr>
                        <a:t>APS (440) </a:t>
                      </a:r>
                    </a:p>
                    <a:p>
                      <a:pPr algn="just">
                        <a:lnSpc>
                          <a:spcPct val="107000"/>
                        </a:lnSpc>
                        <a:spcAft>
                          <a:spcPts val="800"/>
                        </a:spcAft>
                      </a:pPr>
                      <a:r>
                        <a:rPr lang="en-IN" sz="1100" kern="100" dirty="0">
                          <a:effectLst/>
                        </a:rPr>
                        <a:t>Real </a:t>
                      </a:r>
                      <a:r>
                        <a:rPr lang="en-IN" sz="1100" kern="100" dirty="0" err="1">
                          <a:effectLst/>
                        </a:rPr>
                        <a:t>FieldImages</a:t>
                      </a:r>
                      <a:r>
                        <a:rPr lang="en-IN" sz="1100" kern="100" dirty="0">
                          <a:effectLst/>
                        </a:rPr>
                        <a:t> </a:t>
                      </a:r>
                    </a:p>
                    <a:p>
                      <a:pPr algn="just">
                        <a:lnSpc>
                          <a:spcPct val="107000"/>
                        </a:lnSpc>
                        <a:spcAft>
                          <a:spcPts val="800"/>
                        </a:spcAft>
                      </a:pPr>
                      <a:r>
                        <a:rPr lang="en-IN" sz="1100" kern="100" dirty="0">
                          <a:effectLst/>
                        </a:rPr>
                        <a:t>Real Field </a:t>
                      </a:r>
                      <a:r>
                        <a:rPr lang="en-IN" sz="1050" kern="100" dirty="0">
                          <a:effectLst/>
                        </a:rPr>
                        <a:t>Images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dirty="0">
                          <a:effectLst/>
                        </a:rPr>
                        <a:t>Color &amp; Shape </a:t>
                      </a:r>
                    </a:p>
                    <a:p>
                      <a:pPr algn="just">
                        <a:lnSpc>
                          <a:spcPct val="107000"/>
                        </a:lnSpc>
                        <a:spcAft>
                          <a:spcPts val="800"/>
                        </a:spcAft>
                      </a:pPr>
                      <a:r>
                        <a:rPr lang="en-IN" sz="1100" kern="100" dirty="0" err="1">
                          <a:effectLst/>
                        </a:rPr>
                        <a:t>Haar</a:t>
                      </a:r>
                      <a:r>
                        <a:rPr lang="en-IN" sz="1100" kern="100" dirty="0">
                          <a:effectLst/>
                        </a:rPr>
                        <a:t> &amp; SIFT </a:t>
                      </a:r>
                    </a:p>
                    <a:p>
                      <a:pPr algn="just">
                        <a:lnSpc>
                          <a:spcPct val="107000"/>
                        </a:lnSpc>
                        <a:spcAft>
                          <a:spcPts val="800"/>
                        </a:spcAft>
                      </a:pPr>
                      <a:r>
                        <a:rPr lang="en-IN" sz="1100" kern="100" dirty="0">
                          <a:effectLst/>
                        </a:rPr>
                        <a:t>Color </a:t>
                      </a:r>
                    </a:p>
                    <a:p>
                      <a:pPr algn="just">
                        <a:lnSpc>
                          <a:spcPct val="107000"/>
                        </a:lnSpc>
                        <a:spcAft>
                          <a:spcPts val="800"/>
                        </a:spcAft>
                      </a:pPr>
                      <a:r>
                        <a:rPr lang="en-IN" sz="1100" kern="100" dirty="0">
                          <a:effectLst/>
                        </a:rPr>
                        <a:t>SIF</a:t>
                      </a:r>
                    </a:p>
                    <a:p>
                      <a:pPr algn="just">
                        <a:lnSpc>
                          <a:spcPct val="107000"/>
                        </a:lnSpc>
                        <a:spcAft>
                          <a:spcPts val="800"/>
                        </a:spcAft>
                      </a:pPr>
                      <a:r>
                        <a:rPr lang="en-IN" sz="1100" kern="100" dirty="0">
                          <a:effectLst/>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dirty="0">
                          <a:effectLst/>
                        </a:rPr>
                        <a:t>MD &amp; k-NN</a:t>
                      </a:r>
                    </a:p>
                    <a:p>
                      <a:pPr algn="just">
                        <a:lnSpc>
                          <a:spcPct val="107000"/>
                        </a:lnSpc>
                        <a:spcAft>
                          <a:spcPts val="800"/>
                        </a:spcAft>
                      </a:pPr>
                      <a:r>
                        <a:rPr lang="en-IN" sz="1100" kern="100" dirty="0">
                          <a:effectLst/>
                        </a:rPr>
                        <a:t>Vegetation Index</a:t>
                      </a:r>
                    </a:p>
                    <a:p>
                      <a:pPr algn="just">
                        <a:lnSpc>
                          <a:spcPct val="107000"/>
                        </a:lnSpc>
                        <a:spcAft>
                          <a:spcPts val="800"/>
                        </a:spcAft>
                      </a:pPr>
                      <a:r>
                        <a:rPr lang="en-IN" sz="1100" kern="100" dirty="0">
                          <a:effectLst/>
                        </a:rPr>
                        <a:t>SVM </a:t>
                      </a:r>
                    </a:p>
                    <a:p>
                      <a:pPr algn="just">
                        <a:lnSpc>
                          <a:spcPct val="107000"/>
                        </a:lnSpc>
                        <a:spcAft>
                          <a:spcPts val="800"/>
                        </a:spcAft>
                      </a:pPr>
                      <a:r>
                        <a:rPr lang="en-IN" sz="1100" kern="100" dirty="0">
                          <a:effectLst/>
                        </a:rPr>
                        <a:t>SVM</a:t>
                      </a:r>
                    </a:p>
                    <a:p>
                      <a:pPr algn="just">
                        <a:lnSpc>
                          <a:spcPct val="107000"/>
                        </a:lnSpc>
                        <a:spcAft>
                          <a:spcPts val="800"/>
                        </a:spcAft>
                      </a:pPr>
                      <a:r>
                        <a:rPr lang="en-IN" sz="1100" kern="100" dirty="0" err="1">
                          <a:effectLst/>
                        </a:rPr>
                        <a:t>Radíal</a:t>
                      </a:r>
                      <a:r>
                        <a:rPr lang="en-IN" sz="1100" kern="100" dirty="0">
                          <a:effectLst/>
                        </a:rPr>
                        <a:t> Basis NN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a:effectLst/>
                        </a:rPr>
                        <a:t>88.15</a:t>
                      </a:r>
                    </a:p>
                    <a:p>
                      <a:pPr marL="457200" algn="just">
                        <a:lnSpc>
                          <a:spcPct val="107000"/>
                        </a:lnSpc>
                      </a:pPr>
                      <a:r>
                        <a:rPr lang="en-IN" sz="1100" kern="100">
                          <a:effectLst/>
                        </a:rPr>
                        <a:t> </a:t>
                      </a:r>
                    </a:p>
                    <a:p>
                      <a:pPr marL="457200" algn="just">
                        <a:lnSpc>
                          <a:spcPct val="107000"/>
                        </a:lnSpc>
                      </a:pPr>
                      <a:r>
                        <a:rPr lang="en-IN" sz="1100" kern="100">
                          <a:effectLst/>
                        </a:rPr>
                        <a:t> </a:t>
                      </a:r>
                    </a:p>
                    <a:p>
                      <a:pPr marL="457200" algn="just">
                        <a:lnSpc>
                          <a:spcPct val="107000"/>
                        </a:lnSpc>
                      </a:pPr>
                      <a:r>
                        <a:rPr lang="en-IN" sz="1100" kern="100">
                          <a:effectLst/>
                        </a:rPr>
                        <a:t>63</a:t>
                      </a:r>
                    </a:p>
                    <a:p>
                      <a:pPr marL="457200" algn="just">
                        <a:lnSpc>
                          <a:spcPct val="107000"/>
                        </a:lnSpc>
                      </a:pPr>
                      <a:r>
                        <a:rPr lang="en-IN" sz="1100" kern="100">
                          <a:effectLst/>
                        </a:rPr>
                        <a:t> </a:t>
                      </a:r>
                    </a:p>
                    <a:p>
                      <a:pPr marL="457200" algn="just">
                        <a:lnSpc>
                          <a:spcPct val="107000"/>
                        </a:lnSpc>
                      </a:pPr>
                      <a:r>
                        <a:rPr lang="en-IN" sz="1100" kern="100">
                          <a:effectLst/>
                        </a:rPr>
                        <a:t>94.16</a:t>
                      </a:r>
                    </a:p>
                    <a:p>
                      <a:pPr marL="457200" algn="just">
                        <a:lnSpc>
                          <a:spcPct val="107000"/>
                        </a:lnSpc>
                      </a:pPr>
                      <a:r>
                        <a:rPr lang="en-IN" sz="1100" kern="100">
                          <a:effectLst/>
                        </a:rPr>
                        <a:t> </a:t>
                      </a:r>
                    </a:p>
                    <a:p>
                      <a:pPr marL="457200" algn="just">
                        <a:lnSpc>
                          <a:spcPct val="107000"/>
                        </a:lnSpc>
                      </a:pPr>
                      <a:r>
                        <a:rPr lang="en-IN" sz="1100" kern="100">
                          <a:effectLst/>
                        </a:rPr>
                        <a:t>94.65</a:t>
                      </a:r>
                    </a:p>
                    <a:p>
                      <a:pPr marL="457200" algn="just">
                        <a:lnSpc>
                          <a:spcPct val="107000"/>
                        </a:lnSpc>
                      </a:pPr>
                      <a:r>
                        <a:rPr lang="en-IN" sz="1100" kern="100">
                          <a:effectLst/>
                        </a:rPr>
                        <a:t> </a:t>
                      </a:r>
                    </a:p>
                    <a:p>
                      <a:pPr marL="457200" algn="just">
                        <a:lnSpc>
                          <a:spcPct val="107000"/>
                        </a:lnSpc>
                      </a:pPr>
                      <a:r>
                        <a:rPr lang="en-IN" sz="1100" kern="100">
                          <a:effectLst/>
                        </a:rPr>
                        <a:t> </a:t>
                      </a:r>
                    </a:p>
                    <a:p>
                      <a:pPr marL="457200" algn="just">
                        <a:lnSpc>
                          <a:spcPct val="107000"/>
                        </a:lnSpc>
                        <a:spcAft>
                          <a:spcPts val="800"/>
                        </a:spcAft>
                      </a:pPr>
                      <a:r>
                        <a:rPr lang="en-IN" sz="1100" kern="100">
                          <a:effectLst/>
                        </a:rPr>
                        <a:t>95.00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extLst>
                  <a:ext uri="{0D108BD9-81ED-4DB2-BD59-A6C34878D82A}">
                    <a16:rowId xmlns:a16="http://schemas.microsoft.com/office/drawing/2014/main" val="1358574115"/>
                  </a:ext>
                </a:extLst>
              </a:tr>
              <a:tr h="1125514">
                <a:tc>
                  <a:txBody>
                    <a:bodyPr/>
                    <a:lstStyle/>
                    <a:p>
                      <a:pPr marL="457200" algn="just">
                        <a:lnSpc>
                          <a:spcPct val="107000"/>
                        </a:lnSpc>
                        <a:spcAft>
                          <a:spcPts val="800"/>
                        </a:spcAft>
                      </a:pPr>
                      <a:r>
                        <a:rPr lang="en-IN" sz="1100" kern="100">
                          <a:effectLst/>
                        </a:rPr>
                        <a:t>Wheat &amp; Corn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dirty="0" err="1">
                          <a:effectLst/>
                        </a:rPr>
                        <a:t>Azadbakht</a:t>
                      </a:r>
                      <a:r>
                        <a:rPr lang="en-IN" sz="1100" kern="100" dirty="0">
                          <a:effectLst/>
                        </a:rPr>
                        <a:t> et al. 2019 [33]</a:t>
                      </a:r>
                    </a:p>
                    <a:p>
                      <a:pPr algn="just">
                        <a:lnSpc>
                          <a:spcPct val="107000"/>
                        </a:lnSpc>
                        <a:spcAft>
                          <a:spcPts val="800"/>
                        </a:spcAft>
                      </a:pPr>
                      <a:r>
                        <a:rPr lang="en-IN" sz="1100" kern="100" dirty="0" err="1">
                          <a:effectLst/>
                        </a:rPr>
                        <a:t>Kusumo</a:t>
                      </a:r>
                      <a:r>
                        <a:rPr lang="en-IN" sz="1100" kern="100" dirty="0">
                          <a:effectLst/>
                        </a:rPr>
                        <a:t> et al. 2019 [34]</a:t>
                      </a:r>
                    </a:p>
                    <a:p>
                      <a:pPr marL="457200" algn="just">
                        <a:lnSpc>
                          <a:spcPct val="107000"/>
                        </a:lnSpc>
                        <a:spcAft>
                          <a:spcPts val="800"/>
                        </a:spcAft>
                      </a:pPr>
                      <a:r>
                        <a:rPr lang="en-IN" sz="1100" kern="100" dirty="0" err="1">
                          <a:effectLst/>
                        </a:rPr>
                        <a:t>Deshapande</a:t>
                      </a:r>
                      <a:r>
                        <a:rPr lang="en-IN" sz="1100" kern="100" dirty="0">
                          <a:effectLst/>
                        </a:rPr>
                        <a:t> et al. 2019 [26]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dirty="0">
                          <a:effectLst/>
                        </a:rPr>
                        <a:t>Academy(744)</a:t>
                      </a:r>
                    </a:p>
                    <a:p>
                      <a:pPr algn="just">
                        <a:lnSpc>
                          <a:spcPct val="107000"/>
                        </a:lnSpc>
                        <a:spcAft>
                          <a:spcPts val="800"/>
                        </a:spcAft>
                      </a:pPr>
                      <a:r>
                        <a:rPr lang="en-IN" sz="1100" kern="100" dirty="0">
                          <a:effectLst/>
                        </a:rPr>
                        <a:t>Hyperspectral data</a:t>
                      </a:r>
                    </a:p>
                    <a:p>
                      <a:pPr algn="just">
                        <a:lnSpc>
                          <a:spcPct val="107000"/>
                        </a:lnSpc>
                        <a:spcAft>
                          <a:spcPts val="800"/>
                        </a:spcAft>
                      </a:pPr>
                      <a:r>
                        <a:rPr lang="en-IN" sz="1100" kern="100" dirty="0">
                          <a:effectLst/>
                        </a:rPr>
                        <a:t>Plant Village(3823)</a:t>
                      </a:r>
                    </a:p>
                    <a:p>
                      <a:pPr algn="just">
                        <a:lnSpc>
                          <a:spcPct val="107000"/>
                        </a:lnSpc>
                        <a:spcAft>
                          <a:spcPts val="800"/>
                        </a:spcAft>
                      </a:pPr>
                      <a:r>
                        <a:rPr lang="en-IN" sz="1100" kern="100" dirty="0">
                          <a:effectLst/>
                        </a:rPr>
                        <a:t>Agriculture University Dharwad (200)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dirty="0">
                          <a:effectLst/>
                        </a:rPr>
                        <a:t>Index based </a:t>
                      </a:r>
                    </a:p>
                    <a:p>
                      <a:pPr algn="just">
                        <a:lnSpc>
                          <a:spcPct val="107000"/>
                        </a:lnSpc>
                        <a:spcAft>
                          <a:spcPts val="800"/>
                        </a:spcAft>
                      </a:pPr>
                      <a:r>
                        <a:rPr lang="en-IN" sz="1100" kern="100" dirty="0">
                          <a:effectLst/>
                        </a:rPr>
                        <a:t>SIFT, SURF</a:t>
                      </a:r>
                    </a:p>
                    <a:p>
                      <a:pPr algn="just">
                        <a:lnSpc>
                          <a:spcPct val="107000"/>
                        </a:lnSpc>
                        <a:spcAft>
                          <a:spcPts val="800"/>
                        </a:spcAft>
                      </a:pPr>
                      <a:r>
                        <a:rPr lang="en-IN" sz="1100" kern="100" dirty="0">
                          <a:effectLst/>
                        </a:rPr>
                        <a:t>First Order histogram &amp; GLCM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dirty="0">
                          <a:effectLst/>
                        </a:rPr>
                        <a:t>Regression </a:t>
                      </a:r>
                    </a:p>
                    <a:p>
                      <a:pPr algn="just">
                        <a:lnSpc>
                          <a:spcPct val="107000"/>
                        </a:lnSpc>
                        <a:spcAft>
                          <a:spcPts val="800"/>
                        </a:spcAft>
                      </a:pPr>
                      <a:r>
                        <a:rPr lang="en-IN" sz="1100" kern="100" dirty="0">
                          <a:effectLst/>
                        </a:rPr>
                        <a:t>SVM, DT, RF, </a:t>
                      </a:r>
                      <a:r>
                        <a:rPr lang="en-IN" sz="1100" kern="100" dirty="0" err="1">
                          <a:effectLst/>
                        </a:rPr>
                        <a:t>NaïveBayes</a:t>
                      </a:r>
                      <a:endParaRPr lang="en-IN" sz="1100" kern="100" dirty="0">
                        <a:effectLst/>
                      </a:endParaRPr>
                    </a:p>
                    <a:p>
                      <a:pPr algn="just">
                        <a:lnSpc>
                          <a:spcPct val="107000"/>
                        </a:lnSpc>
                        <a:spcAft>
                          <a:spcPts val="800"/>
                        </a:spcAft>
                      </a:pPr>
                      <a:r>
                        <a:rPr lang="en-IN" sz="1100" kern="100" dirty="0">
                          <a:effectLst/>
                        </a:rPr>
                        <a:t>k-NN, SVM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a:effectLst/>
                        </a:rPr>
                        <a:t>95.00</a:t>
                      </a:r>
                    </a:p>
                    <a:p>
                      <a:pPr marL="457200" algn="just">
                        <a:lnSpc>
                          <a:spcPct val="107000"/>
                        </a:lnSpc>
                      </a:pPr>
                      <a:r>
                        <a:rPr lang="en-IN" sz="1100" kern="100">
                          <a:effectLst/>
                        </a:rPr>
                        <a:t> </a:t>
                      </a:r>
                    </a:p>
                    <a:p>
                      <a:pPr marL="457200" algn="just">
                        <a:lnSpc>
                          <a:spcPct val="107000"/>
                        </a:lnSpc>
                      </a:pPr>
                      <a:r>
                        <a:rPr lang="en-IN" sz="1100" kern="100">
                          <a:effectLst/>
                        </a:rPr>
                        <a:t>87.00</a:t>
                      </a:r>
                    </a:p>
                    <a:p>
                      <a:pPr marL="457200" algn="just">
                        <a:lnSpc>
                          <a:spcPct val="107000"/>
                        </a:lnSpc>
                      </a:pPr>
                      <a:r>
                        <a:rPr lang="en-IN" sz="1100" kern="100">
                          <a:effectLst/>
                        </a:rPr>
                        <a:t> </a:t>
                      </a:r>
                    </a:p>
                    <a:p>
                      <a:pPr marL="457200" algn="just">
                        <a:lnSpc>
                          <a:spcPct val="107000"/>
                        </a:lnSpc>
                      </a:pPr>
                      <a:r>
                        <a:rPr lang="en-IN" sz="1100" kern="100">
                          <a:effectLst/>
                        </a:rPr>
                        <a:t>88.00</a:t>
                      </a:r>
                    </a:p>
                    <a:p>
                      <a:pPr marL="457200" algn="just">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extLst>
                  <a:ext uri="{0D108BD9-81ED-4DB2-BD59-A6C34878D82A}">
                    <a16:rowId xmlns:a16="http://schemas.microsoft.com/office/drawing/2014/main" val="249869048"/>
                  </a:ext>
                </a:extLst>
              </a:tr>
              <a:tr h="499896">
                <a:tc>
                  <a:txBody>
                    <a:bodyPr/>
                    <a:lstStyle/>
                    <a:p>
                      <a:pPr marL="457200" algn="just">
                        <a:lnSpc>
                          <a:spcPct val="107000"/>
                        </a:lnSpc>
                        <a:spcAft>
                          <a:spcPts val="800"/>
                        </a:spcAft>
                      </a:pPr>
                      <a:r>
                        <a:rPr lang="en-IN" sz="1100" kern="100">
                          <a:effectLst/>
                        </a:rPr>
                        <a:t>Soyabean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a:effectLst/>
                        </a:rPr>
                        <a:t>Pires et al. 2016 [38]</a:t>
                      </a:r>
                    </a:p>
                    <a:p>
                      <a:pPr marL="457200" algn="just">
                        <a:lnSpc>
                          <a:spcPct val="107000"/>
                        </a:lnSpc>
                        <a:spcAft>
                          <a:spcPts val="800"/>
                        </a:spcAft>
                      </a:pPr>
                      <a:r>
                        <a:rPr lang="en-IN" sz="1100" kern="100">
                          <a:effectLst/>
                        </a:rPr>
                        <a:t>Kaur et al. 2018b [19]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dirty="0">
                          <a:effectLst/>
                        </a:rPr>
                        <a:t>Federal (1200)</a:t>
                      </a:r>
                    </a:p>
                    <a:p>
                      <a:pPr algn="just">
                        <a:lnSpc>
                          <a:spcPct val="107000"/>
                        </a:lnSpc>
                        <a:spcAft>
                          <a:spcPts val="800"/>
                        </a:spcAft>
                      </a:pPr>
                      <a:r>
                        <a:rPr lang="en-IN" sz="1100" kern="100" dirty="0">
                          <a:effectLst/>
                        </a:rPr>
                        <a:t>Plant Village (4775)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dirty="0">
                          <a:effectLst/>
                        </a:rPr>
                        <a:t>SIFT, SURF, HOG</a:t>
                      </a:r>
                    </a:p>
                    <a:p>
                      <a:pPr algn="just">
                        <a:lnSpc>
                          <a:spcPct val="107000"/>
                        </a:lnSpc>
                        <a:spcAft>
                          <a:spcPts val="800"/>
                        </a:spcAft>
                      </a:pPr>
                      <a:r>
                        <a:rPr lang="en-IN" sz="1100" kern="100" dirty="0">
                          <a:effectLst/>
                        </a:rPr>
                        <a:t>Color, Texture, Shape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dirty="0">
                          <a:effectLst/>
                        </a:rPr>
                        <a:t>SVM</a:t>
                      </a:r>
                    </a:p>
                    <a:p>
                      <a:pPr algn="just">
                        <a:lnSpc>
                          <a:spcPct val="107000"/>
                        </a:lnSpc>
                        <a:spcAft>
                          <a:spcPts val="800"/>
                        </a:spcAft>
                      </a:pPr>
                      <a:r>
                        <a:rPr lang="en-IN" sz="1100" kern="100" dirty="0">
                          <a:effectLst/>
                        </a:rPr>
                        <a:t>SVM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a:effectLst/>
                        </a:rPr>
                        <a:t>96.25</a:t>
                      </a:r>
                    </a:p>
                    <a:p>
                      <a:pPr marL="457200" algn="just">
                        <a:lnSpc>
                          <a:spcPct val="107000"/>
                        </a:lnSpc>
                      </a:pPr>
                      <a:r>
                        <a:rPr lang="en-IN" sz="1100" kern="100">
                          <a:effectLst/>
                        </a:rPr>
                        <a:t> </a:t>
                      </a:r>
                    </a:p>
                    <a:p>
                      <a:pPr marL="457200" algn="just">
                        <a:lnSpc>
                          <a:spcPct val="107000"/>
                        </a:lnSpc>
                        <a:spcAft>
                          <a:spcPts val="800"/>
                        </a:spcAft>
                      </a:pPr>
                      <a:r>
                        <a:rPr lang="en-IN" sz="1100" kern="100">
                          <a:effectLst/>
                        </a:rPr>
                        <a:t>84.00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extLst>
                  <a:ext uri="{0D108BD9-81ED-4DB2-BD59-A6C34878D82A}">
                    <a16:rowId xmlns:a16="http://schemas.microsoft.com/office/drawing/2014/main" val="1881328169"/>
                  </a:ext>
                </a:extLst>
              </a:tr>
              <a:tr h="161643">
                <a:tc>
                  <a:txBody>
                    <a:bodyPr/>
                    <a:lstStyle/>
                    <a:p>
                      <a:pPr marL="457200" algn="just">
                        <a:lnSpc>
                          <a:spcPct val="107000"/>
                        </a:lnSpc>
                      </a:pPr>
                      <a:r>
                        <a:rPr lang="en-IN" sz="1100" kern="100">
                          <a:effectLst/>
                        </a:rPr>
                        <a:t>Millet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a:effectLst/>
                        </a:rPr>
                        <a:t>Caulibaly et al.2019 [35]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dirty="0">
                          <a:effectLst/>
                        </a:rPr>
                        <a:t>Self (124)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a:effectLst/>
                        </a:rPr>
                        <a:t>Transfer Learning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a:effectLst/>
                        </a:rPr>
                        <a:t>VGG16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spcAft>
                          <a:spcPts val="800"/>
                        </a:spcAft>
                      </a:pPr>
                      <a:r>
                        <a:rPr lang="en-IN" sz="1100" kern="100">
                          <a:effectLst/>
                        </a:rPr>
                        <a:t>89.00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extLst>
                  <a:ext uri="{0D108BD9-81ED-4DB2-BD59-A6C34878D82A}">
                    <a16:rowId xmlns:a16="http://schemas.microsoft.com/office/drawing/2014/main" val="1747338138"/>
                  </a:ext>
                </a:extLst>
              </a:tr>
              <a:tr h="169485">
                <a:tc>
                  <a:txBody>
                    <a:bodyPr/>
                    <a:lstStyle/>
                    <a:p>
                      <a:pPr marL="457200" algn="just">
                        <a:lnSpc>
                          <a:spcPct val="107000"/>
                        </a:lnSpc>
                      </a:pPr>
                      <a:r>
                        <a:rPr lang="en-IN" sz="1100" kern="100">
                          <a:effectLst/>
                        </a:rPr>
                        <a:t>Sugar beet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spcAft>
                          <a:spcPts val="800"/>
                        </a:spcAft>
                      </a:pPr>
                      <a:r>
                        <a:rPr lang="en-IN" sz="1100" kern="100">
                          <a:effectLst/>
                        </a:rPr>
                        <a:t>Hallau et al. 2017 [36]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dirty="0">
                          <a:effectLst/>
                        </a:rPr>
                        <a:t>Self (1400)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a:effectLst/>
                        </a:rPr>
                        <a:t>Texture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a:effectLst/>
                        </a:rPr>
                        <a:t>SVM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a:effectLst/>
                        </a:rPr>
                        <a:t>82.00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extLst>
                  <a:ext uri="{0D108BD9-81ED-4DB2-BD59-A6C34878D82A}">
                    <a16:rowId xmlns:a16="http://schemas.microsoft.com/office/drawing/2014/main" val="2800751601"/>
                  </a:ext>
                </a:extLst>
              </a:tr>
              <a:tr h="161643">
                <a:tc>
                  <a:txBody>
                    <a:bodyPr/>
                    <a:lstStyle/>
                    <a:p>
                      <a:pPr marL="457200" algn="just">
                        <a:lnSpc>
                          <a:spcPct val="107000"/>
                        </a:lnSpc>
                      </a:pPr>
                      <a:r>
                        <a:rPr lang="en-IN" sz="1100" kern="100">
                          <a:effectLst/>
                        </a:rPr>
                        <a:t>Cane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a:effectLst/>
                        </a:rPr>
                        <a:t>Pujari et al. 2016 [37]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l">
                        <a:lnSpc>
                          <a:spcPct val="107000"/>
                        </a:lnSpc>
                      </a:pPr>
                      <a:r>
                        <a:rPr lang="en-IN" sz="1100" kern="100" dirty="0">
                          <a:effectLst/>
                        </a:rPr>
                        <a:t>Self (9912)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spcAft>
                          <a:spcPts val="800"/>
                        </a:spcAft>
                      </a:pPr>
                      <a:r>
                        <a:rPr lang="en-IN" sz="1100" kern="100">
                          <a:effectLst/>
                        </a:rPr>
                        <a:t>RGB Color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a:effectLst/>
                        </a:rPr>
                        <a:t>SVM &amp; EBΡΝΝ</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spcAft>
                          <a:spcPts val="800"/>
                        </a:spcAft>
                      </a:pPr>
                      <a:r>
                        <a:rPr lang="en-IN" sz="1100" kern="100">
                          <a:effectLst/>
                        </a:rPr>
                        <a:t>92.00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extLst>
                  <a:ext uri="{0D108BD9-81ED-4DB2-BD59-A6C34878D82A}">
                    <a16:rowId xmlns:a16="http://schemas.microsoft.com/office/drawing/2014/main" val="2437455656"/>
                  </a:ext>
                </a:extLst>
              </a:tr>
              <a:tr h="595684">
                <a:tc>
                  <a:txBody>
                    <a:bodyPr/>
                    <a:lstStyle/>
                    <a:p>
                      <a:pPr marL="457200" algn="just">
                        <a:lnSpc>
                          <a:spcPct val="107000"/>
                        </a:lnSpc>
                        <a:spcAft>
                          <a:spcPts val="800"/>
                        </a:spcAft>
                      </a:pPr>
                      <a:r>
                        <a:rPr lang="en-IN" sz="1100" kern="100">
                          <a:effectLst/>
                        </a:rPr>
                        <a:t>Mix</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a:effectLst/>
                        </a:rPr>
                        <a:t>Sladojevic et al. 2016 [39]</a:t>
                      </a:r>
                    </a:p>
                    <a:p>
                      <a:pPr marL="457200" algn="just">
                        <a:lnSpc>
                          <a:spcPct val="107000"/>
                        </a:lnSpc>
                        <a:spcAft>
                          <a:spcPts val="800"/>
                        </a:spcAft>
                      </a:pPr>
                      <a:r>
                        <a:rPr lang="en-IN" sz="1100" kern="100">
                          <a:effectLst/>
                        </a:rPr>
                        <a:t>Ferentinos 2018 [25]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a:effectLst/>
                        </a:rPr>
                        <a:t>Internet (33469)</a:t>
                      </a:r>
                    </a:p>
                    <a:p>
                      <a:pPr marL="457200" algn="just">
                        <a:lnSpc>
                          <a:spcPct val="107000"/>
                        </a:lnSpc>
                      </a:pPr>
                      <a:r>
                        <a:rPr lang="en-IN" sz="1100" kern="100">
                          <a:effectLst/>
                        </a:rPr>
                        <a:t>Plant Village &amp; Self (87848)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dirty="0">
                          <a:effectLst/>
                        </a:rPr>
                        <a:t>-</a:t>
                      </a:r>
                    </a:p>
                    <a:p>
                      <a:pPr marL="457200" algn="just">
                        <a:lnSpc>
                          <a:spcPct val="107000"/>
                        </a:lnSpc>
                      </a:pPr>
                      <a:r>
                        <a:rPr lang="en-IN" sz="1100" kern="100" dirty="0">
                          <a:effectLst/>
                        </a:rPr>
                        <a:t> </a:t>
                      </a:r>
                    </a:p>
                    <a:p>
                      <a:pPr marL="457200" algn="just">
                        <a:lnSpc>
                          <a:spcPct val="107000"/>
                        </a:lnSpc>
                        <a:spcAft>
                          <a:spcPts val="800"/>
                        </a:spcAft>
                      </a:pPr>
                      <a:r>
                        <a:rPr lang="en-IN" sz="1100" kern="100" dirty="0" err="1">
                          <a:effectLst/>
                        </a:rPr>
                        <a:t>TransferLearning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a:effectLst/>
                        </a:rPr>
                        <a:t>CNN</a:t>
                      </a:r>
                    </a:p>
                    <a:p>
                      <a:pPr marL="457200" algn="just">
                        <a:lnSpc>
                          <a:spcPct val="107000"/>
                        </a:lnSpc>
                      </a:pPr>
                      <a:r>
                        <a:rPr lang="en-IN" sz="1100" kern="100">
                          <a:effectLst/>
                        </a:rPr>
                        <a:t> </a:t>
                      </a:r>
                    </a:p>
                    <a:p>
                      <a:pPr marL="457200" algn="just">
                        <a:lnSpc>
                          <a:spcPct val="107000"/>
                        </a:lnSpc>
                        <a:spcAft>
                          <a:spcPts val="800"/>
                        </a:spcAft>
                      </a:pPr>
                      <a:r>
                        <a:rPr lang="en-IN" sz="1100" kern="100">
                          <a:effectLst/>
                        </a:rPr>
                        <a:t>Alexnet, VGG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algn="just">
                        <a:lnSpc>
                          <a:spcPct val="107000"/>
                        </a:lnSpc>
                        <a:spcAft>
                          <a:spcPts val="800"/>
                        </a:spcAft>
                      </a:pPr>
                      <a:r>
                        <a:rPr lang="en-IN" sz="1100" kern="100">
                          <a:effectLst/>
                        </a:rPr>
                        <a:t>95.80</a:t>
                      </a:r>
                    </a:p>
                    <a:p>
                      <a:pPr marL="457200" algn="just">
                        <a:lnSpc>
                          <a:spcPct val="107000"/>
                        </a:lnSpc>
                      </a:pPr>
                      <a:r>
                        <a:rPr lang="en-IN" sz="1100" kern="100">
                          <a:effectLst/>
                        </a:rPr>
                        <a:t> </a:t>
                      </a:r>
                    </a:p>
                    <a:p>
                      <a:pPr marL="457200" algn="just">
                        <a:lnSpc>
                          <a:spcPct val="107000"/>
                        </a:lnSpc>
                        <a:spcAft>
                          <a:spcPts val="800"/>
                        </a:spcAft>
                      </a:pPr>
                      <a:r>
                        <a:rPr lang="en-IN" sz="1100" kern="100">
                          <a:effectLst/>
                        </a:rPr>
                        <a:t>99.53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extLst>
                  <a:ext uri="{0D108BD9-81ED-4DB2-BD59-A6C34878D82A}">
                    <a16:rowId xmlns:a16="http://schemas.microsoft.com/office/drawing/2014/main" val="3032648097"/>
                  </a:ext>
                </a:extLst>
              </a:tr>
              <a:tr h="161643">
                <a:tc>
                  <a:txBody>
                    <a:bodyPr/>
                    <a:lstStyle/>
                    <a:p>
                      <a:pPr marL="457200" algn="just">
                        <a:lnSpc>
                          <a:spcPct val="107000"/>
                        </a:lnSpc>
                      </a:pPr>
                      <a:r>
                        <a:rPr lang="en-IN" sz="1100" kern="100">
                          <a:effectLst/>
                        </a:rPr>
                        <a:t>Apple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a:effectLst/>
                        </a:rPr>
                        <a:t>Jolly &amp; Ramam 2016 [40]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a:effectLst/>
                        </a:rPr>
                        <a:t>Self (320)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a:effectLst/>
                        </a:rPr>
                        <a:t>Haarlick&amp; LBP</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a:effectLst/>
                        </a:rPr>
                        <a:t>SVM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spcAft>
                          <a:spcPts val="800"/>
                        </a:spcAft>
                      </a:pPr>
                      <a:r>
                        <a:rPr lang="en-IN" sz="1100" kern="100">
                          <a:effectLst/>
                        </a:rPr>
                        <a:t>96.00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extLst>
                  <a:ext uri="{0D108BD9-81ED-4DB2-BD59-A6C34878D82A}">
                    <a16:rowId xmlns:a16="http://schemas.microsoft.com/office/drawing/2014/main" val="3640088173"/>
                  </a:ext>
                </a:extLst>
              </a:tr>
              <a:tr h="330770">
                <a:tc>
                  <a:txBody>
                    <a:bodyPr/>
                    <a:lstStyle/>
                    <a:p>
                      <a:pPr marL="457200" algn="just">
                        <a:lnSpc>
                          <a:spcPct val="107000"/>
                        </a:lnSpc>
                      </a:pPr>
                      <a:r>
                        <a:rPr lang="en-IN" sz="1100" kern="100">
                          <a:effectLst/>
                        </a:rPr>
                        <a:t>Citrus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dirty="0">
                          <a:effectLst/>
                        </a:rPr>
                        <a:t>Sharif et al. 2018 [41]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dirty="0">
                          <a:effectLst/>
                        </a:rPr>
                        <a:t>Image Gallery dataset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a:effectLst/>
                        </a:rPr>
                        <a:t>Color, Texture, Geometrical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pPr>
                      <a:r>
                        <a:rPr lang="en-IN" sz="1100" kern="100">
                          <a:effectLst/>
                        </a:rPr>
                        <a:t>Multiclass SVM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tc>
                  <a:txBody>
                    <a:bodyPr/>
                    <a:lstStyle/>
                    <a:p>
                      <a:pPr marL="457200" algn="just">
                        <a:lnSpc>
                          <a:spcPct val="107000"/>
                        </a:lnSpc>
                        <a:spcAft>
                          <a:spcPts val="800"/>
                        </a:spcAft>
                      </a:pPr>
                      <a:r>
                        <a:rPr lang="en-IN" sz="1100" kern="100" dirty="0">
                          <a:effectLst/>
                        </a:rPr>
                        <a:t>95.80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1296" marR="31296" marT="0" marB="0"/>
                </a:tc>
                <a:extLst>
                  <a:ext uri="{0D108BD9-81ED-4DB2-BD59-A6C34878D82A}">
                    <a16:rowId xmlns:a16="http://schemas.microsoft.com/office/drawing/2014/main" val="504904593"/>
                  </a:ext>
                </a:extLst>
              </a:tr>
            </a:tbl>
          </a:graphicData>
        </a:graphic>
      </p:graphicFrame>
    </p:spTree>
    <p:extLst>
      <p:ext uri="{BB962C8B-B14F-4D97-AF65-F5344CB8AC3E}">
        <p14:creationId xmlns:p14="http://schemas.microsoft.com/office/powerpoint/2010/main" val="69396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19C6-A91E-9D22-DADC-4075E76D462F}"/>
              </a:ext>
            </a:extLst>
          </p:cNvPr>
          <p:cNvSpPr>
            <a:spLocks noGrp="1"/>
          </p:cNvSpPr>
          <p:nvPr>
            <p:ph type="title"/>
          </p:nvPr>
        </p:nvSpPr>
        <p:spPr/>
        <p:txBody>
          <a:bodyPr/>
          <a:lstStyle/>
          <a:p>
            <a:r>
              <a:rPr lang="en-IN" dirty="0"/>
              <a:t>Hardware/Software requirements:</a:t>
            </a:r>
          </a:p>
        </p:txBody>
      </p:sp>
      <p:sp>
        <p:nvSpPr>
          <p:cNvPr id="3" name="Content Placeholder 2">
            <a:extLst>
              <a:ext uri="{FF2B5EF4-FFF2-40B4-BE49-F238E27FC236}">
                <a16:creationId xmlns:a16="http://schemas.microsoft.com/office/drawing/2014/main" id="{598E77C1-39B0-B2EE-2852-527600649A81}"/>
              </a:ext>
            </a:extLst>
          </p:cNvPr>
          <p:cNvSpPr>
            <a:spLocks noGrp="1"/>
          </p:cNvSpPr>
          <p:nvPr>
            <p:ph idx="1"/>
          </p:nvPr>
        </p:nvSpPr>
        <p:spPr>
          <a:xfrm>
            <a:off x="677334" y="1838739"/>
            <a:ext cx="8596668" cy="4409661"/>
          </a:xfrm>
        </p:spPr>
        <p:txBody>
          <a:bodyPr>
            <a:normAutofit lnSpcReduction="10000"/>
          </a:bodyPr>
          <a:lstStyle/>
          <a:p>
            <a:pPr algn="just"/>
            <a:r>
              <a:rPr lang="en-US" b="1" dirty="0"/>
              <a:t>PC/Laptop </a:t>
            </a:r>
          </a:p>
          <a:p>
            <a:pPr algn="just"/>
            <a:r>
              <a:rPr lang="en-US" b="1" dirty="0"/>
              <a:t>Tools and Technologies:</a:t>
            </a:r>
          </a:p>
          <a:p>
            <a:pPr lvl="1" algn="just"/>
            <a:r>
              <a:rPr lang="en-US" u="sng" dirty="0"/>
              <a:t>Programming Language</a:t>
            </a:r>
            <a:r>
              <a:rPr lang="en-US" dirty="0"/>
              <a:t>: Python</a:t>
            </a:r>
          </a:p>
          <a:p>
            <a:pPr lvl="1" algn="just"/>
            <a:r>
              <a:rPr lang="en-US" u="sng" dirty="0"/>
              <a:t>Frameworks and Libraries</a:t>
            </a:r>
            <a:r>
              <a:rPr lang="en-US" dirty="0"/>
              <a:t>: TensorFlow, </a:t>
            </a:r>
            <a:r>
              <a:rPr lang="en-US" dirty="0" err="1"/>
              <a:t>Keras</a:t>
            </a:r>
            <a:r>
              <a:rPr lang="en-US" dirty="0"/>
              <a:t> (for model building), PIL (for image handling), NumPy (for data manipulation), and Matplotlib (for visualization)</a:t>
            </a:r>
          </a:p>
          <a:p>
            <a:pPr lvl="1" algn="just"/>
            <a:r>
              <a:rPr lang="en-US" u="sng" dirty="0"/>
              <a:t>Development Environment</a:t>
            </a:r>
            <a:r>
              <a:rPr lang="en-US" dirty="0"/>
              <a:t>: Jupyter Notebook or Google </a:t>
            </a:r>
            <a:r>
              <a:rPr lang="en-US" dirty="0" err="1"/>
              <a:t>Colab</a:t>
            </a:r>
            <a:r>
              <a:rPr lang="en-US" dirty="0"/>
              <a:t> for interactive code development and model training</a:t>
            </a:r>
          </a:p>
          <a:p>
            <a:pPr lvl="1" algn="just"/>
            <a:r>
              <a:rPr lang="en-US" u="sng" dirty="0"/>
              <a:t>Data Augmentation</a:t>
            </a:r>
            <a:r>
              <a:rPr lang="en-US" dirty="0"/>
              <a:t>: </a:t>
            </a:r>
            <a:r>
              <a:rPr lang="en-US" dirty="0" err="1"/>
              <a:t>Keras’s</a:t>
            </a:r>
            <a:r>
              <a:rPr lang="en-US" dirty="0"/>
              <a:t> </a:t>
            </a:r>
            <a:r>
              <a:rPr lang="en-US" dirty="0" err="1"/>
              <a:t>ImageDataGenerator</a:t>
            </a:r>
            <a:r>
              <a:rPr lang="en-US" dirty="0"/>
              <a:t> for image augmentation during training</a:t>
            </a:r>
          </a:p>
          <a:p>
            <a:pPr algn="just"/>
            <a:r>
              <a:rPr lang="en-US" b="1" dirty="0"/>
              <a:t>Cloud Platforms</a:t>
            </a:r>
            <a:r>
              <a:rPr lang="en-US" dirty="0"/>
              <a:t>: AWS/GCP for model deployment (if needed)</a:t>
            </a:r>
            <a:endParaRPr lang="en-IN" dirty="0"/>
          </a:p>
        </p:txBody>
      </p:sp>
    </p:spTree>
    <p:extLst>
      <p:ext uri="{BB962C8B-B14F-4D97-AF65-F5344CB8AC3E}">
        <p14:creationId xmlns:p14="http://schemas.microsoft.com/office/powerpoint/2010/main" val="1352969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FC17-6024-E848-87B8-F1F4FFF1EE0E}"/>
              </a:ext>
            </a:extLst>
          </p:cNvPr>
          <p:cNvSpPr>
            <a:spLocks noGrp="1"/>
          </p:cNvSpPr>
          <p:nvPr>
            <p:ph type="title"/>
          </p:nvPr>
        </p:nvSpPr>
        <p:spPr/>
        <p:txBody>
          <a:bodyPr/>
          <a:lstStyle/>
          <a:p>
            <a:r>
              <a:rPr lang="en-IN" dirty="0"/>
              <a:t>Implementation Snapshot</a:t>
            </a:r>
          </a:p>
        </p:txBody>
      </p:sp>
      <p:sp>
        <p:nvSpPr>
          <p:cNvPr id="3" name="Content Placeholder 2">
            <a:extLst>
              <a:ext uri="{FF2B5EF4-FFF2-40B4-BE49-F238E27FC236}">
                <a16:creationId xmlns:a16="http://schemas.microsoft.com/office/drawing/2014/main" id="{373B0560-6458-6A66-F531-2189F8E4AA43}"/>
              </a:ext>
            </a:extLst>
          </p:cNvPr>
          <p:cNvSpPr>
            <a:spLocks noGrp="1"/>
          </p:cNvSpPr>
          <p:nvPr>
            <p:ph idx="1"/>
          </p:nvPr>
        </p:nvSpPr>
        <p:spPr>
          <a:xfrm>
            <a:off x="677334" y="1520891"/>
            <a:ext cx="8596668" cy="4520472"/>
          </a:xfrm>
        </p:spPr>
        <p:txBody>
          <a:bodyPr>
            <a:normAutofit fontScale="55000" lnSpcReduction="20000"/>
          </a:bodyPr>
          <a:lstStyle/>
          <a:p>
            <a:pPr marL="0" indent="0">
              <a:buNone/>
            </a:pPr>
            <a:r>
              <a:rPr lang="en-IN" dirty="0"/>
              <a:t>Step 1: Project setup</a:t>
            </a:r>
          </a:p>
          <a:p>
            <a:pPr marL="0" indent="0">
              <a:buNone/>
            </a:pPr>
            <a:endParaRPr lang="en-IN" dirty="0"/>
          </a:p>
          <a:p>
            <a:pPr marL="0" indent="0">
              <a:buNone/>
            </a:pPr>
            <a:r>
              <a:rPr lang="en-IN" dirty="0"/>
              <a:t>• Define constants like image dimensions (</a:t>
            </a:r>
            <a:r>
              <a:rPr lang="en-IN" dirty="0" err="1"/>
              <a:t>img_width</a:t>
            </a:r>
            <a:r>
              <a:rPr lang="en-IN" dirty="0"/>
              <a:t>, </a:t>
            </a:r>
            <a:r>
              <a:rPr lang="en-IN" dirty="0" err="1"/>
              <a:t>img_height</a:t>
            </a:r>
            <a:r>
              <a:rPr lang="en-IN" dirty="0"/>
              <a:t>) and batch size (</a:t>
            </a:r>
            <a:r>
              <a:rPr lang="en-IN" dirty="0" err="1"/>
              <a:t>batch_size</a:t>
            </a:r>
            <a:r>
              <a:rPr lang="en-IN" dirty="0"/>
              <a:t>).</a:t>
            </a:r>
          </a:p>
          <a:p>
            <a:pPr marL="0" indent="0">
              <a:buNone/>
            </a:pPr>
            <a:r>
              <a:rPr lang="en-IN" dirty="0"/>
              <a:t>• Specify the dataset directory (</a:t>
            </a:r>
            <a:r>
              <a:rPr lang="en-IN" dirty="0" err="1"/>
              <a:t>PlantVillage</a:t>
            </a:r>
            <a:r>
              <a:rPr lang="en-IN" dirty="0"/>
              <a:t>) for leaf disease detection.</a:t>
            </a:r>
          </a:p>
          <a:p>
            <a:pPr marL="0" indent="0">
              <a:buNone/>
            </a:pPr>
            <a:r>
              <a:rPr lang="en-IN" dirty="0"/>
              <a:t>• Importing libraries</a:t>
            </a:r>
          </a:p>
          <a:p>
            <a:pPr marL="0" indent="0">
              <a:buNone/>
            </a:pPr>
            <a:endParaRPr lang="en-IN" dirty="0"/>
          </a:p>
          <a:p>
            <a:pPr marL="0" indent="0">
              <a:buNone/>
            </a:pPr>
            <a:r>
              <a:rPr lang="en-IN" i="1" dirty="0"/>
              <a:t>import </a:t>
            </a:r>
            <a:r>
              <a:rPr lang="en-IN" i="1" dirty="0" err="1"/>
              <a:t>os</a:t>
            </a:r>
            <a:endParaRPr lang="en-IN" i="1" dirty="0"/>
          </a:p>
          <a:p>
            <a:pPr marL="0" indent="0">
              <a:buNone/>
            </a:pPr>
            <a:r>
              <a:rPr lang="en-IN" i="1" dirty="0"/>
              <a:t>import </a:t>
            </a:r>
            <a:r>
              <a:rPr lang="en-IN" i="1" dirty="0" err="1"/>
              <a:t>numpy</a:t>
            </a:r>
            <a:r>
              <a:rPr lang="en-IN" i="1" dirty="0"/>
              <a:t> as np</a:t>
            </a:r>
          </a:p>
          <a:p>
            <a:pPr marL="0" indent="0">
              <a:buNone/>
            </a:pPr>
            <a:r>
              <a:rPr lang="en-IN" i="1" dirty="0"/>
              <a:t>from PIL import Image</a:t>
            </a:r>
          </a:p>
          <a:p>
            <a:pPr marL="0" indent="0">
              <a:buNone/>
            </a:pPr>
            <a:r>
              <a:rPr lang="en-IN" i="1" dirty="0"/>
              <a:t>import </a:t>
            </a:r>
            <a:r>
              <a:rPr lang="en-IN" i="1" dirty="0" err="1"/>
              <a:t>matplotlib.pyplot</a:t>
            </a:r>
            <a:r>
              <a:rPr lang="en-IN" i="1" dirty="0"/>
              <a:t> as </a:t>
            </a:r>
            <a:r>
              <a:rPr lang="en-IN" i="1" dirty="0" err="1"/>
              <a:t>plt</a:t>
            </a:r>
            <a:endParaRPr lang="en-IN" i="1" dirty="0"/>
          </a:p>
          <a:p>
            <a:pPr marL="0" indent="0">
              <a:buNone/>
            </a:pPr>
            <a:r>
              <a:rPr lang="en-IN" i="1" dirty="0"/>
              <a:t>from </a:t>
            </a:r>
            <a:r>
              <a:rPr lang="en-IN" i="1" dirty="0" err="1"/>
              <a:t>tensorflow.keras.models</a:t>
            </a:r>
            <a:r>
              <a:rPr lang="en-IN" i="1" dirty="0"/>
              <a:t> import Sequential, </a:t>
            </a:r>
            <a:r>
              <a:rPr lang="en-IN" i="1" dirty="0" err="1"/>
              <a:t>load_model</a:t>
            </a:r>
            <a:endParaRPr lang="en-IN" i="1" dirty="0"/>
          </a:p>
          <a:p>
            <a:pPr marL="0" indent="0">
              <a:buNone/>
            </a:pPr>
            <a:r>
              <a:rPr lang="en-IN" i="1" dirty="0"/>
              <a:t>from </a:t>
            </a:r>
            <a:r>
              <a:rPr lang="en-IN" i="1" dirty="0" err="1"/>
              <a:t>tensorflow.keras.layers</a:t>
            </a:r>
            <a:r>
              <a:rPr lang="en-IN" i="1" dirty="0"/>
              <a:t> import Conv2D, MaxPooling2D, Flatten, Dense, Dropout</a:t>
            </a:r>
          </a:p>
          <a:p>
            <a:pPr marL="0" indent="0">
              <a:buNone/>
            </a:pPr>
            <a:r>
              <a:rPr lang="en-IN" i="1" dirty="0"/>
              <a:t>from </a:t>
            </a:r>
            <a:r>
              <a:rPr lang="en-IN" i="1" dirty="0" err="1"/>
              <a:t>tensorflow.keras.preprocessing.image</a:t>
            </a:r>
            <a:r>
              <a:rPr lang="en-IN" i="1" dirty="0"/>
              <a:t> import </a:t>
            </a:r>
            <a:r>
              <a:rPr lang="en-IN" i="1" dirty="0" err="1"/>
              <a:t>ImageDataGenerator</a:t>
            </a:r>
            <a:endParaRPr lang="en-IN" i="1" dirty="0"/>
          </a:p>
          <a:p>
            <a:pPr marL="0" indent="0">
              <a:buNone/>
            </a:pPr>
            <a:r>
              <a:rPr lang="en-IN" i="1" dirty="0"/>
              <a:t>from </a:t>
            </a:r>
            <a:r>
              <a:rPr lang="en-IN" i="1" dirty="0" err="1"/>
              <a:t>tensorflow.keras.callbacks</a:t>
            </a:r>
            <a:r>
              <a:rPr lang="en-IN" i="1" dirty="0"/>
              <a:t> import </a:t>
            </a:r>
            <a:r>
              <a:rPr lang="en-IN" i="1" dirty="0" err="1"/>
              <a:t>EarlyStopping</a:t>
            </a:r>
            <a:endParaRPr lang="en-IN" i="1" dirty="0"/>
          </a:p>
        </p:txBody>
      </p:sp>
    </p:spTree>
    <p:extLst>
      <p:ext uri="{BB962C8B-B14F-4D97-AF65-F5344CB8AC3E}">
        <p14:creationId xmlns:p14="http://schemas.microsoft.com/office/powerpoint/2010/main" val="196071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8FE49-560A-B367-DFFF-255561CCCDA3}"/>
              </a:ext>
            </a:extLst>
          </p:cNvPr>
          <p:cNvSpPr>
            <a:spLocks noGrp="1"/>
          </p:cNvSpPr>
          <p:nvPr>
            <p:ph idx="1"/>
          </p:nvPr>
        </p:nvSpPr>
        <p:spPr>
          <a:xfrm>
            <a:off x="329938" y="226244"/>
            <a:ext cx="11023862" cy="6381946"/>
          </a:xfrm>
        </p:spPr>
        <p:txBody>
          <a:bodyPr>
            <a:normAutofit fontScale="92500" lnSpcReduction="10000"/>
          </a:bodyPr>
          <a:lstStyle/>
          <a:p>
            <a:pPr marL="0" indent="0">
              <a:buNone/>
            </a:pPr>
            <a:r>
              <a:rPr lang="en-IN" sz="1800" dirty="0"/>
              <a:t>Step 2: Data Preprocessing</a:t>
            </a:r>
          </a:p>
          <a:p>
            <a:pPr marL="0" indent="0">
              <a:spcBef>
                <a:spcPts val="600"/>
              </a:spcBef>
              <a:buNone/>
            </a:pPr>
            <a:r>
              <a:rPr lang="en-IN" sz="1400" dirty="0"/>
              <a:t>• Use the </a:t>
            </a:r>
            <a:r>
              <a:rPr lang="en-IN" sz="1400" dirty="0" err="1"/>
              <a:t>ImageDataGenerator</a:t>
            </a:r>
            <a:r>
              <a:rPr lang="en-IN" sz="1400" dirty="0"/>
              <a:t> class to create data generators for:</a:t>
            </a:r>
          </a:p>
          <a:p>
            <a:pPr marL="0" indent="0">
              <a:spcBef>
                <a:spcPts val="600"/>
              </a:spcBef>
              <a:buNone/>
            </a:pPr>
            <a:r>
              <a:rPr lang="en-IN" sz="1400" dirty="0"/>
              <a:t>• Data Augmentation: Apply transformations like rotation, zoom, shift, etc.</a:t>
            </a:r>
          </a:p>
          <a:p>
            <a:pPr marL="0" indent="0">
              <a:spcBef>
                <a:spcPts val="600"/>
              </a:spcBef>
              <a:buNone/>
            </a:pPr>
            <a:r>
              <a:rPr lang="en-IN" sz="1400" dirty="0"/>
              <a:t>• Normalization: Rescale pixel values to the range [0, 1].</a:t>
            </a:r>
          </a:p>
          <a:p>
            <a:pPr marL="0" indent="0">
              <a:spcBef>
                <a:spcPts val="600"/>
              </a:spcBef>
              <a:buNone/>
            </a:pPr>
            <a:r>
              <a:rPr lang="en-IN" sz="1400" dirty="0"/>
              <a:t>• Split the data into training and validation sets using </a:t>
            </a:r>
            <a:r>
              <a:rPr lang="en-IN" sz="1400" dirty="0" err="1"/>
              <a:t>validation_split</a:t>
            </a:r>
            <a:r>
              <a:rPr lang="en-IN" sz="1400" dirty="0"/>
              <a:t>.</a:t>
            </a:r>
          </a:p>
          <a:p>
            <a:pPr marL="0" indent="0">
              <a:spcBef>
                <a:spcPts val="600"/>
              </a:spcBef>
              <a:buNone/>
            </a:pPr>
            <a:r>
              <a:rPr lang="en-IN" sz="1400" dirty="0"/>
              <a:t>• Load augmented and </a:t>
            </a:r>
            <a:r>
              <a:rPr lang="en-IN" sz="1400" dirty="0" err="1"/>
              <a:t>preprocessed</a:t>
            </a:r>
            <a:r>
              <a:rPr lang="en-IN" sz="1400" dirty="0"/>
              <a:t> images from the dataset directory with </a:t>
            </a:r>
            <a:r>
              <a:rPr lang="en-IN" sz="1400" dirty="0" err="1"/>
              <a:t>flow_from_directory</a:t>
            </a:r>
            <a:r>
              <a:rPr lang="en-IN" sz="1400" dirty="0"/>
              <a:t>.</a:t>
            </a:r>
          </a:p>
          <a:p>
            <a:pPr marL="0" indent="0">
              <a:spcBef>
                <a:spcPts val="600"/>
              </a:spcBef>
              <a:buNone/>
            </a:pPr>
            <a:endParaRPr lang="en-IN" sz="1400" dirty="0"/>
          </a:p>
          <a:p>
            <a:pPr marL="0" indent="0">
              <a:spcBef>
                <a:spcPts val="600"/>
              </a:spcBef>
              <a:buNone/>
            </a:pPr>
            <a:r>
              <a:rPr lang="en-US" sz="1800" dirty="0"/>
              <a:t>Step 3: Building the model (Convolutional Neural Network Model)</a:t>
            </a:r>
          </a:p>
          <a:p>
            <a:pPr marL="0" indent="0">
              <a:spcBef>
                <a:spcPts val="600"/>
              </a:spcBef>
              <a:buNone/>
            </a:pPr>
            <a:r>
              <a:rPr lang="en-US" sz="1400" dirty="0"/>
              <a:t>1. Define a Convolutional Neural Network (CNN) using Sequential with:</a:t>
            </a:r>
          </a:p>
          <a:p>
            <a:pPr marL="0" indent="0">
              <a:spcBef>
                <a:spcPts val="600"/>
              </a:spcBef>
              <a:buNone/>
            </a:pPr>
            <a:r>
              <a:rPr lang="en-US" sz="1400" dirty="0"/>
              <a:t>	• Convolutional Layers: Extract features from images.</a:t>
            </a:r>
          </a:p>
          <a:p>
            <a:pPr marL="0" indent="0">
              <a:spcBef>
                <a:spcPts val="600"/>
              </a:spcBef>
              <a:buNone/>
            </a:pPr>
            <a:r>
              <a:rPr lang="en-US" sz="1400" dirty="0"/>
              <a:t>	• Pooling Layers: </a:t>
            </a:r>
            <a:r>
              <a:rPr lang="en-US" sz="1400" dirty="0" err="1"/>
              <a:t>Downsample</a:t>
            </a:r>
            <a:r>
              <a:rPr lang="en-US" sz="1400" dirty="0"/>
              <a:t> feature maps.</a:t>
            </a:r>
          </a:p>
          <a:p>
            <a:pPr marL="0" indent="0">
              <a:spcBef>
                <a:spcPts val="600"/>
              </a:spcBef>
              <a:buNone/>
            </a:pPr>
            <a:r>
              <a:rPr lang="en-US" sz="1400" dirty="0"/>
              <a:t>	• Fully Connected Layers: Map features to class probabilities.</a:t>
            </a:r>
          </a:p>
          <a:p>
            <a:pPr marL="0" indent="0">
              <a:spcBef>
                <a:spcPts val="600"/>
              </a:spcBef>
              <a:buNone/>
            </a:pPr>
            <a:r>
              <a:rPr lang="en-US" sz="1400" dirty="0"/>
              <a:t>	• Dropout Layer: Prevent overfitting.</a:t>
            </a:r>
          </a:p>
          <a:p>
            <a:pPr marL="0" indent="0">
              <a:spcBef>
                <a:spcPts val="600"/>
              </a:spcBef>
              <a:buNone/>
            </a:pPr>
            <a:r>
              <a:rPr lang="en-US" sz="1400" dirty="0"/>
              <a:t>2. Compile the model with:</a:t>
            </a:r>
          </a:p>
          <a:p>
            <a:pPr marL="0" indent="0">
              <a:spcBef>
                <a:spcPts val="600"/>
              </a:spcBef>
              <a:buNone/>
            </a:pPr>
            <a:r>
              <a:rPr lang="en-US" sz="1400" dirty="0"/>
              <a:t>	• Optimizer: </a:t>
            </a:r>
            <a:r>
              <a:rPr lang="en-US" sz="1400" dirty="0" err="1"/>
              <a:t>adam</a:t>
            </a:r>
            <a:endParaRPr lang="en-US" sz="1400" dirty="0"/>
          </a:p>
          <a:p>
            <a:pPr marL="0" indent="0">
              <a:spcBef>
                <a:spcPts val="600"/>
              </a:spcBef>
              <a:buNone/>
            </a:pPr>
            <a:r>
              <a:rPr lang="en-US" sz="1400" dirty="0"/>
              <a:t>	• Loss Function: </a:t>
            </a:r>
            <a:r>
              <a:rPr lang="en-US" sz="1400" dirty="0" err="1"/>
              <a:t>categorical_crossentropy</a:t>
            </a:r>
            <a:endParaRPr lang="en-US" sz="1400" dirty="0"/>
          </a:p>
          <a:p>
            <a:pPr marL="0" indent="0">
              <a:spcBef>
                <a:spcPts val="600"/>
              </a:spcBef>
              <a:buNone/>
            </a:pPr>
            <a:r>
              <a:rPr lang="en-US" sz="1400" dirty="0"/>
              <a:t>	• Metric: accuracy</a:t>
            </a:r>
          </a:p>
          <a:p>
            <a:pPr marL="0" indent="0">
              <a:spcBef>
                <a:spcPts val="600"/>
              </a:spcBef>
              <a:buNone/>
            </a:pPr>
            <a:r>
              <a:rPr lang="en-US" sz="1900" dirty="0"/>
              <a:t>Step 4: Model Training</a:t>
            </a:r>
          </a:p>
          <a:p>
            <a:pPr marL="0" indent="0">
              <a:spcBef>
                <a:spcPts val="600"/>
              </a:spcBef>
              <a:buNone/>
            </a:pPr>
            <a:r>
              <a:rPr lang="en-US" sz="1500" dirty="0"/>
              <a:t>1. Check if a pre-trained model exists (plant_disease_model.h5).</a:t>
            </a:r>
          </a:p>
          <a:p>
            <a:pPr marL="0" indent="0">
              <a:spcBef>
                <a:spcPts val="600"/>
              </a:spcBef>
              <a:buNone/>
            </a:pPr>
            <a:r>
              <a:rPr lang="en-US" sz="1500" dirty="0"/>
              <a:t>	• If found, load the model using </a:t>
            </a:r>
            <a:r>
              <a:rPr lang="en-US" sz="1500" dirty="0" err="1"/>
              <a:t>load_model</a:t>
            </a:r>
            <a:r>
              <a:rPr lang="en-US" sz="1500" dirty="0"/>
              <a:t>.</a:t>
            </a:r>
          </a:p>
          <a:p>
            <a:pPr marL="0" indent="0">
              <a:spcBef>
                <a:spcPts val="600"/>
              </a:spcBef>
              <a:buNone/>
            </a:pPr>
            <a:r>
              <a:rPr lang="en-US" sz="1500" dirty="0"/>
              <a:t>	• If not, proceed to train a new model.</a:t>
            </a:r>
          </a:p>
          <a:p>
            <a:pPr marL="0" indent="0">
              <a:spcBef>
                <a:spcPts val="600"/>
              </a:spcBef>
              <a:buNone/>
            </a:pPr>
            <a:r>
              <a:rPr lang="en-US" sz="1500" dirty="0"/>
              <a:t>2. Train the model using the training and validation data generators with:</a:t>
            </a:r>
          </a:p>
          <a:p>
            <a:pPr marL="0" indent="0">
              <a:spcBef>
                <a:spcPts val="600"/>
              </a:spcBef>
              <a:buNone/>
            </a:pPr>
            <a:r>
              <a:rPr lang="en-US" sz="1500" dirty="0"/>
              <a:t>	• Early stopping to prevent overfitting.</a:t>
            </a:r>
          </a:p>
          <a:p>
            <a:pPr marL="0" indent="0">
              <a:spcBef>
                <a:spcPts val="600"/>
              </a:spcBef>
              <a:buNone/>
            </a:pPr>
            <a:r>
              <a:rPr lang="en-US" sz="1500" dirty="0"/>
              <a:t>	• A maximum of 25 epochs.</a:t>
            </a:r>
          </a:p>
          <a:p>
            <a:pPr marL="0" indent="0">
              <a:spcBef>
                <a:spcPts val="600"/>
              </a:spcBef>
              <a:buNone/>
            </a:pPr>
            <a:r>
              <a:rPr lang="en-US" sz="1500" dirty="0"/>
              <a:t>3. Save the trained model to a file (plant_disease_model.h5).</a:t>
            </a:r>
          </a:p>
        </p:txBody>
      </p:sp>
    </p:spTree>
    <p:extLst>
      <p:ext uri="{BB962C8B-B14F-4D97-AF65-F5344CB8AC3E}">
        <p14:creationId xmlns:p14="http://schemas.microsoft.com/office/powerpoint/2010/main" val="277297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C1D26-7DFD-ABAD-C642-8B77DD44D8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7A9F1D-9F19-4458-252F-CFDB4C3F2F62}"/>
              </a:ext>
            </a:extLst>
          </p:cNvPr>
          <p:cNvSpPr>
            <a:spLocks noGrp="1"/>
          </p:cNvSpPr>
          <p:nvPr>
            <p:ph idx="1"/>
          </p:nvPr>
        </p:nvSpPr>
        <p:spPr>
          <a:xfrm>
            <a:off x="329938" y="226244"/>
            <a:ext cx="11023862" cy="6268824"/>
          </a:xfrm>
        </p:spPr>
        <p:txBody>
          <a:bodyPr>
            <a:normAutofit/>
          </a:bodyPr>
          <a:lstStyle/>
          <a:p>
            <a:pPr marL="0" indent="0">
              <a:buNone/>
            </a:pPr>
            <a:r>
              <a:rPr lang="en-US" sz="2400" dirty="0"/>
              <a:t>Step 5: Predicting the input image</a:t>
            </a:r>
          </a:p>
          <a:p>
            <a:pPr marL="0" indent="0">
              <a:buNone/>
            </a:pPr>
            <a:r>
              <a:rPr lang="en-US" sz="1800" dirty="0"/>
              <a:t>1. Implement a user-friendly prediction loop:</a:t>
            </a:r>
          </a:p>
          <a:p>
            <a:pPr marL="0" indent="0">
              <a:buNone/>
            </a:pPr>
            <a:r>
              <a:rPr lang="en-US" sz="1800" dirty="0"/>
              <a:t>	o Prompt the user to input the path of an image for prediction.</a:t>
            </a:r>
          </a:p>
          <a:p>
            <a:pPr marL="0" indent="0">
              <a:buNone/>
            </a:pPr>
            <a:r>
              <a:rPr lang="en-US" sz="1800" dirty="0"/>
              <a:t>	o Preprocess the input image (resize and normalize).</a:t>
            </a:r>
          </a:p>
          <a:p>
            <a:pPr marL="0" indent="0">
              <a:buNone/>
            </a:pPr>
            <a:r>
              <a:rPr lang="en-US" sz="1800" dirty="0"/>
              <a:t>	o Use the trained model to predict the class label.</a:t>
            </a:r>
          </a:p>
          <a:p>
            <a:pPr marL="0" indent="0">
              <a:buNone/>
            </a:pPr>
            <a:r>
              <a:rPr lang="en-US" sz="1800" dirty="0"/>
              <a:t>	o Display the image and the predicted label using matplotlib.</a:t>
            </a:r>
          </a:p>
          <a:p>
            <a:pPr marL="0" indent="0">
              <a:buNone/>
            </a:pPr>
            <a:endParaRPr lang="en-US" sz="1800" dirty="0"/>
          </a:p>
          <a:p>
            <a:pPr marL="0" indent="0">
              <a:buNone/>
            </a:pPr>
            <a:r>
              <a:rPr lang="en-US" sz="2400" dirty="0"/>
              <a:t>Step 6: Main program</a:t>
            </a:r>
          </a:p>
          <a:p>
            <a:pPr marL="0" indent="0">
              <a:buNone/>
            </a:pPr>
            <a:r>
              <a:rPr lang="en-US" sz="1800" dirty="0"/>
              <a:t>1. Define a main function to:</a:t>
            </a:r>
          </a:p>
          <a:p>
            <a:pPr marL="0" indent="0">
              <a:buNone/>
            </a:pPr>
            <a:r>
              <a:rPr lang="en-US" sz="1800" dirty="0"/>
              <a:t>	o Print the task name (Leaf Disease Detection).</a:t>
            </a:r>
          </a:p>
          <a:p>
            <a:pPr marL="0" indent="0">
              <a:buNone/>
            </a:pPr>
            <a:r>
              <a:rPr lang="en-US" sz="1800" dirty="0"/>
              <a:t>	o Train or load the model using </a:t>
            </a:r>
            <a:r>
              <a:rPr lang="en-US" sz="1800" dirty="0" err="1"/>
              <a:t>get_model</a:t>
            </a:r>
            <a:r>
              <a:rPr lang="en-US" sz="1800" dirty="0"/>
              <a:t>.</a:t>
            </a:r>
          </a:p>
          <a:p>
            <a:pPr marL="0" indent="0">
              <a:buNone/>
            </a:pPr>
            <a:r>
              <a:rPr lang="en-US" sz="1800" dirty="0"/>
              <a:t>	o Use </a:t>
            </a:r>
            <a:r>
              <a:rPr lang="en-US" sz="1800" dirty="0" err="1"/>
              <a:t>predict_images_in_loop</a:t>
            </a:r>
            <a:r>
              <a:rPr lang="en-US" sz="1800" dirty="0"/>
              <a:t> to allow interactive predictions.</a:t>
            </a:r>
          </a:p>
          <a:p>
            <a:pPr marL="0" indent="0">
              <a:buNone/>
            </a:pPr>
            <a:r>
              <a:rPr lang="en-US" sz="1800" dirty="0"/>
              <a:t>2. Start the program with if __name__ == "__main__": main().</a:t>
            </a:r>
          </a:p>
        </p:txBody>
      </p:sp>
    </p:spTree>
    <p:extLst>
      <p:ext uri="{BB962C8B-B14F-4D97-AF65-F5344CB8AC3E}">
        <p14:creationId xmlns:p14="http://schemas.microsoft.com/office/powerpoint/2010/main" val="230520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295B-3236-7B8D-84FF-B883762A1ED2}"/>
              </a:ext>
            </a:extLst>
          </p:cNvPr>
          <p:cNvSpPr>
            <a:spLocks noGrp="1"/>
          </p:cNvSpPr>
          <p:nvPr>
            <p:ph type="title"/>
          </p:nvPr>
        </p:nvSpPr>
        <p:spPr/>
        <p:txBody>
          <a:bodyPr/>
          <a:lstStyle/>
          <a:p>
            <a:r>
              <a:rPr lang="en-IN" dirty="0"/>
              <a:t>Output</a:t>
            </a:r>
          </a:p>
        </p:txBody>
      </p:sp>
      <p:pic>
        <p:nvPicPr>
          <p:cNvPr id="4" name="Picture 3">
            <a:extLst>
              <a:ext uri="{FF2B5EF4-FFF2-40B4-BE49-F238E27FC236}">
                <a16:creationId xmlns:a16="http://schemas.microsoft.com/office/drawing/2014/main" id="{8CA08C68-44B3-202A-22EB-5157A896BC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4598" y="2143954"/>
            <a:ext cx="6130925" cy="3981450"/>
          </a:xfrm>
          <a:prstGeom prst="rect">
            <a:avLst/>
          </a:prstGeom>
          <a:noFill/>
          <a:ln>
            <a:noFill/>
          </a:ln>
        </p:spPr>
      </p:pic>
      <p:sp>
        <p:nvSpPr>
          <p:cNvPr id="5" name="TextBox 4">
            <a:extLst>
              <a:ext uri="{FF2B5EF4-FFF2-40B4-BE49-F238E27FC236}">
                <a16:creationId xmlns:a16="http://schemas.microsoft.com/office/drawing/2014/main" id="{FD634D0A-B5A8-CAE7-EE7E-DC8DFDA6BCA9}"/>
              </a:ext>
            </a:extLst>
          </p:cNvPr>
          <p:cNvSpPr txBox="1"/>
          <p:nvPr/>
        </p:nvSpPr>
        <p:spPr>
          <a:xfrm>
            <a:off x="1739348" y="1690688"/>
            <a:ext cx="2454518" cy="369332"/>
          </a:xfrm>
          <a:prstGeom prst="rect">
            <a:avLst/>
          </a:prstGeom>
          <a:noFill/>
        </p:spPr>
        <p:txBody>
          <a:bodyPr wrap="none" rtlCol="0">
            <a:spAutoFit/>
          </a:bodyPr>
          <a:lstStyle/>
          <a:p>
            <a:r>
              <a:rPr lang="en-IN" dirty="0"/>
              <a:t>Evaluating validation set</a:t>
            </a:r>
          </a:p>
        </p:txBody>
      </p:sp>
    </p:spTree>
    <p:extLst>
      <p:ext uri="{BB962C8B-B14F-4D97-AF65-F5344CB8AC3E}">
        <p14:creationId xmlns:p14="http://schemas.microsoft.com/office/powerpoint/2010/main" val="3837935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551DD-C203-E6D5-DC72-93D640C537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914C79-F3DE-BB69-0556-16104C5FFF3D}"/>
              </a:ext>
            </a:extLst>
          </p:cNvPr>
          <p:cNvSpPr>
            <a:spLocks noGrp="1"/>
          </p:cNvSpPr>
          <p:nvPr>
            <p:ph type="title"/>
          </p:nvPr>
        </p:nvSpPr>
        <p:spPr/>
        <p:txBody>
          <a:bodyPr/>
          <a:lstStyle/>
          <a:p>
            <a:r>
              <a:rPr lang="en-IN" dirty="0"/>
              <a:t>Output</a:t>
            </a:r>
          </a:p>
        </p:txBody>
      </p:sp>
      <p:sp>
        <p:nvSpPr>
          <p:cNvPr id="5" name="TextBox 4">
            <a:extLst>
              <a:ext uri="{FF2B5EF4-FFF2-40B4-BE49-F238E27FC236}">
                <a16:creationId xmlns:a16="http://schemas.microsoft.com/office/drawing/2014/main" id="{0A617926-DA7E-D508-6D55-198DB5FC6A61}"/>
              </a:ext>
            </a:extLst>
          </p:cNvPr>
          <p:cNvSpPr txBox="1"/>
          <p:nvPr/>
        </p:nvSpPr>
        <p:spPr>
          <a:xfrm>
            <a:off x="1739348" y="1690688"/>
            <a:ext cx="1784206" cy="369332"/>
          </a:xfrm>
          <a:prstGeom prst="rect">
            <a:avLst/>
          </a:prstGeom>
          <a:noFill/>
        </p:spPr>
        <p:txBody>
          <a:bodyPr wrap="none" rtlCol="0">
            <a:spAutoFit/>
          </a:bodyPr>
          <a:lstStyle/>
          <a:p>
            <a:r>
              <a:rPr lang="en-IN" dirty="0"/>
              <a:t>Confusion matrix</a:t>
            </a:r>
          </a:p>
        </p:txBody>
      </p:sp>
      <p:pic>
        <p:nvPicPr>
          <p:cNvPr id="3" name="Picture 2">
            <a:extLst>
              <a:ext uri="{FF2B5EF4-FFF2-40B4-BE49-F238E27FC236}">
                <a16:creationId xmlns:a16="http://schemas.microsoft.com/office/drawing/2014/main" id="{1A2CD17E-50A0-5603-1A51-0E2CCD1E7B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7030" y="2074227"/>
            <a:ext cx="7929770" cy="4533557"/>
          </a:xfrm>
          <a:prstGeom prst="rect">
            <a:avLst/>
          </a:prstGeom>
          <a:noFill/>
          <a:ln>
            <a:noFill/>
          </a:ln>
        </p:spPr>
      </p:pic>
    </p:spTree>
    <p:extLst>
      <p:ext uri="{BB962C8B-B14F-4D97-AF65-F5344CB8AC3E}">
        <p14:creationId xmlns:p14="http://schemas.microsoft.com/office/powerpoint/2010/main" val="3425436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TotalTime>
  <Words>2311</Words>
  <Application>Microsoft Office PowerPoint</Application>
  <PresentationFormat>Widescreen</PresentationFormat>
  <Paragraphs>222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Project Presentation</vt:lpstr>
      <vt:lpstr>Objective</vt:lpstr>
      <vt:lpstr>Literature Review</vt:lpstr>
      <vt:lpstr>Hardware/Software requirements:</vt:lpstr>
      <vt:lpstr>Implementation Snapshot</vt:lpstr>
      <vt:lpstr>PowerPoint Presentation</vt:lpstr>
      <vt:lpstr>PowerPoint Presentation</vt:lpstr>
      <vt:lpstr>Output</vt:lpstr>
      <vt:lpstr>Output</vt:lpstr>
      <vt:lpstr>Output</vt:lpstr>
      <vt:lpstr>Conclusion</vt:lpstr>
      <vt:lpstr>Future Scope</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shikhar213@outlook.com</dc:creator>
  <cp:lastModifiedBy>Shikhar Sharma</cp:lastModifiedBy>
  <cp:revision>17</cp:revision>
  <dcterms:created xsi:type="dcterms:W3CDTF">2024-09-20T11:09:12Z</dcterms:created>
  <dcterms:modified xsi:type="dcterms:W3CDTF">2025-01-01T17:33:47Z</dcterms:modified>
</cp:coreProperties>
</file>