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1"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90" d="100"/>
          <a:sy n="90" d="100"/>
        </p:scale>
        <p:origin x="39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0T05:18:33.447"/>
    </inkml:context>
    <inkml:brush xml:id="br0">
      <inkml:brushProperty name="width" value="0.2" units="cm"/>
      <inkml:brushProperty name="height" value="0.2"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0T05:18:36.174"/>
    </inkml:context>
    <inkml:brush xml:id="br0">
      <inkml:brushProperty name="width" value="0.2" units="cm"/>
      <inkml:brushProperty name="height" value="0.2" units="cm"/>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0T05:18:38.912"/>
    </inkml:context>
    <inkml:brush xml:id="br0">
      <inkml:brushProperty name="width" value="0.2" units="cm"/>
      <inkml:brushProperty name="height" value="0.2" units="cm"/>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0T05:18:45.428"/>
    </inkml:context>
    <inkml:brush xml:id="br0">
      <inkml:brushProperty name="width" value="0.2" units="cm"/>
      <inkml:brushProperty name="height" value="0.2" units="cm"/>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DE742B-BC5F-45CF-9CFB-630FB2A108A3}"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3087CF-DA6A-4CF8-AEA2-A1FC91D028E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473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E742B-BC5F-45CF-9CFB-630FB2A108A3}"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3087CF-DA6A-4CF8-AEA2-A1FC91D028EF}" type="slidenum">
              <a:rPr lang="en-IN" smtClean="0"/>
              <a:t>‹#›</a:t>
            </a:fld>
            <a:endParaRPr lang="en-IN"/>
          </a:p>
        </p:txBody>
      </p:sp>
    </p:spTree>
    <p:extLst>
      <p:ext uri="{BB962C8B-B14F-4D97-AF65-F5344CB8AC3E}">
        <p14:creationId xmlns:p14="http://schemas.microsoft.com/office/powerpoint/2010/main" val="1899065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E742B-BC5F-45CF-9CFB-630FB2A108A3}"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3087CF-DA6A-4CF8-AEA2-A1FC91D028EF}" type="slidenum">
              <a:rPr lang="en-IN" smtClean="0"/>
              <a:t>‹#›</a:t>
            </a:fld>
            <a:endParaRPr lang="en-IN"/>
          </a:p>
        </p:txBody>
      </p:sp>
    </p:spTree>
    <p:extLst>
      <p:ext uri="{BB962C8B-B14F-4D97-AF65-F5344CB8AC3E}">
        <p14:creationId xmlns:p14="http://schemas.microsoft.com/office/powerpoint/2010/main" val="27394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E742B-BC5F-45CF-9CFB-630FB2A108A3}"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3087CF-DA6A-4CF8-AEA2-A1FC91D028EF}" type="slidenum">
              <a:rPr lang="en-IN" smtClean="0"/>
              <a:t>‹#›</a:t>
            </a:fld>
            <a:endParaRPr lang="en-IN"/>
          </a:p>
        </p:txBody>
      </p:sp>
    </p:spTree>
    <p:extLst>
      <p:ext uri="{BB962C8B-B14F-4D97-AF65-F5344CB8AC3E}">
        <p14:creationId xmlns:p14="http://schemas.microsoft.com/office/powerpoint/2010/main" val="178166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DE742B-BC5F-45CF-9CFB-630FB2A108A3}"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3087CF-DA6A-4CF8-AEA2-A1FC91D028E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346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DE742B-BC5F-45CF-9CFB-630FB2A108A3}"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3087CF-DA6A-4CF8-AEA2-A1FC91D028EF}" type="slidenum">
              <a:rPr lang="en-IN" smtClean="0"/>
              <a:t>‹#›</a:t>
            </a:fld>
            <a:endParaRPr lang="en-IN"/>
          </a:p>
        </p:txBody>
      </p:sp>
    </p:spTree>
    <p:extLst>
      <p:ext uri="{BB962C8B-B14F-4D97-AF65-F5344CB8AC3E}">
        <p14:creationId xmlns:p14="http://schemas.microsoft.com/office/powerpoint/2010/main" val="65548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DE742B-BC5F-45CF-9CFB-630FB2A108A3}" type="datetimeFigureOut">
              <a:rPr lang="en-IN" smtClean="0"/>
              <a:t>20-02-2025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3087CF-DA6A-4CF8-AEA2-A1FC91D028EF}" type="slidenum">
              <a:rPr lang="en-IN" smtClean="0"/>
              <a:t>‹#›</a:t>
            </a:fld>
            <a:endParaRPr lang="en-IN"/>
          </a:p>
        </p:txBody>
      </p:sp>
    </p:spTree>
    <p:extLst>
      <p:ext uri="{BB962C8B-B14F-4D97-AF65-F5344CB8AC3E}">
        <p14:creationId xmlns:p14="http://schemas.microsoft.com/office/powerpoint/2010/main" val="639120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DE742B-BC5F-45CF-9CFB-630FB2A108A3}" type="datetimeFigureOut">
              <a:rPr lang="en-IN" smtClean="0"/>
              <a:t>20-02-2025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3087CF-DA6A-4CF8-AEA2-A1FC91D028EF}" type="slidenum">
              <a:rPr lang="en-IN" smtClean="0"/>
              <a:t>‹#›</a:t>
            </a:fld>
            <a:endParaRPr lang="en-IN"/>
          </a:p>
        </p:txBody>
      </p:sp>
    </p:spTree>
    <p:extLst>
      <p:ext uri="{BB962C8B-B14F-4D97-AF65-F5344CB8AC3E}">
        <p14:creationId xmlns:p14="http://schemas.microsoft.com/office/powerpoint/2010/main" val="78710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1DE742B-BC5F-45CF-9CFB-630FB2A108A3}" type="datetimeFigureOut">
              <a:rPr lang="en-IN" smtClean="0"/>
              <a:t>20-02-2025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D3087CF-DA6A-4CF8-AEA2-A1FC91D028EF}" type="slidenum">
              <a:rPr lang="en-IN" smtClean="0"/>
              <a:t>‹#›</a:t>
            </a:fld>
            <a:endParaRPr lang="en-IN"/>
          </a:p>
        </p:txBody>
      </p:sp>
    </p:spTree>
    <p:extLst>
      <p:ext uri="{BB962C8B-B14F-4D97-AF65-F5344CB8AC3E}">
        <p14:creationId xmlns:p14="http://schemas.microsoft.com/office/powerpoint/2010/main" val="392718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1DE742B-BC5F-45CF-9CFB-630FB2A108A3}" type="datetimeFigureOut">
              <a:rPr lang="en-IN" smtClean="0"/>
              <a:t>20-02-2025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D3087CF-DA6A-4CF8-AEA2-A1FC91D028EF}" type="slidenum">
              <a:rPr lang="en-IN" smtClean="0"/>
              <a:t>‹#›</a:t>
            </a:fld>
            <a:endParaRPr lang="en-IN"/>
          </a:p>
        </p:txBody>
      </p:sp>
    </p:spTree>
    <p:extLst>
      <p:ext uri="{BB962C8B-B14F-4D97-AF65-F5344CB8AC3E}">
        <p14:creationId xmlns:p14="http://schemas.microsoft.com/office/powerpoint/2010/main" val="2656768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DE742B-BC5F-45CF-9CFB-630FB2A108A3}"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3087CF-DA6A-4CF8-AEA2-A1FC91D028EF}" type="slidenum">
              <a:rPr lang="en-IN" smtClean="0"/>
              <a:t>‹#›</a:t>
            </a:fld>
            <a:endParaRPr lang="en-IN"/>
          </a:p>
        </p:txBody>
      </p:sp>
    </p:spTree>
    <p:extLst>
      <p:ext uri="{BB962C8B-B14F-4D97-AF65-F5344CB8AC3E}">
        <p14:creationId xmlns:p14="http://schemas.microsoft.com/office/powerpoint/2010/main" val="5820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1DE742B-BC5F-45CF-9CFB-630FB2A108A3}" type="datetimeFigureOut">
              <a:rPr lang="en-IN" smtClean="0"/>
              <a:t>20-02-2025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D3087CF-DA6A-4CF8-AEA2-A1FC91D028E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963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1F7F-548E-B80F-BDFF-4BCE66D5F208}"/>
              </a:ext>
            </a:extLst>
          </p:cNvPr>
          <p:cNvSpPr>
            <a:spLocks noGrp="1"/>
          </p:cNvSpPr>
          <p:nvPr>
            <p:ph type="ctrTitle"/>
          </p:nvPr>
        </p:nvSpPr>
        <p:spPr/>
        <p:txBody>
          <a:bodyPr/>
          <a:lstStyle/>
          <a:p>
            <a:r>
              <a:rPr lang="en-US" dirty="0"/>
              <a:t>Plant Leaf Disease Detection and Classification Using AI</a:t>
            </a:r>
            <a:endParaRPr lang="en-IN" dirty="0"/>
          </a:p>
        </p:txBody>
      </p:sp>
      <p:sp>
        <p:nvSpPr>
          <p:cNvPr id="3" name="Subtitle 2">
            <a:extLst>
              <a:ext uri="{FF2B5EF4-FFF2-40B4-BE49-F238E27FC236}">
                <a16:creationId xmlns:a16="http://schemas.microsoft.com/office/drawing/2014/main" id="{FA33D682-CA44-408D-2EA2-B092E02D3DBD}"/>
              </a:ext>
            </a:extLst>
          </p:cNvPr>
          <p:cNvSpPr>
            <a:spLocks noGrp="1"/>
          </p:cNvSpPr>
          <p:nvPr>
            <p:ph type="subTitle" idx="1"/>
          </p:nvPr>
        </p:nvSpPr>
        <p:spPr/>
        <p:txBody>
          <a:bodyPr/>
          <a:lstStyle/>
          <a:p>
            <a:r>
              <a:rPr lang="en-IN" dirty="0"/>
              <a:t>Major Project Presentation</a:t>
            </a:r>
          </a:p>
          <a:p>
            <a:r>
              <a:rPr lang="en-IN" dirty="0"/>
              <a:t>Mentor: Ms Rati Goyal</a:t>
            </a:r>
          </a:p>
        </p:txBody>
      </p:sp>
      <p:sp>
        <p:nvSpPr>
          <p:cNvPr id="4" name="TextBox 3">
            <a:extLst>
              <a:ext uri="{FF2B5EF4-FFF2-40B4-BE49-F238E27FC236}">
                <a16:creationId xmlns:a16="http://schemas.microsoft.com/office/drawing/2014/main" id="{4CBFFE44-60AC-3C85-0B84-DD0A7B908EF8}"/>
              </a:ext>
            </a:extLst>
          </p:cNvPr>
          <p:cNvSpPr txBox="1"/>
          <p:nvPr/>
        </p:nvSpPr>
        <p:spPr>
          <a:xfrm>
            <a:off x="1529027" y="5729128"/>
            <a:ext cx="9194905" cy="369332"/>
          </a:xfrm>
          <a:prstGeom prst="rect">
            <a:avLst/>
          </a:prstGeom>
          <a:noFill/>
        </p:spPr>
        <p:txBody>
          <a:bodyPr wrap="square" rtlCol="0">
            <a:spAutoFit/>
          </a:bodyPr>
          <a:lstStyle/>
          <a:p>
            <a:pPr algn="ctr"/>
            <a:r>
              <a:rPr lang="en-IN" dirty="0"/>
              <a:t>SHIKHAR SHARMA       PIYUSH PANDEY       UJJWAL SINGH       YASH SRIVASTAVA</a:t>
            </a:r>
          </a:p>
        </p:txBody>
      </p:sp>
      <mc:AlternateContent xmlns:mc="http://schemas.openxmlformats.org/markup-compatibility/2006">
        <mc:Choice xmlns:p14="http://schemas.microsoft.com/office/powerpoint/2010/main" Requires="p14">
          <p:contentPart p14:bwMode="auto" r:id="rId2">
            <p14:nvContentPartPr>
              <p14:cNvPr id="15" name="Ink 14">
                <a:extLst>
                  <a:ext uri="{FF2B5EF4-FFF2-40B4-BE49-F238E27FC236}">
                    <a16:creationId xmlns:a16="http://schemas.microsoft.com/office/drawing/2014/main" id="{0FAE9A11-EB12-5767-1D3B-14025269F034}"/>
                  </a:ext>
                </a:extLst>
              </p14:cNvPr>
              <p14:cNvContentPartPr/>
              <p14:nvPr/>
            </p14:nvContentPartPr>
            <p14:xfrm>
              <a:off x="4366080" y="5920800"/>
              <a:ext cx="360" cy="360"/>
            </p14:xfrm>
          </p:contentPart>
        </mc:Choice>
        <mc:Fallback>
          <p:pic>
            <p:nvPicPr>
              <p:cNvPr id="15" name="Ink 14">
                <a:extLst>
                  <a:ext uri="{FF2B5EF4-FFF2-40B4-BE49-F238E27FC236}">
                    <a16:creationId xmlns:a16="http://schemas.microsoft.com/office/drawing/2014/main" id="{0FAE9A11-EB12-5767-1D3B-14025269F034}"/>
                  </a:ext>
                </a:extLst>
              </p:cNvPr>
              <p:cNvPicPr/>
              <p:nvPr/>
            </p:nvPicPr>
            <p:blipFill>
              <a:blip r:embed="rId3"/>
              <a:stretch>
                <a:fillRect/>
              </a:stretch>
            </p:blipFill>
            <p:spPr>
              <a:xfrm>
                <a:off x="4330080" y="5884800"/>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6" name="Ink 15">
                <a:extLst>
                  <a:ext uri="{FF2B5EF4-FFF2-40B4-BE49-F238E27FC236}">
                    <a16:creationId xmlns:a16="http://schemas.microsoft.com/office/drawing/2014/main" id="{F9046057-208E-FD64-C47F-8AD4BC2953D6}"/>
                  </a:ext>
                </a:extLst>
              </p14:cNvPr>
              <p14:cNvContentPartPr/>
              <p14:nvPr/>
            </p14:nvContentPartPr>
            <p14:xfrm>
              <a:off x="6225480" y="5920800"/>
              <a:ext cx="360" cy="360"/>
            </p14:xfrm>
          </p:contentPart>
        </mc:Choice>
        <mc:Fallback>
          <p:pic>
            <p:nvPicPr>
              <p:cNvPr id="16" name="Ink 15">
                <a:extLst>
                  <a:ext uri="{FF2B5EF4-FFF2-40B4-BE49-F238E27FC236}">
                    <a16:creationId xmlns:a16="http://schemas.microsoft.com/office/drawing/2014/main" id="{F9046057-208E-FD64-C47F-8AD4BC2953D6}"/>
                  </a:ext>
                </a:extLst>
              </p:cNvPr>
              <p:cNvPicPr/>
              <p:nvPr/>
            </p:nvPicPr>
            <p:blipFill>
              <a:blip r:embed="rId3"/>
              <a:stretch>
                <a:fillRect/>
              </a:stretch>
            </p:blipFill>
            <p:spPr>
              <a:xfrm>
                <a:off x="6189480" y="5884800"/>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7" name="Ink 16">
                <a:extLst>
                  <a:ext uri="{FF2B5EF4-FFF2-40B4-BE49-F238E27FC236}">
                    <a16:creationId xmlns:a16="http://schemas.microsoft.com/office/drawing/2014/main" id="{9652A9BE-C088-CB49-8FE4-AF90C653F6FD}"/>
                  </a:ext>
                </a:extLst>
              </p14:cNvPr>
              <p14:cNvContentPartPr/>
              <p14:nvPr/>
            </p14:nvContentPartPr>
            <p14:xfrm>
              <a:off x="7955280" y="5912880"/>
              <a:ext cx="360" cy="360"/>
            </p14:xfrm>
          </p:contentPart>
        </mc:Choice>
        <mc:Fallback>
          <p:pic>
            <p:nvPicPr>
              <p:cNvPr id="17" name="Ink 16">
                <a:extLst>
                  <a:ext uri="{FF2B5EF4-FFF2-40B4-BE49-F238E27FC236}">
                    <a16:creationId xmlns:a16="http://schemas.microsoft.com/office/drawing/2014/main" id="{9652A9BE-C088-CB49-8FE4-AF90C653F6FD}"/>
                  </a:ext>
                </a:extLst>
              </p:cNvPr>
              <p:cNvPicPr/>
              <p:nvPr/>
            </p:nvPicPr>
            <p:blipFill>
              <a:blip r:embed="rId3"/>
              <a:stretch>
                <a:fillRect/>
              </a:stretch>
            </p:blipFill>
            <p:spPr>
              <a:xfrm>
                <a:off x="7919280" y="5876880"/>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8" name="Ink 17">
                <a:extLst>
                  <a:ext uri="{FF2B5EF4-FFF2-40B4-BE49-F238E27FC236}">
                    <a16:creationId xmlns:a16="http://schemas.microsoft.com/office/drawing/2014/main" id="{9FBF9538-5122-16AD-C0D6-0D6B18590CE6}"/>
                  </a:ext>
                </a:extLst>
              </p14:cNvPr>
              <p14:cNvContentPartPr/>
              <p14:nvPr/>
            </p14:nvContentPartPr>
            <p14:xfrm>
              <a:off x="2324160" y="5920800"/>
              <a:ext cx="360" cy="360"/>
            </p14:xfrm>
          </p:contentPart>
        </mc:Choice>
        <mc:Fallback>
          <p:pic>
            <p:nvPicPr>
              <p:cNvPr id="18" name="Ink 17">
                <a:extLst>
                  <a:ext uri="{FF2B5EF4-FFF2-40B4-BE49-F238E27FC236}">
                    <a16:creationId xmlns:a16="http://schemas.microsoft.com/office/drawing/2014/main" id="{9FBF9538-5122-16AD-C0D6-0D6B18590CE6}"/>
                  </a:ext>
                </a:extLst>
              </p:cNvPr>
              <p:cNvPicPr/>
              <p:nvPr/>
            </p:nvPicPr>
            <p:blipFill>
              <a:blip r:embed="rId3"/>
              <a:stretch>
                <a:fillRect/>
              </a:stretch>
            </p:blipFill>
            <p:spPr>
              <a:xfrm>
                <a:off x="2288160" y="5884800"/>
                <a:ext cx="72000" cy="72000"/>
              </a:xfrm>
              <a:prstGeom prst="rect">
                <a:avLst/>
              </a:prstGeom>
            </p:spPr>
          </p:pic>
        </mc:Fallback>
      </mc:AlternateContent>
    </p:spTree>
    <p:extLst>
      <p:ext uri="{BB962C8B-B14F-4D97-AF65-F5344CB8AC3E}">
        <p14:creationId xmlns:p14="http://schemas.microsoft.com/office/powerpoint/2010/main" val="3263182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544CE-68FF-65AD-B92D-E95E992A5791}"/>
              </a:ext>
            </a:extLst>
          </p:cNvPr>
          <p:cNvSpPr>
            <a:spLocks noGrp="1"/>
          </p:cNvSpPr>
          <p:nvPr>
            <p:ph type="title"/>
          </p:nvPr>
        </p:nvSpPr>
        <p:spPr/>
        <p:txBody>
          <a:bodyPr/>
          <a:lstStyle/>
          <a:p>
            <a:pPr algn="ctr"/>
            <a:r>
              <a:rPr lang="en-IN" dirty="0"/>
              <a:t>Web Interface</a:t>
            </a:r>
          </a:p>
        </p:txBody>
      </p:sp>
      <p:pic>
        <p:nvPicPr>
          <p:cNvPr id="7" name="Picture 6">
            <a:extLst>
              <a:ext uri="{FF2B5EF4-FFF2-40B4-BE49-F238E27FC236}">
                <a16:creationId xmlns:a16="http://schemas.microsoft.com/office/drawing/2014/main" id="{1AE338F2-B404-E219-6E9A-6DB720E46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292" y="1874607"/>
            <a:ext cx="7695415" cy="4328672"/>
          </a:xfrm>
          <a:prstGeom prst="rect">
            <a:avLst/>
          </a:prstGeom>
        </p:spPr>
      </p:pic>
    </p:spTree>
    <p:extLst>
      <p:ext uri="{BB962C8B-B14F-4D97-AF65-F5344CB8AC3E}">
        <p14:creationId xmlns:p14="http://schemas.microsoft.com/office/powerpoint/2010/main" val="4289362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DB92-577D-BE9E-44AD-95BDD429CD50}"/>
              </a:ext>
            </a:extLst>
          </p:cNvPr>
          <p:cNvSpPr>
            <a:spLocks noGrp="1"/>
          </p:cNvSpPr>
          <p:nvPr>
            <p:ph type="title"/>
          </p:nvPr>
        </p:nvSpPr>
        <p:spPr/>
        <p:txBody>
          <a:bodyPr/>
          <a:lstStyle/>
          <a:p>
            <a:pPr algn="ctr"/>
            <a:r>
              <a:rPr lang="en-IN" dirty="0"/>
              <a:t>Challenges &amp; Solutions</a:t>
            </a:r>
          </a:p>
        </p:txBody>
      </p:sp>
      <p:sp>
        <p:nvSpPr>
          <p:cNvPr id="3" name="Content Placeholder 2">
            <a:extLst>
              <a:ext uri="{FF2B5EF4-FFF2-40B4-BE49-F238E27FC236}">
                <a16:creationId xmlns:a16="http://schemas.microsoft.com/office/drawing/2014/main" id="{F5541B78-2F28-4A91-1EBA-1C01431DE6EF}"/>
              </a:ext>
            </a:extLst>
          </p:cNvPr>
          <p:cNvSpPr>
            <a:spLocks noGrp="1"/>
          </p:cNvSpPr>
          <p:nvPr>
            <p:ph idx="1"/>
          </p:nvPr>
        </p:nvSpPr>
        <p:spPr/>
        <p:txBody>
          <a:bodyPr/>
          <a:lstStyle/>
          <a:p>
            <a:pPr algn="just"/>
            <a:r>
              <a:rPr lang="en-US" dirty="0"/>
              <a:t>Issue: Wrong predictions for external images</a:t>
            </a:r>
          </a:p>
          <a:p>
            <a:pPr algn="just"/>
            <a:r>
              <a:rPr lang="en-US" dirty="0"/>
              <a:t>Solution: Improved preprocessing &amp; retraining with external data</a:t>
            </a:r>
          </a:p>
          <a:p>
            <a:pPr algn="just"/>
            <a:r>
              <a:rPr lang="en-US" dirty="0"/>
              <a:t>Issue: Model accuracy improvement</a:t>
            </a:r>
          </a:p>
          <a:p>
            <a:pPr algn="just"/>
            <a:r>
              <a:rPr lang="en-US" dirty="0"/>
              <a:t>Solution: Data augmentation and fine-tuning</a:t>
            </a:r>
          </a:p>
        </p:txBody>
      </p:sp>
    </p:spTree>
    <p:extLst>
      <p:ext uri="{BB962C8B-B14F-4D97-AF65-F5344CB8AC3E}">
        <p14:creationId xmlns:p14="http://schemas.microsoft.com/office/powerpoint/2010/main" val="331801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66AB-CD0E-CCEC-4AE1-BA897B469F81}"/>
              </a:ext>
            </a:extLst>
          </p:cNvPr>
          <p:cNvSpPr>
            <a:spLocks noGrp="1"/>
          </p:cNvSpPr>
          <p:nvPr>
            <p:ph type="title"/>
          </p:nvPr>
        </p:nvSpPr>
        <p:spPr/>
        <p:txBody>
          <a:bodyPr/>
          <a:lstStyle/>
          <a:p>
            <a:pPr algn="ctr"/>
            <a:r>
              <a:rPr lang="en-IN" dirty="0"/>
              <a:t>Future Improvements</a:t>
            </a:r>
          </a:p>
        </p:txBody>
      </p:sp>
      <p:sp>
        <p:nvSpPr>
          <p:cNvPr id="3" name="Content Placeholder 2">
            <a:extLst>
              <a:ext uri="{FF2B5EF4-FFF2-40B4-BE49-F238E27FC236}">
                <a16:creationId xmlns:a16="http://schemas.microsoft.com/office/drawing/2014/main" id="{C6FFBA02-67D4-2D29-2A9B-D63EA73DBFB1}"/>
              </a:ext>
            </a:extLst>
          </p:cNvPr>
          <p:cNvSpPr>
            <a:spLocks noGrp="1"/>
          </p:cNvSpPr>
          <p:nvPr>
            <p:ph idx="1"/>
          </p:nvPr>
        </p:nvSpPr>
        <p:spPr/>
        <p:txBody>
          <a:bodyPr/>
          <a:lstStyle/>
          <a:p>
            <a:r>
              <a:rPr lang="en-US" dirty="0"/>
              <a:t>Increase dataset size with more real-world images</a:t>
            </a:r>
          </a:p>
          <a:p>
            <a:r>
              <a:rPr lang="en-US" dirty="0"/>
              <a:t>Optimize model for mobile applications</a:t>
            </a:r>
          </a:p>
          <a:p>
            <a:r>
              <a:rPr lang="en-US" dirty="0"/>
              <a:t>Extend classification to suggest treatment solutions</a:t>
            </a:r>
          </a:p>
          <a:p>
            <a:r>
              <a:rPr lang="en-US" dirty="0"/>
              <a:t>Implementation of other models like Yolo</a:t>
            </a:r>
            <a:r>
              <a:rPr lang="en-US" sz="2400" dirty="0"/>
              <a:t>v</a:t>
            </a:r>
            <a:r>
              <a:rPr lang="en-US" dirty="0"/>
              <a:t>8</a:t>
            </a:r>
          </a:p>
          <a:p>
            <a:pPr marL="0" indent="0">
              <a:buNone/>
            </a:pPr>
            <a:endParaRPr lang="en-IN" dirty="0"/>
          </a:p>
        </p:txBody>
      </p:sp>
    </p:spTree>
    <p:extLst>
      <p:ext uri="{BB962C8B-B14F-4D97-AF65-F5344CB8AC3E}">
        <p14:creationId xmlns:p14="http://schemas.microsoft.com/office/powerpoint/2010/main" val="1641750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60CD0-666D-16C8-0459-A11A2F9D3999}"/>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478C5C43-2761-E597-A42E-28E2E7171DA8}"/>
              </a:ext>
            </a:extLst>
          </p:cNvPr>
          <p:cNvSpPr>
            <a:spLocks noGrp="1"/>
          </p:cNvSpPr>
          <p:nvPr>
            <p:ph idx="1"/>
          </p:nvPr>
        </p:nvSpPr>
        <p:spPr/>
        <p:txBody>
          <a:bodyPr>
            <a:normAutofit/>
          </a:bodyPr>
          <a:lstStyle/>
          <a:p>
            <a:r>
              <a:rPr lang="en-US" b="1" dirty="0"/>
              <a:t>Summary of the project</a:t>
            </a:r>
            <a:r>
              <a:rPr lang="en-US" dirty="0"/>
              <a:t> – Recaps the goal of detecting and classifying plant leaf diseases using AI. It emphasizes the importance of early detection in agriculture and how deep learning techniques were leveraged for accurate classification.</a:t>
            </a:r>
          </a:p>
          <a:p>
            <a:endParaRPr lang="en-US" dirty="0"/>
          </a:p>
          <a:p>
            <a:r>
              <a:rPr lang="en-US" b="1" dirty="0"/>
              <a:t>How AI helps in plant disease detection</a:t>
            </a:r>
            <a:r>
              <a:rPr lang="en-US" dirty="0"/>
              <a:t> – Explains how AI-based models, particularly CNNs, process leaf images to classify diseases quickly and accurately compared to traditional manual methods.</a:t>
            </a:r>
          </a:p>
          <a:p>
            <a:endParaRPr lang="en-US" dirty="0"/>
          </a:p>
          <a:p>
            <a:r>
              <a:rPr lang="en-US" b="1" dirty="0"/>
              <a:t>Future scope and improvements</a:t>
            </a:r>
            <a:r>
              <a:rPr lang="en-US" dirty="0"/>
              <a:t> – Suggests potential advancements like increasing dataset diversity, optimizing the model for mobile deployment, and integrating a treatment recommendation system for real-world use.</a:t>
            </a:r>
            <a:endParaRPr lang="en-IN" dirty="0"/>
          </a:p>
        </p:txBody>
      </p:sp>
    </p:spTree>
    <p:extLst>
      <p:ext uri="{BB962C8B-B14F-4D97-AF65-F5344CB8AC3E}">
        <p14:creationId xmlns:p14="http://schemas.microsoft.com/office/powerpoint/2010/main" val="1513673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A323-702E-C516-0C11-3CF68A325FE6}"/>
              </a:ext>
            </a:extLst>
          </p:cNvPr>
          <p:cNvSpPr>
            <a:spLocks noGrp="1"/>
          </p:cNvSpPr>
          <p:nvPr>
            <p:ph type="title"/>
          </p:nvPr>
        </p:nvSpPr>
        <p:spPr/>
        <p:txBody>
          <a:bodyPr/>
          <a:lstStyle/>
          <a:p>
            <a:pPr algn="ctr"/>
            <a:r>
              <a:rPr lang="en-IN" dirty="0"/>
              <a:t>Thank You </a:t>
            </a:r>
          </a:p>
        </p:txBody>
      </p:sp>
      <p:sp>
        <p:nvSpPr>
          <p:cNvPr id="3" name="Content Placeholder 2">
            <a:extLst>
              <a:ext uri="{FF2B5EF4-FFF2-40B4-BE49-F238E27FC236}">
                <a16:creationId xmlns:a16="http://schemas.microsoft.com/office/drawing/2014/main" id="{4D5668A6-9894-6354-F88E-F9A738C1171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43387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7F83-C18B-73BA-4AA7-744432C9B7B6}"/>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2C91AF18-EC58-9B0D-83EE-B242664AB7B1}"/>
              </a:ext>
            </a:extLst>
          </p:cNvPr>
          <p:cNvSpPr>
            <a:spLocks noGrp="1"/>
          </p:cNvSpPr>
          <p:nvPr>
            <p:ph idx="1"/>
          </p:nvPr>
        </p:nvSpPr>
        <p:spPr/>
        <p:txBody>
          <a:bodyPr/>
          <a:lstStyle/>
          <a:p>
            <a:pPr algn="just"/>
            <a:r>
              <a:rPr lang="en-US" dirty="0"/>
              <a:t>Overview of the project</a:t>
            </a:r>
          </a:p>
          <a:p>
            <a:pPr algn="just"/>
            <a:r>
              <a:rPr lang="en-US" dirty="0"/>
              <a:t>Detecting plant diseases early helps prevent crop losses and ensures food security</a:t>
            </a:r>
          </a:p>
          <a:p>
            <a:pPr algn="just"/>
            <a:r>
              <a:rPr lang="en-US" dirty="0"/>
              <a:t>AI enables faster, more accurate diagnosis compared to traditional methods</a:t>
            </a:r>
          </a:p>
          <a:p>
            <a:pPr algn="just"/>
            <a:r>
              <a:rPr lang="en-US" dirty="0"/>
              <a:t>Computer vision and deep learning techniques improve disease classification efficiency</a:t>
            </a:r>
          </a:p>
        </p:txBody>
      </p:sp>
    </p:spTree>
    <p:extLst>
      <p:ext uri="{BB962C8B-B14F-4D97-AF65-F5344CB8AC3E}">
        <p14:creationId xmlns:p14="http://schemas.microsoft.com/office/powerpoint/2010/main" val="10230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6A578-BB5D-AFCB-8E03-0490B54C86CC}"/>
              </a:ext>
            </a:extLst>
          </p:cNvPr>
          <p:cNvSpPr>
            <a:spLocks noGrp="1"/>
          </p:cNvSpPr>
          <p:nvPr>
            <p:ph type="title"/>
          </p:nvPr>
        </p:nvSpPr>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62D55BFE-C377-2E11-3980-DB63AACA9F12}"/>
              </a:ext>
            </a:extLst>
          </p:cNvPr>
          <p:cNvSpPr>
            <a:spLocks noGrp="1"/>
          </p:cNvSpPr>
          <p:nvPr>
            <p:ph idx="1"/>
          </p:nvPr>
        </p:nvSpPr>
        <p:spPr/>
        <p:txBody>
          <a:bodyPr/>
          <a:lstStyle/>
          <a:p>
            <a:pPr marL="0" indent="0" algn="just">
              <a:buNone/>
            </a:pPr>
            <a:r>
              <a:rPr lang="en-US" dirty="0"/>
              <a:t>Farmers struggle with identifying plant diseases early also traditional methods are time-consuming and inaccurate. Hence there is a need for an automated, AI-driven solution.</a:t>
            </a:r>
          </a:p>
        </p:txBody>
      </p:sp>
      <p:pic>
        <p:nvPicPr>
          <p:cNvPr id="7" name="Picture 6">
            <a:extLst>
              <a:ext uri="{FF2B5EF4-FFF2-40B4-BE49-F238E27FC236}">
                <a16:creationId xmlns:a16="http://schemas.microsoft.com/office/drawing/2014/main" id="{CA802E5A-1B73-85C8-976B-68E65AC23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077" y="2680519"/>
            <a:ext cx="3491845" cy="3491845"/>
          </a:xfrm>
          <a:prstGeom prst="rect">
            <a:avLst/>
          </a:prstGeom>
        </p:spPr>
      </p:pic>
    </p:spTree>
    <p:extLst>
      <p:ext uri="{BB962C8B-B14F-4D97-AF65-F5344CB8AC3E}">
        <p14:creationId xmlns:p14="http://schemas.microsoft.com/office/powerpoint/2010/main" val="362459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1CAA0-1226-7BAF-DAB0-F559B7AC9EB0}"/>
              </a:ext>
            </a:extLst>
          </p:cNvPr>
          <p:cNvSpPr>
            <a:spLocks noGrp="1"/>
          </p:cNvSpPr>
          <p:nvPr>
            <p:ph type="title"/>
          </p:nvPr>
        </p:nvSpPr>
        <p:spPr/>
        <p:txBody>
          <a:bodyPr/>
          <a:lstStyle/>
          <a:p>
            <a:pPr algn="ctr"/>
            <a:r>
              <a:rPr lang="en-IN" dirty="0"/>
              <a:t>Dataset Description</a:t>
            </a:r>
          </a:p>
        </p:txBody>
      </p:sp>
      <p:sp>
        <p:nvSpPr>
          <p:cNvPr id="3" name="Content Placeholder 2">
            <a:extLst>
              <a:ext uri="{FF2B5EF4-FFF2-40B4-BE49-F238E27FC236}">
                <a16:creationId xmlns:a16="http://schemas.microsoft.com/office/drawing/2014/main" id="{6CC2907F-99C1-AE9C-DB15-4E62968BE8DF}"/>
              </a:ext>
            </a:extLst>
          </p:cNvPr>
          <p:cNvSpPr>
            <a:spLocks noGrp="1"/>
          </p:cNvSpPr>
          <p:nvPr>
            <p:ph sz="half" idx="1"/>
          </p:nvPr>
        </p:nvSpPr>
        <p:spPr/>
        <p:txBody>
          <a:bodyPr/>
          <a:lstStyle/>
          <a:p>
            <a:pPr algn="just"/>
            <a:r>
              <a:rPr lang="en-US" dirty="0"/>
              <a:t>Dataset: '</a:t>
            </a:r>
            <a:r>
              <a:rPr lang="en-US" dirty="0" err="1"/>
              <a:t>plant_data</a:t>
            </a:r>
            <a:r>
              <a:rPr lang="en-US" dirty="0"/>
              <a:t>' containing 72 folders (each representing a different disease)</a:t>
            </a:r>
          </a:p>
          <a:p>
            <a:pPr algn="just"/>
            <a:r>
              <a:rPr lang="en-US" dirty="0"/>
              <a:t>Each folder contains images of leaves affected by that disease</a:t>
            </a:r>
          </a:p>
          <a:p>
            <a:pPr algn="just"/>
            <a:r>
              <a:rPr lang="en-US" dirty="0"/>
              <a:t>There are also sample images to test the model</a:t>
            </a:r>
          </a:p>
        </p:txBody>
      </p:sp>
      <p:pic>
        <p:nvPicPr>
          <p:cNvPr id="10" name="Content Placeholder 9">
            <a:extLst>
              <a:ext uri="{FF2B5EF4-FFF2-40B4-BE49-F238E27FC236}">
                <a16:creationId xmlns:a16="http://schemas.microsoft.com/office/drawing/2014/main" id="{EC685725-AE88-CF75-D251-764622B8B1F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43860" y="1921162"/>
            <a:ext cx="4034672" cy="4239418"/>
          </a:xfrm>
        </p:spPr>
      </p:pic>
    </p:spTree>
    <p:extLst>
      <p:ext uri="{BB962C8B-B14F-4D97-AF65-F5344CB8AC3E}">
        <p14:creationId xmlns:p14="http://schemas.microsoft.com/office/powerpoint/2010/main" val="2169281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236DE-3914-DE3A-FC1A-C25D1D512936}"/>
              </a:ext>
            </a:extLst>
          </p:cNvPr>
          <p:cNvSpPr>
            <a:spLocks noGrp="1"/>
          </p:cNvSpPr>
          <p:nvPr>
            <p:ph type="title"/>
          </p:nvPr>
        </p:nvSpPr>
        <p:spPr/>
        <p:txBody>
          <a:bodyPr/>
          <a:lstStyle/>
          <a:p>
            <a:pPr algn="ctr"/>
            <a:r>
              <a:rPr lang="en-IN" dirty="0"/>
              <a:t>Data Preprocessing</a:t>
            </a:r>
          </a:p>
        </p:txBody>
      </p:sp>
      <p:sp>
        <p:nvSpPr>
          <p:cNvPr id="3" name="Content Placeholder 2">
            <a:extLst>
              <a:ext uri="{FF2B5EF4-FFF2-40B4-BE49-F238E27FC236}">
                <a16:creationId xmlns:a16="http://schemas.microsoft.com/office/drawing/2014/main" id="{932A8812-28AB-052B-0F15-8DA6045D6990}"/>
              </a:ext>
            </a:extLst>
          </p:cNvPr>
          <p:cNvSpPr>
            <a:spLocks noGrp="1"/>
          </p:cNvSpPr>
          <p:nvPr>
            <p:ph idx="1"/>
          </p:nvPr>
        </p:nvSpPr>
        <p:spPr/>
        <p:txBody>
          <a:bodyPr/>
          <a:lstStyle/>
          <a:p>
            <a:pPr algn="just"/>
            <a:r>
              <a:rPr lang="en-US" dirty="0"/>
              <a:t>Transformations applied:</a:t>
            </a:r>
          </a:p>
          <a:p>
            <a:pPr marL="457200" lvl="1" indent="0" algn="just">
              <a:buNone/>
            </a:pPr>
            <a:r>
              <a:rPr lang="en-US" dirty="0"/>
              <a:t>- Resize to (128x128)</a:t>
            </a:r>
          </a:p>
          <a:p>
            <a:pPr marL="457200" lvl="1" indent="0" algn="just">
              <a:buNone/>
            </a:pPr>
            <a:r>
              <a:rPr lang="en-US" dirty="0"/>
              <a:t>- Convert to Tensor</a:t>
            </a:r>
          </a:p>
          <a:p>
            <a:pPr marL="457200" lvl="1" indent="0" algn="just">
              <a:buNone/>
            </a:pPr>
            <a:r>
              <a:rPr lang="en-US" dirty="0"/>
              <a:t>- Normalize Images</a:t>
            </a:r>
          </a:p>
          <a:p>
            <a:pPr algn="just"/>
            <a:r>
              <a:rPr lang="en-US" dirty="0"/>
              <a:t>Splitting dataset: 80% Training, 20% Testing</a:t>
            </a:r>
          </a:p>
          <a:p>
            <a:pPr algn="just"/>
            <a:r>
              <a:rPr lang="en-US" dirty="0"/>
              <a:t>Data Augmentation for better generalization</a:t>
            </a:r>
          </a:p>
        </p:txBody>
      </p:sp>
    </p:spTree>
    <p:extLst>
      <p:ext uri="{BB962C8B-B14F-4D97-AF65-F5344CB8AC3E}">
        <p14:creationId xmlns:p14="http://schemas.microsoft.com/office/powerpoint/2010/main" val="189258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8B2A-E52F-9D1C-DE77-6647E29D9EE2}"/>
              </a:ext>
            </a:extLst>
          </p:cNvPr>
          <p:cNvSpPr>
            <a:spLocks noGrp="1"/>
          </p:cNvSpPr>
          <p:nvPr>
            <p:ph type="title"/>
          </p:nvPr>
        </p:nvSpPr>
        <p:spPr/>
        <p:txBody>
          <a:bodyPr/>
          <a:lstStyle/>
          <a:p>
            <a:pPr algn="ctr"/>
            <a:r>
              <a:rPr lang="en-IN" dirty="0"/>
              <a:t>CNN Model Architecture</a:t>
            </a:r>
          </a:p>
        </p:txBody>
      </p:sp>
      <p:sp>
        <p:nvSpPr>
          <p:cNvPr id="3" name="Content Placeholder 2">
            <a:extLst>
              <a:ext uri="{FF2B5EF4-FFF2-40B4-BE49-F238E27FC236}">
                <a16:creationId xmlns:a16="http://schemas.microsoft.com/office/drawing/2014/main" id="{CDE7D55E-B669-36A8-C62B-00E770EEF7BB}"/>
              </a:ext>
            </a:extLst>
          </p:cNvPr>
          <p:cNvSpPr>
            <a:spLocks noGrp="1"/>
          </p:cNvSpPr>
          <p:nvPr>
            <p:ph idx="1"/>
          </p:nvPr>
        </p:nvSpPr>
        <p:spPr/>
        <p:txBody>
          <a:bodyPr/>
          <a:lstStyle/>
          <a:p>
            <a:r>
              <a:rPr lang="en-IN" dirty="0"/>
              <a:t>Convolutional Neural Network (CNN) Model:</a:t>
            </a:r>
          </a:p>
          <a:p>
            <a:pPr marL="457200" lvl="1" indent="0">
              <a:buNone/>
            </a:pPr>
            <a:r>
              <a:rPr lang="en-IN" dirty="0"/>
              <a:t>-2 Convolutional Layers (</a:t>
            </a:r>
            <a:r>
              <a:rPr lang="en-IN" dirty="0" err="1"/>
              <a:t>ReLU</a:t>
            </a:r>
            <a:r>
              <a:rPr lang="en-IN" dirty="0"/>
              <a:t> + </a:t>
            </a:r>
            <a:r>
              <a:rPr lang="en-IN" dirty="0" err="1"/>
              <a:t>MaxPooling</a:t>
            </a:r>
            <a:r>
              <a:rPr lang="en-IN" dirty="0"/>
              <a:t>)</a:t>
            </a:r>
          </a:p>
          <a:p>
            <a:pPr marL="457200" lvl="1" indent="0">
              <a:buNone/>
            </a:pPr>
            <a:r>
              <a:rPr lang="en-IN" dirty="0"/>
              <a:t>-Fully Connected Layers</a:t>
            </a:r>
          </a:p>
          <a:p>
            <a:pPr marL="457200" lvl="1" indent="0">
              <a:buNone/>
            </a:pPr>
            <a:r>
              <a:rPr lang="en-IN" dirty="0"/>
              <a:t>-Output Layer (</a:t>
            </a:r>
            <a:r>
              <a:rPr lang="en-IN" dirty="0" err="1"/>
              <a:t>Softmax</a:t>
            </a:r>
            <a:r>
              <a:rPr lang="en-IN" dirty="0"/>
              <a:t> for classification)</a:t>
            </a:r>
          </a:p>
          <a:p>
            <a:r>
              <a:rPr lang="en-IN" dirty="0"/>
              <a:t>Activation Functions: </a:t>
            </a:r>
            <a:r>
              <a:rPr lang="en-IN" dirty="0" err="1"/>
              <a:t>ReLU</a:t>
            </a:r>
            <a:r>
              <a:rPr lang="en-IN" dirty="0"/>
              <a:t>, </a:t>
            </a:r>
            <a:r>
              <a:rPr lang="en-IN" dirty="0" err="1"/>
              <a:t>Softmax</a:t>
            </a:r>
            <a:endParaRPr lang="en-IN" dirty="0"/>
          </a:p>
        </p:txBody>
      </p:sp>
    </p:spTree>
    <p:extLst>
      <p:ext uri="{BB962C8B-B14F-4D97-AF65-F5344CB8AC3E}">
        <p14:creationId xmlns:p14="http://schemas.microsoft.com/office/powerpoint/2010/main" val="3868885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30A4-A516-56E1-733A-2F9EBA5E8EE8}"/>
              </a:ext>
            </a:extLst>
          </p:cNvPr>
          <p:cNvSpPr>
            <a:spLocks noGrp="1"/>
          </p:cNvSpPr>
          <p:nvPr>
            <p:ph type="title"/>
          </p:nvPr>
        </p:nvSpPr>
        <p:spPr/>
        <p:txBody>
          <a:bodyPr/>
          <a:lstStyle/>
          <a:p>
            <a:pPr algn="ctr"/>
            <a:r>
              <a:rPr lang="en-IN" dirty="0"/>
              <a:t>Model Training</a:t>
            </a:r>
          </a:p>
        </p:txBody>
      </p:sp>
      <p:sp>
        <p:nvSpPr>
          <p:cNvPr id="3" name="Content Placeholder 2">
            <a:extLst>
              <a:ext uri="{FF2B5EF4-FFF2-40B4-BE49-F238E27FC236}">
                <a16:creationId xmlns:a16="http://schemas.microsoft.com/office/drawing/2014/main" id="{8754678A-AC1C-B9A2-4BE4-B3A345960971}"/>
              </a:ext>
            </a:extLst>
          </p:cNvPr>
          <p:cNvSpPr>
            <a:spLocks noGrp="1"/>
          </p:cNvSpPr>
          <p:nvPr>
            <p:ph idx="1"/>
          </p:nvPr>
        </p:nvSpPr>
        <p:spPr/>
        <p:txBody>
          <a:bodyPr/>
          <a:lstStyle/>
          <a:p>
            <a:r>
              <a:rPr lang="en-US" dirty="0"/>
              <a:t>Loss Function: </a:t>
            </a:r>
            <a:r>
              <a:rPr lang="en-US" dirty="0" err="1"/>
              <a:t>CrossEntropyLoss</a:t>
            </a:r>
            <a:endParaRPr lang="en-US" dirty="0"/>
          </a:p>
          <a:p>
            <a:r>
              <a:rPr lang="en-US" dirty="0"/>
              <a:t>Optimizer: Adam (Learning Rate = 0.001)</a:t>
            </a:r>
          </a:p>
          <a:p>
            <a:r>
              <a:rPr lang="en-US" dirty="0"/>
              <a:t>Epochs: 10</a:t>
            </a:r>
          </a:p>
          <a:p>
            <a:r>
              <a:rPr lang="en-US" dirty="0"/>
              <a:t>Training process with loss updates</a:t>
            </a:r>
          </a:p>
          <a:p>
            <a:endParaRPr lang="en-IN" dirty="0"/>
          </a:p>
        </p:txBody>
      </p:sp>
    </p:spTree>
    <p:extLst>
      <p:ext uri="{BB962C8B-B14F-4D97-AF65-F5344CB8AC3E}">
        <p14:creationId xmlns:p14="http://schemas.microsoft.com/office/powerpoint/2010/main" val="797937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7EA83-D67C-4FE9-E6A4-BD05CA118931}"/>
              </a:ext>
            </a:extLst>
          </p:cNvPr>
          <p:cNvSpPr>
            <a:spLocks noGrp="1"/>
          </p:cNvSpPr>
          <p:nvPr>
            <p:ph type="title"/>
          </p:nvPr>
        </p:nvSpPr>
        <p:spPr/>
        <p:txBody>
          <a:bodyPr/>
          <a:lstStyle/>
          <a:p>
            <a:pPr algn="ctr"/>
            <a:r>
              <a:rPr lang="en-IN" dirty="0"/>
              <a:t>Model Evaluation</a:t>
            </a:r>
          </a:p>
        </p:txBody>
      </p:sp>
      <p:sp>
        <p:nvSpPr>
          <p:cNvPr id="3" name="Content Placeholder 2">
            <a:extLst>
              <a:ext uri="{FF2B5EF4-FFF2-40B4-BE49-F238E27FC236}">
                <a16:creationId xmlns:a16="http://schemas.microsoft.com/office/drawing/2014/main" id="{461F8BC6-7678-C9E5-F605-C6032CF5B6C2}"/>
              </a:ext>
            </a:extLst>
          </p:cNvPr>
          <p:cNvSpPr>
            <a:spLocks noGrp="1"/>
          </p:cNvSpPr>
          <p:nvPr>
            <p:ph idx="1"/>
          </p:nvPr>
        </p:nvSpPr>
        <p:spPr/>
        <p:txBody>
          <a:bodyPr/>
          <a:lstStyle/>
          <a:p>
            <a:r>
              <a:rPr lang="en-US" dirty="0"/>
              <a:t>Performance Metrics: Accuracy, Confusion Matrix</a:t>
            </a:r>
          </a:p>
          <a:p>
            <a:r>
              <a:rPr lang="en-US" dirty="0"/>
              <a:t>Accuracy Achieved: XX% (mention obtained accuracy)</a:t>
            </a:r>
          </a:p>
          <a:p>
            <a:r>
              <a:rPr lang="en-US" dirty="0"/>
              <a:t>Confusion Matrix visualization</a:t>
            </a:r>
          </a:p>
          <a:p>
            <a:pPr marL="0" indent="0">
              <a:buNone/>
            </a:pPr>
            <a:endParaRPr lang="en-IN" dirty="0"/>
          </a:p>
        </p:txBody>
      </p:sp>
    </p:spTree>
    <p:extLst>
      <p:ext uri="{BB962C8B-B14F-4D97-AF65-F5344CB8AC3E}">
        <p14:creationId xmlns:p14="http://schemas.microsoft.com/office/powerpoint/2010/main" val="2275126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1A393-98A4-0B9E-2245-E0C7A216FC46}"/>
              </a:ext>
            </a:extLst>
          </p:cNvPr>
          <p:cNvSpPr>
            <a:spLocks noGrp="1"/>
          </p:cNvSpPr>
          <p:nvPr>
            <p:ph type="title"/>
          </p:nvPr>
        </p:nvSpPr>
        <p:spPr/>
        <p:txBody>
          <a:bodyPr/>
          <a:lstStyle/>
          <a:p>
            <a:pPr algn="ctr"/>
            <a:r>
              <a:rPr lang="en-IN" dirty="0"/>
              <a:t>Deployment Using Flask</a:t>
            </a:r>
          </a:p>
        </p:txBody>
      </p:sp>
      <p:sp>
        <p:nvSpPr>
          <p:cNvPr id="3" name="Content Placeholder 2">
            <a:extLst>
              <a:ext uri="{FF2B5EF4-FFF2-40B4-BE49-F238E27FC236}">
                <a16:creationId xmlns:a16="http://schemas.microsoft.com/office/drawing/2014/main" id="{7F231F1C-CE0C-1494-DA5A-B5AD803238B0}"/>
              </a:ext>
            </a:extLst>
          </p:cNvPr>
          <p:cNvSpPr>
            <a:spLocks noGrp="1"/>
          </p:cNvSpPr>
          <p:nvPr>
            <p:ph idx="1"/>
          </p:nvPr>
        </p:nvSpPr>
        <p:spPr/>
        <p:txBody>
          <a:bodyPr/>
          <a:lstStyle/>
          <a:p>
            <a:r>
              <a:rPr lang="en-US" dirty="0"/>
              <a:t>Model saved as '</a:t>
            </a:r>
            <a:r>
              <a:rPr lang="en-US" dirty="0" err="1"/>
              <a:t>plant_disease_cnn.pth</a:t>
            </a:r>
            <a:r>
              <a:rPr lang="en-US" dirty="0"/>
              <a:t>'</a:t>
            </a:r>
          </a:p>
          <a:p>
            <a:r>
              <a:rPr lang="en-US" dirty="0"/>
              <a:t>Web application built using Flask</a:t>
            </a:r>
          </a:p>
          <a:p>
            <a:r>
              <a:rPr lang="en-US" dirty="0"/>
              <a:t>User uploads an image -&gt; Model predicts the disease -&gt; Displays result on webpage</a:t>
            </a:r>
            <a:endParaRPr lang="en-IN" dirty="0"/>
          </a:p>
        </p:txBody>
      </p:sp>
    </p:spTree>
    <p:extLst>
      <p:ext uri="{BB962C8B-B14F-4D97-AF65-F5344CB8AC3E}">
        <p14:creationId xmlns:p14="http://schemas.microsoft.com/office/powerpoint/2010/main" val="169964548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28</TotalTime>
  <Words>437</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Plant Leaf Disease Detection and Classification Using AI</vt:lpstr>
      <vt:lpstr>Introduction</vt:lpstr>
      <vt:lpstr>Problem Statement</vt:lpstr>
      <vt:lpstr>Dataset Description</vt:lpstr>
      <vt:lpstr>Data Preprocessing</vt:lpstr>
      <vt:lpstr>CNN Model Architecture</vt:lpstr>
      <vt:lpstr>Model Training</vt:lpstr>
      <vt:lpstr>Model Evaluation</vt:lpstr>
      <vt:lpstr>Deployment Using Flask</vt:lpstr>
      <vt:lpstr>Web Interface</vt:lpstr>
      <vt:lpstr>Challenges &amp; Solutions</vt:lpstr>
      <vt:lpstr>Future Improvements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Shikhar Sharma</dc:creator>
  <cp:lastModifiedBy>Shikhar Sharma</cp:lastModifiedBy>
  <cp:revision>1</cp:revision>
  <dcterms:created xsi:type="dcterms:W3CDTF">2025-02-20T04:51:56Z</dcterms:created>
  <dcterms:modified xsi:type="dcterms:W3CDTF">2025-02-20T05:20:16Z</dcterms:modified>
</cp:coreProperties>
</file>