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5DDA1-E59B-9116-5897-EEDCC5041D59}" v="562" dt="2024-10-09T06:57:19.907"/>
    <p1510:client id="{9DB3061F-614B-C0B5-774F-356EED620626}" v="450" dt="2024-10-09T16:30:38.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10/9/2024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36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10/9/2024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003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10/9/2024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579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10/9/2024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9031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10/9/2024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215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10/9/2024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36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10/9/2024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28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10/9/2024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4254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10/9/2024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3746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10/9/2024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37339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10/9/2024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051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10/9/2024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4396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baltimoredave/440041566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police officer&amp;#39;s uniform&#10;&#10;Description automatically generated">
            <a:extLst>
              <a:ext uri="{FF2B5EF4-FFF2-40B4-BE49-F238E27FC236}">
                <a16:creationId xmlns:a16="http://schemas.microsoft.com/office/drawing/2014/main" id="{082058F5-23F3-BD34-2AFA-516DABA59794}"/>
              </a:ext>
            </a:extLst>
          </p:cNvPr>
          <p:cNvPicPr>
            <a:picLocks noChangeAspect="1"/>
          </p:cNvPicPr>
          <p:nvPr/>
        </p:nvPicPr>
        <p:blipFill>
          <a:blip r:embed="rId2">
            <a:extLst>
              <a:ext uri="{837473B0-CC2E-450A-ABE3-18F120FF3D39}">
                <a1611:picAttrSrcUrl xmlns:a1611="http://schemas.microsoft.com/office/drawing/2016/11/main" r:id="rId3"/>
              </a:ext>
            </a:extLst>
          </a:blip>
          <a:srcRect t="1954" b="13777"/>
          <a:stretch/>
        </p:blipFill>
        <p:spPr>
          <a:xfrm>
            <a:off x="1" y="10"/>
            <a:ext cx="12191999" cy="6857990"/>
          </a:xfrm>
          <a:prstGeom prst="rect">
            <a:avLst/>
          </a:prstGeom>
        </p:spPr>
      </p:pic>
      <p:sp>
        <p:nvSpPr>
          <p:cNvPr id="47" name="Rectangle 46">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5517" y="3331444"/>
            <a:ext cx="6470692" cy="1229306"/>
          </a:xfrm>
        </p:spPr>
        <p:txBody>
          <a:bodyPr>
            <a:normAutofit/>
          </a:bodyPr>
          <a:lstStyle/>
          <a:p>
            <a:r>
              <a:rPr lang="en-US" sz="1800" b="1" cap="all">
                <a:solidFill>
                  <a:schemeClr val="tx1"/>
                </a:solidFill>
                <a:latin typeface="Franklin Gothic Book"/>
              </a:rPr>
              <a:t>Predicting Fatalities: NYPD Shooting Incident Model</a:t>
            </a:r>
            <a:endParaRPr lang="en-US" sz="1800">
              <a:solidFill>
                <a:schemeClr val="tx1"/>
              </a:solidFill>
            </a:endParaRPr>
          </a:p>
        </p:txBody>
      </p:sp>
      <p:sp>
        <p:nvSpPr>
          <p:cNvPr id="3" name="Subtitle 2"/>
          <p:cNvSpPr>
            <a:spLocks noGrp="1"/>
          </p:cNvSpPr>
          <p:nvPr>
            <p:ph type="subTitle" idx="1"/>
          </p:nvPr>
        </p:nvSpPr>
        <p:spPr>
          <a:xfrm>
            <a:off x="4985516" y="4735799"/>
            <a:ext cx="6470693" cy="605256"/>
          </a:xfrm>
        </p:spPr>
        <p:txBody>
          <a:bodyPr vert="horz" lIns="91440" tIns="45720" rIns="91440" bIns="45720" rtlCol="0" anchor="t">
            <a:noAutofit/>
          </a:bodyPr>
          <a:lstStyle/>
          <a:p>
            <a:r>
              <a:rPr lang="en-US" sz="1600">
                <a:solidFill>
                  <a:srgbClr val="8DAB8E"/>
                </a:solidFill>
                <a:latin typeface="Franklin Gothic Book"/>
              </a:rPr>
              <a:t>Enhancing Public Safety with Predictive Analytics</a:t>
            </a:r>
            <a:endParaRPr lang="en-US" sz="1600"/>
          </a:p>
          <a:p>
            <a:pPr>
              <a:lnSpc>
                <a:spcPct val="90000"/>
              </a:lnSpc>
            </a:pPr>
            <a:endParaRPr lang="en-US" sz="1700"/>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49"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559888" y="1008760"/>
            <a:ext cx="3017326" cy="1575263"/>
          </a:xfrm>
        </p:spPr>
        <p:txBody>
          <a:bodyPr vert="horz" lIns="91440" tIns="45720" rIns="91440" bIns="45720" rtlCol="0" anchor="b">
            <a:normAutofit/>
          </a:bodyPr>
          <a:lstStyle/>
          <a:p>
            <a:r>
              <a:rPr lang="en-US" sz="3100">
                <a:solidFill>
                  <a:schemeClr val="bg1"/>
                </a:solidFill>
                <a:latin typeface="Calibri"/>
                <a:ea typeface="+mj-lt"/>
                <a:cs typeface="+mj-lt"/>
              </a:rPr>
              <a:t>Shooting Incident by Victim Sex</a:t>
            </a:r>
            <a:endParaRPr lang="en-US" sz="3100">
              <a:solidFill>
                <a:schemeClr val="bg1"/>
              </a:solidFill>
              <a:latin typeface="Calibri"/>
              <a:cs typeface="Calibri"/>
            </a:endParaRPr>
          </a:p>
          <a:p>
            <a:endParaRPr lang="en-US" sz="1600">
              <a:solidFill>
                <a:srgbClr val="FFFFFF"/>
              </a:solidFill>
            </a:endParaRPr>
          </a:p>
          <a:p>
            <a:endParaRPr lang="en-US" sz="1600" b="1">
              <a:solidFill>
                <a:srgbClr val="FFFFFF"/>
              </a:solidFill>
            </a:endParaRPr>
          </a:p>
          <a:p>
            <a:endParaRPr lang="en-US" sz="1600">
              <a:solidFill>
                <a:srgbClr val="FFFFFF"/>
              </a:solidFill>
            </a:endParaRP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B877-F6A0-2E67-320F-6B002C0A1078}"/>
              </a:ext>
            </a:extLst>
          </p:cNvPr>
          <p:cNvSpPr txBox="1"/>
          <p:nvPr/>
        </p:nvSpPr>
        <p:spPr>
          <a:xfrm>
            <a:off x="571752" y="2915401"/>
            <a:ext cx="3005462" cy="3073918"/>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600">
                <a:solidFill>
                  <a:srgbClr val="FFFFFF"/>
                </a:solidFill>
                <a:latin typeface="Calibri"/>
                <a:cs typeface="Calibri"/>
              </a:rPr>
              <a:t>This slide effectively communicates the demographic impact of shooting incidents based on victim sex, guiding targeted interventions and resource allocation.</a:t>
            </a:r>
          </a:p>
          <a:p>
            <a:pPr>
              <a:lnSpc>
                <a:spcPct val="90000"/>
              </a:lnSpc>
              <a:buFont typeface="Calibri" panose="020F0502020204030204" pitchFamily="34" charset="0"/>
              <a:buChar char="•"/>
            </a:pPr>
            <a:r>
              <a:rPr lang="en-US" sz="1700" b="1">
                <a:solidFill>
                  <a:schemeClr val="bg1"/>
                </a:solidFill>
                <a:latin typeface="Calibri"/>
                <a:cs typeface="Calibri"/>
              </a:rPr>
              <a:t>Victim Sex Distribution</a:t>
            </a:r>
            <a:r>
              <a:rPr lang="en-US" sz="1600">
                <a:solidFill>
                  <a:srgbClr val="FFFFFF"/>
                </a:solidFill>
                <a:latin typeface="Calibri"/>
                <a:cs typeface="Calibri"/>
              </a:rPr>
              <a:t>: The graph highlights the disparity in the number of shooting incidents based on victim sex, with Category 1 being the most affected.</a:t>
            </a:r>
          </a:p>
          <a:p>
            <a:pPr>
              <a:lnSpc>
                <a:spcPct val="90000"/>
              </a:lnSpc>
              <a:buFont typeface="Calibri" panose="020F0502020204030204" pitchFamily="34" charset="0"/>
              <a:buChar char="•"/>
            </a:pPr>
            <a:r>
              <a:rPr lang="en-US" sz="1700" b="1">
                <a:solidFill>
                  <a:srgbClr val="FFFFFF"/>
                </a:solidFill>
                <a:latin typeface="Calibri"/>
                <a:cs typeface="Calibri"/>
              </a:rPr>
              <a:t>Incident Patterns</a:t>
            </a:r>
            <a:r>
              <a:rPr lang="en-US" sz="1600">
                <a:solidFill>
                  <a:srgbClr val="FFFFFF"/>
                </a:solidFill>
                <a:latin typeface="Calibri"/>
                <a:cs typeface="Calibri"/>
              </a:rPr>
              <a:t>: Provides a clear view of which victim sex categories experience higher or lower frequencies of shooting incidents.</a:t>
            </a:r>
          </a:p>
          <a:p>
            <a:pPr>
              <a:lnSpc>
                <a:spcPct val="90000"/>
              </a:lnSpc>
              <a:buFont typeface="Calibri" panose="020F0502020204030204" pitchFamily="34" charset="0"/>
              <a:buChar char="•"/>
            </a:pPr>
            <a:endParaRPr lang="en-US" sz="1600">
              <a:solidFill>
                <a:srgbClr val="FFFFFF"/>
              </a:solidFill>
              <a:latin typeface="Calibri"/>
              <a:cs typeface="Calibri"/>
            </a:endParaRPr>
          </a:p>
          <a:p>
            <a:pPr marL="285750" indent="-285750">
              <a:lnSpc>
                <a:spcPct val="90000"/>
              </a:lnSpc>
              <a:spcAft>
                <a:spcPts val="600"/>
              </a:spcAft>
              <a:buFont typeface="Calibri" panose="020F0502020204030204" pitchFamily="34" charset="0"/>
              <a:buChar char="•"/>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p:txBody>
      </p:sp>
      <p:pic>
        <p:nvPicPr>
          <p:cNvPr id="5" name="Content Placeholder 4" descr="A graph of a bar graph&#10;&#10;Description automatically generated">
            <a:extLst>
              <a:ext uri="{FF2B5EF4-FFF2-40B4-BE49-F238E27FC236}">
                <a16:creationId xmlns:a16="http://schemas.microsoft.com/office/drawing/2014/main" id="{5CEDFCEB-3205-A0BA-5757-FC765A10DD2E}"/>
              </a:ext>
            </a:extLst>
          </p:cNvPr>
          <p:cNvPicPr>
            <a:picLocks noGrp="1" noChangeAspect="1"/>
          </p:cNvPicPr>
          <p:nvPr>
            <p:ph idx="1"/>
          </p:nvPr>
        </p:nvPicPr>
        <p:blipFill>
          <a:blip r:embed="rId2"/>
          <a:stretch>
            <a:fillRect/>
          </a:stretch>
        </p:blipFill>
        <p:spPr>
          <a:xfrm>
            <a:off x="4742017" y="1296101"/>
            <a:ext cx="6798082" cy="4265797"/>
          </a:xfrm>
          <a:prstGeom prst="rect">
            <a:avLst/>
          </a:prstGeom>
        </p:spPr>
      </p:pic>
    </p:spTree>
    <p:extLst>
      <p:ext uri="{BB962C8B-B14F-4D97-AF65-F5344CB8AC3E}">
        <p14:creationId xmlns:p14="http://schemas.microsoft.com/office/powerpoint/2010/main" val="2232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569533" y="1008760"/>
            <a:ext cx="3007681" cy="2182933"/>
          </a:xfrm>
        </p:spPr>
        <p:txBody>
          <a:bodyPr vert="horz" lIns="91440" tIns="45720" rIns="91440" bIns="45720" rtlCol="0" anchor="b">
            <a:normAutofit/>
          </a:bodyPr>
          <a:lstStyle/>
          <a:p>
            <a:r>
              <a:rPr lang="en-US" sz="3200" b="1">
                <a:solidFill>
                  <a:schemeClr val="bg1"/>
                </a:solidFill>
                <a:latin typeface="Calibri"/>
                <a:cs typeface="Calibri"/>
              </a:rPr>
              <a:t>Correlation Heatmap</a:t>
            </a:r>
            <a:endParaRPr lang="en-US" sz="3200">
              <a:solidFill>
                <a:schemeClr val="bg1"/>
              </a:solidFill>
              <a:latin typeface="Calibri"/>
              <a:cs typeface="Calibri"/>
            </a:endParaRPr>
          </a:p>
          <a:p>
            <a:endParaRPr lang="en-US" sz="3100">
              <a:solidFill>
                <a:schemeClr val="bg1"/>
              </a:solidFill>
              <a:latin typeface="Calibri"/>
            </a:endParaRPr>
          </a:p>
          <a:p>
            <a:endParaRPr lang="en-US" sz="1600" b="1">
              <a:solidFill>
                <a:srgbClr val="FFFFFF"/>
              </a:solidFill>
            </a:endParaRPr>
          </a:p>
          <a:p>
            <a:endParaRPr lang="en-US" sz="1600">
              <a:solidFill>
                <a:srgbClr val="FFFFFF"/>
              </a:solidFill>
            </a:endParaRP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B877-F6A0-2E67-320F-6B002C0A1078}"/>
              </a:ext>
            </a:extLst>
          </p:cNvPr>
          <p:cNvSpPr txBox="1"/>
          <p:nvPr/>
        </p:nvSpPr>
        <p:spPr>
          <a:xfrm>
            <a:off x="571752" y="2961583"/>
            <a:ext cx="3005462" cy="3073918"/>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pPr>
            <a:r>
              <a:rPr lang="en-US" sz="1400">
                <a:solidFill>
                  <a:schemeClr val="bg1"/>
                </a:solidFill>
                <a:latin typeface="Calibri"/>
                <a:ea typeface="+mn-lt"/>
                <a:cs typeface="+mn-lt"/>
              </a:rPr>
              <a:t>visualization helps identify which features in your dataset are strongly correlated with each other </a:t>
            </a:r>
            <a:endParaRPr lang="en-US" sz="1400">
              <a:solidFill>
                <a:schemeClr val="bg1"/>
              </a:solidFill>
              <a:latin typeface="Calibri"/>
              <a:cs typeface="Calibri"/>
            </a:endParaRPr>
          </a:p>
          <a:p>
            <a:pPr>
              <a:buFont typeface="Arial" panose="020F0502020204030204" pitchFamily="34" charset="0"/>
              <a:buChar char="•"/>
            </a:pPr>
            <a:r>
              <a:rPr lang="en-US" sz="1500" b="1">
                <a:solidFill>
                  <a:schemeClr val="bg1"/>
                </a:solidFill>
                <a:latin typeface="Calibri"/>
                <a:ea typeface="+mn-lt"/>
                <a:cs typeface="+mn-lt"/>
              </a:rPr>
              <a:t>Relationship Identification</a:t>
            </a:r>
            <a:r>
              <a:rPr lang="en-US" sz="1400">
                <a:solidFill>
                  <a:schemeClr val="bg1"/>
                </a:solidFill>
                <a:latin typeface="Calibri"/>
                <a:ea typeface="+mn-lt"/>
                <a:cs typeface="+mn-lt"/>
              </a:rPr>
              <a:t>: The heatmap displays correlation coefficients, showing positive (red) and negative (blue) relationships between variables, with values ranging from -1 to 1.</a:t>
            </a:r>
          </a:p>
          <a:p>
            <a:pPr>
              <a:buFont typeface="Arial" panose="020F0502020204030204" pitchFamily="34" charset="0"/>
              <a:buChar char="•"/>
            </a:pPr>
            <a:r>
              <a:rPr lang="en-US" sz="1500" b="1">
                <a:solidFill>
                  <a:schemeClr val="bg1"/>
                </a:solidFill>
                <a:latin typeface="Calibri"/>
                <a:ea typeface="+mn-lt"/>
                <a:cs typeface="+mn-lt"/>
              </a:rPr>
              <a:t>Significant Correlations</a:t>
            </a:r>
            <a:r>
              <a:rPr lang="en-US" sz="1500">
                <a:solidFill>
                  <a:schemeClr val="bg1"/>
                </a:solidFill>
                <a:latin typeface="Calibri"/>
                <a:ea typeface="+mn-lt"/>
                <a:cs typeface="+mn-lt"/>
              </a:rPr>
              <a:t>:</a:t>
            </a:r>
            <a:r>
              <a:rPr lang="en-US" sz="1400">
                <a:solidFill>
                  <a:schemeClr val="bg1"/>
                </a:solidFill>
                <a:latin typeface="Calibri"/>
                <a:ea typeface="+mn-lt"/>
                <a:cs typeface="+mn-lt"/>
              </a:rPr>
              <a:t> Highlights which variables have strong positive or negative correlations, indicating direct or inverse relationships.</a:t>
            </a:r>
            <a:endParaRPr lang="en-US" sz="1400">
              <a:solidFill>
                <a:schemeClr val="bg1"/>
              </a:solidFill>
              <a:latin typeface="Calibri"/>
              <a:cs typeface="Calibri"/>
            </a:endParaRPr>
          </a:p>
          <a:p>
            <a:pPr>
              <a:buFont typeface="Arial" panose="020F0502020204030204" pitchFamily="34" charset="0"/>
              <a:buChar char="•"/>
            </a:pPr>
            <a:r>
              <a:rPr lang="en-US" sz="1500" b="1">
                <a:solidFill>
                  <a:schemeClr val="bg1"/>
                </a:solidFill>
                <a:latin typeface="Calibri"/>
                <a:ea typeface="+mn-lt"/>
                <a:cs typeface="+mn-lt"/>
              </a:rPr>
              <a:t>Feature Selection and Simplification</a:t>
            </a:r>
            <a:r>
              <a:rPr lang="en-US" sz="1400">
                <a:solidFill>
                  <a:schemeClr val="bg1"/>
                </a:solidFill>
                <a:latin typeface="Calibri"/>
                <a:ea typeface="+mn-lt"/>
                <a:cs typeface="+mn-lt"/>
              </a:rPr>
              <a:t>: Guides feature selection for the predictive model by identifying significant interactions and potential redundant features.</a:t>
            </a:r>
          </a:p>
          <a:p>
            <a:pPr>
              <a:lnSpc>
                <a:spcPct val="90000"/>
              </a:lnSpc>
              <a:buFont typeface="Calibri" panose="020F0502020204030204" pitchFamily="34" charset="0"/>
              <a:buChar char="•"/>
            </a:pPr>
            <a:endParaRPr lang="en-US" sz="1600">
              <a:solidFill>
                <a:srgbClr val="FFFFFF"/>
              </a:solidFill>
              <a:latin typeface="Calibri"/>
              <a:cs typeface="Calibri"/>
            </a:endParaRPr>
          </a:p>
          <a:p>
            <a:pPr>
              <a:lnSpc>
                <a:spcPct val="90000"/>
              </a:lnSpc>
              <a:buFont typeface="Calibri" panose="020F0502020204030204" pitchFamily="34" charset="0"/>
              <a:buChar char="•"/>
            </a:pPr>
            <a:endParaRPr lang="en-US" sz="1600">
              <a:solidFill>
                <a:srgbClr val="FFFFFF"/>
              </a:solidFill>
              <a:latin typeface="Calibri"/>
              <a:cs typeface="Calibri"/>
            </a:endParaRPr>
          </a:p>
          <a:p>
            <a:pPr marL="285750" indent="-285750">
              <a:lnSpc>
                <a:spcPct val="90000"/>
              </a:lnSpc>
              <a:spcAft>
                <a:spcPts val="600"/>
              </a:spcAft>
              <a:buFont typeface="Calibri" panose="020F0502020204030204" pitchFamily="34" charset="0"/>
              <a:buChar char="•"/>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p:txBody>
      </p:sp>
      <p:pic>
        <p:nvPicPr>
          <p:cNvPr id="7" name="Content Placeholder 6" descr="A graph with red and blue squares&#10;&#10;Description automatically generated">
            <a:extLst>
              <a:ext uri="{FF2B5EF4-FFF2-40B4-BE49-F238E27FC236}">
                <a16:creationId xmlns:a16="http://schemas.microsoft.com/office/drawing/2014/main" id="{56CB0D44-D29E-AA75-AB10-6AC8183B92C1}"/>
              </a:ext>
            </a:extLst>
          </p:cNvPr>
          <p:cNvPicPr>
            <a:picLocks noGrp="1" noChangeAspect="1"/>
          </p:cNvPicPr>
          <p:nvPr>
            <p:ph idx="1"/>
          </p:nvPr>
        </p:nvPicPr>
        <p:blipFill>
          <a:blip r:embed="rId2"/>
          <a:stretch>
            <a:fillRect/>
          </a:stretch>
        </p:blipFill>
        <p:spPr>
          <a:xfrm>
            <a:off x="4063668" y="214336"/>
            <a:ext cx="8128533" cy="6651583"/>
          </a:xfrm>
        </p:spPr>
      </p:pic>
    </p:spTree>
    <p:extLst>
      <p:ext uri="{BB962C8B-B14F-4D97-AF65-F5344CB8AC3E}">
        <p14:creationId xmlns:p14="http://schemas.microsoft.com/office/powerpoint/2010/main" val="32953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188533" y="1148460"/>
            <a:ext cx="3388681" cy="2570643"/>
          </a:xfrm>
        </p:spPr>
        <p:txBody>
          <a:bodyPr vert="horz" lIns="91440" tIns="45720" rIns="91440" bIns="45720" rtlCol="0" anchor="b">
            <a:normAutofit/>
          </a:bodyPr>
          <a:lstStyle/>
          <a:p>
            <a:r>
              <a:rPr lang="en-US" sz="3200" dirty="0">
                <a:solidFill>
                  <a:schemeClr val="bg1"/>
                </a:solidFill>
                <a:latin typeface="Calibri"/>
                <a:cs typeface="Calibri"/>
              </a:rPr>
              <a:t>Model Performance Comparison</a:t>
            </a:r>
            <a:endParaRPr lang="en-US" sz="3200">
              <a:solidFill>
                <a:schemeClr val="bg1"/>
              </a:solidFill>
              <a:latin typeface="Calibri"/>
              <a:cs typeface="Calibri"/>
            </a:endParaRPr>
          </a:p>
          <a:p>
            <a:endParaRPr lang="en-US" sz="3200" b="1" dirty="0">
              <a:solidFill>
                <a:schemeClr val="bg1"/>
              </a:solidFill>
              <a:latin typeface="Calibri"/>
              <a:cs typeface="Calibri"/>
            </a:endParaRPr>
          </a:p>
          <a:p>
            <a:endParaRPr lang="en-US" sz="3100">
              <a:solidFill>
                <a:schemeClr val="bg1"/>
              </a:solidFill>
              <a:latin typeface="Calibri"/>
            </a:endParaRPr>
          </a:p>
          <a:p>
            <a:endParaRPr lang="en-US" sz="1600" b="1">
              <a:solidFill>
                <a:srgbClr val="FFFFFF"/>
              </a:solidFill>
            </a:endParaRPr>
          </a:p>
          <a:p>
            <a:endParaRPr lang="en-US" sz="1600">
              <a:solidFill>
                <a:srgbClr val="FFFFFF"/>
              </a:solidFill>
            </a:endParaRP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B877-F6A0-2E67-320F-6B002C0A1078}"/>
              </a:ext>
            </a:extLst>
          </p:cNvPr>
          <p:cNvSpPr txBox="1"/>
          <p:nvPr/>
        </p:nvSpPr>
        <p:spPr>
          <a:xfrm>
            <a:off x="378841" y="2842621"/>
            <a:ext cx="3005462" cy="3073918"/>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pPr>
            <a:r>
              <a:rPr lang="en-US" sz="1600" dirty="0">
                <a:solidFill>
                  <a:schemeClr val="bg1"/>
                </a:solidFill>
                <a:latin typeface="Calibri"/>
                <a:ea typeface="+mn-lt"/>
                <a:cs typeface="+mn-lt"/>
              </a:rPr>
              <a:t>This table compares the performance of different models on key metrics, highlighting XGBoost as the top-performing model for predicting shooting incident fatalities.</a:t>
            </a:r>
            <a:r>
              <a:rPr lang="en-US" sz="1400" dirty="0">
                <a:solidFill>
                  <a:schemeClr val="bg1"/>
                </a:solidFill>
                <a:latin typeface="Calibri"/>
                <a:ea typeface="+mn-lt"/>
                <a:cs typeface="+mn-lt"/>
              </a:rPr>
              <a:t> </a:t>
            </a:r>
            <a:endParaRPr lang="en-US" sz="1400" dirty="0">
              <a:solidFill>
                <a:schemeClr val="bg1"/>
              </a:solidFill>
              <a:latin typeface="Calibri"/>
              <a:cs typeface="Calibri"/>
            </a:endParaRPr>
          </a:p>
          <a:p>
            <a:pPr>
              <a:buFont typeface="Arial" panose="020F0502020204030204" pitchFamily="34" charset="0"/>
              <a:buChar char="•"/>
            </a:pPr>
            <a:r>
              <a:rPr lang="en-US" b="1" dirty="0">
                <a:solidFill>
                  <a:schemeClr val="bg1"/>
                </a:solidFill>
                <a:latin typeface="Calibri"/>
                <a:ea typeface="+mn-lt"/>
                <a:cs typeface="+mn-lt"/>
              </a:rPr>
              <a:t>Random Forest</a:t>
            </a:r>
            <a:r>
              <a:rPr lang="en-US" sz="1600" dirty="0">
                <a:solidFill>
                  <a:schemeClr val="bg1"/>
                </a:solidFill>
                <a:latin typeface="Calibri"/>
                <a:ea typeface="+mn-lt"/>
                <a:cs typeface="+mn-lt"/>
              </a:rPr>
              <a:t>: Shows strong overall performance with high precision.</a:t>
            </a:r>
            <a:endParaRPr lang="en-US" sz="1600" dirty="0">
              <a:solidFill>
                <a:schemeClr val="bg1"/>
              </a:solidFill>
              <a:latin typeface="Calibri"/>
              <a:cs typeface="Calibri"/>
            </a:endParaRPr>
          </a:p>
          <a:p>
            <a:pPr>
              <a:buFont typeface="Arial" panose="020F0502020204030204" pitchFamily="34" charset="0"/>
              <a:buChar char="•"/>
            </a:pPr>
            <a:r>
              <a:rPr lang="en-US" b="1" dirty="0">
                <a:solidFill>
                  <a:schemeClr val="bg1"/>
                </a:solidFill>
                <a:latin typeface="Calibri"/>
                <a:ea typeface="+mn-lt"/>
                <a:cs typeface="+mn-lt"/>
              </a:rPr>
              <a:t>Gradient Boosting</a:t>
            </a:r>
            <a:r>
              <a:rPr lang="en-US" sz="1600" dirty="0">
                <a:solidFill>
                  <a:schemeClr val="bg1"/>
                </a:solidFill>
                <a:latin typeface="Calibri"/>
                <a:ea typeface="+mn-lt"/>
                <a:cs typeface="+mn-lt"/>
              </a:rPr>
              <a:t>: Balanced performance, slightly lower than Random Forest.</a:t>
            </a:r>
            <a:endParaRPr lang="en-US" sz="1600">
              <a:solidFill>
                <a:schemeClr val="bg1"/>
              </a:solidFill>
              <a:latin typeface="Calibri"/>
              <a:cs typeface="Calibri"/>
            </a:endParaRPr>
          </a:p>
          <a:p>
            <a:pPr>
              <a:buFont typeface="Arial" panose="020F0502020204030204" pitchFamily="34" charset="0"/>
              <a:buChar char="•"/>
            </a:pPr>
            <a:r>
              <a:rPr lang="en-US" b="1" dirty="0">
                <a:solidFill>
                  <a:schemeClr val="bg1"/>
                </a:solidFill>
                <a:latin typeface="Calibri"/>
                <a:ea typeface="+mn-lt"/>
                <a:cs typeface="+mn-lt"/>
              </a:rPr>
              <a:t>SVM</a:t>
            </a:r>
            <a:r>
              <a:rPr lang="en-US" sz="1600" dirty="0">
                <a:solidFill>
                  <a:schemeClr val="bg1"/>
                </a:solidFill>
                <a:latin typeface="Calibri"/>
                <a:ea typeface="+mn-lt"/>
                <a:cs typeface="+mn-lt"/>
              </a:rPr>
              <a:t>: Lower performance across metrics compared to other models.</a:t>
            </a:r>
            <a:endParaRPr lang="en-US" sz="1600">
              <a:solidFill>
                <a:schemeClr val="bg1"/>
              </a:solidFill>
              <a:latin typeface="Calibri"/>
              <a:cs typeface="Calibri"/>
            </a:endParaRPr>
          </a:p>
          <a:p>
            <a:pPr>
              <a:buFont typeface="Arial" panose="020F0502020204030204" pitchFamily="34" charset="0"/>
              <a:buChar char="•"/>
            </a:pPr>
            <a:r>
              <a:rPr lang="en-US" b="1" dirty="0">
                <a:solidFill>
                  <a:schemeClr val="bg1"/>
                </a:solidFill>
                <a:latin typeface="Calibri"/>
                <a:ea typeface="+mn-lt"/>
                <a:cs typeface="+mn-lt"/>
              </a:rPr>
              <a:t>XGBoost</a:t>
            </a:r>
            <a:r>
              <a:rPr lang="en-US" sz="1600" dirty="0">
                <a:solidFill>
                  <a:schemeClr val="bg1"/>
                </a:solidFill>
                <a:latin typeface="Calibri"/>
                <a:ea typeface="+mn-lt"/>
                <a:cs typeface="+mn-lt"/>
              </a:rPr>
              <a:t>: Highest accuracy and strong performance across all metrics, making it the best model.</a:t>
            </a:r>
            <a:endParaRPr lang="en-US" sz="1600">
              <a:solidFill>
                <a:schemeClr val="bg1"/>
              </a:solidFill>
              <a:latin typeface="Calibri"/>
              <a:cs typeface="Calibri"/>
            </a:endParaRPr>
          </a:p>
          <a:p>
            <a:pPr>
              <a:lnSpc>
                <a:spcPct val="90000"/>
              </a:lnSpc>
              <a:buFont typeface="Calibri" panose="020F0502020204030204" pitchFamily="34" charset="0"/>
              <a:buChar char="•"/>
            </a:pPr>
            <a:endParaRPr lang="en-US" sz="1600" dirty="0">
              <a:solidFill>
                <a:srgbClr val="FFFFFF"/>
              </a:solidFill>
              <a:latin typeface="Calibri"/>
              <a:cs typeface="Calibri"/>
            </a:endParaRPr>
          </a:p>
          <a:p>
            <a:pPr marL="285750" indent="-285750">
              <a:lnSpc>
                <a:spcPct val="90000"/>
              </a:lnSpc>
              <a:spcAft>
                <a:spcPts val="600"/>
              </a:spcAft>
              <a:buFont typeface="Calibri" panose="020F0502020204030204" pitchFamily="34" charset="0"/>
              <a:buChar char="•"/>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600">
              <a:solidFill>
                <a:srgbClr val="FFFFFF"/>
              </a:solidFill>
              <a:latin typeface="Calibri"/>
              <a:cs typeface="Calibri"/>
            </a:endParaRPr>
          </a:p>
        </p:txBody>
      </p:sp>
      <p:pic>
        <p:nvPicPr>
          <p:cNvPr id="5" name="Content Placeholder 4" descr="A screenshot of a graph&#10;&#10;Description automatically generated">
            <a:extLst>
              <a:ext uri="{FF2B5EF4-FFF2-40B4-BE49-F238E27FC236}">
                <a16:creationId xmlns:a16="http://schemas.microsoft.com/office/drawing/2014/main" id="{33A48E68-596F-1ADE-FABF-87B8F7249C01}"/>
              </a:ext>
            </a:extLst>
          </p:cNvPr>
          <p:cNvPicPr>
            <a:picLocks noGrp="1" noChangeAspect="1"/>
          </p:cNvPicPr>
          <p:nvPr>
            <p:ph idx="1"/>
          </p:nvPr>
        </p:nvPicPr>
        <p:blipFill>
          <a:blip r:embed="rId2"/>
          <a:stretch>
            <a:fillRect/>
          </a:stretch>
        </p:blipFill>
        <p:spPr>
          <a:xfrm>
            <a:off x="4294087" y="2682503"/>
            <a:ext cx="7706262" cy="3010541"/>
          </a:xfrm>
        </p:spPr>
      </p:pic>
    </p:spTree>
    <p:extLst>
      <p:ext uri="{BB962C8B-B14F-4D97-AF65-F5344CB8AC3E}">
        <p14:creationId xmlns:p14="http://schemas.microsoft.com/office/powerpoint/2010/main" val="353474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2800" b="1" dirty="0">
                <a:solidFill>
                  <a:srgbClr val="FFFFFF"/>
                </a:solidFill>
                <a:latin typeface="Calibri"/>
                <a:cs typeface="Calibri"/>
              </a:rPr>
              <a:t>Cross-Validation Performance</a:t>
            </a:r>
          </a:p>
          <a:p>
            <a:endParaRPr lang="en-US" sz="2800">
              <a:solidFill>
                <a:srgbClr val="FFFFFF"/>
              </a:solidFill>
            </a:endParaRPr>
          </a:p>
          <a:p>
            <a:endParaRPr lang="en-US" sz="2800" b="1">
              <a:solidFill>
                <a:srgbClr val="FFFFFF"/>
              </a:solidFill>
            </a:endParaRPr>
          </a:p>
          <a:p>
            <a:endParaRPr lang="en-US" sz="2800">
              <a:solidFill>
                <a:srgbClr val="FFFFFF"/>
              </a:solidFill>
            </a:endParaRPr>
          </a:p>
          <a:p>
            <a:endParaRPr lang="en-US" sz="2800" b="1">
              <a:solidFill>
                <a:srgbClr val="FFFFFF"/>
              </a:solidFill>
            </a:endParaRPr>
          </a:p>
          <a:p>
            <a:endParaRPr lang="en-US" sz="2800">
              <a:solidFill>
                <a:srgbClr val="FFFFFF"/>
              </a:solidFill>
            </a:endParaRPr>
          </a:p>
        </p:txBody>
      </p:sp>
      <p:sp>
        <p:nvSpPr>
          <p:cNvPr id="6" name="TextBox 5">
            <a:extLst>
              <a:ext uri="{FF2B5EF4-FFF2-40B4-BE49-F238E27FC236}">
                <a16:creationId xmlns:a16="http://schemas.microsoft.com/office/drawing/2014/main" id="{C535B877-F6A0-2E67-320F-6B002C0A1078}"/>
              </a:ext>
            </a:extLst>
          </p:cNvPr>
          <p:cNvSpPr txBox="1"/>
          <p:nvPr/>
        </p:nvSpPr>
        <p:spPr>
          <a:xfrm>
            <a:off x="5231958" y="1956275"/>
            <a:ext cx="6135922" cy="4295829"/>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fontScale="92500" lnSpcReduction="10000"/>
          </a:bodyPr>
          <a:lstStyle/>
          <a:p>
            <a:pPr>
              <a:buFont typeface="Calibri" panose="020F0502020204030204" pitchFamily="34" charset="0"/>
            </a:pPr>
            <a:r>
              <a:rPr lang="en-US" sz="2400" dirty="0">
                <a:solidFill>
                  <a:schemeClr val="tx1">
                    <a:lumMod val="75000"/>
                    <a:lumOff val="25000"/>
                  </a:schemeClr>
                </a:solidFill>
              </a:rPr>
              <a:t> </a:t>
            </a:r>
            <a:r>
              <a:rPr lang="en-US" sz="2400" dirty="0">
                <a:solidFill>
                  <a:schemeClr val="tx1">
                    <a:lumMod val="75000"/>
                    <a:lumOff val="25000"/>
                  </a:schemeClr>
                </a:solidFill>
                <a:latin typeface="Calibri"/>
                <a:cs typeface="Calibri"/>
              </a:rPr>
              <a:t>Crossvalidation provides a robust measure of model performance by partitioning the data into multiple subsets and evaluating the model on each.</a:t>
            </a:r>
          </a:p>
          <a:p>
            <a:pPr>
              <a:buFont typeface="Calibri" panose="020F0502020204030204" pitchFamily="34" charset="0"/>
            </a:pPr>
            <a:endParaRPr lang="en-US" sz="2400" dirty="0">
              <a:solidFill>
                <a:schemeClr val="tx1">
                  <a:lumMod val="75000"/>
                  <a:lumOff val="25000"/>
                </a:schemeClr>
              </a:solidFill>
              <a:latin typeface="Calibri"/>
              <a:cs typeface="Calibri"/>
            </a:endParaRPr>
          </a:p>
          <a:p>
            <a:pPr>
              <a:buFont typeface="Calibri" panose="020F0502020204030204" pitchFamily="34" charset="0"/>
              <a:buChar char="•"/>
            </a:pPr>
            <a:r>
              <a:rPr lang="en-US" sz="2400" b="1" dirty="0">
                <a:solidFill>
                  <a:schemeClr val="tx1">
                    <a:lumMod val="75000"/>
                    <a:lumOff val="25000"/>
                  </a:schemeClr>
                </a:solidFill>
                <a:latin typeface="Calibri"/>
                <a:cs typeface="Calibri"/>
              </a:rPr>
              <a:t>Mean Accuracy</a:t>
            </a:r>
            <a:r>
              <a:rPr lang="en-US" sz="2400" dirty="0">
                <a:solidFill>
                  <a:schemeClr val="tx1">
                    <a:lumMod val="75000"/>
                    <a:lumOff val="25000"/>
                  </a:schemeClr>
                </a:solidFill>
                <a:latin typeface="Calibri"/>
                <a:cs typeface="Calibri"/>
              </a:rPr>
              <a:t>: Achieved a mean accuracy of 0.7732, indicating consistent predictive power across different data splits.</a:t>
            </a:r>
          </a:p>
          <a:p>
            <a:pPr>
              <a:buFont typeface="Calibri" panose="020F0502020204030204" pitchFamily="34" charset="0"/>
              <a:buChar char="•"/>
            </a:pPr>
            <a:r>
              <a:rPr lang="en-US" sz="2400" b="1" dirty="0">
                <a:solidFill>
                  <a:schemeClr val="tx1">
                    <a:lumMod val="75000"/>
                    <a:lumOff val="25000"/>
                  </a:schemeClr>
                </a:solidFill>
                <a:latin typeface="Calibri"/>
                <a:cs typeface="Calibri"/>
              </a:rPr>
              <a:t>Standard Deviation</a:t>
            </a:r>
            <a:r>
              <a:rPr lang="en-US" sz="2400" dirty="0">
                <a:solidFill>
                  <a:schemeClr val="tx1">
                    <a:lumMod val="75000"/>
                    <a:lumOff val="25000"/>
                  </a:schemeClr>
                </a:solidFill>
                <a:latin typeface="Calibri"/>
                <a:cs typeface="Calibri"/>
              </a:rPr>
              <a:t>: A low standard deviation of 0.0170 suggests that the model's performance is stable and not highly variable.</a:t>
            </a:r>
          </a:p>
          <a:p>
            <a:pPr marL="285750" indent="-285750">
              <a:buFont typeface="Calibri" panose="020F0502020204030204" pitchFamily="34" charset="0"/>
              <a:buChar char="•"/>
            </a:pPr>
            <a:endParaRPr lang="en-US" sz="2400" dirty="0">
              <a:solidFill>
                <a:schemeClr val="tx1">
                  <a:lumMod val="75000"/>
                  <a:lumOff val="25000"/>
                </a:schemeClr>
              </a:solidFill>
              <a:latin typeface="Calibri"/>
              <a:cs typeface="Calibri"/>
            </a:endParaRPr>
          </a:p>
          <a:p>
            <a:pPr>
              <a:spcAft>
                <a:spcPts val="600"/>
              </a:spcAft>
              <a:buFont typeface="Calibri" panose="020F0502020204030204" pitchFamily="34" charset="0"/>
            </a:pPr>
            <a:br>
              <a:rPr lang="en-US" sz="2400" dirty="0"/>
            </a:br>
            <a:r>
              <a:rPr lang="en-US" sz="2400" dirty="0">
                <a:solidFill>
                  <a:schemeClr val="tx1">
                    <a:lumMod val="75000"/>
                    <a:lumOff val="25000"/>
                  </a:schemeClr>
                </a:solidFill>
              </a:rPr>
              <a:t> </a:t>
            </a:r>
          </a:p>
          <a:p>
            <a:pPr marL="285750" indent="-285750">
              <a:spcAft>
                <a:spcPts val="600"/>
              </a:spcAft>
              <a:buFont typeface="Calibri" panose="020F0502020204030204" pitchFamily="34" charset="0"/>
              <a:buChar char="•"/>
            </a:pPr>
            <a:endParaRPr lang="en-US" sz="2400">
              <a:solidFill>
                <a:schemeClr val="tx1">
                  <a:lumMod val="75000"/>
                  <a:lumOff val="25000"/>
                </a:schemeClr>
              </a:solidFill>
            </a:endParaRPr>
          </a:p>
          <a:p>
            <a:pPr>
              <a:spcAft>
                <a:spcPts val="600"/>
              </a:spcAft>
              <a:buFont typeface="Calibri" panose="020F0502020204030204" pitchFamily="34" charset="0"/>
            </a:pPr>
            <a:endParaRPr lang="en-US" sz="2400">
              <a:solidFill>
                <a:schemeClr val="tx1">
                  <a:lumMod val="75000"/>
                  <a:lumOff val="25000"/>
                </a:schemeClr>
              </a:solidFill>
            </a:endParaRPr>
          </a:p>
          <a:p>
            <a:pPr>
              <a:spcAft>
                <a:spcPts val="600"/>
              </a:spcAft>
              <a:buFont typeface="Calibri" panose="020F0502020204030204" pitchFamily="34" charset="0"/>
            </a:pPr>
            <a:endParaRPr lang="en-US" sz="2400">
              <a:solidFill>
                <a:schemeClr val="tx1">
                  <a:lumMod val="75000"/>
                  <a:lumOff val="25000"/>
                </a:schemeClr>
              </a:solidFill>
            </a:endParaRPr>
          </a:p>
          <a:p>
            <a:pPr>
              <a:spcAft>
                <a:spcPts val="600"/>
              </a:spcAft>
              <a:buFont typeface="Calibri" panose="020F0502020204030204" pitchFamily="34" charset="0"/>
            </a:pPr>
            <a:endParaRPr lang="en-US" sz="2400">
              <a:solidFill>
                <a:schemeClr val="tx1">
                  <a:lumMod val="75000"/>
                  <a:lumOff val="25000"/>
                </a:schemeClr>
              </a:solidFill>
            </a:endParaRPr>
          </a:p>
        </p:txBody>
      </p:sp>
    </p:spTree>
    <p:extLst>
      <p:ext uri="{BB962C8B-B14F-4D97-AF65-F5344CB8AC3E}">
        <p14:creationId xmlns:p14="http://schemas.microsoft.com/office/powerpoint/2010/main" val="166461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3200" b="1" dirty="0">
                <a:solidFill>
                  <a:schemeClr val="bg1"/>
                </a:solidFill>
                <a:latin typeface="Calibri"/>
                <a:cs typeface="Calibri"/>
              </a:rPr>
              <a:t>Feature Importance Analysis with SHAP</a:t>
            </a:r>
          </a:p>
          <a:p>
            <a:endParaRPr lang="en-US" sz="2800">
              <a:solidFill>
                <a:srgbClr val="FFFFFF"/>
              </a:solidFill>
            </a:endParaRPr>
          </a:p>
          <a:p>
            <a:pPr marL="285750" indent="-285750">
              <a:buFont typeface="Arial"/>
              <a:buChar char="•"/>
            </a:pPr>
            <a:r>
              <a:rPr lang="en-US" sz="1600" b="1" dirty="0">
                <a:solidFill>
                  <a:schemeClr val="bg1"/>
                </a:solidFill>
                <a:latin typeface="Calibri"/>
                <a:ea typeface="+mj-lt"/>
                <a:cs typeface="+mj-lt"/>
              </a:rPr>
              <a:t>Feature Importance</a:t>
            </a:r>
            <a:r>
              <a:rPr lang="en-US" sz="1600" dirty="0">
                <a:solidFill>
                  <a:schemeClr val="bg1"/>
                </a:solidFill>
                <a:latin typeface="Calibri"/>
                <a:ea typeface="+mj-lt"/>
                <a:cs typeface="+mj-lt"/>
              </a:rPr>
              <a:t>: This SHAP summary plot reveals which features are most influential in predicting shooting incident fatalities.</a:t>
            </a:r>
            <a:endParaRPr lang="en-US" sz="1600" dirty="0">
              <a:solidFill>
                <a:schemeClr val="bg1"/>
              </a:solidFill>
              <a:latin typeface="Calibri"/>
              <a:cs typeface="Calibri"/>
            </a:endParaRPr>
          </a:p>
          <a:p>
            <a:pPr marL="285750" indent="-285750">
              <a:buFont typeface="Arial"/>
              <a:buChar char="•"/>
            </a:pPr>
            <a:r>
              <a:rPr lang="en-US" sz="1600" b="1" dirty="0">
                <a:solidFill>
                  <a:schemeClr val="bg1"/>
                </a:solidFill>
                <a:latin typeface="Calibri"/>
                <a:ea typeface="+mj-lt"/>
                <a:cs typeface="+mj-lt"/>
              </a:rPr>
              <a:t>Model Transparency</a:t>
            </a:r>
            <a:r>
              <a:rPr lang="en-US" sz="1600" dirty="0">
                <a:solidFill>
                  <a:schemeClr val="bg1"/>
                </a:solidFill>
                <a:latin typeface="Calibri"/>
                <a:ea typeface="+mj-lt"/>
                <a:cs typeface="+mj-lt"/>
              </a:rPr>
              <a:t>: It enhances model transparency by showing how each feature affects the predictions.</a:t>
            </a:r>
            <a:endParaRPr lang="en-US" sz="1600">
              <a:solidFill>
                <a:schemeClr val="bg1"/>
              </a:solidFill>
              <a:latin typeface="Calibri"/>
              <a:cs typeface="Calibri"/>
            </a:endParaRPr>
          </a:p>
          <a:p>
            <a:pPr marL="285750" indent="-285750">
              <a:buFont typeface="Arial"/>
              <a:buChar char="•"/>
            </a:pPr>
            <a:r>
              <a:rPr lang="en-US" sz="1600" b="1" dirty="0">
                <a:solidFill>
                  <a:schemeClr val="bg1"/>
                </a:solidFill>
                <a:latin typeface="Calibri"/>
                <a:ea typeface="+mj-lt"/>
                <a:cs typeface="+mj-lt"/>
              </a:rPr>
              <a:t>Guidance for Improvement</a:t>
            </a:r>
            <a:r>
              <a:rPr lang="en-US" sz="1600" dirty="0">
                <a:solidFill>
                  <a:schemeClr val="bg1"/>
                </a:solidFill>
                <a:latin typeface="Calibri"/>
                <a:ea typeface="+mj-lt"/>
                <a:cs typeface="+mj-lt"/>
              </a:rPr>
              <a:t>: Insights from this plot can guide further model refinement and feature engineering.</a:t>
            </a:r>
            <a:endParaRPr lang="en-US" sz="1600">
              <a:solidFill>
                <a:schemeClr val="bg1"/>
              </a:solidFill>
              <a:latin typeface="Calibri"/>
              <a:cs typeface="Calibri"/>
            </a:endParaRPr>
          </a:p>
          <a:p>
            <a:pPr marL="285750" indent="-285750">
              <a:buFont typeface="Arial"/>
              <a:buChar char="•"/>
            </a:pPr>
            <a:r>
              <a:rPr lang="en-US" sz="1600" b="1" dirty="0">
                <a:solidFill>
                  <a:schemeClr val="bg1"/>
                </a:solidFill>
                <a:latin typeface="Calibri"/>
                <a:ea typeface="+mj-lt"/>
                <a:cs typeface="+mj-lt"/>
              </a:rPr>
              <a:t>Color Coding</a:t>
            </a:r>
            <a:r>
              <a:rPr lang="en-US" sz="1600" dirty="0">
                <a:solidFill>
                  <a:schemeClr val="bg1"/>
                </a:solidFill>
                <a:latin typeface="Calibri"/>
                <a:ea typeface="+mj-lt"/>
                <a:cs typeface="+mj-lt"/>
              </a:rPr>
              <a:t>: Blue dots (low values) and red dots (high values) indicate the feature's value and its impact direction on the model output.</a:t>
            </a:r>
            <a:endParaRPr lang="en-US" sz="1600" dirty="0">
              <a:solidFill>
                <a:schemeClr val="bg1"/>
              </a:solidFill>
              <a:latin typeface="Calibri"/>
              <a:cs typeface="Calibri"/>
            </a:endParaRPr>
          </a:p>
          <a:p>
            <a:endParaRPr lang="en-US" sz="1600" b="1" dirty="0">
              <a:solidFill>
                <a:schemeClr val="bg1"/>
              </a:solidFill>
              <a:latin typeface="Calibri"/>
              <a:cs typeface="Calibri"/>
            </a:endParaRPr>
          </a:p>
          <a:p>
            <a:endParaRPr lang="en-US" sz="2800">
              <a:solidFill>
                <a:srgbClr val="FFFFFF"/>
              </a:solidFill>
            </a:endParaRPr>
          </a:p>
          <a:p>
            <a:endParaRPr lang="en-US" sz="2800" b="1">
              <a:solidFill>
                <a:srgbClr val="FFFFFF"/>
              </a:solidFill>
            </a:endParaRPr>
          </a:p>
          <a:p>
            <a:endParaRPr lang="en-US" sz="2800">
              <a:solidFill>
                <a:srgbClr val="FFFFFF"/>
              </a:solidFill>
            </a:endParaRPr>
          </a:p>
        </p:txBody>
      </p:sp>
      <p:pic>
        <p:nvPicPr>
          <p:cNvPr id="3" name="Picture 2">
            <a:extLst>
              <a:ext uri="{FF2B5EF4-FFF2-40B4-BE49-F238E27FC236}">
                <a16:creationId xmlns:a16="http://schemas.microsoft.com/office/drawing/2014/main" id="{9261F1B1-526F-2397-286E-8EFFE0102762}"/>
              </a:ext>
            </a:extLst>
          </p:cNvPr>
          <p:cNvPicPr>
            <a:picLocks noChangeAspect="1"/>
          </p:cNvPicPr>
          <p:nvPr/>
        </p:nvPicPr>
        <p:blipFill>
          <a:blip r:embed="rId2"/>
          <a:stretch>
            <a:fillRect/>
          </a:stretch>
        </p:blipFill>
        <p:spPr>
          <a:xfrm>
            <a:off x="5166596" y="134556"/>
            <a:ext cx="5814659" cy="6712526"/>
          </a:xfrm>
          <a:prstGeom prst="rect">
            <a:avLst/>
          </a:prstGeom>
        </p:spPr>
      </p:pic>
    </p:spTree>
    <p:extLst>
      <p:ext uri="{BB962C8B-B14F-4D97-AF65-F5344CB8AC3E}">
        <p14:creationId xmlns:p14="http://schemas.microsoft.com/office/powerpoint/2010/main" val="427428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8EFE-66E6-40A4-36DE-196D7A6E173E}"/>
              </a:ext>
            </a:extLst>
          </p:cNvPr>
          <p:cNvSpPr>
            <a:spLocks noGrp="1"/>
          </p:cNvSpPr>
          <p:nvPr>
            <p:ph type="title"/>
          </p:nvPr>
        </p:nvSpPr>
        <p:spPr/>
        <p:txBody>
          <a:bodyPr/>
          <a:lstStyle/>
          <a:p>
            <a:r>
              <a:rPr lang="en-US" dirty="0">
                <a:latin typeface="Calibri"/>
                <a:cs typeface="Calibri"/>
              </a:rPr>
              <a:t>Conclusion</a:t>
            </a:r>
          </a:p>
        </p:txBody>
      </p:sp>
      <p:pic>
        <p:nvPicPr>
          <p:cNvPr id="7" name="Content Placeholder 6" descr="A screenshot of a computer&#10;&#10;Description automatically generated">
            <a:extLst>
              <a:ext uri="{FF2B5EF4-FFF2-40B4-BE49-F238E27FC236}">
                <a16:creationId xmlns:a16="http://schemas.microsoft.com/office/drawing/2014/main" id="{F6EC78ED-68A8-D33B-D43B-63746563F4A5}"/>
              </a:ext>
            </a:extLst>
          </p:cNvPr>
          <p:cNvPicPr>
            <a:picLocks noGrp="1" noChangeAspect="1"/>
          </p:cNvPicPr>
          <p:nvPr>
            <p:ph idx="1"/>
          </p:nvPr>
        </p:nvPicPr>
        <p:blipFill>
          <a:blip r:embed="rId2"/>
          <a:stretch>
            <a:fillRect/>
          </a:stretch>
        </p:blipFill>
        <p:spPr>
          <a:xfrm>
            <a:off x="6775635" y="2092883"/>
            <a:ext cx="4382055" cy="4114800"/>
          </a:xfrm>
        </p:spPr>
      </p:pic>
      <p:sp>
        <p:nvSpPr>
          <p:cNvPr id="8" name="TextBox 7">
            <a:extLst>
              <a:ext uri="{FF2B5EF4-FFF2-40B4-BE49-F238E27FC236}">
                <a16:creationId xmlns:a16="http://schemas.microsoft.com/office/drawing/2014/main" id="{7EB1CBD5-C414-5B4C-13A4-038069557ACA}"/>
              </a:ext>
            </a:extLst>
          </p:cNvPr>
          <p:cNvSpPr txBox="1"/>
          <p:nvPr/>
        </p:nvSpPr>
        <p:spPr>
          <a:xfrm>
            <a:off x="846492" y="2102688"/>
            <a:ext cx="5837021" cy="49705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00" dirty="0">
                <a:latin typeface="Calibri"/>
                <a:ea typeface="+mn-lt"/>
                <a:cs typeface="+mn-lt"/>
              </a:rPr>
              <a:t>Developed a robust model that accurately predicts shooting incident fatalities using key demographic and location-based features.</a:t>
            </a:r>
            <a:endParaRPr lang="en-US" sz="2100" dirty="0">
              <a:latin typeface="Calibri"/>
              <a:cs typeface="Calibri"/>
            </a:endParaRPr>
          </a:p>
          <a:p>
            <a:endParaRPr lang="en-US" sz="2100" dirty="0">
              <a:latin typeface="Calibri"/>
              <a:ea typeface="+mn-lt"/>
              <a:cs typeface="+mn-lt"/>
            </a:endParaRPr>
          </a:p>
          <a:p>
            <a:pPr marL="285750" indent="-285750">
              <a:buFont typeface="Arial"/>
              <a:buChar char="•"/>
            </a:pPr>
            <a:r>
              <a:rPr lang="en-US" sz="2100" err="1">
                <a:latin typeface="Calibri"/>
                <a:ea typeface="+mn-lt"/>
                <a:cs typeface="+mn-lt"/>
              </a:rPr>
              <a:t>XGBoost</a:t>
            </a:r>
            <a:r>
              <a:rPr lang="en-US" sz="2100" dirty="0">
                <a:latin typeface="Calibri"/>
                <a:ea typeface="+mn-lt"/>
                <a:cs typeface="+mn-lt"/>
              </a:rPr>
              <a:t> emerged as the </a:t>
            </a:r>
            <a:r>
              <a:rPr lang="en-US" sz="2100" err="1">
                <a:latin typeface="Calibri"/>
                <a:ea typeface="+mn-lt"/>
                <a:cs typeface="+mn-lt"/>
              </a:rPr>
              <a:t>topperforming</a:t>
            </a:r>
            <a:r>
              <a:rPr lang="en-US" sz="2100" dirty="0">
                <a:latin typeface="Calibri"/>
                <a:ea typeface="+mn-lt"/>
                <a:cs typeface="+mn-lt"/>
              </a:rPr>
              <a:t> model with an accuracy of 84.92%, demonstrating strong predictive power and consistency across cross-validation.</a:t>
            </a:r>
            <a:endParaRPr lang="en-US" sz="2100" dirty="0">
              <a:latin typeface="Calibri"/>
              <a:cs typeface="Calibri"/>
            </a:endParaRPr>
          </a:p>
          <a:p>
            <a:endParaRPr lang="en-US" sz="2100" dirty="0">
              <a:latin typeface="Calibri"/>
              <a:cs typeface="Calibri"/>
            </a:endParaRPr>
          </a:p>
          <a:p>
            <a:pPr marL="285750" indent="-285750">
              <a:buFont typeface="Arial"/>
              <a:buChar char="•"/>
            </a:pPr>
            <a:r>
              <a:rPr lang="en-US" sz="2100" dirty="0">
                <a:latin typeface="Calibri"/>
                <a:ea typeface="+mn-lt"/>
                <a:cs typeface="+mn-lt"/>
              </a:rPr>
              <a:t>This model can be instrumental for law enforcement agencies to identify high-risk situations and allocate resources effectively to prevent fatalities.</a:t>
            </a:r>
            <a:endParaRPr lang="en-US" sz="2100" dirty="0">
              <a:latin typeface="Calibri"/>
              <a:cs typeface="Calibri"/>
            </a:endParaRPr>
          </a:p>
          <a:p>
            <a:endParaRPr lang="en-US" sz="2200" dirty="0">
              <a:latin typeface="Calibri"/>
              <a:cs typeface="Calibri"/>
            </a:endParaRPr>
          </a:p>
          <a:p>
            <a:endParaRPr lang="en-US" sz="2200" dirty="0"/>
          </a:p>
        </p:txBody>
      </p:sp>
    </p:spTree>
    <p:extLst>
      <p:ext uri="{BB962C8B-B14F-4D97-AF65-F5344CB8AC3E}">
        <p14:creationId xmlns:p14="http://schemas.microsoft.com/office/powerpoint/2010/main" val="354731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106C0-57DC-FB32-6924-F9F8DA4190BF}"/>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1900" b="1" dirty="0">
                <a:latin typeface="Calibri"/>
                <a:cs typeface="Calibri"/>
              </a:rPr>
              <a:t>Power BI Dashboard Overview</a:t>
            </a:r>
            <a:endParaRPr lang="en-US" sz="1900" dirty="0">
              <a:latin typeface="Calibri"/>
              <a:cs typeface="Calibri"/>
            </a:endParaRPr>
          </a:p>
          <a:p>
            <a:endParaRPr lang="en-US" sz="1900"/>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370524F-7832-C60A-030F-03B87A5E0163}"/>
              </a:ext>
            </a:extLst>
          </p:cNvPr>
          <p:cNvSpPr txBox="1"/>
          <p:nvPr/>
        </p:nvSpPr>
        <p:spPr>
          <a:xfrm>
            <a:off x="858064" y="2639380"/>
            <a:ext cx="3205049" cy="3229714"/>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285750" indent="-285750">
              <a:spcAft>
                <a:spcPts val="600"/>
              </a:spcAft>
              <a:buFont typeface="Calibri" panose="020F0502020204030204" pitchFamily="34" charset="0"/>
              <a:buChar char="•"/>
            </a:pPr>
            <a:r>
              <a:rPr lang="en-US">
                <a:solidFill>
                  <a:schemeClr val="tx1">
                    <a:lumMod val="75000"/>
                    <a:lumOff val="25000"/>
                  </a:schemeClr>
                </a:solidFill>
              </a:rPr>
              <a:t>Bar charts show incident distribution by age group.</a:t>
            </a:r>
          </a:p>
          <a:p>
            <a:pPr marL="285750" indent="-285750">
              <a:spcAft>
                <a:spcPts val="600"/>
              </a:spcAft>
              <a:buFont typeface="Calibri" panose="020F0502020204030204" pitchFamily="34" charset="0"/>
              <a:buChar char="•"/>
            </a:pPr>
            <a:r>
              <a:rPr lang="en-US">
                <a:solidFill>
                  <a:schemeClr val="tx1">
                    <a:lumMod val="75000"/>
                    <a:lumOff val="25000"/>
                  </a:schemeClr>
                </a:solidFill>
              </a:rPr>
              <a:t>Pie charts break down incidents by sex and race.</a:t>
            </a:r>
          </a:p>
          <a:p>
            <a:pPr marL="285750" indent="-285750">
              <a:spcAft>
                <a:spcPts val="600"/>
              </a:spcAft>
              <a:buFont typeface="Calibri" panose="020F0502020204030204" pitchFamily="34" charset="0"/>
              <a:buChar char="•"/>
            </a:pPr>
            <a:r>
              <a:rPr lang="en-US">
                <a:solidFill>
                  <a:schemeClr val="tx1">
                    <a:lumMod val="75000"/>
                    <a:lumOff val="25000"/>
                  </a:schemeClr>
                </a:solidFill>
              </a:rPr>
              <a:t>Map visualizes crime hotspots and concentrated areas.</a:t>
            </a:r>
          </a:p>
          <a:p>
            <a:pPr>
              <a:spcAft>
                <a:spcPts val="600"/>
              </a:spcAft>
              <a:buFont typeface="Calibri" panose="020F0502020204030204" pitchFamily="34" charset="0"/>
            </a:pPr>
            <a:br>
              <a:rPr lang="en-US">
                <a:solidFill>
                  <a:schemeClr val="tx1">
                    <a:lumMod val="75000"/>
                    <a:lumOff val="25000"/>
                  </a:schemeClr>
                </a:solidFill>
              </a:rPr>
            </a:br>
            <a:endParaRPr lang="en-US">
              <a:solidFill>
                <a:schemeClr val="tx1">
                  <a:lumMod val="75000"/>
                  <a:lumOff val="25000"/>
                </a:schemeClr>
              </a:solidFill>
            </a:endParaRPr>
          </a:p>
        </p:txBody>
      </p:sp>
      <p:pic>
        <p:nvPicPr>
          <p:cNvPr id="4" name="Content Placeholder 3" descr="A screenshot of a map with a graph and a map&#10;&#10;Description automatically generated">
            <a:extLst>
              <a:ext uri="{FF2B5EF4-FFF2-40B4-BE49-F238E27FC236}">
                <a16:creationId xmlns:a16="http://schemas.microsoft.com/office/drawing/2014/main" id="{AC1D9D12-6D12-7C87-02E7-B4BE131C0EA1}"/>
              </a:ext>
            </a:extLst>
          </p:cNvPr>
          <p:cNvPicPr>
            <a:picLocks noGrp="1" noChangeAspect="1"/>
          </p:cNvPicPr>
          <p:nvPr>
            <p:ph idx="1"/>
          </p:nvPr>
        </p:nvPicPr>
        <p:blipFill>
          <a:blip r:embed="rId2"/>
          <a:stretch>
            <a:fillRect/>
          </a:stretch>
        </p:blipFill>
        <p:spPr>
          <a:xfrm>
            <a:off x="4653447" y="1334976"/>
            <a:ext cx="6892560" cy="3842601"/>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192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5A8E13-5635-B909-72DA-91A41F52E3BD}"/>
              </a:ext>
            </a:extLst>
          </p:cNvPr>
          <p:cNvSpPr>
            <a:spLocks noGrp="1"/>
          </p:cNvSpPr>
          <p:nvPr>
            <p:ph type="title"/>
          </p:nvPr>
        </p:nvSpPr>
        <p:spPr>
          <a:xfrm>
            <a:off x="492369" y="605896"/>
            <a:ext cx="3642309" cy="5646208"/>
          </a:xfrm>
        </p:spPr>
        <p:txBody>
          <a:bodyPr anchor="ctr">
            <a:normAutofit/>
          </a:bodyPr>
          <a:lstStyle/>
          <a:p>
            <a:r>
              <a:rPr lang="en-US" sz="3200" b="1">
                <a:solidFill>
                  <a:srgbClr val="FFFFFF"/>
                </a:solidFill>
                <a:latin typeface="Calibri"/>
                <a:ea typeface="+mj-lt"/>
                <a:cs typeface="+mj-lt"/>
              </a:rPr>
              <a:t>Objective</a:t>
            </a:r>
            <a:endParaRPr lang="en-US" sz="3200" b="1">
              <a:solidFill>
                <a:srgbClr val="FFFFFF"/>
              </a:solidFill>
              <a:latin typeface="Calibri"/>
              <a:cs typeface="Calibri"/>
            </a:endParaRPr>
          </a:p>
        </p:txBody>
      </p:sp>
      <p:sp>
        <p:nvSpPr>
          <p:cNvPr id="3" name="Content Placeholder 2">
            <a:extLst>
              <a:ext uri="{FF2B5EF4-FFF2-40B4-BE49-F238E27FC236}">
                <a16:creationId xmlns:a16="http://schemas.microsoft.com/office/drawing/2014/main" id="{B8CF02B9-6A5C-FBA4-9153-22B166BEBF9F}"/>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90000"/>
              </a:lnSpc>
            </a:pPr>
            <a:r>
              <a:rPr lang="en-US" sz="1900" b="1">
                <a:solidFill>
                  <a:schemeClr val="tx1"/>
                </a:solidFill>
                <a:latin typeface="Calibri"/>
                <a:ea typeface="+mn-lt"/>
                <a:cs typeface="+mn-lt"/>
              </a:rPr>
              <a:t>1. Introduction</a:t>
            </a:r>
            <a:endParaRPr lang="en-US" sz="1900">
              <a:solidFill>
                <a:schemeClr val="tx1"/>
              </a:solidFill>
              <a:latin typeface="Calibri"/>
              <a:cs typeface="Calibri"/>
            </a:endParaRPr>
          </a:p>
          <a:p>
            <a:pPr>
              <a:lnSpc>
                <a:spcPct val="90000"/>
              </a:lnSpc>
            </a:pPr>
            <a:r>
              <a:rPr lang="en-US" sz="1900">
                <a:latin typeface="Calibri"/>
                <a:cs typeface="Arial"/>
              </a:rPr>
              <a:t>•</a:t>
            </a:r>
            <a:r>
              <a:rPr lang="en-US" sz="1900" b="1">
                <a:latin typeface="Calibri"/>
                <a:ea typeface="+mn-lt"/>
                <a:cs typeface="+mn-lt"/>
              </a:rPr>
              <a:t>Brief Overview</a:t>
            </a:r>
            <a:r>
              <a:rPr lang="en-US" sz="1900">
                <a:latin typeface="Calibri"/>
                <a:ea typeface="+mn-lt"/>
                <a:cs typeface="+mn-lt"/>
              </a:rPr>
              <a:t>: Our project aims to develop a predictive model for fatal outcomes in NYPD shooting incidents. By leveraging historical data and advanced analytics, we seek to identify high-risk situations and enhance public safety.</a:t>
            </a:r>
            <a:endParaRPr lang="en-US" sz="1900">
              <a:latin typeface="Calibri"/>
              <a:cs typeface="Calibri"/>
            </a:endParaRPr>
          </a:p>
          <a:p>
            <a:pPr>
              <a:lnSpc>
                <a:spcPct val="90000"/>
              </a:lnSpc>
            </a:pPr>
            <a:r>
              <a:rPr lang="en-US" sz="1900" b="1">
                <a:solidFill>
                  <a:schemeClr val="tx1"/>
                </a:solidFill>
                <a:latin typeface="Calibri"/>
                <a:ea typeface="+mn-lt"/>
                <a:cs typeface="+mn-lt"/>
              </a:rPr>
              <a:t>2. Key Points</a:t>
            </a:r>
            <a:endParaRPr lang="en-US" sz="1900">
              <a:solidFill>
                <a:schemeClr val="tx1"/>
              </a:solidFill>
              <a:latin typeface="Calibri"/>
              <a:cs typeface="Calibri"/>
            </a:endParaRPr>
          </a:p>
          <a:p>
            <a:pPr>
              <a:lnSpc>
                <a:spcPct val="90000"/>
              </a:lnSpc>
            </a:pPr>
            <a:r>
              <a:rPr lang="en-US" sz="1900">
                <a:latin typeface="Calibri"/>
                <a:cs typeface="Arial"/>
              </a:rPr>
              <a:t>•</a:t>
            </a:r>
            <a:r>
              <a:rPr lang="en-US" sz="1900" b="1">
                <a:latin typeface="Calibri"/>
                <a:ea typeface="+mn-lt"/>
                <a:cs typeface="+mn-lt"/>
              </a:rPr>
              <a:t>Predict Fatalities</a:t>
            </a:r>
            <a:r>
              <a:rPr lang="en-US" sz="1900">
                <a:latin typeface="Calibri"/>
                <a:ea typeface="+mn-lt"/>
                <a:cs typeface="+mn-lt"/>
              </a:rPr>
              <a:t>: Utilize historical data to forecast the likelihood of fatal outcomes in shooting incidents.</a:t>
            </a:r>
            <a:endParaRPr lang="en-US" sz="1900">
              <a:latin typeface="Calibri"/>
              <a:cs typeface="Calibri"/>
            </a:endParaRPr>
          </a:p>
          <a:p>
            <a:pPr>
              <a:lnSpc>
                <a:spcPct val="90000"/>
              </a:lnSpc>
            </a:pPr>
            <a:r>
              <a:rPr lang="en-US" sz="1900">
                <a:latin typeface="Calibri"/>
                <a:cs typeface="Arial"/>
              </a:rPr>
              <a:t>•</a:t>
            </a:r>
            <a:r>
              <a:rPr lang="en-US" sz="1900" b="1">
                <a:latin typeface="Calibri"/>
                <a:ea typeface="+mn-lt"/>
                <a:cs typeface="+mn-lt"/>
              </a:rPr>
              <a:t>Enhance Public Safety</a:t>
            </a:r>
            <a:r>
              <a:rPr lang="en-US" sz="1900">
                <a:latin typeface="Calibri"/>
                <a:ea typeface="+mn-lt"/>
                <a:cs typeface="+mn-lt"/>
              </a:rPr>
              <a:t>: Identify patterns and trends to help law enforcement proactively address high-risk situations.</a:t>
            </a:r>
            <a:endParaRPr lang="en-US" sz="1900">
              <a:latin typeface="Calibri"/>
              <a:cs typeface="Calibri"/>
            </a:endParaRPr>
          </a:p>
          <a:p>
            <a:pPr>
              <a:lnSpc>
                <a:spcPct val="90000"/>
              </a:lnSpc>
            </a:pPr>
            <a:r>
              <a:rPr lang="en-US" sz="1900">
                <a:latin typeface="Calibri"/>
                <a:cs typeface="Arial"/>
              </a:rPr>
              <a:t>•</a:t>
            </a:r>
            <a:r>
              <a:rPr lang="en-US" sz="1900" b="1">
                <a:latin typeface="Calibri"/>
                <a:ea typeface="+mn-lt"/>
                <a:cs typeface="+mn-lt"/>
              </a:rPr>
              <a:t>Data-Driven Decisions</a:t>
            </a:r>
            <a:r>
              <a:rPr lang="en-US" sz="1900">
                <a:latin typeface="Calibri"/>
                <a:ea typeface="+mn-lt"/>
                <a:cs typeface="+mn-lt"/>
              </a:rPr>
              <a:t>: Support informed decision-making processes through advanced analytics.</a:t>
            </a:r>
            <a:endParaRPr lang="en-US" sz="1900">
              <a:latin typeface="Calibri"/>
              <a:cs typeface="Calibri"/>
            </a:endParaRPr>
          </a:p>
          <a:p>
            <a:pPr>
              <a:lnSpc>
                <a:spcPct val="90000"/>
              </a:lnSpc>
            </a:pPr>
            <a:r>
              <a:rPr lang="en-US" sz="1900" b="1">
                <a:solidFill>
                  <a:schemeClr val="tx1"/>
                </a:solidFill>
                <a:latin typeface="Calibri"/>
                <a:ea typeface="+mn-lt"/>
                <a:cs typeface="+mn-lt"/>
              </a:rPr>
              <a:t>3. Importance</a:t>
            </a:r>
            <a:endParaRPr lang="en-US" sz="1900">
              <a:solidFill>
                <a:schemeClr val="tx1"/>
              </a:solidFill>
              <a:latin typeface="Calibri"/>
              <a:cs typeface="Calibri"/>
            </a:endParaRPr>
          </a:p>
          <a:p>
            <a:pPr>
              <a:lnSpc>
                <a:spcPct val="90000"/>
              </a:lnSpc>
            </a:pPr>
            <a:r>
              <a:rPr lang="en-US" sz="1900">
                <a:latin typeface="Calibri"/>
                <a:cs typeface="Arial"/>
              </a:rPr>
              <a:t>•</a:t>
            </a:r>
            <a:r>
              <a:rPr lang="en-US" sz="1900" b="1">
                <a:latin typeface="Calibri"/>
                <a:ea typeface="+mn-lt"/>
                <a:cs typeface="+mn-lt"/>
              </a:rPr>
              <a:t>Significance</a:t>
            </a:r>
            <a:r>
              <a:rPr lang="en-US" sz="1900">
                <a:latin typeface="Calibri"/>
                <a:ea typeface="+mn-lt"/>
                <a:cs typeface="+mn-lt"/>
              </a:rPr>
              <a:t>: Predictive modeling plays a crucial role in reducing fatalities and improving public safety, making this project an essential step towards safer streets.</a:t>
            </a:r>
            <a:endParaRPr lang="en-US" sz="1900">
              <a:latin typeface="Calibri"/>
              <a:cs typeface="Calibri"/>
            </a:endParaRPr>
          </a:p>
          <a:p>
            <a:pPr>
              <a:lnSpc>
                <a:spcPct val="90000"/>
              </a:lnSpc>
            </a:pPr>
            <a:endParaRPr lang="en-US" sz="1900">
              <a:latin typeface="Calibri"/>
              <a:cs typeface="Calibri"/>
            </a:endParaRPr>
          </a:p>
        </p:txBody>
      </p:sp>
    </p:spTree>
    <p:extLst>
      <p:ext uri="{BB962C8B-B14F-4D97-AF65-F5344CB8AC3E}">
        <p14:creationId xmlns:p14="http://schemas.microsoft.com/office/powerpoint/2010/main" val="428022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374293-F3AB-F32A-AD44-5AE9EEF48D0F}"/>
              </a:ext>
            </a:extLst>
          </p:cNvPr>
          <p:cNvSpPr>
            <a:spLocks noGrp="1"/>
          </p:cNvSpPr>
          <p:nvPr>
            <p:ph type="title"/>
          </p:nvPr>
        </p:nvSpPr>
        <p:spPr>
          <a:xfrm>
            <a:off x="492369" y="605896"/>
            <a:ext cx="3642309" cy="5646208"/>
          </a:xfrm>
        </p:spPr>
        <p:txBody>
          <a:bodyPr anchor="ctr">
            <a:normAutofit/>
          </a:bodyPr>
          <a:lstStyle/>
          <a:p>
            <a:r>
              <a:rPr lang="en-US" sz="3200" b="1">
                <a:solidFill>
                  <a:srgbClr val="FFFFFF"/>
                </a:solidFill>
                <a:latin typeface="Calibri"/>
                <a:cs typeface="Calibri"/>
              </a:rPr>
              <a:t>Data Overview</a:t>
            </a:r>
            <a:endParaRPr lang="en-US" sz="3200">
              <a:solidFill>
                <a:srgbClr val="FFFFFF"/>
              </a:solidFill>
              <a:latin typeface="Calibri"/>
              <a:cs typeface="Calibri"/>
            </a:endParaRPr>
          </a:p>
          <a:p>
            <a:endParaRPr lang="en-US" sz="4400">
              <a:solidFill>
                <a:srgbClr val="FFFFFF"/>
              </a:solidFill>
            </a:endParaRPr>
          </a:p>
        </p:txBody>
      </p:sp>
      <p:sp>
        <p:nvSpPr>
          <p:cNvPr id="3" name="Content Placeholder 2">
            <a:extLst>
              <a:ext uri="{FF2B5EF4-FFF2-40B4-BE49-F238E27FC236}">
                <a16:creationId xmlns:a16="http://schemas.microsoft.com/office/drawing/2014/main" id="{ADA500D9-2E62-262D-2E2A-2C68F2ED6592}"/>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90000"/>
              </a:lnSpc>
            </a:pPr>
            <a:r>
              <a:rPr lang="en-US" sz="1800" b="1">
                <a:solidFill>
                  <a:schemeClr val="tx1"/>
                </a:solidFill>
                <a:latin typeface="Calibri"/>
                <a:ea typeface="+mn-lt"/>
                <a:cs typeface="+mn-lt"/>
              </a:rPr>
              <a:t>Number of records:</a:t>
            </a:r>
            <a:endParaRPr lang="en-US" sz="1800" b="1">
              <a:solidFill>
                <a:schemeClr val="tx1"/>
              </a:solidFill>
              <a:latin typeface="Calibri"/>
              <a:cs typeface="Calibri"/>
            </a:endParaRPr>
          </a:p>
          <a:p>
            <a:pPr>
              <a:lnSpc>
                <a:spcPct val="90000"/>
              </a:lnSpc>
            </a:pPr>
            <a:r>
              <a:rPr lang="en-US" sz="1700">
                <a:latin typeface="Calibri"/>
                <a:ea typeface="+mn-lt"/>
                <a:cs typeface="+mn-lt"/>
              </a:rPr>
              <a:t>Our dataset comprises a robust collection of data, consisting of over 27,000 records. Each record represents a unique shooting incident, contributing to the richness and depth of our analysis.</a:t>
            </a:r>
            <a:endParaRPr lang="en-US" sz="1700">
              <a:latin typeface="Calibri"/>
              <a:cs typeface="Calibri"/>
            </a:endParaRPr>
          </a:p>
          <a:p>
            <a:pPr>
              <a:lnSpc>
                <a:spcPct val="90000"/>
              </a:lnSpc>
            </a:pPr>
            <a:endParaRPr lang="en-US" sz="1700">
              <a:latin typeface="Calibri"/>
              <a:cs typeface="Calibri"/>
            </a:endParaRPr>
          </a:p>
          <a:p>
            <a:pPr>
              <a:lnSpc>
                <a:spcPct val="90000"/>
              </a:lnSpc>
            </a:pPr>
            <a:r>
              <a:rPr lang="en-US" sz="1800" b="1">
                <a:solidFill>
                  <a:schemeClr val="tx1"/>
                </a:solidFill>
                <a:latin typeface="Calibri"/>
                <a:ea typeface="+mn-lt"/>
                <a:cs typeface="+mn-lt"/>
              </a:rPr>
              <a:t>Features/Columns:</a:t>
            </a:r>
            <a:endParaRPr lang="en-US" sz="1800" b="1">
              <a:solidFill>
                <a:schemeClr val="tx1"/>
              </a:solidFill>
              <a:latin typeface="Calibri"/>
              <a:cs typeface="Calibri"/>
            </a:endParaRPr>
          </a:p>
          <a:p>
            <a:pPr>
              <a:lnSpc>
                <a:spcPct val="90000"/>
              </a:lnSpc>
            </a:pPr>
            <a:r>
              <a:rPr lang="en-US" sz="1700">
                <a:latin typeface="Calibri"/>
                <a:ea typeface="+mn-lt"/>
                <a:cs typeface="+mn-lt"/>
              </a:rPr>
              <a:t>The dataset is characterized by a diverse set of features, each providing valuable insights into shooting incidents, their locations, and outcomes. In total, there are 21 features/columns that form the basis of our predictive modeling.</a:t>
            </a:r>
            <a:endParaRPr lang="en-US" sz="1700">
              <a:latin typeface="Calibri"/>
              <a:cs typeface="Calibri"/>
            </a:endParaRPr>
          </a:p>
          <a:p>
            <a:pPr>
              <a:lnSpc>
                <a:spcPct val="90000"/>
              </a:lnSpc>
            </a:pPr>
            <a:endParaRPr lang="en-US" sz="1700">
              <a:latin typeface="Calibri"/>
              <a:cs typeface="Calibri"/>
            </a:endParaRPr>
          </a:p>
          <a:p>
            <a:pPr>
              <a:lnSpc>
                <a:spcPct val="90000"/>
              </a:lnSpc>
            </a:pPr>
            <a:r>
              <a:rPr lang="en-US" sz="1800" b="1">
                <a:solidFill>
                  <a:schemeClr val="tx1"/>
                </a:solidFill>
                <a:latin typeface="Calibri"/>
                <a:ea typeface="+mn-lt"/>
                <a:cs typeface="+mn-lt"/>
              </a:rPr>
              <a:t>Source of the Data:</a:t>
            </a:r>
            <a:endParaRPr lang="en-US" sz="1800" b="1">
              <a:solidFill>
                <a:schemeClr val="tx1"/>
              </a:solidFill>
              <a:latin typeface="Calibri"/>
              <a:cs typeface="Calibri"/>
            </a:endParaRPr>
          </a:p>
          <a:p>
            <a:pPr>
              <a:lnSpc>
                <a:spcPct val="90000"/>
              </a:lnSpc>
            </a:pPr>
            <a:r>
              <a:rPr lang="en-US" sz="1700">
                <a:latin typeface="Calibri"/>
                <a:ea typeface="+mn-lt"/>
                <a:cs typeface="+mn-lt"/>
              </a:rPr>
              <a:t>The dataset is sourced from the New York Police Department (NYPD), provided by the institute, ensuring reliability and relevance. The data's origin plays a crucial role in shaping the context and ensuring that our analysis is grounded in real-world scenarios and industry dynamics.</a:t>
            </a:r>
            <a:endParaRPr lang="en-US" sz="1700">
              <a:latin typeface="Calibri"/>
              <a:cs typeface="Calibri"/>
            </a:endParaRPr>
          </a:p>
        </p:txBody>
      </p:sp>
    </p:spTree>
    <p:extLst>
      <p:ext uri="{BB962C8B-B14F-4D97-AF65-F5344CB8AC3E}">
        <p14:creationId xmlns:p14="http://schemas.microsoft.com/office/powerpoint/2010/main" val="189259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62AB84-B8CE-E01D-C76F-A59EA7BF51CA}"/>
              </a:ext>
            </a:extLst>
          </p:cNvPr>
          <p:cNvSpPr>
            <a:spLocks noGrp="1"/>
          </p:cNvSpPr>
          <p:nvPr>
            <p:ph type="title"/>
          </p:nvPr>
        </p:nvSpPr>
        <p:spPr>
          <a:xfrm>
            <a:off x="492369" y="605896"/>
            <a:ext cx="3642309" cy="5646208"/>
          </a:xfrm>
        </p:spPr>
        <p:txBody>
          <a:bodyPr anchor="ctr">
            <a:normAutofit/>
          </a:bodyPr>
          <a:lstStyle/>
          <a:p>
            <a:r>
              <a:rPr lang="en-US" sz="3200" b="1">
                <a:solidFill>
                  <a:srgbClr val="FFFFFF"/>
                </a:solidFill>
                <a:latin typeface="Calibri"/>
                <a:ea typeface="+mj-lt"/>
                <a:cs typeface="+mj-lt"/>
              </a:rPr>
              <a:t>Key Features</a:t>
            </a:r>
            <a:endParaRPr lang="en-US" sz="3200" b="1">
              <a:solidFill>
                <a:srgbClr val="FFFFFF"/>
              </a:solidFill>
              <a:latin typeface="Calibri"/>
              <a:cs typeface="Calibri"/>
            </a:endParaRPr>
          </a:p>
        </p:txBody>
      </p:sp>
      <p:sp>
        <p:nvSpPr>
          <p:cNvPr id="3" name="Content Placeholder 2">
            <a:extLst>
              <a:ext uri="{FF2B5EF4-FFF2-40B4-BE49-F238E27FC236}">
                <a16:creationId xmlns:a16="http://schemas.microsoft.com/office/drawing/2014/main" id="{AC04DB43-9C3E-6A43-5523-0C337EFBE0E3}"/>
              </a:ext>
            </a:extLst>
          </p:cNvPr>
          <p:cNvSpPr>
            <a:spLocks noGrp="1"/>
          </p:cNvSpPr>
          <p:nvPr>
            <p:ph idx="1"/>
          </p:nvPr>
        </p:nvSpPr>
        <p:spPr>
          <a:xfrm>
            <a:off x="5231958" y="605896"/>
            <a:ext cx="5923721" cy="5646208"/>
          </a:xfrm>
        </p:spPr>
        <p:txBody>
          <a:bodyPr vert="horz" lIns="0" tIns="45720" rIns="0" bIns="45720" rtlCol="0" anchor="ctr">
            <a:normAutofit/>
          </a:bodyPr>
          <a:lstStyle/>
          <a:p>
            <a:pPr marL="0" indent="0">
              <a:lnSpc>
                <a:spcPct val="90000"/>
              </a:lnSpc>
              <a:buNone/>
            </a:pPr>
            <a:r>
              <a:rPr lang="en-US" sz="1900" b="1">
                <a:solidFill>
                  <a:schemeClr val="tx1"/>
                </a:solidFill>
                <a:latin typeface="Calibri"/>
                <a:ea typeface="+mn-lt"/>
                <a:cs typeface="+mn-lt"/>
              </a:rPr>
              <a:t>1.incident_key</a:t>
            </a:r>
            <a:r>
              <a:rPr lang="en-US" sz="1900">
                <a:latin typeface="Calibri"/>
                <a:ea typeface="+mn-lt"/>
                <a:cs typeface="+mn-lt"/>
              </a:rPr>
              <a:t> - Randomly generated persistent ID for each arrest</a:t>
            </a:r>
            <a:endParaRPr lang="en-US">
              <a:latin typeface="Calibri"/>
              <a:cs typeface="Calibri"/>
            </a:endParaRPr>
          </a:p>
          <a:p>
            <a:pPr marL="0" indent="0">
              <a:lnSpc>
                <a:spcPct val="90000"/>
              </a:lnSpc>
              <a:buNone/>
            </a:pPr>
            <a:r>
              <a:rPr lang="en-US" sz="1900" b="1">
                <a:solidFill>
                  <a:schemeClr val="tx1"/>
                </a:solidFill>
                <a:latin typeface="Calibri"/>
                <a:ea typeface="+mn-lt"/>
                <a:cs typeface="+mn-lt"/>
              </a:rPr>
              <a:t>2. </a:t>
            </a:r>
            <a:r>
              <a:rPr lang="en-US" sz="1900" b="1" err="1">
                <a:solidFill>
                  <a:schemeClr val="tx1"/>
                </a:solidFill>
                <a:latin typeface="Calibri"/>
                <a:ea typeface="+mn-lt"/>
                <a:cs typeface="+mn-lt"/>
              </a:rPr>
              <a:t>occur_date</a:t>
            </a:r>
            <a:r>
              <a:rPr lang="en-US" sz="1900">
                <a:latin typeface="Calibri"/>
                <a:ea typeface="+mn-lt"/>
                <a:cs typeface="+mn-lt"/>
              </a:rPr>
              <a:t> - Exact date of the shooting incident</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3. </a:t>
            </a:r>
            <a:r>
              <a:rPr lang="en-US" sz="1900" b="1" err="1">
                <a:solidFill>
                  <a:schemeClr val="tx1"/>
                </a:solidFill>
                <a:latin typeface="Calibri"/>
                <a:ea typeface="+mn-lt"/>
                <a:cs typeface="+mn-lt"/>
              </a:rPr>
              <a:t>occur_time</a:t>
            </a:r>
            <a:r>
              <a:rPr lang="en-US" sz="1900">
                <a:solidFill>
                  <a:schemeClr val="tx1"/>
                </a:solidFill>
                <a:latin typeface="Calibri"/>
                <a:ea typeface="+mn-lt"/>
                <a:cs typeface="+mn-lt"/>
              </a:rPr>
              <a:t> </a:t>
            </a:r>
            <a:r>
              <a:rPr lang="en-US" sz="1900">
                <a:latin typeface="Calibri"/>
                <a:ea typeface="+mn-lt"/>
                <a:cs typeface="+mn-lt"/>
              </a:rPr>
              <a:t>- Exact time of the shooting incident</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4. </a:t>
            </a:r>
            <a:r>
              <a:rPr lang="en-US" sz="1900" b="1" err="1">
                <a:solidFill>
                  <a:schemeClr val="tx1"/>
                </a:solidFill>
                <a:latin typeface="Calibri"/>
                <a:ea typeface="+mn-lt"/>
                <a:cs typeface="+mn-lt"/>
              </a:rPr>
              <a:t>boro</a:t>
            </a:r>
            <a:r>
              <a:rPr lang="en-US" sz="1900" b="1">
                <a:solidFill>
                  <a:schemeClr val="tx1"/>
                </a:solidFill>
                <a:latin typeface="Calibri"/>
                <a:ea typeface="+mn-lt"/>
                <a:cs typeface="+mn-lt"/>
              </a:rPr>
              <a:t> </a:t>
            </a:r>
            <a:r>
              <a:rPr lang="en-US" sz="1900">
                <a:latin typeface="Calibri"/>
                <a:ea typeface="+mn-lt"/>
                <a:cs typeface="+mn-lt"/>
              </a:rPr>
              <a:t>- Borough where the shooting incident occurred</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5. </a:t>
            </a:r>
            <a:r>
              <a:rPr lang="en-US" sz="1900" b="1" err="1">
                <a:solidFill>
                  <a:schemeClr val="tx1"/>
                </a:solidFill>
                <a:latin typeface="Calibri"/>
                <a:ea typeface="+mn-lt"/>
                <a:cs typeface="+mn-lt"/>
              </a:rPr>
              <a:t>loc_of_occur_desc</a:t>
            </a:r>
            <a:r>
              <a:rPr lang="en-US" sz="1900">
                <a:latin typeface="Calibri"/>
                <a:ea typeface="+mn-lt"/>
                <a:cs typeface="+mn-lt"/>
              </a:rPr>
              <a:t> - (no description provided)</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6. precinct</a:t>
            </a:r>
            <a:r>
              <a:rPr lang="en-US" sz="1900">
                <a:latin typeface="Calibri"/>
                <a:ea typeface="+mn-lt"/>
                <a:cs typeface="+mn-lt"/>
              </a:rPr>
              <a:t> - Precinct where the shooting incident occurred</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7. </a:t>
            </a:r>
            <a:r>
              <a:rPr lang="en-US" sz="1900" b="1" err="1">
                <a:solidFill>
                  <a:schemeClr val="tx1"/>
                </a:solidFill>
                <a:latin typeface="Calibri"/>
                <a:ea typeface="+mn-lt"/>
                <a:cs typeface="+mn-lt"/>
              </a:rPr>
              <a:t>jurisdiction_code</a:t>
            </a:r>
            <a:r>
              <a:rPr lang="en-US" sz="1900">
                <a:solidFill>
                  <a:schemeClr val="tx1"/>
                </a:solidFill>
                <a:latin typeface="Calibri"/>
                <a:ea typeface="+mn-lt"/>
                <a:cs typeface="+mn-lt"/>
              </a:rPr>
              <a:t> </a:t>
            </a:r>
            <a:r>
              <a:rPr lang="en-US" sz="1900">
                <a:latin typeface="Calibri"/>
                <a:ea typeface="+mn-lt"/>
                <a:cs typeface="+mn-lt"/>
              </a:rPr>
              <a:t>- Jurisdiction where the shooting incident occurred. Jurisdiction codes 0(Patrol), 1(Transit) and 2(Housing) represent NYPD whilst codes 3 and more represent non NYPD jurisdictions</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8. </a:t>
            </a:r>
            <a:r>
              <a:rPr lang="en-US" sz="1900" b="1" err="1">
                <a:solidFill>
                  <a:schemeClr val="tx1"/>
                </a:solidFill>
                <a:latin typeface="Calibri"/>
                <a:ea typeface="+mn-lt"/>
                <a:cs typeface="+mn-lt"/>
              </a:rPr>
              <a:t>loc_classfctn_desc</a:t>
            </a:r>
            <a:r>
              <a:rPr lang="en-US" sz="1900">
                <a:latin typeface="Calibri"/>
                <a:ea typeface="+mn-lt"/>
                <a:cs typeface="+mn-lt"/>
              </a:rPr>
              <a:t> - (no description provided)</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9. </a:t>
            </a:r>
            <a:r>
              <a:rPr lang="en-US" sz="1900" b="1" err="1">
                <a:solidFill>
                  <a:schemeClr val="tx1"/>
                </a:solidFill>
                <a:latin typeface="Calibri"/>
                <a:ea typeface="+mn-lt"/>
                <a:cs typeface="+mn-lt"/>
              </a:rPr>
              <a:t>location_desc</a:t>
            </a:r>
            <a:r>
              <a:rPr lang="en-US" sz="1900">
                <a:latin typeface="Calibri"/>
                <a:ea typeface="+mn-lt"/>
                <a:cs typeface="+mn-lt"/>
              </a:rPr>
              <a:t> - Location of the shooting incident</a:t>
            </a:r>
            <a:endParaRPr lang="en-US" sz="1900">
              <a:latin typeface="Calibri"/>
              <a:cs typeface="Calibri"/>
            </a:endParaRPr>
          </a:p>
          <a:p>
            <a:pPr marL="0" indent="0">
              <a:lnSpc>
                <a:spcPct val="90000"/>
              </a:lnSpc>
              <a:buNone/>
            </a:pPr>
            <a:r>
              <a:rPr lang="en-US" sz="1900" b="1">
                <a:solidFill>
                  <a:schemeClr val="tx1"/>
                </a:solidFill>
                <a:latin typeface="Calibri"/>
                <a:ea typeface="+mn-lt"/>
                <a:cs typeface="+mn-lt"/>
              </a:rPr>
              <a:t>10. </a:t>
            </a:r>
            <a:r>
              <a:rPr lang="en-US" sz="1900" b="1" err="1">
                <a:solidFill>
                  <a:schemeClr val="tx1"/>
                </a:solidFill>
                <a:latin typeface="Calibri"/>
                <a:ea typeface="+mn-lt"/>
                <a:cs typeface="+mn-lt"/>
              </a:rPr>
              <a:t>statistical_murder_flag</a:t>
            </a:r>
            <a:r>
              <a:rPr lang="en-US" sz="1900" b="1">
                <a:latin typeface="Calibri"/>
                <a:ea typeface="+mn-lt"/>
                <a:cs typeface="+mn-lt"/>
              </a:rPr>
              <a:t> </a:t>
            </a:r>
            <a:r>
              <a:rPr lang="en-US" sz="1900">
                <a:latin typeface="Calibri"/>
                <a:ea typeface="+mn-lt"/>
                <a:cs typeface="+mn-lt"/>
              </a:rPr>
              <a:t>- Shooting resulted in the victim's death which would be counted as a murder</a:t>
            </a:r>
            <a:endParaRPr lang="en-US" sz="1900">
              <a:latin typeface="Calibri"/>
              <a:cs typeface="Calibri"/>
            </a:endParaRPr>
          </a:p>
        </p:txBody>
      </p:sp>
    </p:spTree>
    <p:extLst>
      <p:ext uri="{BB962C8B-B14F-4D97-AF65-F5344CB8AC3E}">
        <p14:creationId xmlns:p14="http://schemas.microsoft.com/office/powerpoint/2010/main" val="184487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7ACD8801-CA53-9362-6C22-E84D4815A63E}"/>
              </a:ext>
            </a:extLst>
          </p:cNvPr>
          <p:cNvSpPr txBox="1"/>
          <p:nvPr/>
        </p:nvSpPr>
        <p:spPr>
          <a:xfrm>
            <a:off x="492369" y="605896"/>
            <a:ext cx="3642309" cy="56462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spc="-50">
                <a:solidFill>
                  <a:srgbClr val="FFFFFF"/>
                </a:solidFill>
                <a:latin typeface="Calibri"/>
                <a:ea typeface="+mj-ea"/>
                <a:cs typeface="Calibri"/>
              </a:rPr>
              <a:t>Key Features</a:t>
            </a:r>
          </a:p>
          <a:p>
            <a:pPr>
              <a:lnSpc>
                <a:spcPct val="90000"/>
              </a:lnSpc>
              <a:spcBef>
                <a:spcPct val="0"/>
              </a:spcBef>
              <a:spcAft>
                <a:spcPts val="600"/>
              </a:spcAft>
            </a:pPr>
            <a:endParaRPr lang="en-US" sz="4400" spc="-5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3CFBCDAC-7151-99D4-6C3B-0D113D2C1EE0}"/>
              </a:ext>
            </a:extLst>
          </p:cNvPr>
          <p:cNvSpPr>
            <a:spLocks noGrp="1"/>
          </p:cNvSpPr>
          <p:nvPr>
            <p:ph idx="1"/>
          </p:nvPr>
        </p:nvSpPr>
        <p:spPr>
          <a:xfrm>
            <a:off x="5231958" y="605896"/>
            <a:ext cx="5923721" cy="5646208"/>
          </a:xfrm>
        </p:spPr>
        <p:txBody>
          <a:bodyPr vert="horz" lIns="0" tIns="45720" rIns="0" bIns="45720" rtlCol="0" anchor="ctr">
            <a:noAutofit/>
          </a:bodyPr>
          <a:lstStyle/>
          <a:p>
            <a:pPr>
              <a:lnSpc>
                <a:spcPct val="90000"/>
              </a:lnSpc>
            </a:pPr>
            <a:r>
              <a:rPr lang="en-US" sz="1800" b="1">
                <a:solidFill>
                  <a:schemeClr val="tx1"/>
                </a:solidFill>
                <a:latin typeface="Calibri"/>
                <a:cs typeface="Calibri"/>
              </a:rPr>
              <a:t>11. </a:t>
            </a:r>
            <a:r>
              <a:rPr lang="en-US" sz="1800" b="1" err="1">
                <a:solidFill>
                  <a:schemeClr val="tx1"/>
                </a:solidFill>
                <a:latin typeface="Calibri"/>
                <a:cs typeface="Calibri"/>
              </a:rPr>
              <a:t>perp_age_group</a:t>
            </a:r>
            <a:r>
              <a:rPr lang="en-US" sz="1800">
                <a:latin typeface="Calibri"/>
                <a:cs typeface="Calibri"/>
              </a:rPr>
              <a:t> - Perpetrator's age within a category</a:t>
            </a:r>
          </a:p>
          <a:p>
            <a:pPr>
              <a:lnSpc>
                <a:spcPct val="90000"/>
              </a:lnSpc>
            </a:pPr>
            <a:r>
              <a:rPr lang="en-US" sz="1800" b="1">
                <a:solidFill>
                  <a:schemeClr val="tx1"/>
                </a:solidFill>
                <a:latin typeface="Calibri"/>
                <a:cs typeface="Calibri"/>
              </a:rPr>
              <a:t>12. </a:t>
            </a:r>
            <a:r>
              <a:rPr lang="en-US" sz="1800" b="1" err="1">
                <a:solidFill>
                  <a:schemeClr val="tx1"/>
                </a:solidFill>
                <a:latin typeface="Calibri"/>
                <a:cs typeface="Calibri"/>
              </a:rPr>
              <a:t>perp_sex</a:t>
            </a:r>
            <a:r>
              <a:rPr lang="en-US" sz="1800" b="1">
                <a:latin typeface="Calibri"/>
                <a:cs typeface="Calibri"/>
              </a:rPr>
              <a:t> </a:t>
            </a:r>
            <a:r>
              <a:rPr lang="en-US" sz="1800">
                <a:latin typeface="Calibri"/>
                <a:cs typeface="Calibri"/>
              </a:rPr>
              <a:t>- Perpetrator's sex description</a:t>
            </a:r>
          </a:p>
          <a:p>
            <a:pPr>
              <a:lnSpc>
                <a:spcPct val="90000"/>
              </a:lnSpc>
            </a:pPr>
            <a:r>
              <a:rPr lang="en-US" sz="1800" b="1">
                <a:solidFill>
                  <a:schemeClr val="tx1"/>
                </a:solidFill>
                <a:latin typeface="Calibri"/>
                <a:cs typeface="Calibri"/>
              </a:rPr>
              <a:t>13. </a:t>
            </a:r>
            <a:r>
              <a:rPr lang="en-US" sz="1800" b="1" err="1">
                <a:solidFill>
                  <a:schemeClr val="tx1"/>
                </a:solidFill>
                <a:latin typeface="Calibri"/>
                <a:cs typeface="Calibri"/>
              </a:rPr>
              <a:t>perp_race</a:t>
            </a:r>
            <a:r>
              <a:rPr lang="en-US" sz="1800">
                <a:latin typeface="Calibri"/>
                <a:cs typeface="Calibri"/>
              </a:rPr>
              <a:t> - Perpetrator's race description</a:t>
            </a:r>
          </a:p>
          <a:p>
            <a:pPr>
              <a:lnSpc>
                <a:spcPct val="90000"/>
              </a:lnSpc>
            </a:pPr>
            <a:r>
              <a:rPr lang="en-US" sz="1800" b="1">
                <a:solidFill>
                  <a:schemeClr val="tx1"/>
                </a:solidFill>
                <a:latin typeface="Calibri"/>
                <a:cs typeface="Calibri"/>
              </a:rPr>
              <a:t>14. </a:t>
            </a:r>
            <a:r>
              <a:rPr lang="en-US" sz="1800" b="1" err="1">
                <a:solidFill>
                  <a:schemeClr val="tx1"/>
                </a:solidFill>
                <a:latin typeface="Calibri"/>
                <a:cs typeface="Calibri"/>
              </a:rPr>
              <a:t>vic_age_group</a:t>
            </a:r>
            <a:r>
              <a:rPr lang="en-US" sz="1800">
                <a:latin typeface="Calibri"/>
                <a:cs typeface="Calibri"/>
              </a:rPr>
              <a:t> - Victim's age within a category</a:t>
            </a:r>
          </a:p>
          <a:p>
            <a:pPr>
              <a:lnSpc>
                <a:spcPct val="90000"/>
              </a:lnSpc>
            </a:pPr>
            <a:r>
              <a:rPr lang="en-US" sz="1800" b="1">
                <a:solidFill>
                  <a:schemeClr val="tx1"/>
                </a:solidFill>
                <a:latin typeface="Calibri"/>
                <a:cs typeface="Calibri"/>
              </a:rPr>
              <a:t>15. </a:t>
            </a:r>
            <a:r>
              <a:rPr lang="en-US" sz="1800" b="1" err="1">
                <a:solidFill>
                  <a:schemeClr val="tx1"/>
                </a:solidFill>
                <a:latin typeface="Calibri"/>
                <a:cs typeface="Calibri"/>
              </a:rPr>
              <a:t>vic_sex</a:t>
            </a:r>
            <a:r>
              <a:rPr lang="en-US" sz="1800" b="1">
                <a:solidFill>
                  <a:schemeClr val="tx1"/>
                </a:solidFill>
                <a:latin typeface="Calibri"/>
                <a:cs typeface="Calibri"/>
              </a:rPr>
              <a:t> </a:t>
            </a:r>
            <a:r>
              <a:rPr lang="en-US" sz="1800">
                <a:latin typeface="Calibri"/>
                <a:cs typeface="Calibri"/>
              </a:rPr>
              <a:t>- Victim's sex description</a:t>
            </a:r>
          </a:p>
          <a:p>
            <a:pPr>
              <a:lnSpc>
                <a:spcPct val="90000"/>
              </a:lnSpc>
            </a:pPr>
            <a:r>
              <a:rPr lang="en-US" sz="1800" b="1">
                <a:solidFill>
                  <a:schemeClr val="tx1"/>
                </a:solidFill>
                <a:latin typeface="Calibri"/>
                <a:cs typeface="Calibri"/>
              </a:rPr>
              <a:t>16. </a:t>
            </a:r>
            <a:r>
              <a:rPr lang="en-US" sz="1800" b="1" err="1">
                <a:solidFill>
                  <a:schemeClr val="tx1"/>
                </a:solidFill>
                <a:latin typeface="Calibri"/>
                <a:cs typeface="Calibri"/>
              </a:rPr>
              <a:t>vic_race</a:t>
            </a:r>
            <a:r>
              <a:rPr lang="en-US" sz="1800">
                <a:solidFill>
                  <a:schemeClr val="tx1"/>
                </a:solidFill>
                <a:latin typeface="Calibri"/>
                <a:cs typeface="Calibri"/>
              </a:rPr>
              <a:t> </a:t>
            </a:r>
            <a:r>
              <a:rPr lang="en-US" sz="1800">
                <a:latin typeface="Calibri"/>
                <a:cs typeface="Calibri"/>
              </a:rPr>
              <a:t>- Victim's race description</a:t>
            </a:r>
          </a:p>
          <a:p>
            <a:pPr>
              <a:lnSpc>
                <a:spcPct val="90000"/>
              </a:lnSpc>
            </a:pPr>
            <a:r>
              <a:rPr lang="en-US" sz="1800" b="1">
                <a:solidFill>
                  <a:schemeClr val="tx1"/>
                </a:solidFill>
                <a:latin typeface="Calibri"/>
                <a:cs typeface="Calibri"/>
              </a:rPr>
              <a:t>17. </a:t>
            </a:r>
            <a:r>
              <a:rPr lang="en-US" sz="1800" b="1" err="1">
                <a:solidFill>
                  <a:schemeClr val="tx1"/>
                </a:solidFill>
                <a:latin typeface="Calibri"/>
                <a:cs typeface="Calibri"/>
              </a:rPr>
              <a:t>x_coord_cd</a:t>
            </a:r>
            <a:r>
              <a:rPr lang="en-US" sz="1800">
                <a:latin typeface="Calibri"/>
                <a:cs typeface="Calibri"/>
              </a:rPr>
              <a:t> - Midblock X-coordinate for New York State Plane Coordinate System, Long Island Zone, NAD 83, units feet (FIPS 3104)</a:t>
            </a:r>
          </a:p>
          <a:p>
            <a:pPr>
              <a:lnSpc>
                <a:spcPct val="90000"/>
              </a:lnSpc>
            </a:pPr>
            <a:r>
              <a:rPr lang="en-US" sz="1800" b="1">
                <a:solidFill>
                  <a:schemeClr val="tx1"/>
                </a:solidFill>
                <a:latin typeface="Calibri"/>
                <a:cs typeface="Calibri"/>
              </a:rPr>
              <a:t>18. </a:t>
            </a:r>
            <a:r>
              <a:rPr lang="en-US" sz="1800" b="1" err="1">
                <a:solidFill>
                  <a:schemeClr val="tx1"/>
                </a:solidFill>
                <a:latin typeface="Calibri"/>
                <a:cs typeface="Calibri"/>
              </a:rPr>
              <a:t>y_coord_cd</a:t>
            </a:r>
            <a:r>
              <a:rPr lang="en-US" sz="1800">
                <a:latin typeface="Calibri"/>
                <a:cs typeface="Calibri"/>
              </a:rPr>
              <a:t> - Midblock Y-coordinate for New York State Plane Coordinate System, Long Island Zone, NAD 83, units feet (FIPS 3104)</a:t>
            </a:r>
          </a:p>
          <a:p>
            <a:pPr>
              <a:lnSpc>
                <a:spcPct val="90000"/>
              </a:lnSpc>
            </a:pPr>
            <a:r>
              <a:rPr lang="en-US" sz="1800" b="1">
                <a:solidFill>
                  <a:schemeClr val="tx1"/>
                </a:solidFill>
                <a:latin typeface="Calibri"/>
                <a:cs typeface="Calibri"/>
              </a:rPr>
              <a:t>19. latitude</a:t>
            </a:r>
            <a:r>
              <a:rPr lang="en-US" sz="1800">
                <a:latin typeface="Calibri"/>
                <a:cs typeface="Calibri"/>
              </a:rPr>
              <a:t> - Latitude coordinate for Global Coordinate System, WGS 1984, decimal degrees (EPSG 4326)</a:t>
            </a:r>
          </a:p>
          <a:p>
            <a:pPr>
              <a:lnSpc>
                <a:spcPct val="90000"/>
              </a:lnSpc>
            </a:pPr>
            <a:r>
              <a:rPr lang="en-US" sz="1800" b="1">
                <a:solidFill>
                  <a:schemeClr val="tx1"/>
                </a:solidFill>
                <a:latin typeface="Calibri"/>
                <a:cs typeface="Calibri"/>
              </a:rPr>
              <a:t>20. longitude </a:t>
            </a:r>
            <a:r>
              <a:rPr lang="en-US" sz="1800">
                <a:latin typeface="Calibri"/>
                <a:cs typeface="Calibri"/>
              </a:rPr>
              <a:t>- Longitude coordinate for Global Coordinate System, WGS 1984, decimal degrees (EPSG 4326)</a:t>
            </a:r>
          </a:p>
          <a:p>
            <a:pPr>
              <a:lnSpc>
                <a:spcPct val="90000"/>
              </a:lnSpc>
            </a:pPr>
            <a:r>
              <a:rPr lang="en-US" sz="1800" b="1">
                <a:solidFill>
                  <a:schemeClr val="tx1"/>
                </a:solidFill>
                <a:latin typeface="Calibri"/>
                <a:cs typeface="Calibri"/>
              </a:rPr>
              <a:t>21. </a:t>
            </a:r>
            <a:r>
              <a:rPr lang="en-US" sz="1800" b="1" err="1">
                <a:solidFill>
                  <a:schemeClr val="tx1"/>
                </a:solidFill>
                <a:latin typeface="Calibri"/>
                <a:cs typeface="Calibri"/>
              </a:rPr>
              <a:t>Lon_Lat</a:t>
            </a:r>
            <a:r>
              <a:rPr lang="en-US" sz="1800" b="1">
                <a:solidFill>
                  <a:schemeClr val="tx1"/>
                </a:solidFill>
                <a:latin typeface="Calibri"/>
                <a:cs typeface="Calibri"/>
              </a:rPr>
              <a:t> (</a:t>
            </a:r>
            <a:r>
              <a:rPr lang="en-US" sz="1800" b="1" err="1">
                <a:solidFill>
                  <a:schemeClr val="tx1"/>
                </a:solidFill>
                <a:latin typeface="Calibri"/>
                <a:cs typeface="Calibri"/>
              </a:rPr>
              <a:t>geocoded_column</a:t>
            </a:r>
            <a:r>
              <a:rPr lang="en-US" sz="1800" b="1">
                <a:solidFill>
                  <a:schemeClr val="tx1"/>
                </a:solidFill>
                <a:latin typeface="Calibri"/>
                <a:cs typeface="Calibri"/>
              </a:rPr>
              <a:t>)</a:t>
            </a:r>
            <a:r>
              <a:rPr lang="en-US" sz="1800">
                <a:latin typeface="Calibri"/>
                <a:cs typeface="Calibri"/>
              </a:rPr>
              <a:t> - Longitude and Latitude Coordinates for mapping</a:t>
            </a:r>
          </a:p>
        </p:txBody>
      </p:sp>
    </p:spTree>
    <p:extLst>
      <p:ext uri="{BB962C8B-B14F-4D97-AF65-F5344CB8AC3E}">
        <p14:creationId xmlns:p14="http://schemas.microsoft.com/office/powerpoint/2010/main" val="154341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754BB-5842-9C2C-4273-493A200A4B77}"/>
              </a:ext>
            </a:extLst>
          </p:cNvPr>
          <p:cNvSpPr>
            <a:spLocks noGrp="1"/>
          </p:cNvSpPr>
          <p:nvPr>
            <p:ph type="title"/>
          </p:nvPr>
        </p:nvSpPr>
        <p:spPr>
          <a:xfrm>
            <a:off x="492369" y="605896"/>
            <a:ext cx="3642309" cy="5646208"/>
          </a:xfrm>
        </p:spPr>
        <p:txBody>
          <a:bodyPr anchor="ctr">
            <a:normAutofit/>
          </a:bodyPr>
          <a:lstStyle/>
          <a:p>
            <a:r>
              <a:rPr lang="en-US" sz="3100" b="1">
                <a:solidFill>
                  <a:srgbClr val="FFFFFF"/>
                </a:solidFill>
              </a:rPr>
              <a:t>Data Preprocessing</a:t>
            </a:r>
          </a:p>
          <a:p>
            <a:endParaRPr lang="en-US" sz="3100">
              <a:solidFill>
                <a:srgbClr val="FFFFFF"/>
              </a:solidFill>
            </a:endParaRPr>
          </a:p>
        </p:txBody>
      </p:sp>
      <p:sp>
        <p:nvSpPr>
          <p:cNvPr id="3" name="Content Placeholder 2">
            <a:extLst>
              <a:ext uri="{FF2B5EF4-FFF2-40B4-BE49-F238E27FC236}">
                <a16:creationId xmlns:a16="http://schemas.microsoft.com/office/drawing/2014/main" id="{021FD299-D7EB-5D55-BF1E-9ECEA11DED76}"/>
              </a:ext>
            </a:extLst>
          </p:cNvPr>
          <p:cNvSpPr>
            <a:spLocks noGrp="1"/>
          </p:cNvSpPr>
          <p:nvPr>
            <p:ph idx="1"/>
          </p:nvPr>
        </p:nvSpPr>
        <p:spPr>
          <a:xfrm>
            <a:off x="5077450" y="835934"/>
            <a:ext cx="6944511" cy="5416170"/>
          </a:xfrm>
        </p:spPr>
        <p:txBody>
          <a:bodyPr vert="horz" lIns="0" tIns="45720" rIns="0" bIns="45720" rtlCol="0" anchor="ctr">
            <a:normAutofit fontScale="92500" lnSpcReduction="10000"/>
          </a:bodyPr>
          <a:lstStyle/>
          <a:p>
            <a:pPr marL="0" indent="0">
              <a:lnSpc>
                <a:spcPct val="90000"/>
              </a:lnSpc>
              <a:buNone/>
            </a:pPr>
            <a:r>
              <a:rPr lang="en-US" sz="1500" b="1">
                <a:latin typeface="Calibri"/>
                <a:ea typeface="+mn-lt"/>
                <a:cs typeface="+mn-lt"/>
              </a:rPr>
              <a:t>1</a:t>
            </a:r>
            <a:r>
              <a:rPr lang="en-US" sz="1800" b="1">
                <a:solidFill>
                  <a:schemeClr val="tx1"/>
                </a:solidFill>
                <a:latin typeface="Calibri"/>
                <a:ea typeface="+mn-lt"/>
                <a:cs typeface="+mn-lt"/>
              </a:rPr>
              <a:t>. Cleaning</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Handling Missing Values: </a:t>
            </a:r>
            <a:r>
              <a:rPr lang="en-US" sz="1800">
                <a:solidFill>
                  <a:schemeClr val="tx1"/>
                </a:solidFill>
                <a:latin typeface="Calibri"/>
                <a:ea typeface="+mn-lt"/>
                <a:cs typeface="+mn-lt"/>
              </a:rPr>
              <a:t>Handled missing values using forward fill to maintain data  consistency </a:t>
            </a:r>
            <a:r>
              <a:rPr lang="en-US" sz="1800" b="1">
                <a:solidFill>
                  <a:schemeClr val="tx1"/>
                </a:solidFill>
                <a:latin typeface="Garamond"/>
                <a:ea typeface="Calibri"/>
                <a:cs typeface="Calibri"/>
              </a:rPr>
              <a:t> </a:t>
            </a:r>
            <a:r>
              <a:rPr lang="en-US" sz="1800" b="1" err="1">
                <a:solidFill>
                  <a:schemeClr val="tx1"/>
                </a:solidFill>
                <a:latin typeface="Calibri"/>
                <a:ea typeface="Calibri"/>
                <a:cs typeface="Calibri"/>
              </a:rPr>
              <a:t>data.fillna</a:t>
            </a:r>
            <a:r>
              <a:rPr lang="en-US" sz="1800" b="1">
                <a:solidFill>
                  <a:schemeClr val="tx1"/>
                </a:solidFill>
                <a:latin typeface="Calibri"/>
                <a:ea typeface="Calibri"/>
                <a:cs typeface="Calibri"/>
              </a:rPr>
              <a:t>(method='</a:t>
            </a:r>
            <a:r>
              <a:rPr lang="en-US" sz="1800" b="1" err="1">
                <a:solidFill>
                  <a:schemeClr val="tx1"/>
                </a:solidFill>
                <a:latin typeface="Calibri"/>
                <a:ea typeface="Calibri"/>
                <a:cs typeface="Calibri"/>
              </a:rPr>
              <a:t>ffill</a:t>
            </a:r>
            <a:r>
              <a:rPr lang="en-US" sz="1800" b="1">
                <a:solidFill>
                  <a:schemeClr val="tx1"/>
                </a:solidFill>
                <a:latin typeface="Calibri"/>
                <a:ea typeface="Calibri"/>
                <a:cs typeface="Calibri"/>
              </a:rPr>
              <a:t>')</a:t>
            </a:r>
            <a:r>
              <a:rPr lang="en-US" sz="1800" b="1">
                <a:solidFill>
                  <a:schemeClr val="tx1"/>
                </a:solidFill>
                <a:latin typeface="Calibri"/>
                <a:ea typeface="+mn-lt"/>
                <a:cs typeface="+mn-lt"/>
              </a:rPr>
              <a:t>). </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Removing Duplicates: </a:t>
            </a:r>
            <a:r>
              <a:rPr lang="en-US" sz="1800">
                <a:solidFill>
                  <a:schemeClr val="tx1"/>
                </a:solidFill>
                <a:latin typeface="Calibri"/>
                <a:ea typeface="+mn-lt"/>
                <a:cs typeface="+mn-lt"/>
              </a:rPr>
              <a:t>Removed duplicate rows to ensure data integrity</a:t>
            </a:r>
            <a:r>
              <a:rPr lang="en-US" sz="1800" b="1">
                <a:solidFill>
                  <a:schemeClr val="tx1"/>
                </a:solidFill>
                <a:latin typeface="Calibri"/>
                <a:ea typeface="+mn-lt"/>
                <a:cs typeface="+mn-lt"/>
              </a:rPr>
              <a:t>(</a:t>
            </a:r>
            <a:r>
              <a:rPr lang="en-US" sz="1800" b="1">
                <a:solidFill>
                  <a:schemeClr val="tx1"/>
                </a:solidFill>
                <a:latin typeface="Calibri"/>
                <a:ea typeface="Calibri"/>
                <a:cs typeface="Calibri"/>
              </a:rPr>
              <a:t>data = data.drop_duplicates()</a:t>
            </a:r>
            <a:r>
              <a:rPr lang="en-US" sz="1800" b="1">
                <a:solidFill>
                  <a:schemeClr val="tx1"/>
                </a:solidFill>
                <a:latin typeface="Calibri"/>
                <a:ea typeface="+mn-lt"/>
                <a:cs typeface="+mn-lt"/>
              </a:rPr>
              <a:t>).</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Drop Null Values: </a:t>
            </a:r>
            <a:r>
              <a:rPr lang="en-US" sz="1800">
                <a:solidFill>
                  <a:schemeClr val="tx1"/>
                </a:solidFill>
                <a:latin typeface="Calibri"/>
                <a:ea typeface="+mn-lt"/>
                <a:cs typeface="+mn-lt"/>
              </a:rPr>
              <a:t>Dropped rows where 'STATISTICAL_MURDER_FLAG' was missing.</a:t>
            </a:r>
            <a:r>
              <a:rPr lang="en-US" sz="1800" b="1">
                <a:solidFill>
                  <a:schemeClr val="tx1"/>
                </a:solidFill>
                <a:latin typeface="Calibri"/>
                <a:ea typeface="+mn-lt"/>
                <a:cs typeface="+mn-lt"/>
              </a:rPr>
              <a:t>(</a:t>
            </a:r>
            <a:r>
              <a:rPr lang="en-US" sz="1800" b="1">
                <a:solidFill>
                  <a:schemeClr val="tx1"/>
                </a:solidFill>
                <a:latin typeface="Calibri"/>
                <a:ea typeface="Calibri"/>
                <a:cs typeface="Calibri"/>
              </a:rPr>
              <a:t>data = </a:t>
            </a:r>
            <a:r>
              <a:rPr lang="en-US" sz="1800" b="1" err="1">
                <a:solidFill>
                  <a:schemeClr val="tx1"/>
                </a:solidFill>
                <a:latin typeface="Calibri"/>
                <a:ea typeface="Calibri"/>
                <a:cs typeface="Calibri"/>
              </a:rPr>
              <a:t>data.dropna</a:t>
            </a:r>
            <a:r>
              <a:rPr lang="en-US" sz="1800" b="1">
                <a:solidFill>
                  <a:schemeClr val="tx1"/>
                </a:solidFill>
                <a:latin typeface="Calibri"/>
                <a:ea typeface="Calibri"/>
                <a:cs typeface="Calibri"/>
              </a:rPr>
              <a:t>(subset=['STATISTICAL_MURDER_FLAG'])</a:t>
            </a:r>
            <a:r>
              <a:rPr lang="en-US" sz="1800" b="1">
                <a:solidFill>
                  <a:schemeClr val="tx1"/>
                </a:solidFill>
                <a:latin typeface="Calibri"/>
                <a:ea typeface="+mn-lt"/>
                <a:cs typeface="+mn-lt"/>
              </a:rPr>
              <a:t>).</a:t>
            </a:r>
            <a:endParaRPr lang="en-US" sz="1800" b="1">
              <a:solidFill>
                <a:schemeClr val="tx1"/>
              </a:solidFill>
              <a:latin typeface="Calibri"/>
              <a:ea typeface="Calibri"/>
              <a:cs typeface="Calibri"/>
            </a:endParaRPr>
          </a:p>
          <a:p>
            <a:pPr marL="0" indent="0">
              <a:lnSpc>
                <a:spcPct val="90000"/>
              </a:lnSpc>
              <a:buNone/>
            </a:pPr>
            <a:r>
              <a:rPr lang="en-US" sz="1800" b="1">
                <a:solidFill>
                  <a:schemeClr val="tx1"/>
                </a:solidFill>
                <a:latin typeface="Calibri"/>
                <a:ea typeface="+mn-lt"/>
                <a:cs typeface="+mn-lt"/>
              </a:rPr>
              <a:t>2. Encoding Categorical Variables</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Label Encoding: </a:t>
            </a:r>
            <a:r>
              <a:rPr lang="en-US" sz="1800">
                <a:solidFill>
                  <a:schemeClr val="tx1"/>
                </a:solidFill>
                <a:latin typeface="Calibri"/>
                <a:ea typeface="+mn-lt"/>
                <a:cs typeface="+mn-lt"/>
              </a:rPr>
              <a:t>Applied label encoding to convert categorical features into numeric format for model compatibility.</a:t>
            </a:r>
            <a:r>
              <a:rPr lang="en-US" sz="1800" b="1">
                <a:solidFill>
                  <a:schemeClr val="tx1"/>
                </a:solidFill>
                <a:latin typeface="Calibri"/>
                <a:ea typeface="+mn-lt"/>
                <a:cs typeface="+mn-lt"/>
              </a:rPr>
              <a:t>(</a:t>
            </a:r>
            <a:r>
              <a:rPr lang="en-US" sz="1800" b="1">
                <a:solidFill>
                  <a:schemeClr val="tx1"/>
                </a:solidFill>
                <a:latin typeface="Calibri"/>
                <a:ea typeface="Calibri"/>
                <a:cs typeface="Calibri"/>
              </a:rPr>
              <a:t>le = </a:t>
            </a:r>
            <a:r>
              <a:rPr lang="en-US" sz="1800" b="1" err="1">
                <a:solidFill>
                  <a:schemeClr val="tx1"/>
                </a:solidFill>
                <a:latin typeface="Calibri"/>
                <a:ea typeface="Calibri"/>
                <a:cs typeface="Calibri"/>
              </a:rPr>
              <a:t>LabelEncoder</a:t>
            </a:r>
            <a:r>
              <a:rPr lang="en-US" sz="1800" b="1">
                <a:solidFill>
                  <a:schemeClr val="tx1"/>
                </a:solidFill>
                <a:latin typeface="Calibri"/>
                <a:ea typeface="Calibri"/>
                <a:cs typeface="Calibri"/>
              </a:rPr>
              <a:t>()</a:t>
            </a:r>
            <a:r>
              <a:rPr lang="en-US" sz="1800" b="1">
                <a:solidFill>
                  <a:schemeClr val="tx1"/>
                </a:solidFill>
                <a:latin typeface="Calibri"/>
                <a:ea typeface="+mn-lt"/>
                <a:cs typeface="+mn-lt"/>
              </a:rPr>
              <a:t>).</a:t>
            </a:r>
            <a:endParaRPr lang="en-US" sz="1800" b="1">
              <a:solidFill>
                <a:schemeClr val="tx1"/>
              </a:solidFill>
              <a:latin typeface="Calibri"/>
              <a:ea typeface="Calibri"/>
              <a:cs typeface="Calibri"/>
            </a:endParaRPr>
          </a:p>
          <a:p>
            <a:pPr marL="0" indent="0">
              <a:lnSpc>
                <a:spcPct val="90000"/>
              </a:lnSpc>
              <a:buNone/>
            </a:pPr>
            <a:r>
              <a:rPr lang="en-US" sz="1800" b="1">
                <a:solidFill>
                  <a:schemeClr val="tx1"/>
                </a:solidFill>
                <a:latin typeface="Calibri"/>
                <a:ea typeface="+mn-lt"/>
                <a:cs typeface="+mn-lt"/>
              </a:rPr>
              <a:t>3. Addressing Class Imbalance</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SMOTE: </a:t>
            </a:r>
            <a:r>
              <a:rPr lang="en-US" sz="1800">
                <a:solidFill>
                  <a:schemeClr val="tx1"/>
                </a:solidFill>
                <a:latin typeface="Calibri"/>
                <a:ea typeface="+mn-lt"/>
                <a:cs typeface="+mn-lt"/>
              </a:rPr>
              <a:t>Utilized SMOTE to generate synthetic samples, ensuring balanced class distribution</a:t>
            </a:r>
            <a:r>
              <a:rPr lang="en-US" sz="1800" b="1">
                <a:solidFill>
                  <a:schemeClr val="tx1"/>
                </a:solidFill>
                <a:ea typeface="+mn-lt"/>
                <a:cs typeface="+mn-lt"/>
              </a:rPr>
              <a:t>.</a:t>
            </a:r>
            <a:r>
              <a:rPr lang="en-US" sz="1800" b="1">
                <a:solidFill>
                  <a:schemeClr val="tx1"/>
                </a:solidFill>
                <a:latin typeface="Calibri"/>
                <a:ea typeface="+mn-lt"/>
                <a:cs typeface="+mn-lt"/>
              </a:rPr>
              <a:t>(</a:t>
            </a:r>
            <a:r>
              <a:rPr lang="en-US" sz="1800" b="1">
                <a:solidFill>
                  <a:schemeClr val="tx1"/>
                </a:solidFill>
                <a:latin typeface="Calibri"/>
                <a:ea typeface="Calibri"/>
                <a:cs typeface="Calibri"/>
              </a:rPr>
              <a:t>smote = SMOTE(random_state=42)</a:t>
            </a:r>
            <a:r>
              <a:rPr lang="en-US" sz="1800" b="1">
                <a:solidFill>
                  <a:schemeClr val="tx1"/>
                </a:solidFill>
                <a:latin typeface="Calibri"/>
                <a:ea typeface="+mn-lt"/>
                <a:cs typeface="+mn-lt"/>
              </a:rPr>
              <a:t>).</a:t>
            </a:r>
            <a:endParaRPr lang="en-US" sz="1800" b="1">
              <a:solidFill>
                <a:schemeClr val="tx1"/>
              </a:solidFill>
              <a:latin typeface="Calibri"/>
              <a:ea typeface="Calibri"/>
              <a:cs typeface="Calibri"/>
            </a:endParaRPr>
          </a:p>
          <a:p>
            <a:pPr marL="0" indent="0">
              <a:lnSpc>
                <a:spcPct val="90000"/>
              </a:lnSpc>
              <a:buNone/>
            </a:pPr>
            <a:r>
              <a:rPr lang="en-US" sz="1800" b="1">
                <a:solidFill>
                  <a:schemeClr val="tx1"/>
                </a:solidFill>
                <a:latin typeface="Calibri"/>
                <a:ea typeface="+mn-lt"/>
                <a:cs typeface="+mn-lt"/>
              </a:rPr>
              <a:t>4. Feature Scaling</a:t>
            </a:r>
            <a:endParaRPr lang="en-US" sz="1800" b="1">
              <a:solidFill>
                <a:schemeClr val="tx1"/>
              </a:solidFill>
              <a:latin typeface="Calibri"/>
              <a:ea typeface="Calibri"/>
              <a:cs typeface="Calibri"/>
            </a:endParaRPr>
          </a:p>
          <a:p>
            <a:pPr>
              <a:lnSpc>
                <a:spcPct val="90000"/>
              </a:lnSpc>
            </a:pPr>
            <a:r>
              <a:rPr lang="en-US" sz="1800" b="1">
                <a:solidFill>
                  <a:schemeClr val="tx1"/>
                </a:solidFill>
                <a:latin typeface="Calibri"/>
                <a:ea typeface="+mn-lt"/>
                <a:cs typeface="+mn-lt"/>
              </a:rPr>
              <a:t>Standard </a:t>
            </a:r>
            <a:r>
              <a:rPr lang="en-US" sz="1800" b="1" err="1">
                <a:solidFill>
                  <a:schemeClr val="tx1"/>
                </a:solidFill>
                <a:latin typeface="Calibri"/>
                <a:ea typeface="+mn-lt"/>
                <a:cs typeface="+mn-lt"/>
              </a:rPr>
              <a:t>Scaling:</a:t>
            </a:r>
            <a:r>
              <a:rPr lang="en-US" sz="1800" err="1">
                <a:solidFill>
                  <a:schemeClr val="tx1"/>
                </a:solidFill>
                <a:latin typeface="Calibri"/>
                <a:ea typeface="+mn-lt"/>
                <a:cs typeface="+mn-lt"/>
              </a:rPr>
              <a:t>Standardized</a:t>
            </a:r>
            <a:r>
              <a:rPr lang="en-US" sz="1800">
                <a:solidFill>
                  <a:schemeClr val="tx1"/>
                </a:solidFill>
                <a:latin typeface="Calibri"/>
                <a:ea typeface="+mn-lt"/>
                <a:cs typeface="+mn-lt"/>
              </a:rPr>
              <a:t> numerical features to have a mean of 0 and a standard deviation of 1, facilitating better model performance</a:t>
            </a:r>
            <a:r>
              <a:rPr lang="en-US" sz="1800" b="1">
                <a:solidFill>
                  <a:schemeClr val="tx1"/>
                </a:solidFill>
                <a:ea typeface="+mn-lt"/>
                <a:cs typeface="+mn-lt"/>
              </a:rPr>
              <a:t>.</a:t>
            </a:r>
            <a:r>
              <a:rPr lang="en-US" sz="1800" b="1">
                <a:solidFill>
                  <a:schemeClr val="tx1"/>
                </a:solidFill>
                <a:latin typeface="Calibri"/>
                <a:ea typeface="+mn-lt"/>
                <a:cs typeface="+mn-lt"/>
              </a:rPr>
              <a:t>(</a:t>
            </a:r>
            <a:r>
              <a:rPr lang="en-US" sz="1800" b="1">
                <a:solidFill>
                  <a:schemeClr val="tx1"/>
                </a:solidFill>
                <a:latin typeface="Calibri"/>
                <a:ea typeface="Calibri"/>
                <a:cs typeface="Calibri"/>
              </a:rPr>
              <a:t>scaler = </a:t>
            </a:r>
            <a:r>
              <a:rPr lang="en-US" sz="1800" b="1" err="1">
                <a:solidFill>
                  <a:schemeClr val="tx1"/>
                </a:solidFill>
                <a:latin typeface="Calibri"/>
                <a:ea typeface="Calibri"/>
                <a:cs typeface="Calibri"/>
              </a:rPr>
              <a:t>StandardScaler</a:t>
            </a:r>
            <a:r>
              <a:rPr lang="en-US" sz="1800" b="1">
                <a:solidFill>
                  <a:schemeClr val="tx1"/>
                </a:solidFill>
                <a:latin typeface="Calibri"/>
                <a:ea typeface="Calibri"/>
                <a:cs typeface="Calibri"/>
              </a:rPr>
              <a:t>()</a:t>
            </a:r>
            <a:r>
              <a:rPr lang="en-US" sz="1800" b="1">
                <a:solidFill>
                  <a:schemeClr val="tx1"/>
                </a:solidFill>
                <a:latin typeface="Calibri"/>
                <a:ea typeface="+mn-lt"/>
                <a:cs typeface="+mn-lt"/>
              </a:rPr>
              <a:t>).</a:t>
            </a:r>
            <a:endParaRPr lang="en-US" sz="1800" b="1">
              <a:solidFill>
                <a:schemeClr val="tx1"/>
              </a:solidFill>
              <a:latin typeface="Calibri"/>
              <a:ea typeface="Calibri"/>
              <a:cs typeface="Calibri"/>
            </a:endParaRPr>
          </a:p>
          <a:p>
            <a:pPr>
              <a:lnSpc>
                <a:spcPct val="90000"/>
              </a:lnSpc>
              <a:buFont typeface="Arial" panose="020F0502020204030204" pitchFamily="34" charset="0"/>
              <a:buChar char="•"/>
            </a:pPr>
            <a:endParaRPr lang="en-US" sz="1500">
              <a:latin typeface="Calibri"/>
              <a:ea typeface="Calibri"/>
              <a:cs typeface="Calibri"/>
            </a:endParaRPr>
          </a:p>
        </p:txBody>
      </p:sp>
    </p:spTree>
    <p:extLst>
      <p:ext uri="{BB962C8B-B14F-4D97-AF65-F5344CB8AC3E}">
        <p14:creationId xmlns:p14="http://schemas.microsoft.com/office/powerpoint/2010/main" val="251663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CF094-D83A-05B4-75AD-D304873D2E9C}"/>
              </a:ext>
            </a:extLst>
          </p:cNvPr>
          <p:cNvSpPr>
            <a:spLocks noGrp="1"/>
          </p:cNvSpPr>
          <p:nvPr>
            <p:ph type="title"/>
          </p:nvPr>
        </p:nvSpPr>
        <p:spPr>
          <a:xfrm>
            <a:off x="643467" y="516835"/>
            <a:ext cx="3448259" cy="1666501"/>
          </a:xfrm>
        </p:spPr>
        <p:txBody>
          <a:bodyPr>
            <a:normAutofit/>
          </a:bodyPr>
          <a:lstStyle/>
          <a:p>
            <a:r>
              <a:rPr lang="en-US" sz="3200" b="1">
                <a:solidFill>
                  <a:srgbClr val="FFFFFF"/>
                </a:solidFill>
                <a:latin typeface="Calibri"/>
                <a:cs typeface="Calibri"/>
              </a:rPr>
              <a:t>Exploratory Data Analysis</a:t>
            </a: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26CDF3-C199-491D-78B6-9FFA2D7BEEED}"/>
              </a:ext>
            </a:extLst>
          </p:cNvPr>
          <p:cNvSpPr>
            <a:spLocks noGrp="1"/>
          </p:cNvSpPr>
          <p:nvPr>
            <p:ph idx="1"/>
          </p:nvPr>
        </p:nvSpPr>
        <p:spPr>
          <a:xfrm>
            <a:off x="643467" y="2546224"/>
            <a:ext cx="3448259" cy="3342747"/>
          </a:xfrm>
        </p:spPr>
        <p:txBody>
          <a:bodyPr vert="horz" lIns="0" tIns="45720" rIns="0" bIns="45720" rtlCol="0" anchor="t">
            <a:normAutofit fontScale="92500" lnSpcReduction="10000"/>
          </a:bodyPr>
          <a:lstStyle/>
          <a:p>
            <a:pPr>
              <a:lnSpc>
                <a:spcPct val="90000"/>
              </a:lnSpc>
            </a:pPr>
            <a:r>
              <a:rPr lang="en-US" sz="1400">
                <a:solidFill>
                  <a:srgbClr val="FFFFFF"/>
                </a:solidFill>
                <a:latin typeface="Calibri"/>
                <a:ea typeface="Calibri"/>
                <a:cs typeface="Calibri"/>
              </a:rPr>
              <a:t> </a:t>
            </a:r>
            <a:r>
              <a:rPr lang="en-US" sz="1400">
                <a:solidFill>
                  <a:srgbClr val="FFFFFF"/>
                </a:solidFill>
                <a:latin typeface="Calibri"/>
                <a:ea typeface="+mn-lt"/>
                <a:cs typeface="+mn-lt"/>
              </a:rPr>
              <a:t>EDA is a crucial step in data analysis where we explore and visualize data to uncover patterns, spot anomalies, test hypotheses, and check assumptions.</a:t>
            </a:r>
          </a:p>
          <a:p>
            <a:pPr>
              <a:lnSpc>
                <a:spcPct val="90000"/>
              </a:lnSpc>
            </a:pPr>
            <a:r>
              <a:rPr lang="en-US" sz="1400" b="1">
                <a:solidFill>
                  <a:srgbClr val="FFFFFF"/>
                </a:solidFill>
                <a:latin typeface="Calibri"/>
                <a:ea typeface="+mn-lt"/>
                <a:cs typeface="+mn-lt"/>
              </a:rPr>
              <a:t>a. Heatmap of Shooting Incidents</a:t>
            </a:r>
            <a:endParaRPr lang="en-US" sz="1400" b="1">
              <a:solidFill>
                <a:srgbClr val="FFFFFF"/>
              </a:solidFill>
              <a:latin typeface="Calibri"/>
              <a:ea typeface="Calibri"/>
              <a:cs typeface="Calibri"/>
            </a:endParaRPr>
          </a:p>
          <a:p>
            <a:pPr>
              <a:lnSpc>
                <a:spcPct val="90000"/>
              </a:lnSpc>
            </a:pPr>
            <a:r>
              <a:rPr lang="en-US" sz="1400" b="1">
                <a:solidFill>
                  <a:srgbClr val="FFFFFF"/>
                </a:solidFill>
                <a:latin typeface="Calibri"/>
                <a:ea typeface="+mn-lt"/>
                <a:cs typeface="+mn-lt"/>
              </a:rPr>
              <a:t>Description</a:t>
            </a:r>
            <a:r>
              <a:rPr lang="en-US" sz="1400">
                <a:solidFill>
                  <a:srgbClr val="FFFFFF"/>
                </a:solidFill>
                <a:latin typeface="Calibri"/>
                <a:ea typeface="+mn-lt"/>
                <a:cs typeface="+mn-lt"/>
              </a:rPr>
              <a:t>: This heatmap visualization provides a clear and interactive way to identify hotspots of shooting incidents. It highlights areas with a higher concentration of shootings, allowing for targeted interventions.</a:t>
            </a:r>
            <a:endParaRPr lang="en-US" sz="1400">
              <a:solidFill>
                <a:srgbClr val="FFFFFF"/>
              </a:solidFill>
              <a:latin typeface="Calibri"/>
              <a:ea typeface="Calibri"/>
              <a:cs typeface="Calibri"/>
            </a:endParaRPr>
          </a:p>
          <a:p>
            <a:pPr>
              <a:lnSpc>
                <a:spcPct val="90000"/>
              </a:lnSpc>
            </a:pPr>
            <a:r>
              <a:rPr lang="en-US" sz="1400" b="1">
                <a:solidFill>
                  <a:srgbClr val="FFFFFF"/>
                </a:solidFill>
                <a:latin typeface="Calibri"/>
                <a:ea typeface="+mn-lt"/>
                <a:cs typeface="+mn-lt"/>
              </a:rPr>
              <a:t>Information Provided</a:t>
            </a:r>
            <a:r>
              <a:rPr lang="en-US" sz="1400">
                <a:solidFill>
                  <a:srgbClr val="FFFFFF"/>
                </a:solidFill>
                <a:latin typeface="Calibri"/>
                <a:ea typeface="+mn-lt"/>
                <a:cs typeface="+mn-lt"/>
              </a:rPr>
              <a:t>: The map shows where shootings are most frequent, helping to focus resources and strategies on high-risk areas.</a:t>
            </a:r>
            <a:endParaRPr lang="en-US" sz="1400">
              <a:solidFill>
                <a:srgbClr val="FFFFFF"/>
              </a:solidFill>
              <a:latin typeface="Calibri"/>
              <a:ea typeface="Calibri"/>
              <a:cs typeface="Calibri"/>
            </a:endParaRPr>
          </a:p>
          <a:p>
            <a:pPr>
              <a:lnSpc>
                <a:spcPct val="90000"/>
              </a:lnSpc>
            </a:pPr>
            <a:br>
              <a:rPr lang="en-US" sz="1100"/>
            </a:br>
            <a:endParaRPr lang="en-US" sz="1100">
              <a:solidFill>
                <a:srgbClr val="FFFFFF"/>
              </a:solidFill>
              <a:latin typeface="Calibri"/>
              <a:ea typeface="Calibri"/>
              <a:cs typeface="Calibri"/>
            </a:endParaRPr>
          </a:p>
          <a:p>
            <a:pPr>
              <a:lnSpc>
                <a:spcPct val="90000"/>
              </a:lnSpc>
            </a:pPr>
            <a:endParaRPr lang="en-US" sz="1100">
              <a:solidFill>
                <a:srgbClr val="FFFFFF"/>
              </a:solidFill>
            </a:endParaRPr>
          </a:p>
        </p:txBody>
      </p:sp>
      <p:pic>
        <p:nvPicPr>
          <p:cNvPr id="4" name="Picture 3" descr="A map with a heat map&#10;&#10;Description automatically generated">
            <a:extLst>
              <a:ext uri="{FF2B5EF4-FFF2-40B4-BE49-F238E27FC236}">
                <a16:creationId xmlns:a16="http://schemas.microsoft.com/office/drawing/2014/main" id="{B159D7A2-E8BD-0071-9E2D-B2CD57BEA4AE}"/>
              </a:ext>
            </a:extLst>
          </p:cNvPr>
          <p:cNvPicPr>
            <a:picLocks noChangeAspect="1"/>
          </p:cNvPicPr>
          <p:nvPr/>
        </p:nvPicPr>
        <p:blipFill>
          <a:blip r:embed="rId2"/>
          <a:srcRect l="17998" r="16880" b="1"/>
          <a:stretch/>
        </p:blipFill>
        <p:spPr>
          <a:xfrm>
            <a:off x="4654296" y="10"/>
            <a:ext cx="7537703" cy="6857990"/>
          </a:xfrm>
          <a:prstGeom prst="rect">
            <a:avLst/>
          </a:prstGeom>
        </p:spPr>
      </p:pic>
    </p:spTree>
    <p:extLst>
      <p:ext uri="{BB962C8B-B14F-4D97-AF65-F5344CB8AC3E}">
        <p14:creationId xmlns:p14="http://schemas.microsoft.com/office/powerpoint/2010/main" val="1860907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309104" y="516836"/>
            <a:ext cx="3268110" cy="1961086"/>
          </a:xfrm>
        </p:spPr>
        <p:txBody>
          <a:bodyPr vert="horz" lIns="91440" tIns="45720" rIns="91440" bIns="45720" rtlCol="0" anchor="b">
            <a:normAutofit/>
          </a:bodyPr>
          <a:lstStyle/>
          <a:p>
            <a:r>
              <a:rPr lang="en-US" sz="3200">
                <a:solidFill>
                  <a:srgbClr val="FFFFFF"/>
                </a:solidFill>
              </a:rPr>
              <a:t> Key Relationships and Insights</a:t>
            </a:r>
          </a:p>
          <a:p>
            <a:endParaRPr lang="en-US" sz="1600">
              <a:solidFill>
                <a:srgbClr val="FFFFFF"/>
              </a:solidFill>
            </a:endParaRPr>
          </a:p>
        </p:txBody>
      </p:sp>
      <p:cxnSp>
        <p:nvCxnSpPr>
          <p:cNvPr id="29" name="Straight Connector 2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B877-F6A0-2E67-320F-6B002C0A1078}"/>
              </a:ext>
            </a:extLst>
          </p:cNvPr>
          <p:cNvSpPr txBox="1"/>
          <p:nvPr/>
        </p:nvSpPr>
        <p:spPr>
          <a:xfrm>
            <a:off x="139266" y="2799654"/>
            <a:ext cx="3685083" cy="3035206"/>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400">
                <a:solidFill>
                  <a:srgbClr val="FFFFFF"/>
                </a:solidFill>
                <a:latin typeface="Calibri"/>
                <a:cs typeface="Calibri"/>
              </a:rPr>
              <a:t>This pair plot visualizes relationships between key demographic features (sex, race, age group of perpetrators and victims) and the fatality of shooting incidents (STATISTICAL_MURDER_FLAG). Color-coded for fatal (orange) and non-fatal (blue) incidents, the scatter plots show interactions between pairs of features, while the diagonal plots display their distributions.</a:t>
            </a:r>
          </a:p>
          <a:p>
            <a:pPr marL="285750" indent="-285750">
              <a:lnSpc>
                <a:spcPct val="90000"/>
              </a:lnSpc>
              <a:spcAft>
                <a:spcPts val="600"/>
              </a:spcAft>
              <a:buFont typeface="Calibri" panose="020F0502020204030204" pitchFamily="34" charset="0"/>
              <a:buChar char="•"/>
            </a:pPr>
            <a:r>
              <a:rPr lang="en-US" sz="1400">
                <a:solidFill>
                  <a:srgbClr val="FFFFFF"/>
                </a:solidFill>
                <a:latin typeface="Calibri"/>
                <a:cs typeface="Calibri"/>
              </a:rPr>
              <a:t>Male perpetrators and victims are the majority in both fatal and non-fatal incidents.</a:t>
            </a:r>
          </a:p>
          <a:p>
            <a:pPr marL="285750" indent="-285750">
              <a:lnSpc>
                <a:spcPct val="90000"/>
              </a:lnSpc>
              <a:spcAft>
                <a:spcPts val="600"/>
              </a:spcAft>
              <a:buFont typeface="Calibri" panose="020F0502020204030204" pitchFamily="34" charset="0"/>
              <a:buChar char="•"/>
            </a:pPr>
            <a:r>
              <a:rPr lang="en-US" sz="1400">
                <a:solidFill>
                  <a:srgbClr val="FFFFFF"/>
                </a:solidFill>
                <a:latin typeface="Calibri"/>
                <a:cs typeface="Calibri"/>
              </a:rPr>
              <a:t>Black and Hispanic races are more frequently involved in fatal incidents, both as perpetrators and victims.</a:t>
            </a:r>
          </a:p>
          <a:p>
            <a:pPr marL="285750" indent="-285750">
              <a:lnSpc>
                <a:spcPct val="90000"/>
              </a:lnSpc>
              <a:spcAft>
                <a:spcPts val="600"/>
              </a:spcAft>
              <a:buFont typeface="Calibri" panose="020F0502020204030204" pitchFamily="34" charset="0"/>
              <a:buChar char="•"/>
            </a:pPr>
            <a:r>
              <a:rPr lang="en-US" sz="1400">
                <a:solidFill>
                  <a:srgbClr val="FFFFFF"/>
                </a:solidFill>
                <a:latin typeface="Calibri"/>
                <a:cs typeface="Calibri"/>
              </a:rPr>
              <a:t>The 25-44 age group of victims shows a higher association with fatal outcomes.</a:t>
            </a:r>
          </a:p>
          <a:p>
            <a:pPr>
              <a:lnSpc>
                <a:spcPct val="90000"/>
              </a:lnSpc>
              <a:spcAft>
                <a:spcPts val="600"/>
              </a:spcAft>
              <a:buFont typeface="Calibri" panose="020F0502020204030204" pitchFamily="34" charset="0"/>
            </a:pPr>
            <a:endParaRPr lang="en-US" sz="1400">
              <a:solidFill>
                <a:srgbClr val="FFFFFF"/>
              </a:solidFill>
              <a:latin typeface="Calibri"/>
              <a:cs typeface="Calibri"/>
            </a:endParaRPr>
          </a:p>
        </p:txBody>
      </p:sp>
      <p:pic>
        <p:nvPicPr>
          <p:cNvPr id="4" name="Content Placeholder 3">
            <a:extLst>
              <a:ext uri="{FF2B5EF4-FFF2-40B4-BE49-F238E27FC236}">
                <a16:creationId xmlns:a16="http://schemas.microsoft.com/office/drawing/2014/main" id="{263772A5-5779-EFC6-A9EA-FEBD9267C8BA}"/>
              </a:ext>
            </a:extLst>
          </p:cNvPr>
          <p:cNvPicPr>
            <a:picLocks noGrp="1" noChangeAspect="1"/>
          </p:cNvPicPr>
          <p:nvPr>
            <p:ph idx="1"/>
          </p:nvPr>
        </p:nvPicPr>
        <p:blipFill>
          <a:blip r:embed="rId2"/>
          <a:srcRect r="6577" b="2"/>
          <a:stretch/>
        </p:blipFill>
        <p:spPr>
          <a:xfrm>
            <a:off x="5075711" y="640080"/>
            <a:ext cx="6130694" cy="5577840"/>
          </a:xfrm>
          <a:prstGeom prst="rect">
            <a:avLst/>
          </a:prstGeom>
        </p:spPr>
      </p:pic>
    </p:spTree>
    <p:extLst>
      <p:ext uri="{BB962C8B-B14F-4D97-AF65-F5344CB8AC3E}">
        <p14:creationId xmlns:p14="http://schemas.microsoft.com/office/powerpoint/2010/main" val="11188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D0CE62-BA23-A581-5D3B-069C686B9904}"/>
              </a:ext>
            </a:extLst>
          </p:cNvPr>
          <p:cNvSpPr>
            <a:spLocks noGrp="1"/>
          </p:cNvSpPr>
          <p:nvPr>
            <p:ph type="title"/>
          </p:nvPr>
        </p:nvSpPr>
        <p:spPr>
          <a:xfrm>
            <a:off x="203002" y="864077"/>
            <a:ext cx="3374212" cy="2086477"/>
          </a:xfrm>
        </p:spPr>
        <p:txBody>
          <a:bodyPr vert="horz" lIns="91440" tIns="45720" rIns="91440" bIns="45720" rtlCol="0" anchor="b">
            <a:normAutofit/>
          </a:bodyPr>
          <a:lstStyle/>
          <a:p>
            <a:r>
              <a:rPr lang="en-US" sz="3100">
                <a:solidFill>
                  <a:srgbClr val="FFFFFF"/>
                </a:solidFill>
              </a:rPr>
              <a:t>Geographic Insights from Incident </a:t>
            </a:r>
          </a:p>
          <a:p>
            <a:endParaRPr lang="en-US" sz="1600">
              <a:solidFill>
                <a:srgbClr val="FFFFFF"/>
              </a:solidFill>
            </a:endParaRPr>
          </a:p>
          <a:p>
            <a:endParaRPr lang="en-US" sz="1600" b="1">
              <a:solidFill>
                <a:srgbClr val="FFFFFF"/>
              </a:solidFill>
            </a:endParaRPr>
          </a:p>
          <a:p>
            <a:endParaRPr lang="en-US" sz="1600">
              <a:solidFill>
                <a:srgbClr val="FFFFFF"/>
              </a:solidFill>
            </a:endParaRPr>
          </a:p>
        </p:txBody>
      </p:sp>
      <p:cxnSp>
        <p:nvCxnSpPr>
          <p:cNvPr id="29" name="Straight Connector 2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35B877-F6A0-2E67-320F-6B002C0A1078}"/>
              </a:ext>
            </a:extLst>
          </p:cNvPr>
          <p:cNvSpPr txBox="1"/>
          <p:nvPr/>
        </p:nvSpPr>
        <p:spPr>
          <a:xfrm>
            <a:off x="196993" y="2695745"/>
            <a:ext cx="3685083" cy="3035206"/>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pPr>
            <a:r>
              <a:rPr lang="en-US" sz="1600">
                <a:solidFill>
                  <a:srgbClr val="FFFFFF"/>
                </a:solidFill>
                <a:latin typeface="Calibri"/>
                <a:cs typeface="Calibri"/>
              </a:rPr>
              <a:t>This interactive scatter plot lets you see where shooting incidents happened. By hovering over each point, you can get more details like the borough and time of the incident. It helps you spot trends and problem areas in a clear, visual way.</a:t>
            </a:r>
          </a:p>
          <a:p>
            <a:pPr marL="285750" indent="-285750">
              <a:lnSpc>
                <a:spcPct val="90000"/>
              </a:lnSpc>
              <a:spcAft>
                <a:spcPts val="600"/>
              </a:spcAft>
              <a:buFont typeface="Calibri,Sans-Serif"/>
              <a:buChar char="•"/>
            </a:pPr>
            <a:r>
              <a:rPr lang="en-US" sz="1600" b="1">
                <a:solidFill>
                  <a:srgbClr val="FFFFFF"/>
                </a:solidFill>
                <a:latin typeface="Calibri"/>
                <a:cs typeface="Calibri"/>
              </a:rPr>
              <a:t>Geographic Insights</a:t>
            </a:r>
            <a:r>
              <a:rPr lang="en-US" sz="1600">
                <a:solidFill>
                  <a:srgbClr val="FFFFFF"/>
                </a:solidFill>
                <a:latin typeface="Calibri"/>
                <a:cs typeface="Calibri"/>
              </a:rPr>
              <a:t>: Understand where shooting incidents are happening, with a clear distinction between fatal and non-fatal incidents.</a:t>
            </a:r>
          </a:p>
          <a:p>
            <a:pPr marL="285750" indent="-285750">
              <a:lnSpc>
                <a:spcPct val="90000"/>
              </a:lnSpc>
              <a:spcAft>
                <a:spcPts val="600"/>
              </a:spcAft>
              <a:buFont typeface="Calibri,Sans-Serif"/>
              <a:buChar char="•"/>
            </a:pPr>
            <a:r>
              <a:rPr lang="en-US" sz="1600" b="1">
                <a:solidFill>
                  <a:srgbClr val="FFFFFF"/>
                </a:solidFill>
                <a:latin typeface="Calibri"/>
                <a:cs typeface="Calibri"/>
              </a:rPr>
              <a:t>Contextual Data</a:t>
            </a:r>
            <a:r>
              <a:rPr lang="en-US" sz="1600">
                <a:solidFill>
                  <a:srgbClr val="FFFFFF"/>
                </a:solidFill>
                <a:latin typeface="Calibri"/>
                <a:cs typeface="Calibri"/>
              </a:rPr>
              <a:t>: Gain additional information about each incident, such as its borough and time.</a:t>
            </a:r>
          </a:p>
          <a:p>
            <a:pPr marL="285750" indent="-285750">
              <a:lnSpc>
                <a:spcPct val="90000"/>
              </a:lnSpc>
              <a:spcAft>
                <a:spcPts val="600"/>
              </a:spcAft>
              <a:buFont typeface="Calibri,Sans-Serif"/>
              <a:buChar char="•"/>
            </a:pPr>
            <a:r>
              <a:rPr lang="en-US" sz="1600" b="1">
                <a:solidFill>
                  <a:srgbClr val="FFFFFF"/>
                </a:solidFill>
                <a:latin typeface="Calibri"/>
                <a:cs typeface="Calibri"/>
              </a:rPr>
              <a:t>Hotspot Identification</a:t>
            </a:r>
            <a:r>
              <a:rPr lang="en-US" sz="1600">
                <a:solidFill>
                  <a:srgbClr val="FFFFFF"/>
                </a:solidFill>
                <a:latin typeface="Calibri"/>
                <a:cs typeface="Calibri"/>
              </a:rPr>
              <a:t>: Identify specific areas requiring focused law enforcement or community interventions.</a:t>
            </a:r>
          </a:p>
          <a:p>
            <a:pPr>
              <a:lnSpc>
                <a:spcPct val="90000"/>
              </a:lnSpc>
              <a:spcAft>
                <a:spcPts val="600"/>
              </a:spcAft>
            </a:pPr>
            <a:endParaRPr lang="en-US" sz="1600">
              <a:solidFill>
                <a:srgbClr val="FFFFFF"/>
              </a:solidFill>
              <a:latin typeface="Calibri"/>
              <a:cs typeface="Calibri"/>
            </a:endParaRPr>
          </a:p>
          <a:p>
            <a:pPr>
              <a:lnSpc>
                <a:spcPct val="90000"/>
              </a:lnSpc>
              <a:spcAft>
                <a:spcPts val="600"/>
              </a:spcAft>
            </a:pPr>
            <a:endParaRPr lang="en-US" sz="1600">
              <a:solidFill>
                <a:srgbClr val="FFFFFF"/>
              </a:solidFill>
              <a:latin typeface="Calibri"/>
              <a:cs typeface="Calibri"/>
            </a:endParaRPr>
          </a:p>
          <a:p>
            <a:pPr>
              <a:lnSpc>
                <a:spcPct val="90000"/>
              </a:lnSpc>
              <a:spcAft>
                <a:spcPts val="600"/>
              </a:spcAft>
              <a:buFont typeface="Calibri" panose="020F0502020204030204" pitchFamily="34" charset="0"/>
            </a:pPr>
            <a:endParaRPr lang="en-US" sz="1200">
              <a:solidFill>
                <a:srgbClr val="FFFFFF"/>
              </a:solidFill>
            </a:endParaRPr>
          </a:p>
        </p:txBody>
      </p:sp>
      <p:pic>
        <p:nvPicPr>
          <p:cNvPr id="7" name="Content Placeholder 6" descr="A red and blue dots on a white background&#10;&#10;Description automatically generated">
            <a:extLst>
              <a:ext uri="{FF2B5EF4-FFF2-40B4-BE49-F238E27FC236}">
                <a16:creationId xmlns:a16="http://schemas.microsoft.com/office/drawing/2014/main" id="{DF87A3DF-0DFA-F034-3113-E246AA125506}"/>
              </a:ext>
            </a:extLst>
          </p:cNvPr>
          <p:cNvPicPr>
            <a:picLocks noGrp="1" noChangeAspect="1"/>
          </p:cNvPicPr>
          <p:nvPr>
            <p:ph idx="1"/>
          </p:nvPr>
        </p:nvPicPr>
        <p:blipFill>
          <a:blip r:embed="rId2"/>
          <a:stretch>
            <a:fillRect/>
          </a:stretch>
        </p:blipFill>
        <p:spPr>
          <a:xfrm>
            <a:off x="4302299" y="708763"/>
            <a:ext cx="7689271" cy="5012677"/>
          </a:xfrm>
        </p:spPr>
      </p:pic>
    </p:spTree>
    <p:extLst>
      <p:ext uri="{BB962C8B-B14F-4D97-AF65-F5344CB8AC3E}">
        <p14:creationId xmlns:p14="http://schemas.microsoft.com/office/powerpoint/2010/main" val="426005561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RetrospectVTI</vt:lpstr>
      <vt:lpstr>Predicting Fatalities: NYPD Shooting Incident Model</vt:lpstr>
      <vt:lpstr>Objective</vt:lpstr>
      <vt:lpstr>Data Overview </vt:lpstr>
      <vt:lpstr>Key Features</vt:lpstr>
      <vt:lpstr>PowerPoint Presentation</vt:lpstr>
      <vt:lpstr>Data Preprocessing </vt:lpstr>
      <vt:lpstr>Exploratory Data Analysis</vt:lpstr>
      <vt:lpstr> Key Relationships and Insights </vt:lpstr>
      <vt:lpstr>Geographic Insights from Incident    </vt:lpstr>
      <vt:lpstr>Shooting Incident by Victim Sex   </vt:lpstr>
      <vt:lpstr>Correlation Heatmap   </vt:lpstr>
      <vt:lpstr>Model Performance Comparison    </vt:lpstr>
      <vt:lpstr>Cross-Validation Performance     </vt:lpstr>
      <vt:lpstr>Feature Importance Analysis with SHAP  Feature Importance: This SHAP summary plot reveals which features are most influential in predicting shooting incident fatalities. Model Transparency: It enhances model transparency by showing how each feature affects the predictions. Guidance for Improvement: Insights from this plot can guide further model refinement and feature engineering. Color Coding: Blue dots (low values) and red dots (high values) indicate the feature's value and its impact direction on the model output.    </vt:lpstr>
      <vt:lpstr>Conclusion</vt:lpstr>
      <vt:lpstr>Power BI Dashboard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150</cp:revision>
  <dcterms:created xsi:type="dcterms:W3CDTF">2024-10-08T19:29:47Z</dcterms:created>
  <dcterms:modified xsi:type="dcterms:W3CDTF">2024-10-09T17:09:07Z</dcterms:modified>
</cp:coreProperties>
</file>