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  <p:sldMasterId id="2147483743" r:id="rId2"/>
  </p:sldMasterIdLst>
  <p:notesMasterIdLst>
    <p:notesMasterId r:id="rId23"/>
  </p:notesMasterIdLst>
  <p:handoutMasterIdLst>
    <p:handoutMasterId r:id="rId24"/>
  </p:handoutMasterIdLst>
  <p:sldIdLst>
    <p:sldId id="696" r:id="rId3"/>
    <p:sldId id="708" r:id="rId4"/>
    <p:sldId id="709" r:id="rId5"/>
    <p:sldId id="710" r:id="rId6"/>
    <p:sldId id="711" r:id="rId7"/>
    <p:sldId id="712" r:id="rId8"/>
    <p:sldId id="739" r:id="rId9"/>
    <p:sldId id="728" r:id="rId10"/>
    <p:sldId id="729" r:id="rId11"/>
    <p:sldId id="730" r:id="rId12"/>
    <p:sldId id="731" r:id="rId13"/>
    <p:sldId id="732" r:id="rId14"/>
    <p:sldId id="734" r:id="rId15"/>
    <p:sldId id="733" r:id="rId16"/>
    <p:sldId id="735" r:id="rId17"/>
    <p:sldId id="736" r:id="rId18"/>
    <p:sldId id="737" r:id="rId19"/>
    <p:sldId id="738" r:id="rId20"/>
    <p:sldId id="740" r:id="rId21"/>
    <p:sldId id="707" r:id="rId22"/>
  </p:sldIdLst>
  <p:sldSz cx="12188825" cy="6858000"/>
  <p:notesSz cx="6858000" cy="9144000"/>
  <p:custDataLst>
    <p:tags r:id="rId25"/>
  </p:custDataLst>
  <p:defaultTextStyle>
    <a:defPPr>
      <a:defRPr lang="en-US"/>
    </a:defPPr>
    <a:lvl1pPr marL="0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95">
          <p15:clr>
            <a:srgbClr val="A4A3A4"/>
          </p15:clr>
        </p15:guide>
        <p15:guide id="2" orient="horz" pos="4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29000"/>
    <a:srgbClr val="F68EF1"/>
    <a:srgbClr val="FF9900"/>
    <a:srgbClr val="D7B7BC"/>
    <a:srgbClr val="F0720A"/>
    <a:srgbClr val="DAA600"/>
    <a:srgbClr val="FBB034"/>
    <a:srgbClr val="333953"/>
    <a:srgbClr val="BC5908"/>
    <a:srgbClr val="5C732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086" autoAdjust="0"/>
  </p:normalViewPr>
  <p:slideViewPr>
    <p:cSldViewPr snapToGrid="0">
      <p:cViewPr>
        <p:scale>
          <a:sx n="70" d="100"/>
          <a:sy n="70" d="100"/>
        </p:scale>
        <p:origin x="-648" y="-72"/>
      </p:cViewPr>
      <p:guideLst>
        <p:guide orient="horz" pos="595"/>
        <p:guide orient="horz" pos="460"/>
        <p:guide pos="3839"/>
      </p:guideLst>
    </p:cSldViewPr>
  </p:slideViewPr>
  <p:outlineViewPr>
    <p:cViewPr>
      <p:scale>
        <a:sx n="33" d="100"/>
        <a:sy n="33" d="100"/>
      </p:scale>
      <p:origin x="0" y="3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6108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71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2452253"/>
            <a:ext cx="12188825" cy="44057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23"/>
            <a:ext cx="12188825" cy="1267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183" y="1525531"/>
            <a:ext cx="11126748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183" y="1890013"/>
            <a:ext cx="11126748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544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F78C-0077-4668-88B9-243DFB96141B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Air Quality – Project Presentation by Anupam Ranjan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0707-6B9C-41AD-8E71-8169BFD8CE9E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441" y="6629400"/>
            <a:ext cx="5203530" cy="168275"/>
          </a:xfrm>
        </p:spPr>
        <p:txBody>
          <a:bodyPr/>
          <a:lstStyle/>
          <a:p>
            <a:r>
              <a:rPr lang="en-US" dirty="0" smtClean="0"/>
              <a:t>Air Quality – Project Presentation by Anupam Ranjan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I_Tem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727075"/>
            <a:ext cx="11579384" cy="4111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18" descr="FindOut_PPTFooter_Navy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27028" y="5940449"/>
            <a:ext cx="11724481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0" descr="REI_08_RG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1247441" y="6059512"/>
            <a:ext cx="6032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0465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7668-7CB5-401B-A4E5-A798FE114AAD}" type="datetime1">
              <a:rPr lang="en-US" smtClean="0">
                <a:solidFill>
                  <a:prstClr val="white"/>
                </a:solidFill>
              </a:rPr>
              <a:pPr/>
              <a:t>10/1/2018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>
                <a:solidFill>
                  <a:prstClr val="white"/>
                </a:solidFill>
              </a:rPr>
              <a:pPr algn="ctr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12188825" cy="5699124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ea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7063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>
                <a:solidFill>
                  <a:prstClr val="white"/>
                </a:solidFill>
              </a:rPr>
              <a:pPr/>
              <a:t>10/1/2018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>
                <a:solidFill>
                  <a:prstClr val="white"/>
                </a:solidFill>
              </a:rPr>
              <a:pPr algn="ctr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441" y="6629400"/>
            <a:ext cx="5203530" cy="168275"/>
          </a:xfrm>
        </p:spPr>
        <p:txBody>
          <a:bodyPr/>
          <a:lstStyle/>
          <a:p>
            <a:r>
              <a:rPr lang="en-US" dirty="0" smtClean="0"/>
              <a:t>Air Quality – Project Presentation by Anupam Ranjan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4753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0707-6B9C-41AD-8E71-8169BFD8CE9E}" type="datetime1">
              <a:rPr lang="en-US" smtClean="0">
                <a:solidFill>
                  <a:prstClr val="white"/>
                </a:solidFill>
              </a:rPr>
              <a:pPr/>
              <a:t>10/1/2018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>
                <a:solidFill>
                  <a:prstClr val="white"/>
                </a:solidFill>
              </a:rPr>
              <a:pPr algn="ctr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441" y="6629400"/>
            <a:ext cx="5203530" cy="168275"/>
          </a:xfrm>
        </p:spPr>
        <p:txBody>
          <a:bodyPr/>
          <a:lstStyle/>
          <a:p>
            <a:r>
              <a:rPr lang="en-US" dirty="0" smtClean="0"/>
              <a:t>Air Quality – Project Presentation by Anupam Ranjan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891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25"/>
            <a:ext cx="12188825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5" tIns="54412" rIns="108825" bIns="54412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442099"/>
            <a:ext cx="12188825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5" tIns="54412" rIns="108825" bIns="54412" anchor="ctr"/>
          <a:lstStyle/>
          <a:p>
            <a:pPr algn="ctr"/>
            <a:endParaRPr lang="en-US" dirty="0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184149"/>
            <a:ext cx="11579384" cy="411163"/>
          </a:xfrm>
          <a:prstGeom prst="rect">
            <a:avLst/>
          </a:prstGeom>
        </p:spPr>
        <p:txBody>
          <a:bodyPr vert="horz" lIns="108825" tIns="54412" rIns="108825" bIns="54412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990600"/>
            <a:ext cx="11579384" cy="5181600"/>
          </a:xfrm>
          <a:prstGeom prst="rect">
            <a:avLst/>
          </a:prstGeom>
        </p:spPr>
        <p:txBody>
          <a:bodyPr vert="horz" lIns="108825" tIns="54412" rIns="108825" bIns="5441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6545" y="6629400"/>
            <a:ext cx="1015735" cy="168275"/>
          </a:xfrm>
          <a:prstGeom prst="rect">
            <a:avLst/>
          </a:prstGeom>
        </p:spPr>
        <p:txBody>
          <a:bodyPr vert="horz" lIns="108825" tIns="54412" rIns="108825" bIns="54412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AB78257-7A7E-4BBC-BB44-767E213B120F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5"/>
          </a:xfrm>
          <a:prstGeom prst="rect">
            <a:avLst/>
          </a:prstGeom>
        </p:spPr>
        <p:txBody>
          <a:bodyPr vert="horz" lIns="0" tIns="54412" rIns="108825" bIns="54412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545" y="6477000"/>
            <a:ext cx="1015735" cy="168275"/>
          </a:xfrm>
          <a:prstGeom prst="rect">
            <a:avLst/>
          </a:prstGeom>
        </p:spPr>
        <p:txBody>
          <a:bodyPr vert="horz" lIns="108825" tIns="54412" rIns="108825" bIns="54412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6" r:id="rId4"/>
    <p:sldLayoutId id="2147483817" r:id="rId5"/>
  </p:sldLayoutIdLst>
  <p:hf hdr="0" ftr="0" dt="0"/>
  <p:txStyles>
    <p:titleStyle>
      <a:lvl1pPr algn="l" defTabSz="1088246" rtl="0" eaLnBrk="1" latinLnBrk="0" hangingPunct="1"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5841" indent="-275841" algn="l" defTabSz="1088246" rtl="0" eaLnBrk="1" latinLnBrk="0" hangingPunct="1">
        <a:spcBef>
          <a:spcPts val="715"/>
        </a:spcBef>
        <a:buClr>
          <a:schemeClr val="accent4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51679" indent="-275841" algn="l" defTabSz="1088246" rtl="0" eaLnBrk="1" latinLnBrk="0" hangingPunct="1">
        <a:spcBef>
          <a:spcPts val="715"/>
        </a:spcBef>
        <a:buClr>
          <a:schemeClr val="accent4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47" indent="-200268" algn="l" defTabSz="1088246" rtl="0" eaLnBrk="1" latinLnBrk="0" hangingPunct="1">
        <a:spcBef>
          <a:spcPts val="715"/>
        </a:spcBef>
        <a:buClr>
          <a:schemeClr val="accent4"/>
        </a:buClr>
        <a:buSzPct val="70000"/>
        <a:buFont typeface="Wingdings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27" indent="-198379" algn="l" defTabSz="1088246" rtl="0" eaLnBrk="1" latinLnBrk="0" hangingPunct="1">
        <a:spcBef>
          <a:spcPts val="715"/>
        </a:spcBef>
        <a:buClr>
          <a:schemeClr val="accent4"/>
        </a:buClr>
        <a:buSzPct val="70000"/>
        <a:buFont typeface="Wingdings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46" indent="-137920" algn="l" defTabSz="1088246" rtl="0" eaLnBrk="1" latinLnBrk="0" hangingPunct="1">
        <a:spcBef>
          <a:spcPts val="715"/>
        </a:spcBef>
        <a:buClr>
          <a:schemeClr val="accent4"/>
        </a:buClr>
        <a:buSzPct val="70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675" indent="-272062" algn="l" defTabSz="108824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797" indent="-272062" algn="l" defTabSz="108824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0919" indent="-272062" algn="l" defTabSz="108824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042" indent="-272062" algn="l" defTabSz="108824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4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22" algn="l" defTabSz="108824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46" algn="l" defTabSz="108824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368" algn="l" defTabSz="108824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490" algn="l" defTabSz="108824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613" algn="l" defTabSz="108824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735" algn="l" defTabSz="108824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859" algn="l" defTabSz="108824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981" algn="l" defTabSz="108824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1"/>
            <a:ext cx="12188825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17" tIns="54406" rIns="108817" bIns="54406" anchor="ctr"/>
          <a:lstStyle/>
          <a:p>
            <a:pPr algn="ctr" defTabSz="914285" fontAlgn="base">
              <a:spcBef>
                <a:spcPct val="0"/>
              </a:spcBef>
              <a:spcAft>
                <a:spcPct val="0"/>
              </a:spcAft>
            </a:pPr>
            <a:endParaRPr lang="en-US" sz="1900" dirty="0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442084"/>
            <a:ext cx="12188825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17" tIns="54406" rIns="108817" bIns="54406" anchor="ctr"/>
          <a:lstStyle/>
          <a:p>
            <a:pPr algn="ctr" defTabSz="914285"/>
            <a:endParaRPr lang="en-US" sz="1900" dirty="0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184149"/>
            <a:ext cx="11579384" cy="411163"/>
          </a:xfrm>
          <a:prstGeom prst="rect">
            <a:avLst/>
          </a:prstGeom>
        </p:spPr>
        <p:txBody>
          <a:bodyPr vert="horz" lIns="108817" tIns="54406" rIns="108817" bIns="54406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990600"/>
            <a:ext cx="11579384" cy="5181600"/>
          </a:xfrm>
          <a:prstGeom prst="rect">
            <a:avLst/>
          </a:prstGeom>
        </p:spPr>
        <p:txBody>
          <a:bodyPr vert="horz" lIns="108817" tIns="54406" rIns="108817" bIns="5440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6545" y="6629401"/>
            <a:ext cx="1015735" cy="168275"/>
          </a:xfrm>
          <a:prstGeom prst="rect">
            <a:avLst/>
          </a:prstGeom>
        </p:spPr>
        <p:txBody>
          <a:bodyPr vert="horz" lIns="108817" tIns="54406" rIns="108817" bIns="54406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pPr defTabSz="914285"/>
            <a:fld id="{3AB78257-7A7E-4BBC-BB44-767E213B120F}" type="datetime1">
              <a:rPr lang="en-US" smtClean="0">
                <a:solidFill>
                  <a:prstClr val="white"/>
                </a:solidFill>
              </a:rPr>
              <a:pPr defTabSz="914285"/>
              <a:t>10/1/2018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545" y="6477001"/>
            <a:ext cx="1015735" cy="168275"/>
          </a:xfrm>
          <a:prstGeom prst="rect">
            <a:avLst/>
          </a:prstGeom>
        </p:spPr>
        <p:txBody>
          <a:bodyPr vert="horz" lIns="108817" tIns="54406" rIns="108817" bIns="54406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 defTabSz="914285"/>
            <a:fld id="{90156F56-D5AE-4C6F-B826-C69D1BC521BB}" type="slidenum">
              <a:rPr lang="en-US" smtClean="0">
                <a:solidFill>
                  <a:prstClr val="white"/>
                </a:solidFill>
              </a:rPr>
              <a:pPr algn="ctr" defTabSz="914285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Air Quality – Project Presentation by Anupam Ranjan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510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88155" rtl="0" eaLnBrk="1" latinLnBrk="0" hangingPunct="1"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5817" indent="-275817" algn="l" defTabSz="1088155" rtl="0" eaLnBrk="1" latinLnBrk="0" hangingPunct="1">
        <a:spcBef>
          <a:spcPts val="715"/>
        </a:spcBef>
        <a:buClr>
          <a:schemeClr val="accent4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51631" indent="-275817" algn="l" defTabSz="1088155" rtl="0" eaLnBrk="1" latinLnBrk="0" hangingPunct="1">
        <a:spcBef>
          <a:spcPts val="715"/>
        </a:spcBef>
        <a:buClr>
          <a:schemeClr val="accent4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883" indent="-200252" algn="l" defTabSz="1088155" rtl="0" eaLnBrk="1" latinLnBrk="0" hangingPunct="1">
        <a:spcBef>
          <a:spcPts val="715"/>
        </a:spcBef>
        <a:buClr>
          <a:schemeClr val="accent4"/>
        </a:buClr>
        <a:buSzPct val="70000"/>
        <a:buFont typeface="Wingdings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950247" indent="-198363" algn="l" defTabSz="1088155" rtl="0" eaLnBrk="1" latinLnBrk="0" hangingPunct="1">
        <a:spcBef>
          <a:spcPts val="715"/>
        </a:spcBef>
        <a:buClr>
          <a:schemeClr val="accent4"/>
        </a:buClr>
        <a:buSzPct val="70000"/>
        <a:buFont typeface="Wingdings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155" indent="-137909" algn="l" defTabSz="1088155" rtl="0" eaLnBrk="1" latinLnBrk="0" hangingPunct="1">
        <a:spcBef>
          <a:spcPts val="715"/>
        </a:spcBef>
        <a:buClr>
          <a:schemeClr val="accent4"/>
        </a:buClr>
        <a:buSzPct val="70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427" indent="-272039" algn="l" defTabSz="108815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501" indent="-272039" algn="l" defTabSz="108815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0578" indent="-272039" algn="l" defTabSz="108815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4656" indent="-272039" algn="l" defTabSz="108815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15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077" algn="l" defTabSz="108815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155" algn="l" defTabSz="108815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232" algn="l" defTabSz="108815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308" algn="l" defTabSz="108815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387" algn="l" defTabSz="108815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463" algn="l" defTabSz="108815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541" algn="l" defTabSz="108815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618" algn="l" defTabSz="108815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NYC Flight Data </a:t>
            </a:r>
            <a:r>
              <a:rPr lang="en-US" dirty="0" smtClean="0"/>
              <a:t>– </a:t>
            </a:r>
            <a:r>
              <a:rPr lang="en-US" dirty="0" smtClean="0"/>
              <a:t>Data Analytics with Python </a:t>
            </a:r>
            <a:r>
              <a:rPr lang="en-US" dirty="0" smtClean="0"/>
              <a:t>Project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By Anupam Ranjan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25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4149"/>
            <a:ext cx="12188825" cy="411163"/>
          </a:xfrm>
        </p:spPr>
        <p:txBody>
          <a:bodyPr vert="horz" lIns="108817" tIns="54406" rIns="108817" bIns="54406" rtlCol="0" anchor="ctr">
            <a:noAutofit/>
          </a:bodyPr>
          <a:lstStyle/>
          <a:p>
            <a:pPr marL="514350" indent="-514350"/>
            <a:r>
              <a:rPr lang="en-US" b="1" dirty="0" smtClean="0"/>
              <a:t>Airport Performance: </a:t>
            </a:r>
            <a:r>
              <a:rPr lang="en-IN" b="1" dirty="0" smtClean="0"/>
              <a:t>Which month are have the least airline traffic?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US" b="1" dirty="0" smtClean="0"/>
              <a:t> 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441" y="6629400"/>
            <a:ext cx="5203530" cy="168275"/>
          </a:xfrm>
        </p:spPr>
        <p:txBody>
          <a:bodyPr/>
          <a:lstStyle/>
          <a:p>
            <a:r>
              <a:rPr lang="en-US" dirty="0" smtClean="0"/>
              <a:t>Air Quality – Project Presentation by Anupam Ranjan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6536" y="4501101"/>
            <a:ext cx="11426825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Feb </a:t>
            </a:r>
            <a:r>
              <a:rPr lang="en-IN" dirty="0" smtClean="0"/>
              <a:t>is the most lean month in terms of air traffic. </a:t>
            </a:r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Air traffic </a:t>
            </a:r>
            <a:r>
              <a:rPr lang="en-IN" dirty="0" smtClean="0"/>
              <a:t>is evenly distributed in the remaining months with 8-9 percent in each </a:t>
            </a:r>
            <a:r>
              <a:rPr lang="en-IN" dirty="0" smtClean="0"/>
              <a:t>month</a:t>
            </a:r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Hence, if any planned maintenance is to be done, February should be a preferred choice</a:t>
            </a:r>
            <a:endParaRPr lang="en-IN" dirty="0" smtClean="0"/>
          </a:p>
        </p:txBody>
      </p:sp>
      <p:pic>
        <p:nvPicPr>
          <p:cNvPr id="37893" name="Picture 5" descr="E:\Anupam\HomeDocs\DataScience\UpX-Academy\DataAnalyticsWithPython\Project\Project_1_NYC-Flight_Data\Image 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2230" y="641605"/>
            <a:ext cx="4522788" cy="38271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4149"/>
            <a:ext cx="12188825" cy="411163"/>
          </a:xfrm>
        </p:spPr>
        <p:txBody>
          <a:bodyPr vert="horz" lIns="108817" tIns="54406" rIns="108817" bIns="54406" rtlCol="0" anchor="ctr">
            <a:noAutofit/>
          </a:bodyPr>
          <a:lstStyle/>
          <a:p>
            <a:pPr marL="514350" indent="-514350"/>
            <a:r>
              <a:rPr lang="en-US" b="1" dirty="0" smtClean="0"/>
              <a:t>Airport Performance: </a:t>
            </a:r>
            <a:r>
              <a:rPr lang="en-IN" b="1" dirty="0" smtClean="0"/>
              <a:t>What is the hourly traffic of flights?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US" b="1" dirty="0" smtClean="0"/>
              <a:t> 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441" y="6629400"/>
            <a:ext cx="5203530" cy="168275"/>
          </a:xfrm>
        </p:spPr>
        <p:txBody>
          <a:bodyPr/>
          <a:lstStyle/>
          <a:p>
            <a:r>
              <a:rPr lang="en-US" dirty="0" smtClean="0"/>
              <a:t>Air Quality – Project Presentation by Anupam Ranjan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6536" y="4719461"/>
            <a:ext cx="11426825" cy="476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longer flight tend to be between 7 am to 10 am and again between 5 pm to 6 pm</a:t>
            </a:r>
          </a:p>
        </p:txBody>
      </p:sp>
      <p:pic>
        <p:nvPicPr>
          <p:cNvPr id="38914" name="Picture 2" descr="E:\Anupam\HomeDocs\DataScience\UpX-Academy\DataAnalyticsWithPython\Project\Project_1_NYC-Flight_Data\Image 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7815" y="882854"/>
            <a:ext cx="8770877" cy="35564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4149"/>
            <a:ext cx="12188825" cy="411163"/>
          </a:xfrm>
        </p:spPr>
        <p:txBody>
          <a:bodyPr vert="horz" lIns="108817" tIns="54406" rIns="108817" bIns="54406" rtlCol="0" anchor="ctr">
            <a:noAutofit/>
          </a:bodyPr>
          <a:lstStyle/>
          <a:p>
            <a:pPr marL="514350" indent="-514350"/>
            <a:r>
              <a:rPr lang="en-US" b="1" dirty="0" smtClean="0"/>
              <a:t>Carrier Performance: </a:t>
            </a:r>
            <a:r>
              <a:rPr lang="en-IN" b="1" dirty="0" smtClean="0"/>
              <a:t>What is the hourly traffic of flights</a:t>
            </a:r>
            <a:r>
              <a:rPr lang="en-IN" b="1" dirty="0" smtClean="0"/>
              <a:t>?</a:t>
            </a:r>
            <a:br>
              <a:rPr lang="en-IN" b="1" dirty="0" smtClean="0"/>
            </a:br>
            <a:r>
              <a:rPr lang="en-US" b="1" dirty="0" smtClean="0"/>
              <a:t> 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441" y="6629400"/>
            <a:ext cx="5203530" cy="168275"/>
          </a:xfrm>
        </p:spPr>
        <p:txBody>
          <a:bodyPr/>
          <a:lstStyle/>
          <a:p>
            <a:r>
              <a:rPr lang="en-US" dirty="0" smtClean="0"/>
              <a:t>Air Quality – Project Presentation by Anupam Ranjan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0563" y="1755035"/>
            <a:ext cx="568303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The </a:t>
            </a:r>
            <a:r>
              <a:rPr lang="en-IN" dirty="0" smtClean="0"/>
              <a:t>peak time traffic is in the time </a:t>
            </a:r>
            <a:r>
              <a:rPr lang="en-IN" dirty="0" smtClean="0"/>
              <a:t>zone </a:t>
            </a:r>
            <a:r>
              <a:rPr lang="en-IN" dirty="0" smtClean="0"/>
              <a:t>8:00-9:00, 6:00-7:00, 17:00-18:00, 15:00-16:00 and 16:00-17:00 region</a:t>
            </a:r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There are no flights scheduled between </a:t>
            </a:r>
            <a:r>
              <a:rPr lang="en-IN" dirty="0" smtClean="0"/>
              <a:t>2:00-4:00 am</a:t>
            </a:r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Other lean period of the day are 23:00-24:00, 5:00-6:00 and 22:00-23:00. Any high priority maintenance can be planned in lean hours</a:t>
            </a:r>
            <a:endParaRPr lang="en-IN" dirty="0" smtClean="0"/>
          </a:p>
        </p:txBody>
      </p:sp>
      <p:pic>
        <p:nvPicPr>
          <p:cNvPr id="39938" name="Picture 2" descr="E:\Anupam\HomeDocs\DataScience\UpX-Academy\DataAnalyticsWithPython\Project\Project_1_NYC-Flight_Data\Image 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52" y="1548325"/>
            <a:ext cx="5145087" cy="35702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4149"/>
            <a:ext cx="12188825" cy="411163"/>
          </a:xfrm>
        </p:spPr>
        <p:txBody>
          <a:bodyPr vert="horz" lIns="108817" tIns="54406" rIns="108817" bIns="54406" rtlCol="0" anchor="ctr">
            <a:noAutofit/>
          </a:bodyPr>
          <a:lstStyle/>
          <a:p>
            <a:pPr marL="514350" indent="-514350"/>
            <a:r>
              <a:rPr lang="en-US" b="1" dirty="0" smtClean="0"/>
              <a:t>Carrier Performance </a:t>
            </a:r>
            <a:r>
              <a:rPr lang="en-US" b="1" dirty="0" smtClean="0"/>
              <a:t>: </a:t>
            </a:r>
            <a:r>
              <a:rPr lang="en-IN" b="1" dirty="0" smtClean="0"/>
              <a:t>Which airlines has fastest and slowest speed?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US" b="1" dirty="0" smtClean="0"/>
              <a:t> 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441" y="6629400"/>
            <a:ext cx="5203530" cy="168275"/>
          </a:xfrm>
        </p:spPr>
        <p:txBody>
          <a:bodyPr/>
          <a:lstStyle/>
          <a:p>
            <a:r>
              <a:rPr lang="en-US" dirty="0" smtClean="0"/>
              <a:t>Air Quality – Project Presentation by Anupam Ranjan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0563" y="1755035"/>
            <a:ext cx="5683038" cy="3108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AS </a:t>
            </a:r>
            <a:r>
              <a:rPr lang="en-IN" dirty="0" smtClean="0"/>
              <a:t>airline is the fastest with 443 MPH of average speed. The next 6 fastest airlines are F9, DL, AA and B6 whose average speed is in the range of 399 to 425 </a:t>
            </a:r>
            <a:r>
              <a:rPr lang="en-IN" dirty="0" smtClean="0"/>
              <a:t>MPH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IN" dirty="0" smtClean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YV </a:t>
            </a:r>
            <a:r>
              <a:rPr lang="en-IN" dirty="0" smtClean="0"/>
              <a:t>is the slowest airline with an average speed of 331 MPH.</a:t>
            </a:r>
          </a:p>
        </p:txBody>
      </p:sp>
      <p:pic>
        <p:nvPicPr>
          <p:cNvPr id="40962" name="Picture 2" descr="E:\Anupam\HomeDocs\DataScience\UpX-Academy\DataAnalyticsWithPython\Project\Project_1_NYC-Flight_Data\Image 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6644" y="790988"/>
            <a:ext cx="4009206" cy="2884533"/>
          </a:xfrm>
          <a:prstGeom prst="rect">
            <a:avLst/>
          </a:prstGeom>
          <a:noFill/>
        </p:spPr>
      </p:pic>
      <p:pic>
        <p:nvPicPr>
          <p:cNvPr id="40963" name="Picture 3" descr="E:\Anupam\HomeDocs\DataScience\UpX-Academy\DataAnalyticsWithPython\Project\Project_1_NYC-Flight_Data\Image 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5286" y="3579814"/>
            <a:ext cx="4051915" cy="29565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4149"/>
            <a:ext cx="12188825" cy="411163"/>
          </a:xfrm>
        </p:spPr>
        <p:txBody>
          <a:bodyPr vert="horz" lIns="108817" tIns="54406" rIns="108817" bIns="54406" rtlCol="0" anchor="ctr">
            <a:noAutofit/>
          </a:bodyPr>
          <a:lstStyle/>
          <a:p>
            <a:pPr marL="514350" indent="-514350"/>
            <a:r>
              <a:rPr lang="en-US" b="1" dirty="0" smtClean="0"/>
              <a:t>Flight </a:t>
            </a:r>
            <a:r>
              <a:rPr lang="en-US" b="1" dirty="0" smtClean="0"/>
              <a:t>Delays: </a:t>
            </a:r>
            <a:r>
              <a:rPr lang="en-IN" b="1" dirty="0" smtClean="0"/>
              <a:t>Pattern </a:t>
            </a:r>
            <a:r>
              <a:rPr lang="en-IN" b="1" dirty="0" smtClean="0"/>
              <a:t>of delay of short, medium and long distance flights?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US" b="1" dirty="0" smtClean="0"/>
              <a:t> 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441" y="6629400"/>
            <a:ext cx="5203530" cy="168275"/>
          </a:xfrm>
        </p:spPr>
        <p:txBody>
          <a:bodyPr/>
          <a:lstStyle/>
          <a:p>
            <a:r>
              <a:rPr lang="en-US" dirty="0" smtClean="0"/>
              <a:t>Air Quality – Project Presentation by Anupam Ranjan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0562" y="1755035"/>
            <a:ext cx="645413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The </a:t>
            </a:r>
            <a:r>
              <a:rPr lang="en-IN" dirty="0" smtClean="0"/>
              <a:t>departure delay of medium distance flights (1000 - 1500 miles) is the lowest (</a:t>
            </a:r>
            <a:r>
              <a:rPr lang="en-IN" dirty="0" smtClean="0"/>
              <a:t>11.77 minutes)</a:t>
            </a:r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The departure delay of short distance flights (500 - 1000 miles) is the highest (</a:t>
            </a:r>
            <a:r>
              <a:rPr lang="en-IN" dirty="0" smtClean="0"/>
              <a:t>13.62 </a:t>
            </a:r>
            <a:r>
              <a:rPr lang="en-IN" dirty="0" smtClean="0"/>
              <a:t>minutes</a:t>
            </a:r>
            <a:r>
              <a:rPr lang="en-IN" dirty="0" smtClean="0"/>
              <a:t>)</a:t>
            </a:r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The delays are higher in short distance flights (&lt; 1000 miles)  than is long distance flights (&gt;1000 miles) </a:t>
            </a:r>
            <a:endParaRPr lang="en-IN" dirty="0" smtClean="0"/>
          </a:p>
        </p:txBody>
      </p:sp>
      <p:pic>
        <p:nvPicPr>
          <p:cNvPr id="40964" name="Picture 4" descr="E:\Anupam\HomeDocs\DataScience\UpX-Academy\DataAnalyticsWithPython\Project\Project_1_NYC-Flight_Data\Image 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08061" y="1188474"/>
            <a:ext cx="4903788" cy="4230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4149"/>
            <a:ext cx="12188825" cy="411163"/>
          </a:xfrm>
        </p:spPr>
        <p:txBody>
          <a:bodyPr vert="horz" lIns="108817" tIns="54406" rIns="108817" bIns="54406" rtlCol="0" anchor="ctr">
            <a:noAutofit/>
          </a:bodyPr>
          <a:lstStyle/>
          <a:p>
            <a:pPr marL="514350" indent="-514350"/>
            <a:r>
              <a:rPr lang="en-US" b="1" dirty="0" smtClean="0"/>
              <a:t>Flight </a:t>
            </a:r>
            <a:r>
              <a:rPr lang="en-US" b="1" dirty="0" smtClean="0"/>
              <a:t>Delays: </a:t>
            </a:r>
            <a:r>
              <a:rPr lang="en-IN" b="1" dirty="0" smtClean="0"/>
              <a:t>What is the average departure delay of each airline at Origin?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US" b="1" dirty="0" smtClean="0"/>
              <a:t> 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441" y="6629400"/>
            <a:ext cx="5203530" cy="168275"/>
          </a:xfrm>
        </p:spPr>
        <p:txBody>
          <a:bodyPr/>
          <a:lstStyle/>
          <a:p>
            <a:r>
              <a:rPr lang="en-US" dirty="0" smtClean="0"/>
              <a:t>Air Quality – Project Presentation by Anupam Ranjan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0562" y="1120855"/>
            <a:ext cx="703988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LGA has highest mean departure delay of 12.948 minutes across all flights while JFK has least mean departure delay</a:t>
            </a:r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 Carrier F9 has the highest average departure delay of 20.18 minutes</a:t>
            </a:r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US airlines has least average departure delay of 4.33 minutes</a:t>
            </a:r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Best airlines at respective airports</a:t>
            </a:r>
          </a:p>
          <a:p>
            <a:pPr marL="722294" lvl="1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EWR: US airlines – 3.82 </a:t>
            </a:r>
            <a:r>
              <a:rPr lang="en-IN" sz="1600" dirty="0" smtClean="0"/>
              <a:t>minutes</a:t>
            </a:r>
            <a:endParaRPr lang="en-US" sz="1600" dirty="0" smtClean="0"/>
          </a:p>
          <a:p>
            <a:pPr marL="722294" lvl="1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JFK: HA  airlines – 4.9 </a:t>
            </a:r>
            <a:r>
              <a:rPr lang="en-IN" sz="1600" dirty="0" smtClean="0"/>
              <a:t>minutes</a:t>
            </a:r>
            <a:endParaRPr lang="en-US" sz="1600" dirty="0" smtClean="0"/>
          </a:p>
          <a:p>
            <a:pPr marL="722294" lvl="1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LGA: AA airlines – 6.73 </a:t>
            </a:r>
            <a:r>
              <a:rPr lang="en-IN" sz="1600" dirty="0" smtClean="0"/>
              <a:t>minutes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78877" y="739993"/>
            <a:ext cx="4007824" cy="558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4149"/>
            <a:ext cx="12188825" cy="411163"/>
          </a:xfrm>
        </p:spPr>
        <p:txBody>
          <a:bodyPr vert="horz" lIns="108817" tIns="54406" rIns="108817" bIns="54406" rtlCol="0" anchor="ctr">
            <a:noAutofit/>
          </a:bodyPr>
          <a:lstStyle/>
          <a:p>
            <a:pPr marL="514350" indent="-514350"/>
            <a:r>
              <a:rPr lang="en-US" b="1" dirty="0" smtClean="0"/>
              <a:t>Flight Delays: </a:t>
            </a:r>
            <a:r>
              <a:rPr lang="en-IN" b="1" dirty="0" smtClean="0"/>
              <a:t>Which flights are delayed by more than 30 minutes?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US" b="1" dirty="0" smtClean="0"/>
              <a:t> 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441" y="6629400"/>
            <a:ext cx="5203530" cy="168275"/>
          </a:xfrm>
        </p:spPr>
        <p:txBody>
          <a:bodyPr/>
          <a:lstStyle/>
          <a:p>
            <a:r>
              <a:rPr lang="en-US" dirty="0" smtClean="0"/>
              <a:t>Air Quality – Project Presentation by Anupam Ranjan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71652" y="840643"/>
            <a:ext cx="653353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EV4333 has the maximum no of flights delayed – 130 flights or 27%</a:t>
            </a:r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 smtClean="0"/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Flight B6527 comes next which is delayed approx 127 times or 26%</a:t>
            </a:r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 smtClean="0"/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Below is the list of other 8 airlines that had maximum frequency of delays:</a:t>
            </a:r>
          </a:p>
          <a:p>
            <a:pPr marL="722294" lvl="1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/>
              <a:t>EV4131  - 122 times or 26%</a:t>
            </a:r>
          </a:p>
          <a:p>
            <a:pPr marL="722294" lvl="1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/>
              <a:t>EV4543 – 117 times or 26%</a:t>
            </a:r>
          </a:p>
          <a:p>
            <a:pPr marL="722294" lvl="1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/>
              <a:t>9E3525 – 103 times or 25.3%</a:t>
            </a:r>
          </a:p>
          <a:p>
            <a:pPr marL="722294" lvl="1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/>
              <a:t>EV4204 – 103 time or 25.3%</a:t>
            </a:r>
          </a:p>
          <a:p>
            <a:pPr marL="722294" lvl="1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/>
              <a:t>EV4202 – 98 times or 25%</a:t>
            </a:r>
          </a:p>
          <a:p>
            <a:pPr marL="722294" lvl="1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/>
              <a:t>EV4224 – 97 times or 24.8%</a:t>
            </a:r>
          </a:p>
          <a:p>
            <a:pPr marL="722294" lvl="1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/>
              <a:t>EV4536 – 96 times or 24.5%</a:t>
            </a:r>
          </a:p>
          <a:p>
            <a:pPr marL="722294" lvl="1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/>
              <a:t>B61161 – 97 times or 24.8%</a:t>
            </a:r>
            <a:endParaRPr lang="en-IN" sz="1600" dirty="0" smtClean="0"/>
          </a:p>
        </p:txBody>
      </p:sp>
      <p:pic>
        <p:nvPicPr>
          <p:cNvPr id="44034" name="Picture 2" descr="E:\Anupam\HomeDocs\DataScience\UpX-Academy\DataAnalyticsWithPython\Project\Project_1_NYC-Flight_Data\Image 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3020"/>
            <a:ext cx="5500688" cy="3735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4149"/>
            <a:ext cx="12188825" cy="411163"/>
          </a:xfrm>
        </p:spPr>
        <p:txBody>
          <a:bodyPr vert="horz" lIns="108817" tIns="54406" rIns="108817" bIns="54406" rtlCol="0" anchor="ctr">
            <a:noAutofit/>
          </a:bodyPr>
          <a:lstStyle/>
          <a:p>
            <a:pPr marL="514350" indent="-514350"/>
            <a:r>
              <a:rPr lang="en-US" b="1" dirty="0" smtClean="0"/>
              <a:t>Flight Delays: </a:t>
            </a:r>
            <a:r>
              <a:rPr lang="en-IN" b="1" dirty="0" smtClean="0"/>
              <a:t>How </a:t>
            </a:r>
            <a:r>
              <a:rPr lang="en-IN" b="1" dirty="0" smtClean="0"/>
              <a:t>do delays of flights vary over the day?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US" b="1" dirty="0" smtClean="0"/>
              <a:t> 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441" y="6629400"/>
            <a:ext cx="5203530" cy="168275"/>
          </a:xfrm>
        </p:spPr>
        <p:txBody>
          <a:bodyPr/>
          <a:lstStyle/>
          <a:p>
            <a:r>
              <a:rPr lang="en-US" dirty="0" smtClean="0"/>
              <a:t>Air Quality – Project Presentation by Anupam Ranjan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27406" y="2050011"/>
            <a:ext cx="65335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 smtClean="0"/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 smtClean="0"/>
              <a:t>The departure delay tend to be longer as the day progresses. </a:t>
            </a:r>
            <a:r>
              <a:rPr lang="en-IN" sz="1600" dirty="0" smtClean="0"/>
              <a:t>They peak during 17:00 - 22:00 hours to more than 17 </a:t>
            </a:r>
            <a:r>
              <a:rPr lang="en-IN" sz="1600" dirty="0" smtClean="0"/>
              <a:t>minutes</a:t>
            </a:r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endParaRPr lang="en-IN" sz="1600" dirty="0" smtClean="0"/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 smtClean="0"/>
              <a:t>Morning flights (6 am to 9 am) have east amount of departure </a:t>
            </a:r>
            <a:r>
              <a:rPr lang="en-IN" sz="1600" dirty="0" smtClean="0"/>
              <a:t>delays (</a:t>
            </a:r>
            <a:r>
              <a:rPr lang="en-IN" sz="1600" dirty="0" smtClean="0"/>
              <a:t>2-5 minutes)</a:t>
            </a:r>
          </a:p>
        </p:txBody>
      </p:sp>
      <p:pic>
        <p:nvPicPr>
          <p:cNvPr id="45058" name="Picture 2" descr="E:\Anupam\HomeDocs\DataScience\UpX-Academy\DataAnalyticsWithPython\Project\Project_1_NYC-Flight_Data\Image 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471" y="1831156"/>
            <a:ext cx="4725987" cy="3416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4149"/>
            <a:ext cx="12188825" cy="411163"/>
          </a:xfrm>
        </p:spPr>
        <p:txBody>
          <a:bodyPr vert="horz" lIns="108817" tIns="54406" rIns="108817" bIns="54406" rtlCol="0" anchor="ctr">
            <a:noAutofit/>
          </a:bodyPr>
          <a:lstStyle/>
          <a:p>
            <a:pPr marL="514350" indent="-514350"/>
            <a:r>
              <a:rPr lang="en-US" b="1" dirty="0" smtClean="0"/>
              <a:t>Sector </a:t>
            </a:r>
            <a:r>
              <a:rPr lang="en-US" b="1" dirty="0" smtClean="0"/>
              <a:t>Performance: </a:t>
            </a:r>
            <a:r>
              <a:rPr lang="en-IN" b="1" dirty="0" smtClean="0"/>
              <a:t>Which sectors are the most busy and which are least busy?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US" b="1" dirty="0" smtClean="0"/>
              <a:t> 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441" y="6629400"/>
            <a:ext cx="5203530" cy="168275"/>
          </a:xfrm>
        </p:spPr>
        <p:txBody>
          <a:bodyPr/>
          <a:lstStyle/>
          <a:p>
            <a:r>
              <a:rPr lang="en-US" dirty="0" smtClean="0"/>
              <a:t>Air Quality – Project Presentation by Anupam Ranjan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26706" y="781655"/>
            <a:ext cx="483747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 smtClean="0"/>
              <a:t>JFK </a:t>
            </a:r>
            <a:r>
              <a:rPr lang="en-IN" sz="1600" dirty="0" smtClean="0"/>
              <a:t>- LAX and LGA - ATL are the two busiest sectors with more than 10,000 flight operating in each </a:t>
            </a:r>
            <a:r>
              <a:rPr lang="en-IN" sz="1600" dirty="0" smtClean="0"/>
              <a:t>sector</a:t>
            </a:r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endParaRPr lang="en-IN" sz="1600" dirty="0" smtClean="0"/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 smtClean="0"/>
              <a:t>LGA - ORD, JFK - SFO, LGA - CLT and EWR - ORD are next </a:t>
            </a:r>
            <a:r>
              <a:rPr lang="en-IN" sz="1600" dirty="0" smtClean="0"/>
              <a:t>busiest </a:t>
            </a:r>
            <a:r>
              <a:rPr lang="en-IN" sz="1600" dirty="0" smtClean="0"/>
              <a:t>sectors with flights operating between 8857 to 6100 respectively </a:t>
            </a:r>
            <a:br>
              <a:rPr lang="en-IN" sz="1600" dirty="0" smtClean="0"/>
            </a:br>
            <a:endParaRPr lang="en-IN" sz="1600" dirty="0" smtClean="0"/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 smtClean="0"/>
              <a:t>JFK - STL, JFK - LGA, LGA - LEX, JFK - MEM and JFK - BHM </a:t>
            </a:r>
            <a:r>
              <a:rPr lang="en-IN" sz="1600" dirty="0" smtClean="0"/>
              <a:t>are the </a:t>
            </a:r>
            <a:r>
              <a:rPr lang="en-IN" sz="1600" dirty="0" smtClean="0"/>
              <a:t>least popular sectors with just 1 fight operating in the entire year </a:t>
            </a:r>
            <a:br>
              <a:rPr lang="en-IN" sz="1600" dirty="0" smtClean="0"/>
            </a:br>
            <a:endParaRPr lang="en-IN" sz="1600" dirty="0" smtClean="0"/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 smtClean="0"/>
              <a:t>Other least operating sectors are JFK - JAC, LGA - MYR, EWR - SBN, LGA - SBN and EWR - ANC with less that 10 flights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330" y="1213890"/>
            <a:ext cx="3202296" cy="4685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9403" y="1283112"/>
            <a:ext cx="3102752" cy="464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4149"/>
            <a:ext cx="12188825" cy="411163"/>
          </a:xfrm>
        </p:spPr>
        <p:txBody>
          <a:bodyPr vert="horz" lIns="108817" tIns="54406" rIns="108817" bIns="54406" rtlCol="0" anchor="ctr">
            <a:noAutofit/>
          </a:bodyPr>
          <a:lstStyle/>
          <a:p>
            <a:pPr marL="514350" indent="-514350"/>
            <a:r>
              <a:rPr lang="en-IN" b="1" dirty="0" smtClean="0"/>
              <a:t>Is there a relation between flight delays and sectors congestion?</a:t>
            </a:r>
            <a:br>
              <a:rPr lang="en-IN" b="1" dirty="0" smtClean="0"/>
            </a:br>
            <a:r>
              <a:rPr lang="en-US" b="1" dirty="0" smtClean="0"/>
              <a:t> 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441" y="6629400"/>
            <a:ext cx="5203530" cy="168275"/>
          </a:xfrm>
        </p:spPr>
        <p:txBody>
          <a:bodyPr/>
          <a:lstStyle/>
          <a:p>
            <a:r>
              <a:rPr lang="en-US" dirty="0" smtClean="0"/>
              <a:t>Air Quality – Project Presentation by Anupam Ranjan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29411" y="959076"/>
            <a:ext cx="61806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 smtClean="0"/>
              <a:t>JFK LAX sector has maximum number of delayed flights (4105) which account for 3.04% of all the flights that </a:t>
            </a:r>
            <a:r>
              <a:rPr lang="en-IN" sz="1600" dirty="0" smtClean="0"/>
              <a:t>are delayed</a:t>
            </a:r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endParaRPr lang="en-IN" sz="1600" dirty="0" smtClean="0"/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 smtClean="0"/>
              <a:t>LGA ATL, JFK SFO, LGA ORD and EWR ORD, each of these sectors have very high number of delayed flights and each of them account for more than 2% of overall delayed </a:t>
            </a:r>
            <a:r>
              <a:rPr lang="en-IN" sz="1600" dirty="0" smtClean="0"/>
              <a:t>flights</a:t>
            </a:r>
            <a:endParaRPr lang="en-IN" sz="1600" dirty="0" smtClean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595" y="975811"/>
            <a:ext cx="3366188" cy="2785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16156" y="3766782"/>
            <a:ext cx="521969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Relation between Flight Delays and Sectors</a:t>
            </a:r>
            <a:endParaRPr lang="en-IN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5286" y="4223166"/>
            <a:ext cx="11487323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>
                <a:solidFill>
                  <a:srgbClr val="0070C0"/>
                </a:solidFill>
              </a:rPr>
              <a:t>We observe complete correlation between no of flights operating in the sectors and highest flight delays in those sectors.</a:t>
            </a:r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</a:rPr>
              <a:t>It is clear that reason for flight delays is primarily the congestion of the sectors – higher the flights, higher the % of flights getting delayed in those sectors</a:t>
            </a:r>
            <a:endParaRPr lang="en-IN" sz="2000" b="1" dirty="0" smtClean="0">
              <a:solidFill>
                <a:srgbClr val="0070C0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9737" y="859048"/>
            <a:ext cx="1774209" cy="259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55089" y="750626"/>
            <a:ext cx="2932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Top 10 sectors with highest flight delays </a:t>
            </a:r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073" y="1659340"/>
            <a:ext cx="11579384" cy="31856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About the </a:t>
            </a:r>
            <a:r>
              <a:rPr lang="en-US" sz="3600" dirty="0" smtClean="0"/>
              <a:t>Project </a:t>
            </a:r>
          </a:p>
          <a:p>
            <a:r>
              <a:rPr lang="en-IN" sz="3600" dirty="0" smtClean="0"/>
              <a:t>Dataset </a:t>
            </a:r>
            <a:r>
              <a:rPr lang="en-IN" sz="3600" dirty="0" smtClean="0"/>
              <a:t>description</a:t>
            </a:r>
          </a:p>
          <a:p>
            <a:r>
              <a:rPr lang="en-IN" sz="3600" dirty="0" smtClean="0"/>
              <a:t>Business questions identified</a:t>
            </a:r>
          </a:p>
          <a:p>
            <a:r>
              <a:rPr lang="en-IN" sz="3600" dirty="0" smtClean="0"/>
              <a:t>Hidden insights of the dataset</a:t>
            </a:r>
          </a:p>
          <a:p>
            <a:endParaRPr lang="en-IN" sz="3600" dirty="0" smtClean="0"/>
          </a:p>
          <a:p>
            <a:endParaRPr lang="en-US" sz="3600" dirty="0" smtClean="0"/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441" y="6629400"/>
            <a:ext cx="5203530" cy="168275"/>
          </a:xfrm>
        </p:spPr>
        <p:txBody>
          <a:bodyPr/>
          <a:lstStyle/>
          <a:p>
            <a:r>
              <a:rPr lang="en-US" dirty="0" smtClean="0"/>
              <a:t>Air Quality – Project Presentation by Anupam Ranjan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>
                <a:solidFill>
                  <a:prstClr val="white"/>
                </a:solidFill>
              </a:rPr>
              <a:pPr algn="ctr"/>
              <a:t>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66568" y="2967335"/>
            <a:ext cx="3455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90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NYC Flight Data – </a:t>
            </a:r>
            <a:r>
              <a:rPr lang="en-US" b="1" dirty="0" smtClean="0"/>
              <a:t>Project Description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90600"/>
            <a:ext cx="7762647" cy="5181600"/>
          </a:xfrm>
        </p:spPr>
        <p:txBody>
          <a:bodyPr/>
          <a:lstStyle/>
          <a:p>
            <a:endParaRPr lang="en-IN" sz="2800" dirty="0" smtClean="0"/>
          </a:p>
          <a:p>
            <a:endParaRPr lang="en-US" sz="280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7535" y="1514948"/>
            <a:ext cx="761508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This dataset contains information about all flights that departed from NYC (e.g. EWR, JFK and LGA) in 2013: 336,776 flights in total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052916" y="1061884"/>
            <a:ext cx="157126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The Dataset</a:t>
            </a:r>
            <a:endParaRPr lang="en-IN" b="1" u="sng" dirty="0"/>
          </a:p>
        </p:txBody>
      </p:sp>
      <p:sp>
        <p:nvSpPr>
          <p:cNvPr id="7" name="Rectangle 6"/>
          <p:cNvSpPr/>
          <p:nvPr/>
        </p:nvSpPr>
        <p:spPr>
          <a:xfrm>
            <a:off x="8155846" y="796413"/>
            <a:ext cx="4026310" cy="5633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Dataset </a:t>
            </a:r>
            <a:r>
              <a:rPr lang="en-US" b="1" u="sng" dirty="0" smtClean="0"/>
              <a:t>Attributes</a:t>
            </a:r>
          </a:p>
          <a:p>
            <a:pPr algn="ctr"/>
            <a:endParaRPr lang="en-US" b="1" u="sng" dirty="0" smtClean="0"/>
          </a:p>
          <a:p>
            <a:pPr algn="ctr"/>
            <a:endParaRPr lang="en-US" b="1" u="sng" dirty="0" smtClean="0"/>
          </a:p>
          <a:p>
            <a:pPr algn="ctr"/>
            <a:endParaRPr lang="en-US" b="1" u="sng" dirty="0" smtClean="0"/>
          </a:p>
          <a:p>
            <a:pPr algn="ctr"/>
            <a:endParaRPr lang="en-US" b="1" u="sng" dirty="0" smtClean="0"/>
          </a:p>
          <a:p>
            <a:pPr algn="ctr"/>
            <a:endParaRPr lang="en-US" b="1" u="sng" dirty="0" smtClean="0"/>
          </a:p>
          <a:p>
            <a:pPr algn="ctr"/>
            <a:endParaRPr lang="en-US" b="1" u="sng" dirty="0" smtClean="0"/>
          </a:p>
          <a:p>
            <a:pPr algn="ctr"/>
            <a:endParaRPr lang="en-US" b="1" u="sng" dirty="0" smtClean="0"/>
          </a:p>
          <a:p>
            <a:pPr algn="ctr"/>
            <a:endParaRPr lang="en-US" b="1" u="sng" dirty="0" smtClean="0"/>
          </a:p>
          <a:p>
            <a:pPr algn="ctr"/>
            <a:endParaRPr lang="en-US" b="1" u="sng" dirty="0" smtClean="0"/>
          </a:p>
          <a:p>
            <a:pPr algn="ctr"/>
            <a:endParaRPr lang="en-US" b="1" u="sng" dirty="0" smtClean="0"/>
          </a:p>
          <a:p>
            <a:pPr algn="ctr"/>
            <a:endParaRPr lang="en-US" b="1" u="sng" dirty="0" smtClean="0"/>
          </a:p>
          <a:p>
            <a:pPr algn="ctr"/>
            <a:endParaRPr lang="en-US" b="1" u="sng" dirty="0" smtClean="0"/>
          </a:p>
          <a:p>
            <a:pPr algn="ctr"/>
            <a:endParaRPr lang="en-US" b="1" u="sng" dirty="0" smtClean="0"/>
          </a:p>
          <a:p>
            <a:pPr algn="ctr"/>
            <a:endParaRPr lang="en-US" b="1" u="sng" dirty="0" smtClean="0"/>
          </a:p>
          <a:p>
            <a:pPr algn="ctr"/>
            <a:endParaRPr lang="en-US" b="1" u="sng" dirty="0" smtClean="0"/>
          </a:p>
          <a:p>
            <a:pPr algn="ctr"/>
            <a:endParaRPr lang="en-US" b="1" u="sng" dirty="0" smtClean="0"/>
          </a:p>
          <a:p>
            <a:pPr algn="ctr"/>
            <a:endParaRPr lang="en-US" b="1" u="sng" dirty="0" smtClean="0"/>
          </a:p>
          <a:p>
            <a:pPr algn="ctr"/>
            <a:endParaRPr lang="en-US" b="1" u="sng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513478" y="3650194"/>
            <a:ext cx="742335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The objective is </a:t>
            </a:r>
            <a:r>
              <a:rPr lang="en-US" b="1" dirty="0" smtClean="0"/>
              <a:t>perform exploratory data analysis (EDA) to find hidden insides of the dataset</a:t>
            </a:r>
            <a:endParaRPr lang="en-IN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441" y="6629400"/>
            <a:ext cx="5203530" cy="168275"/>
          </a:xfrm>
        </p:spPr>
        <p:txBody>
          <a:bodyPr/>
          <a:lstStyle/>
          <a:p>
            <a:r>
              <a:rPr lang="en-US" dirty="0" smtClean="0"/>
              <a:t>Air Quality – Project Presentation by Anupam Ranjan</a:t>
            </a:r>
            <a:endParaRPr lang="en-US" dirty="0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93372" y="1348925"/>
            <a:ext cx="3646998" cy="374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NYC Flight </a:t>
            </a:r>
            <a:r>
              <a:rPr lang="en-US" b="1" dirty="0" smtClean="0"/>
              <a:t>Data – </a:t>
            </a:r>
            <a:r>
              <a:rPr lang="en-US" b="1" dirty="0" smtClean="0"/>
              <a:t>Business Questions to be addressed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9090"/>
            <a:ext cx="5914103" cy="51816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None/>
            </a:pPr>
            <a:r>
              <a:rPr lang="en-US" sz="3400" b="1" dirty="0" smtClean="0"/>
              <a:t>Airport Performance</a:t>
            </a:r>
          </a:p>
          <a:p>
            <a:pPr marL="790188" lvl="1" indent="-514350">
              <a:buFont typeface="+mj-lt"/>
              <a:buAutoNum type="arabicPeriod"/>
            </a:pPr>
            <a:r>
              <a:rPr lang="en-IN" sz="2800" dirty="0" smtClean="0"/>
              <a:t>What is the concentration of Carriers at the origin airports</a:t>
            </a:r>
            <a:r>
              <a:rPr lang="en-IN" sz="2800" dirty="0" smtClean="0"/>
              <a:t>?</a:t>
            </a:r>
          </a:p>
          <a:p>
            <a:pPr marL="790188" lvl="1" indent="-514350">
              <a:buFont typeface="+mj-lt"/>
              <a:buAutoNum type="arabicPeriod"/>
            </a:pPr>
            <a:r>
              <a:rPr lang="en-IN" sz="2900" dirty="0" smtClean="0"/>
              <a:t>Which are the best airports for on-time arrival of flights?</a:t>
            </a:r>
          </a:p>
          <a:p>
            <a:pPr marL="790188" lvl="1" indent="-514350">
              <a:buFont typeface="+mj-lt"/>
              <a:buAutoNum type="arabicPeriod"/>
            </a:pPr>
            <a:r>
              <a:rPr lang="en-IN" sz="2900" dirty="0" smtClean="0"/>
              <a:t>Which is the Best Airport for on-time departure?</a:t>
            </a:r>
          </a:p>
          <a:p>
            <a:pPr marL="790188" lvl="1" indent="-514350">
              <a:buFont typeface="+mj-lt"/>
              <a:buAutoNum type="arabicPeriod"/>
            </a:pPr>
            <a:r>
              <a:rPr lang="en-IN" sz="2900" dirty="0" smtClean="0"/>
              <a:t>Which month are have the least airline traffic?</a:t>
            </a:r>
          </a:p>
          <a:p>
            <a:pPr marL="790188" lvl="1" indent="-514350">
              <a:buFont typeface="+mj-lt"/>
              <a:buAutoNum type="arabicPeriod"/>
            </a:pPr>
            <a:r>
              <a:rPr lang="en-IN" sz="2900" dirty="0" smtClean="0"/>
              <a:t>What is the hourly traffic of flights?</a:t>
            </a:r>
          </a:p>
          <a:p>
            <a:pPr marL="514350" indent="-514350">
              <a:buFont typeface="+mj-lt"/>
              <a:buAutoNum type="alphaUcPeriod"/>
            </a:pPr>
            <a:endParaRPr lang="en-US" sz="2800" dirty="0" smtClean="0"/>
          </a:p>
          <a:p>
            <a:pPr marL="514350" indent="-514350">
              <a:buNone/>
            </a:pPr>
            <a:r>
              <a:rPr lang="en-US" sz="3400" b="1" dirty="0" smtClean="0"/>
              <a:t>Carrier Performance</a:t>
            </a:r>
          </a:p>
          <a:p>
            <a:pPr marL="790188" lvl="1" indent="-514350">
              <a:buFont typeface="+mj-lt"/>
              <a:buAutoNum type="arabicPeriod"/>
            </a:pPr>
            <a:r>
              <a:rPr lang="en-IN" sz="2900" dirty="0" smtClean="0"/>
              <a:t>Which are the 5 best airlines in terms of arrival delays?</a:t>
            </a:r>
          </a:p>
          <a:p>
            <a:pPr marL="790188" lvl="1" indent="-514350">
              <a:buFont typeface="+mj-lt"/>
              <a:buAutoNum type="arabicPeriod"/>
            </a:pPr>
            <a:r>
              <a:rPr lang="en-IN" sz="2900" dirty="0" smtClean="0"/>
              <a:t>Which airlines has fastest and slowest speed?</a:t>
            </a:r>
          </a:p>
          <a:p>
            <a:pPr marL="790188" lvl="1" indent="-514350">
              <a:buFont typeface="+mj-lt"/>
              <a:buAutoNum type="arabicPeriod"/>
            </a:pPr>
            <a:endParaRPr lang="en-IN" sz="2800" b="1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lphaUcPeriod"/>
            </a:pP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endParaRPr lang="en-IN" sz="2800" b="1" dirty="0" smtClean="0"/>
          </a:p>
          <a:p>
            <a:pPr marL="514350" indent="-514350">
              <a:buFont typeface="+mj-lt"/>
              <a:buAutoNum type="arabicPeriod"/>
            </a:pPr>
            <a:endParaRPr lang="en-IN" sz="2800" b="1" dirty="0" smtClean="0"/>
          </a:p>
          <a:p>
            <a:pPr marL="514350" indent="-514350">
              <a:buFont typeface="+mj-lt"/>
              <a:buAutoNum type="arabicPeriod"/>
            </a:pPr>
            <a:endParaRPr lang="en-IN" sz="2800" b="1" dirty="0" smtClean="0"/>
          </a:p>
          <a:p>
            <a:pPr marL="514350" indent="-514350">
              <a:buFont typeface="+mj-lt"/>
              <a:buAutoNum type="arabicPeriod"/>
            </a:pPr>
            <a:endParaRPr lang="en-IN" sz="2800" b="1" dirty="0" smtClean="0"/>
          </a:p>
          <a:p>
            <a:pPr marL="514350" indent="-514350">
              <a:buFont typeface="+mj-lt"/>
              <a:buAutoNum type="arabicPeriod"/>
            </a:pPr>
            <a:endParaRPr lang="en-IN" sz="2800" b="1" dirty="0" smtClean="0"/>
          </a:p>
          <a:p>
            <a:pPr marL="514350" indent="-514350">
              <a:buFont typeface="+mj-lt"/>
              <a:buAutoNum type="arabicPeriod"/>
            </a:pPr>
            <a:endParaRPr lang="en-IN" sz="2800" dirty="0" smtClean="0"/>
          </a:p>
          <a:p>
            <a:endParaRPr lang="en-US" sz="280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441" y="6629400"/>
            <a:ext cx="5203530" cy="168275"/>
          </a:xfrm>
        </p:spPr>
        <p:txBody>
          <a:bodyPr/>
          <a:lstStyle/>
          <a:p>
            <a:r>
              <a:rPr lang="en-US" dirty="0" smtClean="0"/>
              <a:t>Air Quality – Project Presentation by Anupam Ranjan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63033" y="1159843"/>
            <a:ext cx="5324168" cy="4727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defTabSz="1088246">
              <a:lnSpc>
                <a:spcPct val="80000"/>
              </a:lnSpc>
              <a:spcBef>
                <a:spcPts val="715"/>
              </a:spcBef>
              <a:buClr>
                <a:schemeClr val="accent4"/>
              </a:buClr>
              <a:buSzPct val="70000"/>
            </a:pPr>
            <a:r>
              <a:rPr lang="en-US" sz="2400" b="1" dirty="0" smtClean="0"/>
              <a:t>Flight Delays</a:t>
            </a:r>
          </a:p>
          <a:p>
            <a:pPr marL="790188" lvl="1" indent="-514350" defTabSz="1088246">
              <a:lnSpc>
                <a:spcPct val="80000"/>
              </a:lnSpc>
              <a:spcBef>
                <a:spcPts val="715"/>
              </a:spcBef>
              <a:buClr>
                <a:schemeClr val="accent4"/>
              </a:buClr>
              <a:buSzPct val="70000"/>
              <a:buFont typeface="+mj-lt"/>
              <a:buAutoNum type="arabicPeriod"/>
            </a:pPr>
            <a:r>
              <a:rPr lang="en-IN" sz="2000" dirty="0" smtClean="0"/>
              <a:t>What is the pattern of delay of short, medium and long distance flights</a:t>
            </a:r>
            <a:r>
              <a:rPr lang="en-US" sz="2000" dirty="0" smtClean="0"/>
              <a:t>?</a:t>
            </a:r>
          </a:p>
          <a:p>
            <a:pPr marL="790188" lvl="1" indent="-514350" defTabSz="1088246">
              <a:lnSpc>
                <a:spcPct val="80000"/>
              </a:lnSpc>
              <a:spcBef>
                <a:spcPts val="715"/>
              </a:spcBef>
              <a:buClr>
                <a:schemeClr val="accent4"/>
              </a:buClr>
              <a:buSzPct val="70000"/>
              <a:buFont typeface="+mj-lt"/>
              <a:buAutoNum type="arabicPeriod"/>
            </a:pPr>
            <a:r>
              <a:rPr lang="en-IN" sz="2000" dirty="0" smtClean="0"/>
              <a:t>What is the average departure delay of each airline at Origin</a:t>
            </a:r>
            <a:r>
              <a:rPr lang="en-US" sz="2000" dirty="0" smtClean="0"/>
              <a:t>?</a:t>
            </a:r>
          </a:p>
          <a:p>
            <a:pPr marL="790188" lvl="1" indent="-514350" defTabSz="1088246">
              <a:lnSpc>
                <a:spcPct val="80000"/>
              </a:lnSpc>
              <a:spcBef>
                <a:spcPts val="715"/>
              </a:spcBef>
              <a:buClr>
                <a:schemeClr val="accent4"/>
              </a:buClr>
              <a:buSzPct val="70000"/>
              <a:buFont typeface="+mj-lt"/>
              <a:buAutoNum type="arabicPeriod"/>
            </a:pPr>
            <a:r>
              <a:rPr lang="en-IN" sz="2000" dirty="0" smtClean="0"/>
              <a:t>Which flights are delayed by more than 30 minutes?</a:t>
            </a:r>
          </a:p>
          <a:p>
            <a:pPr marL="790188" lvl="1" indent="-514350" defTabSz="1088246">
              <a:lnSpc>
                <a:spcPct val="80000"/>
              </a:lnSpc>
              <a:spcBef>
                <a:spcPts val="715"/>
              </a:spcBef>
              <a:buClr>
                <a:schemeClr val="accent4"/>
              </a:buClr>
              <a:buSzPct val="70000"/>
              <a:buFont typeface="+mj-lt"/>
              <a:buAutoNum type="arabicPeriod"/>
            </a:pPr>
            <a:r>
              <a:rPr lang="en-IN" sz="2000" dirty="0" smtClean="0"/>
              <a:t>On average how do delays of flights vary over the day?</a:t>
            </a:r>
          </a:p>
          <a:p>
            <a:pPr marL="790188" lvl="1" indent="-514350">
              <a:buFont typeface="+mj-lt"/>
              <a:buAutoNum type="arabicPeriod"/>
            </a:pPr>
            <a:endParaRPr lang="en-US" sz="1400" dirty="0" smtClean="0"/>
          </a:p>
          <a:p>
            <a:pPr marL="514350" indent="-514350" defTabSz="1088246">
              <a:lnSpc>
                <a:spcPct val="80000"/>
              </a:lnSpc>
              <a:spcBef>
                <a:spcPts val="715"/>
              </a:spcBef>
              <a:buClr>
                <a:schemeClr val="accent4"/>
              </a:buClr>
              <a:buSzPct val="70000"/>
            </a:pPr>
            <a:r>
              <a:rPr lang="en-US" sz="2400" b="1" dirty="0" smtClean="0"/>
              <a:t>Sector Performance</a:t>
            </a:r>
          </a:p>
          <a:p>
            <a:pPr marL="790188" lvl="1" indent="-514350" defTabSz="1088246">
              <a:lnSpc>
                <a:spcPct val="80000"/>
              </a:lnSpc>
              <a:spcBef>
                <a:spcPts val="715"/>
              </a:spcBef>
              <a:buClr>
                <a:schemeClr val="accent4"/>
              </a:buClr>
              <a:buSzPct val="70000"/>
              <a:buFont typeface="+mj-lt"/>
              <a:buAutoNum type="arabicPeriod"/>
            </a:pPr>
            <a:r>
              <a:rPr lang="en-IN" sz="2000" dirty="0" smtClean="0"/>
              <a:t>Which sectors are the most busy and which are least busy</a:t>
            </a:r>
            <a:r>
              <a:rPr lang="en-US" sz="2000" dirty="0" smtClean="0"/>
              <a:t>?</a:t>
            </a:r>
          </a:p>
          <a:p>
            <a:pPr marL="790188" lvl="1" indent="-514350" defTabSz="1088246">
              <a:lnSpc>
                <a:spcPct val="80000"/>
              </a:lnSpc>
              <a:spcBef>
                <a:spcPts val="715"/>
              </a:spcBef>
              <a:buClr>
                <a:schemeClr val="accent4"/>
              </a:buClr>
              <a:buSzPct val="70000"/>
              <a:buFont typeface="+mj-lt"/>
              <a:buAutoNum type="arabicPeriod"/>
            </a:pPr>
            <a:r>
              <a:rPr lang="en-IN" sz="2000" dirty="0" smtClean="0"/>
              <a:t>Is there a relation between flight delays and sectors congestion?</a:t>
            </a:r>
            <a:br>
              <a:rPr lang="en-IN" sz="2000" dirty="0" smtClean="0"/>
            </a:b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NYC Flight </a:t>
            </a:r>
            <a:r>
              <a:rPr lang="en-US" b="1" dirty="0" smtClean="0"/>
              <a:t>Data – </a:t>
            </a:r>
            <a:r>
              <a:rPr lang="en-US" b="1" dirty="0" smtClean="0"/>
              <a:t>Description of the dataset?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20877"/>
            <a:ext cx="5255421" cy="5051323"/>
          </a:xfrm>
        </p:spPr>
        <p:txBody>
          <a:bodyPr>
            <a:normAutofit/>
          </a:bodyPr>
          <a:lstStyle/>
          <a:p>
            <a:pPr marL="354013" indent="-35401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The dataset had </a:t>
            </a:r>
            <a:r>
              <a:rPr lang="en-US" sz="2400" dirty="0" smtClean="0"/>
              <a:t>336776 </a:t>
            </a:r>
            <a:r>
              <a:rPr lang="en-US" sz="2400" dirty="0" smtClean="0"/>
              <a:t>rows. There were considerable NaN values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Departure and Arrival  Delay seems to have some outliers as the Max value to too large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Distance seem to take some discrete values</a:t>
            </a:r>
            <a:endParaRPr lang="en-US" sz="2400" dirty="0" smtClean="0"/>
          </a:p>
          <a:p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441" y="6629400"/>
            <a:ext cx="5203530" cy="168275"/>
          </a:xfrm>
        </p:spPr>
        <p:txBody>
          <a:bodyPr/>
          <a:lstStyle/>
          <a:p>
            <a:r>
              <a:rPr lang="en-US" dirty="0" smtClean="0"/>
              <a:t>Air Quality – Project Presentation by Anupam Ranjan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4607" y="1209368"/>
            <a:ext cx="6304218" cy="439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Air Quality – How good is the quality of data collected? 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441" y="6629400"/>
            <a:ext cx="5203530" cy="168275"/>
          </a:xfrm>
        </p:spPr>
        <p:txBody>
          <a:bodyPr/>
          <a:lstStyle/>
          <a:p>
            <a:r>
              <a:rPr lang="en-US" dirty="0" smtClean="0"/>
              <a:t>Air Quality – Project Presentation by Anupam Ranjan</a:t>
            </a:r>
            <a:endParaRPr lang="en-US" dirty="0"/>
          </a:p>
        </p:txBody>
      </p:sp>
      <p:sp>
        <p:nvSpPr>
          <p:cNvPr id="21506" name="AutoShape 2" descr="data:image/png;base64,iVBORw0KGgoAAAANSUhEUgAABagAAAHkCAYAAADb8chVAAAABHNCSVQICAgIfAhkiAAAAAlwSFlzAAALEgAACxIB0t1+/AAAADl0RVh0U29mdHdhcmUAbWF0cGxvdGxpYiB2ZXJzaW9uIDIuMS4yLCBodHRwOi8vbWF0cGxvdGxpYi5vcmcvNQv5yAAAIABJREFUeJzs3Xl0pHd95/v3r3ZJVSrtW2+S3Yvd7Q1ot1lCwBDAxgRngWCbDE4gw9y5MDNJzkwu3GSYDPf4TjgzA5nJwNyQmEAAs+YYOsRmSYgDjnG323jrvdut7pZae5ekKpVqr9/9o6raaq2lUpVKpf68zvFBep7f8zy/p9s+PPWt7/P5GWstIiIiIiIiIiIiIiLrzVHtCYiIiIiIiIiIiIjItUkFahERERERERERERGpChWoRURERERERERERKQqVKAWERERERERERERkapQgVpEREREREREREREqkIFahERERERERERERGpChWoRURERERERERERKQqVKAWERERERERERERkapQgVpEREREREREREREqsJV7QmsRltbm+3t7a32NERERESkzJ599tkJa217tech60vP9yIiIiKbV7HP+DVVoO7t7eXIkSPVnoaIiIiIlJkx5kK15yDrT8/3IiIiIptXsc/4RUV8GGPuMsacMsacNcZ8bJH9XmPMN/L7Dxljeufs+3h++yljzDvy2/YYY56f80/YGPO7xd2aiIiIiIiIiIiIiGwGKxaojTFO4LPA3cBe4H5jzN55wz4ETFprdwKfAT6VP3YvcB+wD7gL+JwxxmmtPWWtvc1aexvwGmAWeLRM9yQiIiIiIpS/0SS//QvGmDFjzNElrvnvjTHWGNNWiXsSERERkc2lmA7qA8BZa+05a20S+Dpw77wx9wJfyv/8beCtxhiT3/51a23CWtsPnM2fb663Ai9ba/Vap4iIiIhImVSi0SR/zBfz2xa75jbgbcDFst6MiIiIiGxaxRSotwADc34fzG9bdIy1Ng1MA61FHnsf8LWlLm6M+bAx5ogx5sj4+HgR0xURERERESrUaGKt/QkQWuKanwH+ALBlvRMRERER2bSKKVCbRbbNf+BcasyyxxpjPMC7gW8tdXFr7eettfuttfvb27Wwu4iIiIhIkSrdaHIVY8y7gUvW2hfWNm0RERERuZa4ihgzCGyb8/tWYGiJMYPGGBcQJNdVsdKxdwM/t9aOrnLeIiIiIiKyvIo1miy4kDH1wB8Cb19xUsZ8GPgwwPbt21caLiIiIiKbXDEd1M8Au4wxffmO5/uAg/PGHAQezP/8HuDH1lqb335ffvGVPmAXcHjOcfezTLyHiIiIiIiUbDWNJqyy0WS+64E+4AVjzPn8+J8bY7rmD9QbkiIiIiIy14od1NbatDHmo8APACfwBWvtMWPMJ4Ej1tqDwMPAl40xZ8k90N6XP/aYMeabwHEgDXzEWpuBK10WbwP+VQXuSzaQRw4Vv0bOA3eoi0ZERESkTK40mgCXyD2jPzBvTKHR5GfMaTQxxhwEHjHGfBroYWGjyVWstS8BHYXf80Xq/dbaifLdjtQyfSYQERGRpRQT8YG19jHgsXnbPjHn5zjw3iWOfQh4aJHts+Ty7UREREREpMwq2GjyNeDNQJsxZhD4T9bah9f59kRERERkkyiqQC0iIiIiIrWnQo0m9xdx3d7VzlVERERErk3FZFCLiIiIiIiIiIiIiJSdCtQiIiIiIiIiIiIiUhWK+NggtGiIiIiIiIiIiIiIXGvUQS0iIiIiIiIiIiIiVaECtYiIiIiIiIiIiIhUhQrUIiIiIiIiIiIiIlIVKlCLiIiIiIiIiIiISFWoQC0iIiIiIiIiIiIiVaECtYiIiIiIiIiIiIhUhQrUUnUj4TgvDk5VexoiIiIiIiIiIiKyzlzVnoAULxRN0li3uf7KUpksX336AqFoku0t9dWejoiIiIiIiIiIiKwjdVDXiEg8xWf+/jRPnwtVeypl9cSpcS5Hk1jgmfOT1Z6OiIiIiIiIiIiIrKPN1Y67iR0fDpPJWgYnZ6s9lbIZi8T5yelxbtvWxGwyzZELIVKZLG6nvjcRERERERERERG5FqhAXSOODYUBGJ6OV3km5WGt5bvPD+F2Ge6+qYvByRhffvoC/3BilLtu6q729EREREREZBN55NDFosc+cMf2Cs5ERERE5lOrag2YTaY5Nz6Dx+lgIpIgnspUe0pr9tzFKfonoty9r5uAz82ergDBOjdfebr4B0cRERERERERERGpbSpQ14CTIxGyFl57XSsWODM6U+0prUk0keaxo8PsaKnnNb3NADiM4fbeFp48O0H/RLTKMxQREREREREREZH1oAJ1DTh2aZpgnZv9O3LF3BPD4SrPaG2+f3SEeCrDva/agsOYK9v39zbjchi+dlhd1CIiIiIiIiIiIteCojKojTF3Af8DcAJ/aa39k3n7vcBfA68BLgPvs9aez+/7OPAhIAP8W2vtD/Lbm4C/BG4CLPBBa+3PynBPm0oineHM2AwH+lpo8XvwOB0cr+EC9dRskmcvTvLGXW10Nfqu2tfoc/P2fZ1868gAv/+23fjczrJcc27eXDqbZWo2RZvfu+hY5c2JiIiIiIiIiIisnxU7qI0xTuCzwN3AXuB+Y8zeecM+BExaa3cCnwE+lT92L3AfsA+4C/hc/nyQK3h/31p7A3ArcGLtt7P5nB6dIZ217OsJ4jCGzkYvJ0dqt0B9aSoGwE09wUX3v/+OHUzOpnj86HBZrxuKJvnBsRE+9fhJPvOj0wxPx8p6fhEREREREREREVm9YiI+DgBnrbXnrLVJ4OvAvfPG3At8Kf/zt4G3GmNMfvvXrbUJa20/cBY4YIxpBH4ReBjAWpu01k6t/XY2n6OXpmnwutjRWg9AV7COE8MRrLVVnllphqZiOAx0BX2L7n/99a1c19bAV8u0WOKR8yG++FQ///2Hp/jJ6XG2tdRjDLw0OF2W84uIiIhsZMaYu4wxp4wxZ40xH1tkv9cY8438/kPGmN45+z6e337KGPOOOdu/YIwZM8YcnXeu/2qMOWmMedEY82j+jUkRERERkWUVU6DeAgzM+X0wv23RMdbaNDANtC5z7HXAOPBXxpjnjDF/aYxpKOkONrFUJsup0Qh7uxuvZDV3B31Mx1IMT8erPLvSDE3FafN7cTsX/1fPGMMDd2znyIXJNXeKT8dSPPiFwwxPxXnzng7+wzv28IHX9dLb1sDRoXDNFvlFREREilHBNyG/mN8234+Am6y1twCngY+X9YZEREREZFMqpkBtFtk2v7K31JiltruAVwP/21r7KiAKLOjoADDGfNgYc8QYc2R8fLyI6W4eL4/NkExn2dfTeGVbd77zuFZjPoanY2xpqlt2zK+/eisep4NvHxlc07W+dWSAaDLDB17fy9v2dtJU7wFy8SITMwnGIok1nV9ERERkgyv7m5AA1tqfAKH5F7PW/jDfrALwNLC13DckIiIiIptPMQXqQWDbnN+3AkNLjTHGuIAguYfWpY4dBAattYfy279NrmC9gLX289ba/dba/e3t7UVMd/M4NhTG53ZwXfsrzeWd+YUFTwxHqjWtkkXiKcLxNN0rFKibGzy8cVcbjx8dKbnLOZO1fPGp8xzobVlQEN/b04gBjg4p5kNEREQ2tUq8CVmsDwKPL7bjWm5AEREREZGFiilQPwPsMsb0GWM85F71OzhvzEHgwfzP7wF+bHOVxYPAfflsuz5gF3DYWjsCDBhj9uSPeStwfI33sqlkspbjw2Fu6GrE5Xjlr8nndrKtpY7jw7XXQV2IJelZIn96rrtu6uLSVIyXLpVWRP77E6MMTsb47Tf0LtjX6HOzvaWeY5dq789QREREZBUq8Sbkyhc15g+BNPDVxfZfyw0oIiIiIrLQigXqfCfFR4EfACeAb1prjxljPmmMeXd+2MNAqzHmLPD75OM6rLXHgG+SKz5/H/iItTaTP+bfAF81xrwI3Ab8v+W7rdrXPxEllspw05x4j4Ibuxo5WYMF6qGpGADdweU7qAHetrcTl8Pw2EsjJV3rC0/2s6Wpjrft7Vx0/01bgoyE41yeUcyHiIiIbFqVeBNyWcaYB4F3Ae+3WvBDRERERIpQTAc11trHrLW7rbXXW2sfym/7hLX2YP7nuLX2vdbandbaA9bac3OOfSh/3B5r7eNztj+f75y4xVr7K9bayXLfXC07PRrB5TDs7Ags2HdDdyP9E1HiqcwiR25cQ9NxWho81HmcK45tqvfw+p1tfP/o8KpjPo4NTXOoP8QHXrcD1xKLMRZyvY8O1V6hX0RERKRIZX8TcrmLGWPuAv4v4N3W2tky3oeIiIiIbGJFFahl/U3FUjTVe/C4Fv4V7e0OkLVwaqS2cqiHpmJXFnksxt03dXH+8uyq87a/+M/nqXM7ue/27UuOaar3sLW5jmPKoRYREZFNqlJvQhpjvgb8DNhjjBk0xnwof67/BQSAHxljnjfG/H/rcqMiIiIiUtNc1Z6ALC6aSOP3Lt5pfGN3rvv35EiYW7c1ree0ShZPZQhFk7xmR3PRx7x9byd/+OhLPH50mL2LRJ0sZmImwXdfGOI39m8lWO9eduy+niA/ODbC1GySpnpP0fMSERERqRXW2seAx+Zt+8Scn+PAe5c49iHgoUW237/E+J1rmqyIiIiIXJPUQb1BzSTSNHgX//5gW3M9DR7nqjuLq+mVBRJXzp8uaPV7ee11rTz20nDRxzxy6CLJdJbfen3fimML+d7HFPMhIiIiIiIiIiJSFSpQb1Az8TT+JQrUDodhT1eA4zW0UGJhgcSepuIjPiAX8/HyeJQzoysX45PpLF9++gK/uLudnR3+Fce3+r10Nfo4qpgPERERERERERGRqlDExwaUyVpiqcySBWrIxXz87QtDWGsxxqzj7EozNBUj4HUR8C0fuzHfO/Z18YmDx3jspRH+XefVC0Y+cujiVb8/e2GS8UiCe25uWLBvKfu2NPLjE2NE4qlVz01ERERERERERETWRh3UG1A0mQZYMuID4IbuRsLxNEP56IyNbng6Tvcqu6cBOhp93L6jhcePLh/zkUhn+NHxEbY21xXVPV1wU08Qi2I+REREREREREREqkEF6g0omsgVqJfroN7bnesmPlEDhdVUJstYJE5PU/H503PdfXMXJ0cinBufWXLMP50eJxxP866bu3GsoqO8I+CltcHD6SIiRERERERERERERKS8VKDegGbiKxeo93TlFvg7ObLxC9Sj4ThZu7oFEue666YuAB4/OrLo/slokifPTHDbtia2tzas6tzGGLY01zEaro1OdBERERERERERkc1EBeoNaKaIDmq/18X2lnpODG/8zt+hqVzxt9QO6u5gHa/a3sT3Xhwmncku2P/40WGMyeVVl6Ij4GNqNkUyvfDcIiIiIiIiIiIiUjkqUG9AhYiP5TKoAW7sDnBieON3UA9Nx/C5HTTXl74I4fv2b+PEcJjffPgQY3O6nc+Nz3B0KMybdrcTrCvt/B0BLxYYn0mUPD8RERERERERERFZPRWoN6CZRBqnw+BzL//Xs6erkf7LURLpzDrNrDRDUzG6g3WYVWRDz3ffge38t/feyvMDU7zzfz7JU2cnyFrL3700TFOdmzfuai/53B0BL8BVhW8RERERERERERGpPBWoN6CZRAa/17ViQbe3tR5r4dJkbJ1mtnrpTJaR6Tg9Qd+az/We12zl4Ed/gaZ6N7/58CH++mfnGZ6Oc/fN3bidpf+r3Or34jAwFlEHtYiIiIiIiIiIyHpSgXoDiibSNHidK47b1lIPwMAGLlCfm4iSztqS86fn290Z4LsfeQP33raF06Mz9LY2cFNP45rO6XQY2vxeFahFRERERERERETW2fIhx1IVM4n0sgskFmzPF6gvhmYrPaWSHRuaBqC7yAL1I4cuFjVu/45mgnVuuoO+NUWHFHQEvAxPK+JDRERERERERERkPamDegMqtkDd7vfidTkY2MAF6qOXwrgchna/t6znNcawuzNAwFf6wotzdTT6CEWTxFMbO89bRERERERERERkM1GBeoOx1uYjPlYuUDschq3NdRu6QP38wBQ9TXU4HWvvcq6kjoAXC/RPRKs9FRERERERERERkWuGCtQbTCKdJZ21RXVQQy7mY6NGfMRTGV4cnGJHa321p7KijkBuEcczYzNVnomIiIiIyOaUzmSrPQURERHZgFSg3mCiiTRAUR3UkFsocaMWqF8cnCaVsfS2NlR7Kitq83swwNnRSLWnIiIiIiKy6cwk0vw/f3ecFwanqj0VERER2WC0SOIGM5MvUK+mgzoSTzM9myJYv7Y85mIXKAR44I7tK4555nwIgB0tG7+D2uV00Or3qINaRERERKQCxiMJUhnLk2cmuHVrU7WnIyIiIhtIUR3Uxpi7jDGnjDFnjTEfW2S/1xjzjfz+Q8aY3jn7Pp7ffsoY8445288bY14yxjxvjDlSjpvZDFZboN6WL/5uxC7qZ86H2NXhp77Ie6m2joBPBWoRERERkQqYnE0CcGkqxuDkxvvsIiIiItWzYoHaGOMEPgvcDewF7jfG7J037EPApLV2J/AZ4FP5Y/cC9wH7gLuAz+XPV3CntfY2a+3+Nd/JJjGz2oiP5lyBemCDPeRlspZnL0yyv7el2lMpWkfAy/mJKMm0svFERERkc6hQo8kXjDFjxpij887VYoz5kTHmTP5/myt5b1JbCgVqj9PB0+dCVZ6NiIiIbCTFdFAfAM5aa89Za5PA14F75425F/hS/udvA281xpj89q9baxPW2n7gbP58soRXMqidK4zM2dZSB2y8DurToxEi8TS399bO55KORi/prOXC5Wi1pyIiIiKyZhVsNPliftt8HwP+wVq7C/iH/O8iAExFUzT6XNy2vYkXB6eYzX/uERERESmmQL0FGJjz+2B+26JjrLVpYBpoXeFYC/zQGPOsMebDS13cGPNhY8wRY8yR8fHxIqZb22YSaercTlyO4tavDPjcNNe7N1yB+kg+f/r2muqg9gEo5kNEREQ2i4o0mlhrfwIs1gI791xfAn6lnDcjtW1yNklTvYc7+lpIZy3PXpys9pSYiCQIx1PVnoaIiMg1r5gqqFlkmy1yzHLHvsFa+2pyHR0fMcb84mIXt9Z+3lq731q7v729vYjp1raZRKboeI+C7S31DGywAvXh85N0NfrY2lxX7akUrc3vxRg4M6oCtYiIiGwKlWo0WUqntXY4f65hoGOxQddaA4rkTM4maa530x2sY0drPYf6Q2Tt/I+V68Nay9PnLvOn/3Ca7z4/VJU5iIiIyCuKKVAPAtvm/L4VmP//4lfGGGNcQJBcV8WSx1prC/87BjyKoj+AXMSHv8h4j4JtG6xAba3lmf4Q+3ubyTXg1AaPy8G25nrOjEWqPRURERGRcqhUo8maXGsNKALpTJbpWIrmeg8Ar+1rJRRNcrYKby6mM1kefe4SB18YwhjDyHRs3ecgIiIiVyumQP0MsMsY02eM8ZDLojs4b8xB4MH8z+8Bfmyttfnt9+UXX+kDdgGHjTENxpgAgDGmAXg7cBRhJp5edQf1tpZ6Lk3FyGSr04Ew36WpGCPhOAf6aifeo2Bnh78qD8oiIiIiFVCRRpNljBpjuvPn6gbGSp65bCqjkQRZy5UC9b6eRhq8Lg6du7yu8wjHUvzFT89x5MIkd+5p502725maTZHKaJF0ERGRalqxQJ1/1e+jwA+AE8A3rbXHjDGfNMa8Oz/sYaDVGHMW+H3yC6JYa48B3wSOA98HPmKtzQCdwJPGmBeAw8DfWWu/X95bq00ziTT+EiI+UhnLSDheoVmtzpHzuTy5/Ttqr0C9q8PPufEoaT2kioiISO0re6PJCtebe64Hge+W4R5kEyi87dnU4AbA5XRwe28zJ0ciTM4m12UOoWiSz/7jWUbDCR44sJ237e2iI+DFAhMziXWZg4iIiCyuqEqotfYx4LF52z4x5+c48N4ljn0IeGjetnPAraud7GaXyVpiqcyqC9TbmusBuHh5li1N1c98Pnw+RMDrYk9XoNpTWbWdHX6SmSwXQ7Nc1+6v9nRERERESmatTRtjCo0mTuALhUYT4Ii19iC5RpMv5xtNQuSK2OTHFRpN0rzSaIIx5mvAm4E2Y8wg8J+stQ8DfwJ80xjzIeAiS3w+kGvP4GQuRqPQQQ1woLeFfzo1zuH+EO/Y11XxORy9NE0kkeajd+6kJ/+ZqbBI+ngkQXew+p+jRERErlWrq4RKRUWTaYCSFkmEXGfC665vLfu8VuvI+RCv3tGM01E7+dMFuzpzRfUzYzMqUIuIiEjNK3ejSX77/UuMvwy8dS3z3aweOXSx6LEP3LG9gjOpjsHJfAd1nfvKtqZ6D3u6Ajw/MLUuBeqh6RjBOveV4jRAq9+DAcYi6qAWERGpJhWoN5CZeK5AvVIH9fwH3EzW4jDw+NFh0vNyqMvxgJu1louXZxmajnF7bwtu59LJMFOzSU6PznDvbSst8r4x7ezIFaXPjs3wjn1VnoyIiIiIyCYwOBmj0efCNe9zRHewjlMjETJZW/HmluGpOD1B31Xb3E4HzQ0exlWgFhERqSoVqDeQaKK4AvV8TochWOcmFC1ffls6k+Xl8RmOD4c5Phy5MreR6Ti/9uqtSx737IVC/nRz2eaynvxeFz1BH2dGI9WeioiIiIjIpjA4OXtVvEdBwOfCkvsc1Dinu7rcZpNpJmYS3Lw1uGBfu9+rDGoREZEqU4F6A5kpsUAN0NzgYXI2Vba5/NVT5+mfiOJ1OdjdGWBfTyOXJmP89OwEfW0NS3ZmHz4fwu003LqtqWxzWW87OwOcGZup9jRERERERDaFwckYbX7vgu2Nvtznnki8sgXqE8MRLNCzSM50e8DLy+MzZK3FYWovolBERGQzUIF6Ayl0Ka82gxqgpd7DyZHydP0OTs7SPxHlLTd08Obd7VdexdvXE2RgcpbvPH+Jf/Wm69jZsXARxCPnJ7llaxM+t7Msc6mGXR1+Dp27vC6vGoqIiIiIbGbpTJbh6fiVKL25/L5cUTqSSAGVW6Tw+NA0AD1NvgX72gNe0lnL1GyKloaFXd4iIiJSeUuHCcu6m0mkcToMPvfq/1paGjzMJNIk09k1z+Nwf64L+hd2tl2VE+d0GN53+3bcTgcf+epzxJKZq44Lx1O8NDjN/t7ajPco2NXhJ5HOcim/2riIiIiIyHpJZbJX3qzcDEbCcTJZu2TEB+Q6qCvp2FCYOreT4CJd2h2BXGe3cqhFRESqRwXqDWQmkcHvdWFKeLWsOf9t/+Ts2nKo46kMLwxOcesSXdDBOje/sX8bp0Yj/PHBYwC8PD7DHx88xhv+y49JZrLcuadjTXOotkJ3x8vjivkQERERkfX1ie8e45f/7MlqT6NsBvNNH4sWqL2FAnX5ogoXc2woTE+Tb9HPWe3+QoE6XtE5iIiIyNIU8bGBRBNpGrylRWO05B/4QtEknY0LX10r1nMDU6QylgN9LUuO2d0Z4CN3Xs9n//FlTo5GeGFgCrfT8M6bu3nw9b28enttd1D3tjUA0D8R5c4qz0VERERErh3heIpvPztAKmMZi8TpCJT+XL9RvFKgXti97HI6qHM7K9pBncpkOTUS4Y4lPt/Ue13Ue5yMa6FEERGRqlGBegOZSaRLWiARXumgDkVL76C21nK4/zJbmurY2ly/7Njf+6XdvDAwzZmxCL//tt3cd2DbpniABmht8BDwueifiFZ7KiIiIiJyDTl07jKpjAVyC/tthufrwclZjGHReA3IxXxUskB9dmyGZCZLd9PSGdcdAS9jivgQERGpGhWoN5CZRJrOxoWrWxejwePE43KsKeLjYmiW0XCCX33VlhXHupwOvvyhAwAlRZJsZMYY+toaOH9ZBWoRERERWR+pTJZD/SHu6GvhUH+IY0PTvGl3e7WntWaDkzE6A76r1raZK1egrlzEx7GhMAA9waWL/e0B75VxIiIisv6UQb1BWGvzER+lfWdgjKGl3rOmDurD/SG8Lge3bA0Wfc3NVpwu6Gtr4Ny4CtQiIiIisj6evzjFbDLD7/7SbrY213F8kxRMBydn2dq8dPdywOeu6KKQx4amqXM7aQss3QjU7vcym8wQ3USLU4qIiNQSFag3iEQ6SzprS474gFzMR6kd1JPRJC9dmua2bU14XaXlYG8mva0NDE3HiKcy1Z6KiIiIiGxy1lr++eUJuoM+XntdC3u7Gzk+vFkK1LHlC9TeXMSHtbYi1z82FOaG7gCOZRpr2vNRKuOK+RAREakKFag3iMK39aV2UAO01LsJRZMlPdz9zc8HSWeXXxzxWnJdewPW5mJPREREREQq6czYDGORBL+wsw1jDHt7GumfiDKbrO2O3nQmy/B0fNn1bQI+F+msJZ7Klv362azlxFCYfT2Ny45rz3dXa6FEERGR6lCBeoMovNa21g7qVMau+hU5ay2PHLrI9pZ6uoNLdzdcS3pbGwC0UKKIiIiIVNw/n50g4HNxcz5qb293I9bCyZFIlWe2NiPhOJmsXTHiAyBcgRzqgclZIok0+3qWjzBsqnfjchh1UIuIiFSJCtQbRDkK1C0NHgAmZ1f3cPf0uRDnJqLqnp6jt00FahERERGpvNFwnDNjM7z2ulZcjtzHs31bcgXVWl+4b3AyBrBiBzVQkRzqwp/fSh3UDmNoD3hVoBYREakSFag3iJkyRHw01+cK1KtdKPHgC0PUuZ3ctEJnwbUkWOemtcHDeRWoRURERKSC/vnsBC6H4UDvK80iPUEfwTp3zS+U+EqBeukOan++QB2pQAf1saFpnA7D7s7AimPb/F5FfIiIiFSJCtQbxCsF6tIXKHylQF38g1U6k+UHx0Z4y40deFz612GuvrYGzqlALSIiIiIVEk9leH5gildtb76qUcUYsykWShycnMUY6G7yLTmmMR/xEYlXpoN6V4cfn3vlz1gdAS+T0SSpTPmzsEVERGR5qkhuENFEmjq388prfaXwuBy0+b2rWtjvcH+IUDTJPTd3l3zdzaq3rUEd1CIiIiJSMRMzCdJZyw1dCzt89/Y0cnI4TLqGC6aDkzE6Az68rqULxF6XA7fTVKxAvXeFeI+C9oAXS+7vRERERNb5OrFaAAAgAElEQVRXUdVQY8xdxphTxpizxpiPLbLfa4z5Rn7/IWNM75x9H89vP2WMece845zGmOeMMd9b643UuplEZk3xHgW7Ovz0T0SL/ub/714aps7t5M49HWu+9mbT19bAWCRRkTw8EREREZFwLBdrUeginmtvdyOJdJbzl2u3YWJwcnbZeA/IdYv7va6yR3yMReKMRxIrLpBY0B7wAiiHWkREpApWLFAbY5zAZ4G7gb3A/caYvfOGfQiYtNbuBD4DfCp/7F7gPmAfcBfwufz5Cv4dcGKtN7EZRBNp/GuI9yjY1eEnlbFcuLxyF3Uma3PxHjd0UOdZ+7U3m778QonqohYREZFaVolmk6XOaYx5qzHm58aY540xTxpjdlb6/mrZdL5rOFC3sFFl35Zc528tL5Q4OBlbsUANEPC5y95BXewCiQVtfi8GFahFRESqoZgO6gPAWWvtOWttEvg6cO+8MfcCX8r//G3grcYYk9/+dWttwlrbD5zNnw9jzFbgHuAv134btW8mnsZfhg7qvvYGnMZwdiyy4thD/ZeZmEnyTsV7LKpQoO5XgVpERERqVCWaTVY45/8G3m+tvQ14BPijSt5frYvEUjgMi34OuL7dj8fpqNmFEtOZLMPTcbY21684NuBzESnzW4uFP7diIz7cTgdN9W4tlCgiIlIFxRSotwADc34fzG9bdIy1Ng1MA60rHPunwB8AtRuqVkYziXRZIj68LifbW+s5Mzaz4tjHXhrG53Zw5w3ta77uZtTbqg5qERERqXmVaDZZ7pwWKFQEg8BQhe5rUwjHUwR8bhzGLNjndjrY3eWv2YUSR8JxMlm7ig7q8kZ8HBuaZntL/aLxKUtpD3jVQS0iIlIFxRSoFz4t5R48ixmz6HZjzLuAMWvtsyte3JgPG2OOGGOOjI+PrzzbGpTKZImlMmXpoIZczMfwdHzZh7xM1vL9o6O85YYO6j3lue5mU+dx0h30qYNaREREalklmk2WO+fvAI8ZYwaBfwH8yfwJXQvP98UKx9I0+pZ+Ft/b3cjxoTDWzv/4tfENhGIARXdQx1PZotfRKcbxoTB7u4vrni7oCPgYjyTIZmvvz1tERKSWFVOgHgS2zfl9Kws7Ia6MMca4yHVLhJY59g3Au40x58l1XLzFGPOVxS5urf28tXa/tXZ/e/vm7PSdjCYBytJBDbCzww/Ay+NLd1Ef7g8xMZNQvMcKelsb6K/hhWlERETkmlf2ZpMVzvl7wDuttVuBvwI+vWDgNfB8X6xCB/VS9nY3cjmaZKwGu3oHJ3Nr4hTVQZ3/HFSuHOrZZJoLoVluXGWBut3vJZ21XJqKlWUeIiIiUpxiCtTPALuMMX3GGA+5HLqD88YcBB7M//we4Mc29zX/QeC+/MIrfcAu4LC19uPW2q3W2t78+X5srf3NMtxPTbpc5gJ1T1Md9R4nZ0aXLlAX4j3eckNHWa65WfW1N6iDWkRERGpZJZpNFt1ujGkHbrXWHspv/wbw+vLcxuYUjqdorFu6QL1vSxDIxVXUmsHJGMZAd5NvxbGFIv1MmWI+zo7NYC3s6fKv6rhWvweAi6GVF5wXERGR8lmxImqtTRtjPgr8AHACX7DWHjPGfBI4Yq09CDwMfNkYc5bcw+x9+WOPGWO+CRwH0sBHrLWZCt1LzQpdKVA7y3I+hzHs7PDnH8wsZl6mXSZrefzoCHfuUbzHSvpaG5iaTTEZTdLc4Kn2dERERERW60qzCXCJ3HP6A/PGFJpNfsacZhNjzEHgEWPMp4Ee8s0m5DqoFzvnJBA0xuy21p4G3gacqPQN1qpkOks8lSW4TMTHDV0BIBdX8ZYbOtdramUxOBmjM+DD61r5M04g/2cQLlMH9cmR3ILxuzsDqzqu8GXByHS8LPOQa8cjhy4WPfaBO7ZXcCYiIrWpqOqktfYx4LF52z4x5+c48N4ljn0IeGiZcz8BPFHMPDarKwXqMhaLd3X4eXFwmlOjEW7ouvrVtmfOK95jKfMfLArdE3/+k3Nsb7k6P08PFiIiIrLRVarZZLFz5rf/S+BvjDFZcgXrD67j7daUcCzXLbxcB3XA52ZHa31NLpQ4MDnLtpaV4z3glQJ1JFGeAvXpkQhel4Md+UXPi1VYUHEkrAK1iIjIelL77AYQKnPEB8DOjly3wE9PTywoUD/20jBe19riPVbzDXEta/N7Abg8k1hQoBYRERGpBZVoNlnsnPntjwKPrnHK14RwPs5iuQxqeGWhxLWoRnfnYGiW117XWtTYBq8Lw+ojPpa6r386PU6r38M3nhlYdP9SPC4HPreDURWoRURE1lUxGdRSYYUCdZ27PBEfAME6Nx0BLz85c/XK6KdHIzz63CXu3NNR1oL4ZtXc4MYAEzO1tzCNiIiIiGxchQJ1Y93yz+R7uxs5f3mWmTJ1F6+HRDrDcDjOtiIbPBzG4Pe5yrZI4mg4Tmdg5ezrxTT63CpQi4iIrDMVqDeAUDRJnduJ07HYguil29Xh51B/iHgqF/s9ODnLBx4+TJ3byR/ec2NZr7VZuRwOmhs8TMwkqz0VEREREdlEwrFcMTa4Qgf1vi25tyFP1FDMx9BUHGspukANEPCWp0A9m0wTjqfpbCyxQF3nZiSs5hQREZH1pAL1BhCaTZZtgcS5dnYESKazHO4PEYom+cAXDhNNpvnSBw+s6mHxWtfm93BZHdQiIiIiUkbT8RRelwPvCm9R7u0OAqw55mM9FdZxWU1EXsDnJpJYXcTHYkbzxeWSC9Q+N6NaJFFERGRdqUC9AUxGk2VdILGgr60Bj9PB94+N8Nt/dZhLkzEefvB2buxuXPlguaLV72UimsRaW+2piIiIiMgmEYmlVsyfBuhs9NLgcdI/EV2HWZXHQL5AXewiiZBbKLEcHdSFeI6uYKkd1C7GZxJksnr2FxERWS8KId4AQtEk9RXIg/a4HOzvbeaRQxdxOgx//puv4UBfS9mvs9m1NXhIprNEEukrK3uLiIiIiKxFOJ5eMX8awBhDb1tDzRWoPU7HqnKg/T4XM/E02TU2hYyG4/jcDhp9pX2+avS5yWQtEzOJkruwRUREZHXUQb0BhKJJGjzlj/gAeOuNnQD8l1+7mV/a21mRa2x2bX4vAJeVQy0iIiIiZRKOpVbMny7obWvg/OX1KVC/PD7D2BoXCRyYnGVrcx2OVayxE/C5sUB0jYtBFhZINKa09X0KDSlaKFFERGT9qEBdZdZaJmeTNFSggxrgt1/fyz/++zfzG/u3VeT814LWfIF6QjnUIiIiIlIGWWuJxNNFRXwA9LU2MDgZI5XJVmxO1lqePDvB2z/zEz76tefWdK6LodlVr3kTyH8eWkvMh7WW0fDaOp8LXe0jyqEWERFZNypQV1kkkSaVsdRXqIPa4TD0tTVU5NzXiqZ6N06H0UKJIiIiIlIWs8kMGWuLiviAXAd1JmuvZDuXWyKV4WuHL/LYS8O0+70c7g8xOFn6tQZCsVXlTwNXIjnWUqAOx9PEUhk6G70ln6OxTh3UIiIi600F6ioL5WMjKtVBLWvnMIaWBg8TivgQERERkTIIx1IARa9v0teW60auRMzHaDjOZ594mePDYe6+qYtv/R+vA+C7zw+VdL7pWIrpWIrtq+yg9uf/LCLxVEnXhVeKyp0lLpAI4Pe6cDoMIypQi4iIrBsVqKssNJsvUFeog1rKo93vZSyih1QRERERWbtCgTpYV2QGdWvujcj+ifJ2UA9NxfjcE2eJpzJ88Bf6eOOudra11HN7bzPfee4StoQFCwtd3tuaVxnxke+gnllDBvWVAvUqFmecz2EMHQEvI9N6e1JERGS9qG23yirdQf3IoYsVOe+1pjvo48RwmGQ6i8el73VEREREpHThfIxFoSi7kpYGDwGfi/MT5e2gfvbCJAAfvXPnlWgLgHtv28Iffecox4fD7OsJruqcVwrUq+ygdjsd+NyOK382pRgNJwh4XWv+bNXZ6FNzioiIyDpSpa3KCh3U9R59V7CRdQfrsKBX/URERERkzcLxFAaKXiTRmNy6MuWM+LDWcnIkzPXt/quK0wD33NyN22n4znOXVn3egcnSCtQAAa97zREfa1kgsaCz0atFEkVERNaRCtRVNhktdFAr4mMj627KPegOT8eqPBMRERERqXXhWOpK1nGxelsb6C9jB/VYJMHkbIobuhoX7Gtu8PCm3R0cfGGITHZ1MR8XQ7ME69xFx5fMFfC5mCmxgzprLWOR+JoWSCzoavSpMUVERGQdqUBdZaFoEo/Lgcepv4qNrKnOjc/tYFidFCIiIiKyRuF4akHX8kp62xoYmoqRSGfKMoeTw2EA9nQFFt3/q6/awmg4wdPnLq/qvAOhGNta6kqaU8DnIlJiBvVkNEkqY8vTQR30EYmnmU2WHjciIiIixVNVtMpC0SQt9R6MKb57QtafMYbuYB3DU+qgFhEREZG1CcfSRedPF/S11ZO1r2Q8r9XJkQg9Tb4lO53femMHfq9r1TEfA6FZtpcQ7wG5yJNIPFXS4oxXFkgsQ4G6K38OxXyIiIisDxWoqywUTdLS4Kn2NKQIXUEfo+EE2RIemEVERERECkrqoG5tAOD8xNoL1NFEmouh2UXjPQp8bid339TF40dHiKeK69rOZi2DkzG2NZdaoHaRylhmSuiiHgknAOgoU8QH5BZdFBERkcrTynxVFppVgbpW9AR9/CyTJTSTpC2w9gdfEREREbn2pDJZZpMZGotcILGgry1foC7DQomnRyNY4IZF4j0eOXTxys8Bn5uZRJr//LfHuXlLcMHYB+7YftXvo5E4yUy2pAUSc9fLfTwdiySKXkDyyrXDcZrr3Xhda1/bp+NKgVod1CIiIutBHdRVpg7q2tEdzGXpDWmhRBEREREpUSS/CGDjKiM+muo9BOvcZVko8cRIhIDPRU/T8lnR17U30Ohz8fzFyaLOOxDKPSeXXqDOFaXHSuhcHg3Hr3Q+r1VXMB/xoQK1iIjIuiiqQG2MucsYc8oYc9YY87FF9nuNMd/I7z9kjOmds+/j+e2njDHvyG/zGWMOG2NeMMYcM8b853LdUK1Rgbp2dAS8OIyy6ERERKR2lPs5frlzmpyHjDGnjTEnjDH/ttL3V4vCsRTAqiM+ILdQ4lo7qNPZLGdGI+zpDOBYYR0chzHcsrWJ06MzzBYRu3Exn49daga131vooF7d83Y6k2ViJlGW/OnCPPxel577RURE1smKBWpjjBP4LHA3sBe43xizd96wDwGT1tqdwGeAT+WP3QvcB+wD7gI+lz9fAniLtfZW4DbgLmPMa8tzS7Ujmc4SiadVoK4RLqeDjoCPYT2oioiISA2oxHP8Cuf8LWAbcIO19kbg6xW8vZoVjpdeoO5rrV9zBvX5iVkS6Sw3di+dPz3XLVuDZKzl9NjMimMHQrMYAz1NpRWKG0vsoJ6YSZK15VkgsaCz0auIDxERkXVSzHtlB4Cz1tpzAMaYrwP3AsfnjLkX+OP8z98G/pcxxuS3f91amwD6jTFngQPW2p8BhSccd/6fa27luanZJADNKlDXjO6gj5fHV344FxEREdkAyv4cnx+31Dn/NfCAtTYLYK0dq+C91axCB3VwiYzluRnQ80XiaYamYnzpqfO4nY4FGdDFODUSxuUwXN/uL2p8T1MddW4nZ8dmuG1b07JjByZn6W70lZwDXedxUud2rrpLvFBILmeBOrdAugrUIiIi66GYiI8twMCc3wfz2xYdY61NA9NA63LH5jswngfGgB9Zaw8tdnFjzIeNMUeMMUfGx8eLmG7tCOUL1K0qUNeMrqCPcDxd0sriIiIiIuusEs/xy53zeuB9+Wf3x40xu8p0H5tKOJ7G5TD43KtfDqjV78WSiwkshbWWEyMRrm/343EVd32HMVzf4efsWARrl+8pGgjNsrXEeI+CNr9n1Tnbw9NxnMbQFijf56rOgI/RErKwRUREZPWKeSpZLJhs/pPJUmOWPNZam7HW3gZsBQ4YY25a7OLW2s9ba/dba/e3t7cXMd3aEZrJd1DXq0BdKwoLJSqPTkRERGpAJZ7jlzunF4hba/cDfwF8YdFJbeIGlGKE4yka69yYFfKfF9Pmz31uuDxTWuF0fCZBKJpkT1dgVcftavcTjqcZiyx/3YFQrOT86YI2v7eEAnWMjkYvLsfqi/5L6cx3UGez19yLviIiIuuumP8HHySXJVewFRhaaowxxgUEgVAxx1prp4AnyGXbXVMKHdTKoK4d3fkVvYenY1WeiYiIiMiKKvEcv9w5B4G/yf/8KHDLYpPazA0oxQjHUleyllertcEL5DKXS3FyOALADassUO/syMWBnF0mhzqeyjASjrOteY0F6oCX4ek4s8ni3li01jI0FaMn30hSLl2NPtJZy+USu9VFRESkeMUUqJ8Bdhlj+owxHnKLpRycN+Yg8GD+5/cAP7a5978OAvflVwfvA3YBh40x7caYJgBjTB3wS8DJtd9ObSm8mqcCde1o8Lpo9Lm0UKKIiIjUgrI/x69wzu8Ab8n//CbgdIXuq6aF42ka64pZCmihOo+Teo+Ty9HSOqhPjkToDvpoWuUbnM0NHlobPMsWqC9N5Ro4treurVDc5s8V4YtdDDIcTxNNZugucWHGpRTyrJVDLSIiUnkrPhlZa9PGmI8CPwCcwBestceMMZ8EjlhrDwIPA1/OL54SIvegSn7cN8ktmpIGPmKtzRhjuoEv5VcBdwDftNZ+rxI3uJEVCtRN9aV1UEh1dAfr1EEtIiIiG14lnuMBFjtn/pJ/AnzVGPN75BZE/531utdaYa3NdVB3N5Z8jja/t6QO6kQ6w8VQlDfuKq1rfWeHn+cuTpHOZheN0rgYyhWU19xBnY8xOTcxw96elf+chvOF8bJ3UAdfKVDftCVY1nOLiIjI1Yr66t5a+xjw2Lxtn5jzcxx47xLHPgQ8NG/bi8CrVjvZzSYUTRKsc+N2li8rTSqvO+jjzFiEeCqDz13aCuUiIiIi66Hcz/FLnTO/fQq4Z41T3tRiqQzprKWxrvQGldYGDy+PL93JvJSLl2fJWriuvaGk6+7q8HOoP8RAKEZf28JzDOYL1GvNoC7EmPSPF5dDPTQdw/BKFF+5dOU7qEfUQS0iIlJxqoxWUSiaVLxHDepuqiNrl8/gExERERGZLxzL5So3+kqL+ABo9XsJx9Mk09lVHXduIorDwI6W0grU17X7cRg4MxZZdP/F0Cxel4P2gLek8xd4XA56gr6iF0ocmorT0uDBW+bGkTa/B4eBUUX7yRpF4ilOjy7+342IiOSoQF1Fk7MqUNeiQnfG8eFwlWciIiIiIrUkHE8BEFxDB3UhAmO1OdT9E1G2NtfjcZX2EdDndrK1uX7JJo2BUIxtLfUYY0o6/1x97Q2cK7JAPTwdo6epvPEeAC6ngza/Vx3UsibpbJYv/ew8X3zqPGP6d0lEZEkqUFfR5ZkkzatcoESqr6XBg8fp4PiQCtQiIiIiUrxwLFegDvjWEPGRX0Tw8ipyqBPpDIOTs1y3SDTHauzs8HNpMkYsmVmw72Jolm3N5SkU97U1cG58htx6nUuLJTNMzqboKXO8R0FX0MdIuLQFKUUA/v74GENTcRwGDp8PVXs6IiIblgrUVTQ5m6RVHdQ1x2EMXUGfOqhFREREZFUKHdRrifhoy39+uDxTfOG0kD/dV2L+dMGuDj8WFmRgW2sZCM2uOX+6oK/NTzieZnI2tey4wsLl3RXooAbobPSp61VKdm58hp+eGef23hZu2hLk5xcnVx3NIyJyrVCBukqstYSiSZpVoK5JXUEfJ4bDK3Z1iIiIiIgUhGNp6j1OXGtYJN3rduL3upiIFt9Bvdb86YKtzfV4XY4FMR/TsRSRRJptZSpQFzq9+yeWX/NlKJ8PXe4FEgu6Gn2K+JCSxJIZvvXsIK1+D/fc3M0dfa3EU1leujRd7amJiGxIKlBXyUwiTSpjaWko/fU+qZ7uoI9IPM3gZKzaUxERERGRGhGOp2hcQ7xHQavfs6oO6nPjM2vKny5wOgzXtTVctVBiIp3hv//wNJCL5iiHwnleHl8+h3p4KkbA51pTZMpyOhu9TM2miKcWRpqILMVay6PPXyIST/G+/dvxuBz0ttbTHvByuP9ytacnIrIhqUBdJaF8x0NLw9pWuZbq6AnmXiN8fmCqyjMRERERkVoxHUutaYHEgrYGb9EZ1NFEmktTsTXnTxfs7PAzOZvi8kyCs2Mz/Opnn+LLT1/gt17fy5v3dJTlGlub63A7Df0rLJQ4NB278lxeCZ2Nuc7sUXVRyyo8d3GKo5emeduNnWzJ57IbY7ijr4WByRhH1UUtIrKACtRV8kqBWh3UtainqY42v4fHjw5XeyoiIiIiUiPKVaDuCvqIJNIMTs6uOPbIhcmy5E8X7OoIAPDYS8P88p89yUg4zsMP7ueP370Pp8OU5Roup4PtLfX0L9NBHU9lGI8k6G6qTLwH5P6cAUamVaCW4qQyWf72xSH62hp44+72q/a9alszbqfhkcMXqzQ7EZGNq/TVOWRN1EFd25wOw903dfOtZweIJtI0ePWf0mbzyKHiHxwfuGN7BWciIiIim0Eqk2U2mSFYv/YC9a4OPwBPnBrnN1+7Y9mxT5+7XJb86YJWv4emOjcnRiK8YWcrn/6N2650GpdTX5t/2Q7qUyMRspaKdlB3FTqoI8XHqci1bTySIJHOckdfCw5z9Rc2dR4nt2xp4rvPXeL/fueN+PUZUkTkCnVQV8mVAnW9FkmsVe+6pZt4Ksvfnxgt63mPnA/xFz85RyqjFZ43qkzWEktmCMdThKJJzo5FmFhFDqSIiIhce8KxFADBMuQltwe8NNW7eeLU+Ipjnz53uSz50wXGGN51SzfvvrWHL3/wjooUpwGua2+g/3KUbHbxRcmPDYWB3JuNldKZ76AeVQe1FKmwqGbXEv9dHOhrIZrM8N3nL63ntERENjx9ZVclk7P5ArVfBepadXtvC52NXr734jD33rZlzecLx1N86vGTfDXfufvk2Qk++/5X65v1Deb40DTfenaQRPqVLxD+2w9P4XE5+A9v38MHf6GvbK+3ioiIyOYxnS9QN5Yh4sMYw57OAE+9PEEincHrci46LppI8+LgNG/c2bbma861tycIgKOCzzx9bQ0k01mGpmNsba5fsP/48DQ+t4PmMnSkLyXgdVHndl4pOoqsZDQcx+kwtPoXf1N6a3Mde7sb+crTF3ngwHaM0ecGERFQB3XVXI4m8TgdNHgWf5iUjc/hMLzz5m7+6dQ44XhqTef64bER3v7pn/C1wxf5nV/o45P37uPJsxO8789/xpgeiDcEay1PnBrjK4cu0h7wcs/N3dx7Ww+//uqt/M/7X8Wbdrfz0GMnuP/zT3Ph8vIL+oiIiMi1p1CgbipDgRpgd2eA2WSGI+cnlxxz5MIkmawtW/70eurLL+q4VMzHsaEw3cG6ihb4jDF0BX0qUEvRRsNxOgLeJRtWjDG8/7XbOTEc5vmBqXWenYjIxqUCdZVMRpO0NHj0jWmNe9ctPSQzWX50rLSYj1Qmy7/52nN8+MvP0lTv5tH/8w380bv28oHX9fKXD+6nfyLKr37uKc6ORco8c1mNVCbLt54d5IfHR7lla5B/+cbreMPONu7oa+U1O5p59609fP5fvIZP/8atnBgJc/f/+ClfefoC1i7+SqqIiIhce8rZQQ1wfbsfj9PBE6fGlhzz9LnLuJ2mbPnT6+m6fIH63CILJWaylpPDEXqClVsgsaCr0adFEqVoI9PxFWNv7r1tCw0e55U3Z0VERBEfVROKJmluULxHrXv19ia2NNXxvReH+PXXbF318f/1B6f42xeG+N1f2sVH7tyJ2+m4anG+3359H1/62Xl++c/+md96fS/bWq5+vVGL81VeJJ7iK09fYGAyxtv2dvLm3e2LfrFkjOHXXr2V113fyh98+0X+6DtH6Z+I8h/ftbcKsxYREZGNZjqWos7tLFsWtMfl4EBfC0+cGucP71l8zNPnLnPr1qayXXM9tQe8+L2uRTuo+ydmiKUydFcwf7pgW0sd/1hE1rdIbo2a9JL50wV+r4tfedUWvv3sIP/xnr1lWThVRKTW1d6TyiYRiiZpVYG65hljuOeWbn56ZoKpfK74Yh45dHHBP3/06FE+/5Nz3NHXQkfAx7eODF5VnAbY0lzHv37T9XhdDh597hJZdeSuq0zW8uWnLzASjvPAge3cuadjxbceuoN1/PUHD/Dg63bw8JP9fO/FoXWarYiIiGxk07EUwTJ1Txe8eU87Z8ZmGJycXbCvkD/92utay3rN9WKMoa+tgXOLFKivLJAYrHyBekdrA+ORBLPJdMWvJbWtEAVTzMKh779jB4l0lr/5+WClpyUiUhNUoK4SdVBvHu+6pZt01vKDYyNFHxOKJvn2zwfY0lTHPTd3Lzu2ucHDO27qYiQc58VB5ZStp386PcbgZIz3vGYbN20JLjlu/pcPXzs8wPUdfra31PP733yBP/3R6Sv7RERE5NoUrlCBGuCJRTp8nzkfIpO1NVughlwOdf/EzILtx4bCeFwO2gOLL0RXTtvzbzBeuLzwSwCRuUavFKhX/vdyb08jr9rexFcPKRZQRARUoK6aUDRJi17l2RRu3hJke0s933txuKjxqUyWRw5fAOD+A9txOVf+z/DmLUF6gj5+dHyUdDa7pvlKcS5NxvjxyTFu3Rrk5mWK00txORzcf2A7bofhq4cvkkhnKjBLERERqRWV6KC+vt3Plqa6BQXqbNby2X88S6PPxat3NJX1muupr62BwcnYgueoY0PT7OkMLLkQXTntaFWBWoozEo7jczuK/u/8/Xfs4OXxKIf6QxWemYjIxqcCdRWkMlnC8TQtDZX/xl8qzxjDu27p5qmXL3N5JrHi+L97aZihqTjvfc02WorsoncYw9v3dTE5m+IZPcBUXDyV4VvPDuD3unj3rVtKPk+wzs19B7YzEUnw6CbOXroAACAASURBVHOX1B0hIiJyjUplskSTmbItkFhgjOHNe9p56uWJq4q4f/XUeZ45P8knfnkf9Z7aXXbouvYGrIWLc4rDoWiSFwen2dfTuC5zKCwweTG0MGpEZK7RcG6BxJUiAQvedUs3jT6XFksUEaHIArUx5i5jzKn/n737jo/rqvM+/vnNqPdqW7ZkSe4lTpzYsRPSC2kLJIHApkAghCcsJAvswrLh2ddCdh9gYXchyy4BNiFAaKmUGEgISZxe3BLHcYltuahYclPvZeY8f8yVoziSPbKmSfq+X6+xZu69c+6550rjc39z7u+YWZWZ3T7M+lQze9Bbv8bMKoas+4q3fLuZXeotKzOzZ8xsm5ltMbPPR+qAxoNmL1dxQaZGUE8U7zt5OoGg4/HNx07zsWZPI2v3NHHu3CIWloyuUz13ShazijJZvf2QRuNG2Xf+sp2D7b186LRS0lP8YyprdnEWlyyayqa6Vl7Z3RihGoqIiMh40tbdDxDxEdQA58+fQldfgPV7mwHYfaiD/3jiLS5cMIUPnXbiX7QngsqiUHB4MA91T3+AW36+nt6BYMwmC8/NSCYvI1kjqOWYnHMcaOs57gSJQ6Ul+7lmWRl/3tzA4TAGOomITGTHDVCbmR+4C7gcWARcZ2aLjtrsZqDZOTcHuBP4tvfeRcC1wGLgMuAHXnkDwBedcwuBM4BbhylzwmruDHVQNYJ64lhYks2s4kx++Wo19S3d71ofdI7HNzfw6MZ65k7J4r2Lpo16H2bGpYun0dk7wEtVhyNRbRnGq7sb+fGLe1hZWcDcqdkRKfOcecUsnJbN42/up7pRo29ERCS2Ij3YJMwy/8fM3p08eJJq7YlegPo9swtJ8ft4dvtBAkHHPzyyiRS/j3/74JKwR3ImqorBAPWhToLesa2vbubOjyzl5NLYpS4pL8igpkkBahlZa3c/Pf3BsCZIHDp3TU56Ev0Bxz/9bvO75rUREZlMwhlBvQKocs7tds71AQ8AVx61zZXAfd7zR4CLLNQbuhJ4wDnX65zbA1QBK5xzDc651wCcc+3ANmB8f70/Co2doW9H8zWCesIwM750yXz2Nnby3u8+x89e2kMgGErn0NE7wC9freaFnYdZUVnAjWdWnHC+vLKCDBZPz+GFnYfp6NVM4pHW2TvAlx5+g/KCDC4/6diTV46Gz4wrl87A54M7n9wRsXJFRESOJxqDTY5XppktB8Zv4uMoaO2KXoA6MzWJ0yvzeXb7IX760h42VDdzxwcWhxUoS3Q5ackUZaWy53AH33lyO394o57bL1/AX50cuX5aOGYWZmoEtRzT2xMkju7vbkp2GpVFmazd00hQ6QBFZBILJ0A9A6gd8rqOdweTj2zjnBsAWoHCcN7rjdA4FVgTfrXHt8ER1IUaQT2hXLGkhCf/7jyWVRRwxx+28sEfvswzbx3kQz94mR0H2nn/KdO5aumMMU/m8t6FU+kbCPLc9oMRqrkM+v4zVdQ1d/OfHz6FlKTIpujPSU/mzFlFPPpGPdsa2iJatoiIyDFEfLDJscr0gtf/AXw5ysc1rkQzxQfABfOnsPNgB//+xHYuXjiFq0+dOGN/ZhVn8vjm/dz1zC6uWzGTT587K+Z1KC/IYF9LN/0BTVYuwzvQFhqENpoUH4NWVhbQ3NVP1UHddCIik1c4EZjhomlHf7U30jbHfK+ZZQG/Ab7gnBs2YmNmt5jZejNbf+jQoeE2GXeaNIJ6wioryOC+m07ne9cupa6pi5t+to761m4+/p4KzpxVGJF9TMlJY1l5Pq/uaaKuWSM5IqW6sZN7X9jDB0+bwfKKgqjs47x5xWSlJvGfT2yPSvkiIiLDiMZgk2OVeRuwyjnXMFKFJmL//nhae/pJT/ZH/AvwQefPLwYgPdnPN68e/6k9hppVlEl7zwDnzC3iX69cHJdjm1mYQSDohk3lJwKwv62H3PTkE5q/ZtH0HDJT/Kzd0xSFmomIjA/hTOlcB5QNeV0K1I+wTZ2ZJQG5QNOx3mtmyYSC079yzv12pJ075+4G7gZYvnz5hLjnpckbQZ2fkRLnmkg0mJfO4dy5xfxqTTVXLCnh1d2R7WxcuGAKG2tbuPPJnXznI6dEtOzJ6ut/2kay37j9sgVR20d6ip+/OW82//HEdtbvbYpaIFxERGSIaAw2GS7K6sxsOvBh4PxjVWgi9u+Pp7WrP2qjpyE0KfN1K2Zy8cIpTJkAqT2GuvSkaTR29vHdj5xCsj86Af7jKS/IAKC6sYvywswTLud4eYX7A0HauvspzEqN2SSQEhkH2nqYmnNid0gn+XwsryjghZ2HaO/pJztNA9lEZPIJ53/4dcBcM6s0sxRCeehWHbXNKuDj3vNrgNXOOectv9abeKUSmAus9W4ZvBfY5pz7biQOZDxp6uwlJy0pbh0siY38zBRuu3Aus4qzIl52XkYKZ84q5Lev17F9f3vEy59sXth5iCe3HuDWC+dE/aLuprMqKM5O5dt/fgunPHMiIhJ9oxlsQpiDTUZafiowB6gys71AhplVRepAxrPWnn5y0sMZG3RizIx/++ASLlo4NWr7iJcL5k/hnhuXxzVoNxiUjvZk109uPcB/Pb2T5q6+qO5HImsgEORge++Y8r6fXJpL0MFbDbq2E5HJ6bgRUu82v9uAJwhNZviQc26Lmf2rmX3A2+xeoNDrgP49cLv33i3AQ8BW4M/Arc65AHAW8DHgQjPb6D2uiPCxJazDnX0UZGr0tIzNefOKyUpJ4j+ULmJM+gNB/uUPWykvzODmsyujvr+MlCQ+d+Ec1u1t5tntk+O2ZhERiauIDzYZqUzn3J+cc9OccxXOuQqgy5t4cdJr7R4gN139//FqSnYqqUm+qE6UGHSON2pbCAQdz+1QH3E82dvYSSDoTij/9KBpOWkUZKawVXPViMgkFdbX+M65x4DHjlr21SHPewjdzjfce78BfOOoZS8y/C2Dk0Jdczel+RnxroaMcxmpSfzN+aF0ERuqm1hWrnQRJ+IXr1RTdbCDe25cTmrS6HPGnYi/Pn0m97ywh39/YjvnzSvGN8aJM0VEREbinBsws8HBJn7gJ4ODTYD1zrlVhAab/MIbbNJEKOCMt93gYJMB3h5swnBlxvrYxovegQCdvQPkRnEEtUSXz2fMLMiguil6Aerdhzpp7x2gKCuFDXub2dfSzYy89KjtTyLnLe+O1rGMoDYzFpXk8MruRnr6A6Qlx+a6REQkUSjHRBzUNnVRVqAAtYzdkXQRj29XuogT0NjRy51P7eCcuUVcvHBKzPabkuTji5fMY1tDG3/YdPRd1iIiIpHlnHvMOTfPOTfbGzyCc+6rXnAa51yPc+7Dzrk5zrkVzrndQ977De99851zjx+rzGH2G/k8Z+PQgdbQBOnRzEEt0VdemElNFEdQv1HXQmqSjxvPqADgh88qO854sX1/Oz6D4uwTy0E9aFFJDoGgY8cBpfkQkclHX+PHWHtPP02dfcxUgHrcO94kJ7GQkZLE5y6ayz//fjPPbj/EBQtiF2SdCL7z5A66+gJ89X2LYjYj/ODvTdA5pmSn8q3H36KjZ2DY/WtyHBERkfGvobUbQCk+xrnywgxeqjqMcy7i/cb+QJAt9a0snp5DUXYqy8rzeWhdHZ89fw7TNYo64W3f305hZuqY55iaWZhBZoqfrQ1tnFyaF6HaiYiMDxpBHWO1TaEOanmhAtQSGdeeXkZ5YQbf/vNbBIMaRR2uLfWt3L+2hhvPLGfu1OyY799nxllzimho7WFPlCfcERERkfhpaO0BiOokiRJ95YUZdPcHONTeG/Gydxxop6c/yCleUPK8+cU4HD98dldEynfO8cWH3uDOJ3dEpDx5p+0H2pmaO/aJ1n1mLCzJYfv+dgYCwQjUTERk/FAvKcZqvLxlGkEtkZLs9/HFS+bzuftf59E39nH1qaXxrlLCGhy97Jzjnhd2k57spzQvI26j4ZeW5fHElv28XNXIrCLdBS0iIjIRDQaoleJjfBu8fqtu6mLKGHIND2djbQuZqUnMKg71B/MzUrhmWRkPrqvlsxfMpiR3bKOoV791kN+8Vkd6sp9PnVNJdpp+FyOlq2+AmqYuLorQnayLpuewvrqZ3Yc1gEVEJheNoI6xWi9ArRzUEknvW1LCkhm5fOvxt2jv6Y93dRLem/ta2dvYxSWLppGeEr8JSJL9PlZUFrCtoY3GjsiPxhEREZH429/aTVqyL2aTMUt0lBdmAlAd4TzUPf0Btu9v5+QZufiHTJz92fNnE3SOH41xFHV/IMg3HttGQWYK3f0BVr2h+U8iaceBDpyDaRH60mJ2cRYpST621rdFpDwRkfFCAeoYq2nqIjc9WSMoJCJ+vaaGX6+p4YF1tZw9p4iDbb38zS82HFk+9CEhfQNBHt+8n5LcNJZX5Me7OpxRWYjPjFd2N8a7KiIiIhIF9a096vtPADPy0vEZ1EQ4NduW+jYGgo5Tyt6Zc7isIINrlpVy/7pa9nuj8E/Er16tZvehTv79QyezYFo296/VdUEk7dgfmtBwaoQC1Ml+H/OmZrOtoU3pG0VkUlGKjxirbupSeg+JirKCDE6vLODlXY2cOjNfE6qM4Pmdh2jt7ucjy8vwxWhixGPJSU9mSWkuG6qbuXjhVNKSNbpKRERkItmvAPWEkJLkY3peOnsjPIL6jboWCjJTKMt/d9/91gvm8PCGOn7+yl6+fNmCYd9/rIEo3X0B/vMv25ldnMmBth6uWzGTr63awuZ9rZw0IzdShzCpvbW/nfRkP/mZkZsEdVFJDpv3tfJ6bQvLyuM/oEZEJBY0gjrGahWglii6dNE0MlL8PLpxH0Gnb9yP1tzVx/M7DrFkRi6VRZnxrs4RZ80uoncgyIbq5nhXRURERCKsQQHqCaO8MIPqpsgFqNt7+tl1sINTSnOxYQZOlBVkcMasAp7aduCEyl/91gF6+gNcsaQEM+OqpTNITfJpFHUEbalvZUFJdkQHviyYlo3fjL9s2R+xMkVEEp0C1DEUCDrqmruUf1qiJj3Fz+VLSqht7mbDXgU7j/b45v2YweUnTYt3Vd5hRn465YUZvLzrsL5YEBERmUB6BwIc7uglRwHqCWFmQWZEU3y8ua8VB5xSmjfiNhfMn8KOAx1H5jIK1+H2Xl7Z3cjyivwjkyzmZiTzV0tKeHRjPV19A2OpugDBoGNrfRsnTY/saPS0ZD+zijN5Yst+nK4NRGSSUIA6hva39dAfcBpBLVF1alkelUWZ/HnLfjp61fEc9MLOQ2ze18q5c4vJy4jcLXiRctbsIpq7+tnWoAlRREREJoqDbaFJkPMUoJ4QygszaO7qpy1Ck5K/UdtCSW4aU46Rv/jCBVMAeGb7wVGV/fjmBpL9Pi5eOPUdy69dMZOO3gH+uKlh9BWWd6ht7qK9d4DF03MiXvai6Tnsbexi58GOiJctIpKIlIM6hmq8fGXlhQpQS/SYGR84ZTr/s3onf968n2uWlca7SnHX1tPPPz6yiaKsVM6dVxzv6gxr0fQc8jOSeamqkcURHoUhIiIi8dHgTW43UUdQT7aJuMu9gUY1jV1jzuHc3tNPbXM3lyyaesztZhVnUVmUyeq3DnLjmRVhlb33cCfb9rdz6aKpZKe983fv9Ip8Zhdn8sDaGj6yvOxEqy/A5n2hgSUnzchlU11rRMteOC2HR6nnic37mTc1O6Jli4gkIo2gjqHB27I0glqibWpOGufMLea1mmZ2HmyPd3Xi7ut/3Mr+th4+vKyUZH9ifuz5zDhzViF7GzvZ19Id7+qIiIhIBDS0hv5Pz02bmAHqyaa8MDSHSXUEJkqsbQr9boQzL8oF86fw8q7GsNNyrNvbRFqyj/fMKXrXOjPjuhUzea2mhR0HdJ0wFlvqW0nyGXOnZkW87Jz0ZE6akcOLVYcjXraISCJKzEjNBFXT1IXfZ5TkjnwLl0ikXLhgCsXZqfxmQ92kzjH3zFsHeWh9HZ8+b3bC539fXlFASpKPl9URFRERmRAGR1BrksSJYaZ3J2x109jzUNc0deE3Y3pe+nG3vWjhFPoGgrxc1XjcbfsGgmxpCOVFHmlgxgdPKyXFr8kSx2pzfRtzp2aTmuSPSvmnVxSwsbaFvoFgVMoXEUkkClDHUE1TFzPy0klK0BGcMrEk+318ZHkZnb0Bfv/6vkk5wUZrVz+3/3YT86dm84WL58a7OseVluxn2cx8NtW1Riy3oYiIiMTP/tYestOSSE2OTgBLYisrNYmirJQjqRvHora5i5K8tLDu7ju9ooCs1CSefuv4eai3NrTRNxBk6cyRJ14syEzhksVT+e1r++jpD4yq3hLinGNrfSsnRSH/9KAVFQX0DgR5c19k04eIiCQiRUpjqLqpS+k9JKZm5KVz8cIpbK5v47ev7Yt3dWLujj9s4XBHH9/5yClRG9kQae+ZXUjQOdbsbop3VURERGSM6lu6dffkBDOzIGPMKT4CQUddc1fYd/elJPk4e04Rz24/eNxBJxtrm8lLT6ai8NipQz68vIzW7n5e2XX8Udnybgfbeznc0ReVCRIHLa8oAGD9Xl0XiMjEpwB1DNU2hd8JEYmUc+YVU1GYwddWbTmSB30yeGLLfn73+j5uvWDOmCexiaXCrFQWTMtmzZ5GjWgREREZ5/a39VCSe/wUDjJ+lBdmUjPGPvWBth76A25Ug5cuXDiFhtYetjWMnDe6vaefnQc6WFqWh8/smOWtqCgg2W+sVfDzhGz2RjVH8zqjODuVyqJM1u1tjto+REQShQLUMdLe009TZ59GUEvM+cz48LIyDPj7hzYSCE78VB97Dnfy5Uc2sagkh9sumBPv6ozae+YU0dUXYNXG+nhXRURERMagobVHI6gnmJkFGdS3dtM7cOIDCQYD3DPzw782PH9+MQCr3zow4jZv1LXi4JjpPQalp/g5aUYu6/YoQH0ittS3YQYLS6I3ghrg9Ip81lc3EZwE13AiMrkpQB0jg7M0lxcqQC2xl5+Zwr9cuZh1e5v50XO74l2dqGrt7ufm+9bhM/jhR08jJWn8fczNKspkWk4aP3lpz6TMHS4iIjIR9A0EOdzRyzQFqCeU8sIMnHv7+u5E1DZ1kZWaRF5G+JNnTslO4+TSXFYfIw/1xtpmZuSlMyU7vN+50ysK2FTXqrv2TsDmfa1UFmaSmZoU1f0sryigpaufXYc6orofEZF4i+6nqRxx5FtyjaCWOLn61Bmsfusg331yB2fMKmBZeUG8qxQRv17z9uzjgaDj56/sZe/hTj55diUvVTXyUhiznScaM+OsOYX85rV9vLyrkbPmFMW7SiIiIjJKB9p6cA6m56YzoNGPE0a5l9t596EO5kzJOqEyary5iew4aTiOduGCKXzv6Z00dvRSmJX6jnUH2nqob+nhr5aUhF3e6RUF3P38bjbVtbKicmJcG8TKlvo2TivPj/p+Vnh5qNfubWLu1Oyo709EJF7CGlpoZpeZ2XYzqzKz24dZn2pmD3rr15hZxZB1X/GWbzezS4cs/4mZHTSzzZE4kEQ3mPtXOaglXsyMb35wCTPy0vnbX79OS1dfvKsUcY9tbmDnwQ6uXDqDWUUndsGQKE4uzaMoK4WfvLgn3lUREZFxLEr9+GHLNLNfecs3e3398IeHTkB7GzsBKM1XDurR+vWamrAe8bB4eg6pST7WnGBqjM7eARo7+07ouvDCBVNwDp7bcehd6zbWtuAzOKXs+Ok9Bi33AqzrlId6VFq6+tjX0h3VCRIHlRdmUJSVynrloRaRCe64AWoz8wN3AZcDi4DrzGzRUZvdDDQ75+YAdwLf9t67CLgWWAxcBvzAKw/gZ96ySaGmqYvc9GRy0yd1P13iLCctme9ffyqHOnr50sObJlT6iDV7GnllVyNnzS7k9IrxPwIk2e/jhpXlPP3WQfYc7ox3dUREZByKRj/+OGX+ClgALAHSgU9F8fAS3mvVLZjBktLxM1mzHF9asp/lFfm8vOvE7tKrbR4cuDT6Ly5Omp5LUVbqu9J8BJ1jY20Lc6dkkzWKlBP5mSnMnZKlAPUobalvA0LnI9rMjBWV+axVrnARmeDCGUG9Aqhyzu12zvUBDwBXHrXNlcB93vNHgIssdL/SlcADzrle59weoMorD+fc88Ck+ZSt9m7jEom3k0vzuP3yhTy17QA/fWlvvKsTEdsa2vjDG/XMm5rF5aO4rTHR3XDGTFL8Pu59cXe8qyIiIuNTNPrxI5bpnHvMeYC1QGmUjy+hbahpZv7UbLLTNEBlonnP7CK2NbTR1Dn6OxJrm7rwGZTmjf7a0OczLlxQzLPbD/GLV6upbwnlwd5zuJPW7v6wJkc82umVBWzY2zwpJlKPlC31rQAxGUENsLy8gH0t3UfOt4jIRBROgHoGUDvkdZ23bNhtnHMDQCtQGOZ7j8nMbjGz9Wa2/tChd9/KNF7UKkAtCeSTZ1Vw8cKp/Nvj29hU1xLv6ozJG3Ut/GpNNSW56Vx7+kx8o8zll8imZKfxoWWlPLSujn3qkIqIyOhFox9/3DK91B4fA/48XKUmSv/+WIJBx+s1zZw6M/o5aiX2zpxdCMArJzCKuqapi2k5aSc8kfdNZ1VSlJXCP/9+M+/51mr+Z/VOHn+zgdQkHwunjT5genpFPu29A2zf335C9ZmMNu9rY3puGvmZKTHZ32B+cI10F5GJLJz/FYeL9hz99epI24Tz3mNyzt3tnFvunFteXFw8mrcmjEDQUdfcpfzTEldD8/Xdv7aWM2YVkJGSxCd+uo6fvLgn7vn8TsT9a2t4aF0tMwsyufnsStKS/cd/0zhz24VzcDjueqYq3lUREZHxJxr9+HDK/AHwvHPuheEqNRH698dTdaiD9p4BlsVgEjWJvZNn5JKVmsTLuw6P6n1B56hr7h7TdeHCkhye+dL5PPX35/KVyxeQmuSjobWHpWV5JxT0HkyNp+Bn+LbUt7J4RuxS9yyYlk1mil95qEVkQgsnQVUdUDbkdSlQP8I2dWaWBOQSSt8RznsnvP1tPfQHnEZQS0LJSEni2tPLuOeF3TyyoY4bVs4c9Uzi8fTjF3bz9T9tY97ULK5fUX7Co1AS3Yy80Mjw+9fW8JnzZuuLLhERGY1o9eNHLNPMvgYUA5+OQP3HrdeqQ4Gk004g5YIkviS/j5WVBaMeQX2wrZfegWBY14XhDBrJTkvmlnNn0zsQIMl3/L7wcGU658hNT+aRDXUk+98u4/qVM49b3mTU2TvA7sOdvP+U6THbZ5Lfx2nl+foSQUQmtHAC1OuAuWZWCewjNFnK9Udtswr4OPAKcA2w2jnnzGwV8Gsz+y4wHZhLKB/dpFLTGJoIo7xQgSVJLOWFmVx2UgmPvdnACzsPc+68xB/FFAw67nxqB/+zuoorlkzjjFmFYXXIx7NbL5jDg+tr+f7qKr59zcnxro6IiIwf0ejH20hlmtmngEuBi5xzwWgfXCJ7raaZ/IxkKosy410VOQHhBIdTk/3sPtxJQ2s3JbnhTXhY2zQ4QWJkrwtTk078LkIzo7wwg72HO3HOjasBKydiNHeLDhekf2t/G87FZoLEoVZUFPDdp3bQ2tVPboby2ovIxHPcALVzbsDMbgOeAPzAT5xzW8zsX4H1zrlVwL3AL8ysitCIi2u9924xs4eArcAAcKtzLgBgZvcD5wNFZlYHfM05d2/EjzABDHZENIJaEtFZswupaezkiS37Kc1PZ1ZxVryrNKLWrn7+7qGNrH7rIB9ZXso3r17CQ+vr4l2tqJuWm8YNK2fy81eq+cz5s6nQxa6IiIQhiv34d5Xp7fJHQDXwihfk+q1z7l9jdLgJZUN1M6fNzI96sG88pWabaGYXh/pjL1c18qFl4c0HWtPURUaKn8IY5S4OV0VhJpvqWmnu6qcgweqWaLbUtwGweEZsJkgctLyiAOdgQ00TFy6YGtN9i4jEQjgjqHHOPQY8dtSyrw553gN8eIT3fgP4xjDLrxtVTcexmqYu/D6jJDct3lUReRcz44OnlbK/bRcPrKvltgvmxLtKw3qzrpXP/GoDB9p6+H9XLuajZ5RP+BEeQ33m/Nncv7aG/169k+9+ZGm8qyMiIuNElPrx7yrTWx7WtcVE19LVx65DnXzwtPCCljI+Tc1JIyPFz8u7RhGgbu6iLD8j4fqwFYWhYPvexs5JE6AOOofBqM/F5n2tFGSmMC0nttf2S8vySPYb6/Y2K0AtIhOSOpFRNDii4fmdh8hNT54UIz1lfEpL9nPDypn84Nkq7l9Xw83nVL4jB108Oed4cF0tX121haLMFB769JmcOnPyTTg0JTuNj51Rzr0v7uHWC+YwO4FHuouIiExmr9e0AHCq8k9PaD4zZhVn8fKuw2Glxmjt7udQey+nlCbe78WUnFTSkn3sPdzJaROwn71mdyM/eHYXh9p7aWjtprs/QE9/kLL8dG48s4LM1PDDIlvq21g8PSfmXzKkp/g5aUYu6/YoD7WITEyJEYGa4Jo6+yjImBzfRMv4NTUnjatPLaW6sYtv/GlbvKsDQHNnH397/+vc/ts3WVlZwB8/d86kDE4P+vR5s0lN8vPfT++Md1VERERkBK/VNOP3WUIGIiWyZhdn0tDaw15vzqFj2Vgb+uIiEdM++swoL8ikOozjGE86ewf42qOb+eu7X2XngXam56VRUZjJqTPzOXduEQ2tPdzzwm7ae/rDKq93IMCOA+0sjnH+6UErKgrYVNdKT38gLvsXEYkmjaCOgabOvrj9JyYyGkvL8tjX3MXPXt5LaX46nzpnVlzq8es1NWxraON3r++juy/AJYumcu68Yv68eX9c6hMvw+WVPL2igFUb65mRl05p/tsXOJppXUREJDG8VtPMgmnZoxqVKePT4B1tL+86fNwJMTfsbcKA0vzwJlSMtYrCDLYfaKejd4CsCfC7+/Kuw/zjbzZR19zNTWdV8A+XzicjJekd/eu5U7P5xSvV3PPCbm4+exa56ceefPCnSO9oUQAAIABJREFUL+2lP+A4e05RtKs/rDNmFfK/z+/mld2NXDB/SlzqICISLeP/f54E19MfoKsvMGlyecn4d/mSEnIzkvn6n7ZRnJ3KlUtnxHT/bT39PLKhjtdqminJTeOmsyrCnhl9MjhvXjEba5t5ZEMdt10wh6QEScUiIiIiEAg6Nta0KP/0JFGYmUJJbhovVzVyw8ryEbfrGwjy8IY6KooySUv2x7CG4RuchLu6sXPcDa4aGnR2zvHElgM8v/MQhZkpfOrsWVQWZfL71+vf9b7ZxVncdFYFP3t5L3c/v4tPnT2L/BGu22ubuvivp3ZwyaKpnD03PgHq98wpJDstiT9talCAWkQmHEU2ouxQey+AAtQybvjM+O5HlrKysoAvPfwGL+48HJP9Ouf406YGLvnu82ysbeaC+cV85vzZCk4fJT3Fz9WnlnKwvZen3zoY7+qIiIjIENv3t9PZF2BZ+eRNSTaZmBlnzi7kld2NBINuxO0e3biPhtYezptXHMPajc6MvHSSfDbu03y8WHWY53ce4vSKfP72wrnHHdleXpjJzWdX0tMf5O4XdnO4o/dd2zjn+NqqLfjMuOMDi6NV9eNKTfJzyaJpPLFlP30DwbjVQ0QkGhSgjrLN9a34DGYd5z9GkUSSluzn7huXM7s4i0//Yj2b97VGdX97Dndy40/WcuuvX6MgM4VPnzub9y6aRpJPH1HDmT8tm+Xl+Ty/4xC1TeP7IkJERGQi2VDTDDAhJ5qT4Z01u4imzj62H2gfdn0w6PjRc7tYWJLD3CmJO8l1kt9HWUEGOw6049zIwfZEtnlfK3/evJ+TZuRy5dIZpCSFdy1Rmp/Bp86pZCAQ5J7nd3Ogrecd65/Ysp/Vbx3k7987j+l58R08876TS2jvGeCFnYfiWg8RkUhT9CeKgs6xqa6VeVOVg07Gn9z0ZO775AryMlL4xE/Xsq2hLeL76O4L8N2/bOfSO59nY00LX3v/IlbddhZlCTh5TKK5YkkJOenJPLyhjv6ARlCIiIgkgtermynKSqGsQHeATRZnzi4E4OVdjcOuf3LbAXYd6uQz58/GzGJZtVFbWpbHwfZeasbhAIjapi4e3lBLaX46H15Wim+UbV2S682/Y3DPC7upb+kGoKN3gDtWbWVhSQ6feE9FFGo+OmfNKSI3PZk/bmqId1VERCJKAeoo2tvYSWt3v2bwlnFrak4a931yBT4zrrrrJR5cVxORERUdvQP86LldnPPvq/nv1VVcsWQaT3/xPG46q1I5lcOUluznQ6eVcrijlye3Hoh3dURERITQBImnzcxP+ECkRM70vHQqizJ5dvvBd/WTnXP88NldzCzI4IqTpsWphuE7uTSX1CQfa/Y0xbsqo9Lc2cfPX60mKzWJj51ZQfIJXk9MzUnjlnNmkez38eMXd7OxtoXv/mUHB9p7+ObVJyXEdUpKko/LFk/jya0H6OkPxLs6IiIRo2G9UfRGbSvJfmNhSU68qyIyKkMnGgG4+exKHl5fxz/+5k0eWFv7jlvmrl85M+wye/oDvLyrkZeqDtPdH2DulCw+dFop5YWZPLVN+ZRHa86ULFZWFvBS1WHW7W3i9IqCeFdJRERk0jrc0cvexi6uXRFe30gmjiuXTue/ntrJd/6ygy9eMu/IFxRr9jSxsbaFr1+VGMHN40lN8nPqzDzW7W2mqbNvXMyj1Nrdz32v7CUQDPLxs2eTNcY7lwuzUrnlnFnc+9IebrjnVbr7A1y/YianJlDanr86uYQH19fy3I5DXLo48b/4EBEJR+L/LzlO9Q0E2byvlUUlOWHnvhJJVNlpyXzirAouWjiFjbUt3PVsFftausMaTd3TH+CJLft5YF0N33r8LZ7adoCZBRl85rzZ3HRWJeWFys8+FpedNI38zBQ++6vX2H2oI97VERERmbRer2kB0ASJk9DnLpzLdSvK+P4zVfznX7Yf6SP/8NldFGWlcs2y0jjXMHwrKgsJBB2PbKiNd1WOq7W7nxvvXUNjRx83rCxnSk5aRMrNz0zh/5wzi6k5aRRlpfLlyxZEpNxIec/sQgoyU5TmQ0QmFI2gjpLndxyiuz/A0jKl95CJwWfGRQumUl6QyYPra7nrmSryM5LZXN/GefOKOHN2EYGgo76lm/qWbhpae3itppmnth6gsy9ARoqfk0tzWVlZyIx85WWMlNQkPx87o5xfvlrN9fes4aFPn8nMQuXwFhERibUN1c0k+YwlM3LjXRWJMZ/P+MZVSwDjrmd24VxolOtzOw7xD5fOJy3ZH+8qhm1aThrlhRn8ek0Nnzp7Fj5fYqarae3q52M/WcO2hjauXzmT2cWRnYAyNz2Zxz5/Dt19AXLTkyNa9lgl+X1cdtI0fv/6Prr7AqSnjJ/fLxGRkShAHSW/37iPjBQ/c6Zkx7sqIhE1Z0oWn79oLpv3tVJ1sIM/vFHP/Wtrht02LyOZ958ynSuWlFDd2IU/QTu4493UnDR++amVXHfPq1x3z6s8+OkzKM1XkFpERCRW+gNBntp2gMUzcsdVMFIiJxSkPgkz+MGzu/jNa3VkpSbx0TPK4121UVtZWcBD6+t4eVcjZ88tind13qWlq4+P3ruGHfs7+NFHl3GgrTcq+0lL9ifs3/P7lpTw6zU1PLP9IFcsKYl3dURExkwB6ijo6B3gqW0HOKU0TwE5mZCyUpM4Y1YhZ8wq5MPLS3m9poW1exrJSEliel4a0/PSKclNpzAz5cioi6PzWktkLSzJ4Zc3h4LUgyOpp+VG5jZHERERObZ7XthN1cEO7v7YsnhXReLI5zO+fuVJQKjv++lzZyXc6NtwLJ6eS37GAX75anXEA9ThXhOMNM9NS1cfN/x4DTsPdvC/H1vGBQumTMrrjJWzCinKSuVPmxoUoBaRCUEB6ih4cut+evqDSu8hk8LD6+sAKMhMBaCps5+mzn4272uLZ7UmpZNm5PLzT67goz9ew/X3vMq9nzidyiLl+BYREYmGwaBYY0cv33t6J4tKcjjc0Tcpg2XytsEg9XsXTuXM2YXxrs4JSfb7+MjyMn784h4OtPUwNUK5nY8lEHRs3tdKR+8Afp+R5DOSk4yBgKOuuZvapi5qmrqoOtRBV1+Auz+2jPPnT4l6vRKV32dcsWQaD62vpbN3gMwxTg4pIhJv+hSLgt+/Xs+MvHTKCnSLvYjE1qkz8/nZJ1dw88/Wcfn3nuf2yxZw45kVCZs/UEREZDxzzvHoG/X4fcb7T5ke7+pIgvD5jAsWjO/g6XUrZvK/z+/mwXW1fO6iuVHbTyDo2Fjbwuq3DtDc1X9k+ao36o88N4OSnDTKCjJ478KpfHh5GSsqC6JWp/Hir5aU8PNXqnn6rYN8QJ8/IjLOKUAdYYc7enmx6jC3nDsLnykgJCKxcfRorc+cP4ffvV7HHX/Yys9fqeZDp5WSn5ky4u2SIiIiMnpv1IXm5Hj/ySXjMpWDyEgqijI5Z24R96+t4bPnzybJ74to+UHn2FTXwtPbDtLY2cf0vDTef/J0ZhZmEAg63nfKdPoGghhQkpdGalJi5oKOp9MrCpiak8qPX9jNexdO1WSJIjKuRfZ/GeGxNxsIBB1XLZ0R76qIyCSWm57Mx8+s4IOnzmBfSzffW72TF3ceoqN3IN5VExERmRC6+gb406Z6yvLTWTlrfKZyEDmWG1bOpKG1h39+dDM9/YGIlVvd2MkPnqniofV1JPt9fHRlObeeP4cFJTlkpCSRnZbMjLx0KosyqSjKVHB6BD6fccf7F/PmvlY++6sN9AeC8a6SiMgJU4A6gp7fcYj/emonC0tymD8tO97VEZFJzsxYXlHA5y6aS3lBBo9t3s8Z33yaf/nDFvYe7ox39URERMa1P2/eT3d/gKtOnaE7J2VCumTRNG45dxb3r63lA99/ke3728dU3sG2Hh5eX8v/Pr+bzr4Af316GbddOIdF03Mw/Q2dkMuXlPDNq5fwzPZDfOnhNwgGXbyrJCJyQsIKUJvZZWa23cyqzOz2YdanmtmD3vo1ZlYxZN1XvOXbzezScMscTwJBx3f+sp2P/3QtU7JTuev6U+NdJRGRI/IzUrjprEo+c95s3rtoKr98tZoLvvMsN/10LQ+tq6W+pTveVRQRkSiKZV/ezCq9MnZ6ZaZE+/hibX9rD3es2sL66mbOnlNESW56vKskEhU+n/F/r1jIfZ9cQVNnHx/4/ov84tVqnAs/CBoIOrbWt/H91Tu58DvPsWlfK+fPK+bvLp7HKaV5+nInAq5bMZMvXzafRzfWc8cftozq/IhIYuvpD3CwvYeBSXCHxHFzUJuZH7gLeC9QB6wzs1XOua1DNrsZaHbOzTGza4FvA39tZouAa4HFwHTgKTOb573neGWOCwfbe/j8/Rt5ZXcjf728jDs+sFi5n0QkIZUVZPCPly/gK5cv4FdranhgXQ3PbD8EwKziTM6ZU8TplQXMLs6isiiTtGR9lkniCgYdfYEgvf1BegYC9PYH6R0IEHCOFL+PlKTQI9XvP/Lcr8lCZRKKQ1/+28CdzrkHzOxHXtk/jP6RRt++lm5+9OwuHlxXS9A5lpfnc9HCqfGulkjUnTevmMc/fy5ffPgN/vn3m3lwXQ2zi7MoyU1nRl4aU3PS8PuM/kCQ/oCjPxCkobWHdXub2FDdTHtPKMXcBfOLOW1mPoVZqXE+oonnM+fNprmzj3te2ENuejJfuHie+j0iCW5wHqmu3gHqW3uob+lmX0s3zV19dPYO0NkXoG8gFJhO9htl+RmUF2ZQUZTJrOIsFpXksLAkm4yUiTG9YDhHsQKocs7tBjCzB4ArgaGd2iuBO7znjwDft9A9OlcCDzjneoE9ZlbllUcYZcZV30CQzt4BBoKOgWCQgYBjIOg41N7L3sZOqhs72dvYxau7GunsG+A/P3wK1ywrjXe1RUSOafA/wak5aXzuwrkcaOul6mA7VYc6+PXaGu57pRoAA6bnpTOrOJPirFTyMlLIz0gmLyOZ7LRkUpJ8JPt9JPuNFL+P5KNe+32GmTHYLTYDwxg6SMaMI7dz2pBt3t7eW8E73xva9p1lD2e4wSMjjScZbqTJyNuOsHy4d4y47RjLHWH70RzfsfYZ/v5C/zcOeBejfYEg/QPexWlwyHNv3ZHtBkLB5N6BIL0DQXr63w4w9xz188j6odsOBI901kbD77N3BK9T/D5Sk975+l3P/d7vdpKR7B/y2ls2uN2RZX7D7zOSfIbf5/N+hl4neX8bR5b5397u6L+VwecMWR76+e6/q3esP/LP8H83Q1a/4/1HS06yCdPZldj15c1sG3AhcL23zX1euQkToO4dCNDdFyDoQiM7g84d+RkMQsB73TsQoL6lh7rmLvY1d1Pd1MWz2w8CcM2yMj57/mxe2Hk4zkcjieDoiaonquLsVH72idO575W9PL55P6/VNLO/tYH+wMidiSnZqSyclnMkoJKfMeFuqEgYZqHR7i1d/fzP6ip+8uIelpTmsrQsn6VleZQXZpDkM3w+w2+hfojP65P4Bl9HMZ4d7UHd0R4zHs1R6dGve5TLj/YRRLH4aLd9IOjo6Q/Q3R/qe3T3BzjU3ktdcze1TV2sr26mqbOP1u7+I+/Jz0imKCuVoqxUMlP8ZKQmkZbko7Qgg+rGTvYc7mLNnia6+kLzAphBZVEmi0pyKM3PoDg7laKsFIqzU8nPSHn7+sW7lslMSUrYQbXhXHnMAGqHvK4DVo60jXNuwMxagUJv+atHvXdw9sDjlRlXf3qznr978I0R1/t9Rll+OqfOzOfLl81n3lTlnBaR8cXMmJabxrTcNM6eW8xAIMjB9l4Od/RyqKOXw+297DncyZv7WunuCwUFRSLJgCR/qLM0GMBN9htJPt87lqenJJGTFlqf5DeSj1o/9LmZERjyxXIg6I582RwIDD5379qmpz9AR+/AkG2CBIIQCAYJeNsMBq4GAlHvisfd9Stn8s2rl8S7GhIZsezLFwItzrmBYbZPCD9/uZpvPLZtVO9JS/YxIy+d61bM5NPnzWZGnlJ6yMQ3UuA9NcnPVUtDf9ZB5+joHaDNC674hwQ/MxI4CDJRmRn/9sElnDOvmPV7m9hY28K9L+4+5pcIIhIfU3NSSU3yU1mUybScNKbnpTM9L23EASLXr5x55Llzjn0t3Wytb2NrQxtb6tvYWNvCE1v2H/fv/XMXzuHvL5kf0WOJlHAC1MN9j3b0EY+0zUjLh8t9PWwrmtktwC3eyw4z2z5CPaOhCBhxaMRu4Dng3phVZ1w6ZhtKWNSGY6P2Gzu14dipDcdG7Td2o2rDf/MeMVYe+11OCrHsy4ezr3j370/IdmA18P9CL/WZNP7onI0zNyTAObshnjtPgP2fgLifMxk1nbM4qR7l9kM+D8Z0zr74bfjiib75xIXVxw8nQF0HlA15XQrUj7BNnZklAblA03Hee7wyAXDO3Q3cHUY9I87M1jvnlsdj3xOF2nDs1IZjo/YbO7Xh2KkNx0btN3Zqw0ktln35w0CemSV5o6iH7ePHs38fCfp7Gn90zsYfnbPxR+ds/NE5G38m8jkbbvTD0dYBc70ZuVMITZSy6qhtVgEf955fA6x2oSQ9q4BrvZnBK4G5wNowyxQRERERkbGJWV/ee88zXhl4ZT4axWMTERERkQnguCOovTx0twFPAH7gJ865LWb2r8B659wqQlkufuFNnNJEqJOKt91DhCZhGQBudc4FAIYrM/KHJyIiIiIyecWhL/+PwANm9nXgdZQNT0RERESOw6I5G+l4Z2a3eLcgyglSG46d2nBs1H5jpzYcO7Xh2Kj9xk5tKBI5+nsaf3TOxh+ds/FH52z80TkbfybyOVOAWkRERERERERERETiIpwc1CIiIiIiIiIiIiIiEacA9QjM7DIz225mVWZ2e7zrk6jM7CdmdtDMNg9ZVmBmT5rZTu9nvrfczOy/vTbdZGanxa/micHMyszsGTPbZmZbzOzz3nK1YZjMLM3M1prZG14b/ou3vNLM1nht+KA3iRPeRE8Pem24xswq4ln/RGFmfjN73cz+6L1W+42Cme01szfNbKOZrfeW6e84TGaWZ2aPmNlb3ufhmWq/8JnZfO93b/DRZmZfUBuKRJ6uERJHpK5DzOzj3vY7zezjw+1Lxi6S1z06Z7FhEbzOMrOveMu3m9ml8TmiycMicG2ncxY7FqFryfH+2agA9TDMzA/cBVwOLAKuM7NF8a1VwvoZcNlRy24HnnbOzQWe9l5DqD3neo9bgB/GqI6JbAD4onNuIXAGcKv3u6Y2DF8vcKFz7hRgKXCZmZ0BfBu402vDZuBmb/ubgWbn3BzgTm87gc8D24a8VvuN3gXOuaXOueXea/0dh+97wJ+dcwuAUwj9Lqr9wuSc2+797i0FlgFdwO9QG4pElK4REs7PGON1iJkVAF8DVgIrgK8NBgEk4iJy3aNzFlMRuc7yzvO1wGJCf7M/8D5PJXrGdG2ncxYXY7qWnAifjQpQD28FUOWc2+2c6wMeAK6Mc50SknPueUKzvQ91JXCf9/w+4Kohy3/uQl4F8sysJDY1TUzOuQbn3Gve83ZC/4nMQG0YNq8tOryXyd7DARcCj3jLj27DwbZ9BLjIzCxG1U1IZlYK/BXwY++1ofaLBP0dh8HMcoBzgXsBnHN9zrkW1H4n6iJgl3OuGrWhSKTpGiGBROg65FLgSedck3OuGXiSdwe9JQIieN2jcxYjEbzOuhJ4wDnX65zbA1QR+jyVKIjQtZ3OWfxNus9GBaiHNwOoHfK6zlsm4ZnqnGuAUEcEmOItV7seg3c7zanAGtSGo+LdwrQROEjog3gX0OKcG/A2GdpOR9rQW98KFMa2xgnnv4AvA0HvdSFqv9FywF/MbIOZ3eIt099xeGYBh4Cferci/tjMMlH7nahrgfu952pDkcjS307iG+3nns5pHIzxukfnLIYidJ2lcxZbkbi20zmLrUhcS477c6YA9fCGGw3oYl6LiUftOgIzywJ+A3zBOdd2rE2HWTbp29A5F/BubS8l9M3uwuE2836qDYcws/cBB51zG4YuHmZTtd+xneWcO43QLVe3mtm5x9hWbfhOScBpwA+dc6cCnbx9C9tw1H4j8PIJfgB4+HibDrNMbShyfPrbGb9GOnc6pzEWgesenbMYitB1ls5ZjETw2k7nLLYicS057s+ZAtTDqwPKhrwuBerjVJfx6MDgrcLez4PecrXrMMwsmVAn7VfOud96i9WGJ8BLC/Asobx2eWaW5K0a2k5H2tBbn8u7bw+dTM4CPmBmewndqnwhoW/d1X6j4Jyr934eJJT7dwX6Ow5XHVDnnFvjvX6EUMBa7Td6lwOvOecOeK/VhiKRpb+dxDfazz2d0xiK0HWPzlkcjPE6S+csdiJ1badzFkMRupYc9+dMAerhrQPmejOdphC6XXZVnOs0nqwCBmcM/Tjw6JDlN3qzjp4BtA7esjBZefmd7gW2Oee+O2SV2jBMZlZsZnne83TgYkI57Z4BrvE2O7oNB9v2GmC1c25cfbMYSc65rzjnSp1zFYQ+61Y7525A7Rc2M8s0s+zB58AlwGb0dxwW59x+oNbM5nuLLgK2ovY7EdfxdnoPUBuKRJquERLfaD/3ngAuMbN8bzKpS7xlEmERvO7ROYuRCF5nrQKuNbNUM6skNLnb2tgcxeQSwWs7nbMYieC15Pj/bHTO6THMA7gC2EEox9I/xbs+ifogdCHcAPQT+sbmZkI5i54Gdno/C7xtjdDM57uAN4Hl8a5/vB/A2YRuu9gEbPQeV6gNR9WGJwOve224Gfiqt3wWof9Eqwjd7p7qLU/zXld562fF+xgS5QGcD/xR7TfqdpsFvOE9tgz+n6G/41G14VJgvfd3/HsgX+036jbMABqB3CHL1IZ66BHhh64REucRqesQ4JNev6YKuCnexzVRH0TwukfnLGbnLGLXWcA/eedyO3B5vI9tMjwY47WdzlnMzlPEriXH+2ejeQchIiIiIiIiIiIiIhJTSvEhIiIiIiIiIiIiInGhALWIiIiIiIiIiIiIxIUC1CIiIiIiIiIiIiISFwpQi4iIiIiIiIiIiEhcKEAtIiIiIiIiIiIiInGRFO8KiIiIiIiIiIgkOjO7A+gAcoDnnXNPjbDdVcAO59zWGFZPRGTc0ghqEZEoM7PHzCxvFNv/36Nevxz5WomIiIiIyIlwzn11pOC05ypgUazqIyIy3plzLt51EBGZdMzMCH0GB4dZ1+Gcy4pDtUREREREZAgz+yfgRqAWOARsAE4C/uice8TMvgV8ABgA/gL8Fvgj0Oo9PgRcCNwCpABVwMecc11m9jOgDVgOTAO+7Jx7xNvvl4GPAUHgcefc7WY2G7gLKAa6gP/jnHsr6o0gIhJlSvEhIhJBZvZ7oAxIA77nnLvbzPYS6nRmAY8DzwBnEhpZUX3U+78FpJvZRmCLc+6GwYC1mZ0P/AtwAFhKqPP7JvB5IB24yjm3y8yKgR8BM71iv+CceymKhy0iIiIiMuGY2TLgWuBUQvGT1wgFqAfXFwBXAwucc87M8pxzLWa2Ci+A7W3X4py7x3v+deBm4H+8YkqAs4EFwCrgETO7nNC1wkovkF3gbXs38DfOuZ1mthL4AaHgt4jIuKYAtYhIZH3SOddkZunAOjP7zVHr5wM3Oec+O9ybvZERtznnlo5Q/inAQqAJ2A382Dm3wsw+D/wt8AXge8CdzrkXzWwm8IT3HhERERERCd85wO+cc10AXuB5qDagB/ixmf2J0Mjp4ZzkBabzCA1aeWLIut97d1VuNbOp3rKLgZ8O7te7vsgC3gM8HLoZE4DUMR2diEiCUIBaRCSyPmdmV3vPy4C5R62vds69Ooby1znnGgDMbBeh2wghNJL6Au/5xcCiIR3XHDPLds61j2G/IiIiIiKT0Yh5UZ1zA2a2AriI0Ejr2xh+RPPPCN3t+IaZfQI4f8i63iHPbcjPo/frA1qOMZBFRGTc0iSJIiIR4qXguBg40zl3CvA6oVQfQ3WOcTdDO7DBIa+DvP2lo8+rw1LvMUPBaRERERGRUXseuNrM0s0sG3j/0JXeqOZc59xjhO5kHAwetwPZQzbNBhrMLBm4IYz9/gX4pJllePspcM61AXvM7MPeMjOzU8ZwbCIiCUMBahGRyMkFmr08cQuAM06wnH6v83qi/kJo9AYAZqZRFiIiIiIio+Scew14ENgI/AZ44ahNsoE/mtkm4Dng77zlDwD/YGavexMb/jOwBngSOO6khs65PxPKR73em5vmS96qG4CbzewNYAtw5RgOT0QkYZhzI96tIiIio2BmqcDvgRnAdkKza99B6Ja+wUkS/+icO+k45Xyb0Ezgrw0zSeKXnHPv87Z71nu9fug6MysiNLv3QkKjqp93zv1NhA9XRERERERERGTMFKAWERERERERERERkbhQig8RERERERERERERiYuk428iIiLRYGZrgNSjFn/MOfdmPOojIiIiIiIiIhJrSvEhIiIiIiIiIiIiInGhFB8iIiIiIiIiIiIiEhcKUIuIiIiIiIiIiIhIXChALSIiIiIiIiIiIiJxoQC1iIiIiIiIiIiIiMSFAtQiIiIiIiIiIiIiEhdJ8a7AaBQVFbmKiop4V0NEREREImzDhg2HnXPF8a6HxJb69yIiIiITV7h9/HEVoK6oqGD9+vXxroaIiIiIRJiZVce7DhJ76t+LiIiITFzh9vGV4kNERERERERERERE4kIBahERERERERERERGJCwWoRURERERERERERCQuFKAWERERERERERERkbhQgFpEREREZIIys8vMbLuZVZnZ7cOsTzWzB731a8yswlv+XjPbYGZvej8vHPKeZd7yKjP7bzMzb3mBmT1pZju9n/mxOk4RERERGb8UoBYRERERmYDMzA/cBVwOLAKuM7NFR212M9DsnJsD3Al821t+GHi/c24J8HHgF0Pe80PgFmCu97jMW3478LRzbi7wtPckExWoAAAgAElEQVRaREREROSYFKCOgYFAMN5VEBEREZHJZwVQ5Zzb7ZzrAx4ArjxqmyuB+7znjwAXmZk55153ztV7y7cAad5o6xIgxzn3inPOAT8HrhqmrPuGLBdPMOjoG9C1gYiIiMhQClBHWX1LN4u++gRv1rXGuyoiIiIiMrnMAGqHvK7zlg27jXNuAGgFCo/a5kPA6865Xm/7uhHKnOqca/DKagCmDFcpM7vFzNab2fpDhw6N+qDGszv+sIUP/vAlgkEX76qIiIiIJAwFqKNsf1sPfYEgdc1d8a6KiIiIiEwuNsyyoyOjx9zGzBYTSvvx6VGUeUzOubudc8udc8uLi4tH89Zxb29jF5v3tfHczskVmBcRERE5FgWoo6zfu4WvT2k+RERERCS26oCyIa9LgfqRtjGzJCAXaPJelwK/A250zu0asn3pCGUe8FKA4P08GLEjmSC6egcA+PELu+NcExEREZHEoQB1lPUHQgNKlGtORERERGJsHTDXzCrNLAW4Flh11DarCE2CCHANsNo558wsD/gT8BXn3EuDG3upO9rN7AwzM+BG4NFhyvr4kOXi6egdwAxeqmpka31bvKsjIiIikhAUoI6yvkDA+6kAtYiIiIjEjpdT+rb/z97dh8ld1/f+f75nZm+ym/tkEyABEkgEoyJKAC3aVjlYsD1SW7TBU4seWk975LTn2P5O8fpVfj2eeo6e3tj2aO1BUZEWgdK7HI3FqniDSiAicn8TQoBASDbJ5m43u7Mz8/n9MTObzWY3Nzs7ezPzfFzXXjvz+X6+3+9nwsV1zbz3Pa8PcBfwOHBHSunRiPhoRLyjMu0mYFFEbAY+BFxfGb8OWAV8JCIerPxUM6V/C/gcsBl4BvhaZfzjwGUR8TRwWeW5hunLF/nZV3QxqyXLTfc8O9XLkSRJmhZyU72ARpcvlDuoB+2gliRJ0iRLKW0ANowYu2HY437gXaOc90fAH41xzU3Aq0cZ3w1cWuOSG1rvQIFT58/i3WuXc+t9z/P7l5/DkrntU70sSZKkKWUHdZ0NFs2gliRJkgS9+QKz23K8/5KVFEqJL/3wualekiRJ0pSzQF1n1QJ1NYtakiRJUvMpFEv0D5boaM2yYnEnl71yKX+z8Tn68oWpXpokSdKUskBdZ9UC9YARH5IkSVLT6hss700zu62csvgbP30We/sG+fsHXpzKZUmSJE05C9R1lq90Tg8a8SFJkiQ1rb6BcoG6o7VcoF575gJeu3wen7/nWUolv20pSZKalwXqOstXOqfzdlBLkiRJTevgQDnKo7MtC0BEcO2bz+LZXb3cs3nXVC5NkiRpSlmgrrPDGdQWqCVJkqRmVc2a7qx0UAP89OrFADy98+CUrEmSJGk6qKlAHRGXR8STEbE5Iq4f5XhbRNxeOb4xIlYMO3ZeRPwwIh6NiIcjor2WtUxXgwUL1JIkSVKzq3ZQd1Q6qAHmzWqhNZdh5/7+qVqWJEnSlBt3gToissCngSuANcDVEbFmxLRrgZ6U0irgk8AnKufmgL8BfjOl9CrgZ4HB8a5lOnOTREmSJEnVDOrqJolQjvlYMqeNnQcGpmpZkiRJU66WDuqLgM0ppS0ppTxwG3DliDlXAjdXHt8JXBoRAbwNeCil9BOAlNLulFKxhrVMW4c3SXTjE0mSJKlZ9VYiPjqGRXwALJ3bzg47qCVJUhOrpUC9DHhh2PNtlbFR56SUCsA+YBHwCiBFxF0R8UBE/NexbhIRH4iITRGxqbu7u4blTo1qB3W+0JD1d0mSJEknoHeUDmrADmpJktT0ailQxyhjI9uEx5qTA94E/LvK73dGxKWj3SSldGNKaW1KaW1XV1cNy50a+aEMajuoJUmSpGZV3SRxeAY12EEtSZJUS4F6G3D6sOfLgZfGmlPJnZ4H7KmMfyeltCul1AdsAF5fw1qmrcMd1GZQS5IkSc2qukli54iIj645bRzoL3Ao7zcuJUlSc6qlQH0/sDoiVkZEK7AOWD9iznrgmsrjq4BvpZQScBdwXkR0VArXPwM8VsNapq18tUBdtEAtSZIkNau+fJH2lgzZzJFfMl06tx2AnQfsopYkSc1p3AXqSqb0dZSLzY8Dd6SUHo2Ij0bEOyrTbgIWRcRm4EPA9ZVze4A/o1zkfhB4IKX01fG/jOmrGu1hB7UkSZLUvA4OFI7qnoZyBjVgDrUkSWpatXRQk1LakFJ6RUrp7JTSxypjN6SU1lce96eU3pVSWpVSuiiltGXYuX+TUnpVSunVKaUxN0mc6QaHMqgtUEuSJGlyRcTlEfFkRGyOiOtHOd4WEbdXjm+MiBWV8UURcXdEHIyITw2bPyciHhz2sysi/rxy7H0R0T3s2K9P1uucCfoGCnS2HV2grnZQm0MtSZKa1dHvkDShzKCWJEnSVIiILPBp4DLKe8DcHxHrU0rDo/WuBXpSSqsiYh3wCeBXgH7gI8CrKz8ApJQOAOcPu8ePgH8Ydr3bU0rX1eklzWgHB4p0tGaPGh/qoN5vB7UkSWpONXVQ6/iq2dN2UEuSJGmSXQRsTiltSSnlgduAK0fMuRK4ufL4TuDSiIiUUm9K6R7KhepRRcRqYAnwvYlfeuPpyxeYPUoH9fyOFlqzGXaYQS1JkpqUBeo6yw9FfKQpXokkSZKazDLghWHPt1XGRp1T2WNmH7DoBK9/NeWO6eFvdH85Ih6KiDsj4vTxLbsx9eaLdIxSoI4Iuua00W0HtSRJalIWqOus2jk9YMSHJEmSJleMMjaya+JE5oxlHfDlYc//L7AipXQe8A0Od2YfecOID0TEpojY1N3dfYK3mvl6BwrMbjs64gNg6dw2O6glSVLTskBdZ9XOaSM+JEmSNMm2AcO7mJcDL401JyJywDxgz/EuHBGvBXIppR9Vx1JKu1NK1TbgzwIXjHZuSunGlNLalNLarq6uE30tM17fQIGO1tG3AFoyp50ddlBLkqQmZYG6ztwkUZIkSVPkfmB1RKyMiFbKHc/rR8xZD1xTeXwV8K0RkR1juZoju6eJiFOHPX0H8Pi4Vt2gDg6MnkEN5Q7qnfvtoJYkSc1p9HdImjCHM6gtUEuSJGnypJQKEXEdcBeQBT6fUno0Ij4KbEoprQduAm6JiM2UO6fXVc+PiK3AXKA1In4ReFtK6bHK4XcDbx9xy9+OiHcAhcq13le3FzfDpJToyxfpaB094mPJ3Hb29xfoHyzS3jL6HEmSpEZlgbrO8pXCdKGUKJUSmcxoMX+SJEnSxEspbQA2jBi7YdjjfuBdY5y74hjXPWuUsQ8DHx7vWhvZQKFEoZToHKODesmcNgB27h/gjEUdk7k0SZKkKWfER50N75zO20UtSZIkNZ2+fBGAzmN0UANulChJkpqSBeo6q26SCBaoJUmSpGbUO1AAoOMYGdRQ7qCWJElqNhao62ywUCJXifUYdKNESZIkqen05ssF6jE3SZxT6aB2o0RJktSELFDXWb5YGsqas4NakiRJaj69A+WIj7E2SZzf0UJrNsPOA3ZQS5Kk5mOBuo5SSuSLpaFOicFCOs4ZkiRJkhpNNeJjrA7qiKBrThs77aCWJElNyAJ1HRVLiZSgs63cKZEvFqd4RZIkSZImW18l4qOjdfQCNcCSuW12UEuSpKZkgbqOqhskVt+I5u2gliRJkprOwUrER7VxZTRL57SbQS1JkprS2H/CV82qmdNDER9mUEuSJElN4daNzw89/uGW3QDc9eiOUWM+3nPxGSyZ2zY0T5IkqZnYQV1H1YJ0dTMUN0mUJEmSmk++UP4c0Jod++PX0rnt7Ds0SP+gsYCSJKm5WKCuo8GRHdQFC9SSJElSsxkoFAmgJRtjzuma0wZAtznUkiSpyVigrqNqp0RnpUA9YAe1JEmS1HTyhRKtuQwRYxeol85tBzCHWpIkNR0L1HU0FPFR2QzFDmpJkiSp+QwUSrTljv3Ra0mlg3qnHdSSJKnJ1FSgjojLI+LJiNgcEdePcrwtIm6vHN8YESsq4ysi4lBEPFj5+eta1jFd5QsJgNmt5Q5qM6glSZKk5lPuoM4ec44d1JIkqVkdvYX0CYqILPBp4DJgG3B/RKxPKT02bNq1QE9KaVVErAM+AfxK5dgzKaXzx3v/meBwB3XuiOeSJEmSmsdAoXjcDuoFHS20ZMMOakmS1HRq6aC+CNicUtqSUsoDtwFXjphzJXBz5fGdwKVxrOC1BnN4k8Ryt0TeiA9JkiSp6VQzqI8lIlgyp90OakmS1HRqKVAvA14Y9nxbZWzUOSmlArAPWFQ5tjIifhwR34mIN491k4j4QERsiohN3d3dNSx38lUjPaqbJOaLaSqXI0mSpCZTQyTfooi4OyIORsSnRpzz7co1q3F9S451LZUL1MfroAbomtNGtx3UkiSpydRSoB6tE3pkBXasOduBM1JKrwM+BNwaEXNHu0lK6caU0tqU0tqurq4aljv5qh3TQwVqO6glSZI0SYZF8l0BrAGujog1I6YNRfIBn6QcyQfQD3wE+L0xLv/vUkrnV352HudaTW/gBDqoAZbObbODWpIkNZ1aCtTbgNOHPV8OvDTWnIjIAfOAPSmlgZTSboCU0o+AZ4BX1LCWaWmw0jHd2WoGtSRJkibduCP5Ukq9KaV7KBeqT1RTx/sdy4l2UC+Z024GtSRJajq1FKjvB1ZHxMqIaAXWAetHzFkPXFN5fBXwrZRSioiuSkcHEXEWsBrYUsNapqXBoYiPcgb1oB3UkiRJmjy1RvIdyxcq8R4fGVaEPqFrzeQIv/EaKJRoy2WPO2/p3Db29g3SP1ichFVJkiRND+MuUFfedF4H3AU8DtyRUno0Ij4aEe+oTLsJWBQRmylHeVRz734aeCgifkK5u+I3U0p7xruW6apaoG5vyRJxOJNakiRJmgS1RPIdy79LKb0GeHPl570nc62ZHOE3HqWUyBdPLOJjydx2AHOoJUlSU8nVcnJKaQOwYcTYDcMe9wPvGuW8vwf+vpZ7zwTVzOnWbIbWbMYCtSRJkibTyUTybRseyXesi6aUXqz8PhARt1KOEvnSeK7VDKrfojyxiI82AHYe6Of0hR11XZckSdJ0UUvEh46jmkHdmqsUqI34kCRJ0uQZdyTfWBeMiFxELK48bgF+AXhkPNdqFgOVJpUT2ySx3EG9c78d1JIkqXnU1EGtY8sXytlxrdkMrbmMmyRKkiRp0qSUChFRjeTLAp+vRvIBm1JK6ylH8t1SieTbQ7mIDUBEbAXmAq0R8YvA24DngLsqxeks8A3gs5VTxrxWMxv+rcrjqXZQ79h/MntTSpIkzWwWqOuo2kHdksvQYge1JEmSJtl4I/kqx1aMcdkLxpg/5rWa2cBQxMfxN0lc0NFKSzbYaQa1JElqIkZ81FE1c7olG7TkYqhgLUmSJKk5DHVQn0DERyYTdM1uY4cRH5IkqYlYoK6jaqRHS8YMakmSJKkZDVRi/05kk0SAJXPb2XnAiA9JktQ8LFDX0WCxRC4TZDJRjvgwg1qSJElqKifTQQ3lHGo3SZQkSc3EAnUdDRYTLZXNUNpydlBLkiRJzeZwBvWJdlC30X3QArUkSWoeFqjrKF8oDXVKtGQzQ5EfkiRJkppD/iQ2SYTyRol7+/KUSu5fI0mSmoMF6jrKF0tDHdStOQvUkiRJUrMZOMmIj/kdrZQS7O8frOeyJEmSpg0L1HU0WCjRmg2g3EFtxIckSZLUXPKFIrlMkM3ECc1f2NkCQE+fBWpJktQcLFDX0WCxREvucAd1vujX9CRJkqRmMjAs9u9EzO9oBaCnL1+vJUmSJE0rFqjraPgmia3ZDPlCcYpXJEmSJGky5QulE94gEcoZ1AB7LVBLkqQmYYG6jgYKJVqPyKC2g1qSJElqJifbQb2goxLx0WvEhyRJag4WqOtoeMRHSzbMoJYkSZKaTLmDOnvC8434kCRJzcYCdR0NFg9vkljuoLZALUmSJDWTgULxpDqo57bnyGbCArUkSWoaFqjraLBYGsqgbslm7KCWJEmSmky+eHIZ1BHBgo4WevqM+JAkSc3BAnUd5UdukmgHtSRJktRUhu9Lc6Lmd7S6SaIkSWoaFqjraLBwuIO6NVcuUKfkRomSJElSs8gXSrS1nNzHrgUdLW6SKEmSmoYF6joa/nW+lmyGlKBYskAtSZKkyRERl0fEkxGxOSKuH+V4W0TcXjm+MSJWVMYXRcTdEXEwIj41bH5HRHw1Ip6IiEcj4uPDjr0vIroj4sHKz69Pxmuc7sod1Ce+SSKUO6jNoJYkSc3CAnUdlTOoD2+SWB6zQC1JkqT6i4gs8GngCmANcHVErBkx7VqgJ6W0Cvgk8InKeD/wEeD3Rrn0n6SUzgVeB1wSEVcMO3Z7Sun8ys/nJvDlzEiFUoliKZ3UJolQ6aC2QC1JkppETQXq8XZkDDt+RqUrY7Q3vjPe8IiP6m83SpQkSdIkuQjYnFLaklLKA7cBV46YcyVwc+XxncClEREppd6U0j2UC9VDUkp9KaW7K4/zwAPA8nq+iJms+t7/ZDZJBFjQ2UpP36DxgJIkqSmMu0BdY0dG1SeBr413DdNdvphoyR3OoC6PWaCWJEnSpFgGvDDs+bbK2KhzUkoFYB+w6EQuHhHzgX8LfHPY8C9HxEMRcWdEnD7GeR+IiE0Rsam7u/vEXskMNe4CdUcr+UKJQ4PFeixLkiRpWqmlg3rcHRkAEfGLwBbg0RrWMK0NFg/v2N1aifqwQC1JkqRJEqOMjWzJPZE5R184Igd8GfjLlNKWyvD/BVaklM4DvsHhzwFHXjylG1NKa1NKa7u6uo53qxltoFKgHk/EB0BPnxslSpKkxldLgXrcHRkR0Qn8PvDfjneTmdxhMWoGtREfkiRJmhzbgOFdzMuBl8aaUyk6zwP2nMC1bwSeTin9eXUgpbQ7pTRQefpZ4IJxrrthjLeDen5HKwA9veZQS5KkxldLgbqWjoz/BnwypXTweDeZyR0W+UJpqDA9lEFtB7UkSZImx/3A6ohYGRGtwDpg/Yg564FrKo+vAr6VjhN8HBF/RLmQ/Z9HjJ867Ok7gMdrWHtDONxBnT2p8xZUC9RulChJkppAroZzT6YjY9uIjoyLgasi4n8B84FSRPSnlD5Vw3qmlVIpUSilocJ0q5skSpIkaRKllAoRcR1wF5AFPp9SejQiPgpsSimtB24CbomIzZTfp6+rnh8RW4G5QGslnu9twH7g/wWeAB6opPd9KqX0OeC3I+IdQKFyrfdNygudxvKFcob0yWdQG/EhSZKaRy0F6qGODOBFym9m3zNiTrUj44cc2ZHx5uqEiPhD4GAjFacBBkvlQnS1QN3iJomSJEmaZCmlDcCGEWM3DHvcD7xrjHNXjHHZ0b4lSUrpw8CHx7XQBjXuDOrOcgf1XjuoJUlSExh3gbrWjoxGN1gsfzOy2jndljWDWpIkSWomA+PNoJ5V6aDutYNakiQ1vlo6qGvqyBg25w9rWcN0VS1EVzdJtINakiRJai75E+ygvnXj80eNtbdkuPfZ3XRtbDti/D0XnzFxC5QkSZoGatkkUccwWClEt4zYJHHQArUkSZLUFAYKJYLDnwVORkdrjr6BwsQvSpIkaZqxQF0nQ3lzbpIoSZIkNaV8oUhLLkMmRo3tPqaO1ix9+WIdViVJkjS9WKCuk2qndPXrfK258pvSfCWbWpIkSVJjyxdLJ50/XWWBWpIkNQsL1HVS3SSxZaiDOlset4NakiRJagoDhdLQNylPVkdrjr68ER+SJKnxWaCuk6EM6sob0pahDmoL1JIkSVIzyBdKtLXYQS1JknQsFqjrJD9UoC4XplvdJFGSJElqKuUO6uy4zu1ozTJQKFEo+flBkiQ1NgvUdTI4YpPElpybJEqSJEnNJF+oJYM6B8Ahu6glSVKDs0BdJ/mRmyRWCtVGfEiSJEnNYaBQHPo8cLI6Wsud18Z8SJKkRmeBuk5GZlAPFajtoJYkSZKawkR0UFugliRJjc4CdZ3kCwk4XKDOZIJcJsygliRJkprEQE0F6moHdWEilyRJkjTtWKCuk8GhiI8YGmvJZuygliRJkppASol8oVR7xMeAHdSSJKmxWaCuk5ERH1DOox4spqlakiRJkqRJMlhMJKAtlx3X+YcjPuygliRJjc0CdZ2MVqBuyWYYsINakiRJkyQiLo+IJyNic0RcP8rxtoi4vXJ8Y0SsqIwvioi7I+JgRHxqxDkXRMTDlXP+MiKiMr4wIv41Ip6u/F4wGa9xuhoolDufx9tB3ZrLkMuEGdSSJKnhWaCuk2qUx/A3pG25jBnUkiRJmhQRkQU+DVwBrAGujog1I6ZdC/SklFYBnwQ+URnvBz4C/N4ol/4M8AFgdeXn8sr49cA3U0qrgW9Wnjet6ueB8WZQA3S25SxQS5KkhmeBuk7yxSM3SSw/dpNESZIkTZqLgM0ppS0ppTxwG3DliDlXAjdXHt8JXBoRkVLqTSndQ7lQPSQiTgXmppR+mFJKwJeAXxzlWjcPG29KA6M0rJysjtasER+SJKnhWaCuk6FNEkdEfLhJoiRJkibJMuCFYc+3VcZGnZNSKgD7gEXHuea2Ma65NKW0vXKt7cCS0S4QER+IiE0Rsam7u/sEX8rM01+J+GhvGV8GNcCs1iy9dlBLkqQGZ4G6TgYL1QzqGBprNeJDkiRJkydGGRu5Y/eJzKll/tGTU7oxpbQ2pbS2q6vrZE6dUfoGyoXljtbxF6g7Wo34kCRJjc8CdZ0MFktEQDZz+D28myRKkiRpEm0DTh/2fDnw0lhzIiIHzAP2HOeay8e45o5KBEg1CmTnuFfeAA5VCsuzauigNuJDkiQ1AwvUdTJQLNGSzVDZ1Bywg1qSJEmT6n5gdUSsjIhWYB2wfsSc9cA1lcdXAd+qZEuPqhLdcSAi3hDlN7q/BvzzKNe6Zth4U6oWljtac+O+RkdrlkP5IqWx/5NIkiTNeON/t6RjGiwk2rJH1v9bsxk7ICRJkjQpUkqFiLgOuAvIAp9PKT0aER8FNqWU1gM3AbdExGbKndPrqudHxFZgLtAaEb8IvC2l9BjwW8AXgVnA1yo/AB8H7oiIa4HngXfV/1VOX32DRXKZqGmTxM7WHAkYGCwxq4aoEEmSpOmspgJ1RFwO/AXlN7yfSyl9fMTxNso7e18A7AZ+JaW0NSIuAm6sTgP+MKX0j7WsZboZLJZoGfFmtDWXYd8hux8kSZI0OVJKG4ANI8ZuGPa4nzEKySmlFWOMbwJePcr4buDSGpbbUPryxZryp+FwfnVvvmCBWpIkNaxx/zk/IrLAp4ErgDXA1RGxZsS0a4GelNIq4JPAJyrjjwBrU0rnA5cD/6eSedcwBoulIzZIhPKGiXkzqCVJkqSGVy5Q1/YRp1qgdqNESZLUyGrJoL4I2JxS2pJSygO3AVeOmHMlcHPl8Z3ApRERKaW+lFI166Kdk9z5eybIVzKoh2vNZc2gliRJkppA3wR0PVcL3MYESpKkRlZLgXoZ8MKw59sqY6POqRSk9wGLACLi4oh4FHgY+M1hBesjRMQHImJTRGzq7u6uYbmTa7CYaB1RoG7JBgN2UEuSJEkNbyIjPuygliRJjayWAnWMMjayE3rMOSmljSmlVwEXAh+OiPbRbpJSujGltDaltLarq6uG5U6ufKF4VAd1Wy5jB7UkSZLUBA5NSMRHtYPaArUkSWpctRSotwGnD3u+HHhprDmVjOl5lHcHH5JSehzoZZSNVmaywWI6asfulqwFakmSJKnRpZToyxdq7qBub8mQCegbMOJDkiQ1rloK1PcDqyNiZUS0AuuA9SPmrAeuqTy+CvhWSilVzskBRMSZwDnA1hrWMu2MtkliazbjJomSJElSgzs4UKCUqLlAHRHMasnaQS1JkhrauL9zllIqRMR1wF1AFvh8SunRiPgosCmltB64CbglIjZT7pxeVzn9TcD1ETEIlID/mFLaVcsLmW7yhaM3SWzJZRgsNtx+kJIkSZKG2ds3CNReoC5fI+cmiZIkqaHVFIqWUtoAbBgxdsOwx/3Au0Y57xbgllruPd0NFkt0th35z9uSzZAvlkgpETFaPLckSZKkme5wgbq2DOryNeygliRJja2WiA8dw2AxjbpJYvWYJEmSpMbU05cHYFbLRHRQW6CWJEmNzQJ1nZQjPo7skq4+z7tRoiRJktSwqgXqCYn4aDPiQ5IkNbbav3OmI9y68XkAdvcO0NaSGXoO8NC2fQDctvF5OirxH++5+IzJX6QkSZKkuhmK+GibuIgPYwIlSVKjsoO6ToqlRHbEG8hspvy8UDLiQ5IkSWpUExvxkaNQSsYESpKkhmWBuk6KpTRUkK7KZTJDxyRJkiQ1pr19g7S3ZI76PDAe1ZgQYz4kSVKjskBdJ4VRCtR2UEuSJEmNb29ffkK6p2F4gdqNEiVJUmOyQF0nxVIid1QHdQwdkyRJktSYevoG6WidmO1+qtexQC1JkhqVBeo6KUd8HPnPm7VALUmSpEkUEZdHxJMRsTkirh/leFtE3F45vjEiVgw79uHK+JMR8XOVsXMi4sFhP/sj4j9Xjv1hRLw47NjbJ+t1Tjd7+/JDnc+1ql6n14gPSZLUoCbmz/o6QkppjAzqasRHaSqWJUmSpCYSEVng08BlwDbg/ohYn1J6bNi0a4GelNKqiFgHfAL4lYhYA6wDXgWcBnwjIl6RUnoSOH/Y9V8E/nHY9T6ZUvqTer+26W7voUHmz2qZkGsNRXwMWKCWJEmNyQ7qOiglSDBmBrUd1JIkSZoEFwGbU0pbUkp54DbgyhFzrgRurjy+E7g0IqIyfltKaSCl9CywuXK94S4FnkkpPVe3VzBD9fTmmTVBER+dbTlymWBv3+CEXE+SJGm6sUBdB9UC9FgZ1G6SKEmSpEmwDHhh2PNtlbFR56SUCsA+YNEJnrsO+PKIsesi4qGI+HxELBhtURHxgYjYFBGburu7T+b1zAiFYon9/YUJi/jIRLBodiu7DkyriWAAACAASURBVA5MyPUkSZKmGwvUdVAtUB/dQZ054rgkSZJURzHK2Mg3omPNOea5EdEKvAP4u2HHPwOcTTkCZDvwp6MtKqV0Y0ppbUppbVdX19irn6H2HSp3Ok9UgRpg8ew2dh3MT9j1JEmSphML1HVQTGMVqO2gliRJ0qTZBpw+7Ply4KWx5kREDpgH7DmBc68AHkgp7agOpJR2pJSKKaUS8FmOjgRpCj191QL1xG33s3h2G3t68za6SJKkhmSBug4KxfImiGNFfPjGUpIkSZPgfmB1RKysdDyvA9aPmLMeuKby+CrgWymlVBlfFxFtEbESWA3cN+y8qxkR7xERpw57+k7gkQl7JTPIvkPlTueJ7aBupZgSe/vsopYkSY1n4v6sryFjR3xUC9SlSV+TJEmSmktKqRAR1wF3AVng8ymlRyPio8CmlNJ64CbglojYTLlzel3l3Ecj4g7gMaAAfDClVASIiA7gMuA/jLjl/4qI8ylHgWwd5XhT6OmtT8QHYA61JElqSBao62DMAnXWiA9JkiRNnpTSBmDDiLEbhj3uB941xrkfAz42yngf5Y0UR46/t9b1NoKevmoH9cRGfAB0m0MtSZIakBEfdTBWBnUujPiQJEmSGtnevonvoO5ozTKrJWsHtSRJakgWqOvgeB3UFqglSZKkxrT3UJ5sJmjLTdxHrYhg8exWC9SSJKkhWaCug0Lx2BnURnxIkiRJjamnb5D5s1qIiONPPgmLZ7ex64AFakmS1HgsUNdBNeIjlznynzdrxIckSZLU0Pb25Znf0TLh1108p439/QV6BwoTfm1JkqSpVFOBOiIuj4gnI2JzRFw/yvG2iLi9cnxjRKyojF8WET+KiIcrv99ayzqmm7EiPiKCbCYsUEuSJEkNqqd3kAUdrRN+3epGiVt39074tSVJkqbSuAvUEZEFPg1cAawBro6INSOmXQv0pJRWAZ8EPlEZ3wX825TSa4BrgFvGu47paKwCNUAuExSKpclekiRJkqRJ0NOXZ35dCtTlaz67ywK1JElqLLV0UF8EbE4pbUkp5YHbgCtHzLkSuLny+E7g0oiIlNKPU0ovVcYfBdojoq2GtUwrhWMUqLOZGIoAkSRJktRY9h0arEvEx6LO8selLd0WqCVJUmOppUC9DHhh2PNtlbFR56SUCsA+YNGIOb8M/DilNOqOHxHxgYjYFBGburu7a1ju5Kl2UOdG2Ril3EFtgVqSJElqRD19eRbUoUDdmsswb1aLHdSSJKnh1FKgHm1b6pGV12POiYhXUY79+A9j3SSldGNKaW1KaW1XV9e4FjrZiqVyhMeYHdRmUEuSJEkNp3+wSP9gqS4RHwBds9vYYoFakiQ1mFoK1NuA04c9Xw68NNaciMgB84A9lefLgX8Efi2l9EwN65h2hiI+sqMXqAsWqCVJkqSG09OXB6jLJokAi2a3sqX7IMnIQEmS1EBqKVDfD6yOiJUR0QqsA9aPmLOe8iaIAFcB30oppYiYD3wV+HBK6fs1rGFaOnbER8YOakmSJKkB7e0bBKhLBjXA4tltHOgvsLs3X5frS5IkTYVxF6grmdLXAXcBjwN3pJQejYiPRsQ7KtNuAhZFxGbgQ8D1lfHrgFXARyLiwcrPknG/immmeLxNEi1QS5IkSQ2n2kFdrwJ115zyRonmUEuSpEaSq+XklNIGYMOIsRuGPe4H3jXKeX8E/FEt957OLFBLkiRJzafaQb2go5Wt9E349RfPLheot3Qf5MIVCyf8+pIkSVOhlogPjaFagM6MUaAuVDZRlCRJktQ46p1BPb+jhdZsxo0SJUlSQ7FAXQeFUiITkBk1g9oOakmSJE2OiLg8Ip6MiM0Rcf0ox9si4vbK8Y0RsWLYsQ9Xxp+MiJ8bNr41Ih6uxPRtGja+MCL+NSKervxeUO/XN93UO4M6E8GZizp4ttsCtSRJahwWqOugWErkMqP/0xrxIUmSpMkQEVng08AVwBrg6ohYM2LatUBPSmkV8EngE5Vz11DeBP1VwOXAX1WuV/WWlNL5KaW1w8auB76ZUloNfJPD+880jb19edpbMrS3ZI8/eZxWLu60g1qSJDUUC9R1UCylUfOnodxBXbBALUmSpPq7CNicUtqSUsoDtwFXjphzJXBz5fGdwKUREZXx21JKAymlZ4HNlesdy/Br3Qz84gS8hhmlp2+wbvEeVSu7Onlud69NL5IkqWFYoK6DYxWo7aCWJEnSJFkGvDDs+bbK2KhzUkoFYB+w6DjnJuDrEfGjiPjAsDlLU0rbK9faDiyZoNcxY+ztyzO/zgXqsxfPZrCYeLHnUF3vI0mSNFksUNfBsTuoM3ZQS5IkaTKM9oZ05BvRseYc69xLUkqvpxwd8sGI+OmTWlTEByJiU0Rs6u7uPplTp72evkHmz6pP/nTVyq5OALbsOljX+0iSJE0WC9R1UEx2UEuSJGnKbQNOH/Z8OfDSWHMiIgfMA/Yc69yUUvX3TuAfORz9sSMiTq1c61Rg52iLSindmFJam1Ja29XVNe4XNx319OVZ0FnnAvXiSoHajRIlSVKDsEBdB4ViaewCdTYolEqTvCJJkiQ1ofuB1RGxMiJaKW96uH7EnPXANZXHVwHfSimlyvi6iGiLiJXAauC+iOiMiDkAEdEJvA14ZJRrXQP8c51e17S1r2+w7hEfizpbmdOe41k3SpQkSQ0iN9ULaETFUiI3VsRH2EEtSZKk+kspFSLiOuAuIAt8PqX0aER8FNiUUloP3ATcEhGbKXdOr6uc+2hE3AE8BhSAD6aUihGxFPjH8j6K5IBbU0r/Urnlx4E7IuJa4HngXZP2YqeBlBJ7Dw2yoKO+HdQRwVldsy1QS5KkhmGBug6OGfGRtUAtSZKkyZFS2gBsGDF2w7DH/YxRSE4pfQz42IixLcBrx5i/G7i0xiXPWPv7CxRLiQV17qAGOGtxJxu37K77fSRJkiaDER91UDjGJonZTFBKUEoWqSVJkqRGsbcvD8C8Om+SCHDOKXN4aV8/O/b31/1ekiRJ9WaBug6KxyhQ58pfh7SLWpIkSWoge/sGASalg/pnXlHeXPLbT466D6UkSdKMYoG6Do6VQZ3NZobmVO3vH+Rn/vhuv6YnSZIkzVA9lQ7qBZ3176A+95Q5nDqvnbuf6K77vSRJkurNAnUdFEuJbIwd8QHlGJCqJ7Yf4LndfWx6rmdS1idJkiRpYlU7qOdPQgd1RPCWc5dwz+Zd5Aulut9PkiSpnixQ10GhlIY6pUeqdlYP76B+dtdBALbvO1T/xUmSJEmacNUO6vmTkEEN8NZzlnBwoMD9W/dMyv0kSZLqxQJ1HRwz4mOUAvWWXb0AvLTXTU4kSZKkmain0kE9GZskAvzUqkW05jJ86wlzqCVJ0sxmgboOjhXxUS1cF4qHv4r3bHe1QG0HtSRJkjQT7evLM7c9R26Mb1JOtI7WHG84axF3W6CWJEkznAXqOiiW0lCn9EhDHdRpeMSHBWpJkiRpJuvpG2RBZ/3zp4d76zldbNnVy9bK5wlJkqSZyAJ1HRyrQH24gzoNzX1uTx+tuQz7+wsc6B+ctHVKkiRJmhg9fflJy5+ueuu5SwG4+0m7qCVJ0sxlgboOCqXSMTqoy//k1Qzql/YeIl8oceGKBQBs32cOtSRJkjTTvLCnj9Pmz5rUe56xqIOzuzrNoZYkSTNaTQXqiLg8Ip6MiM0Rcf0ox9si4vbK8Y0RsaIyvigi7o6IgxHxqVrWMB2dyCaJhUqBuhrv8VNnLwaM+ZAkSZJmmkP5Is/t6eMVS+dM+r3feu4SNm7ZQ+9AYdLvLUmSNBHGXaCOiCzwaeAKYA1wdUSsGTHtWqAnpbQK+CTwicp4P/AR4PfGe//pqpQSpcRxIz6KIwrUb1pVLVDbQS1JkiTNJJt3HiQlOOeUyS9Qv+WcJeSLJb6/edek31uSJGki5Go49yJgc0ppC0BE3AZcCTw2bM6VwB9WHt8JfCoiIqXUC9wTEatquP+0VKoUno+7SWKpBJQL1J2tWV512lyymbCDWpIkSZphntpxAGBSOqhv3fj8Ec8LpRJtuQyf/d4Wdh3MHzX/PRefUfc1SZIk1aKWiI9lwAvDnm+rjI06J6VUAPYBi07mJhHxgYjYFBGburu7a1ju5CieYIG6GvGxZVcvK7s6yWUznDK3nZf2WaCWJEmSZpKndhygNZthxaKOSb93LpNh1ZLZPPnyAVJKk35/SZKkWtVSoB6tAjvyHdGJzDmmlNKNKaW1KaW1XV1dJ3PqlCgcp0A9MuJj665eVi6eDcBp89vtoJYkSZJmmCd3HODsJbPJZadmD/pzT5nD/v4CL+83LlCSJM08tbyD2gacPuz5cuClseZERA6YB+yp4Z7T3ol2UBdLiUKxxLaePlZWOi1OnTfLDGpJkiRNmPFual459uHK+JMR8XOVsdMrm50/HhGPRsTvDJv/hxHxYkQ8WPl5+2S8xungqZcP8Iqls6fs/tVokR8/v3fK1iBJkjRetRSo7wdWR8TKiGgF1gHrR8xZD1xTeXwV8K3U4N87qxaoc5nR/2mHR3zs6c1TSrCyqxOA0+bP4uV9/UM51pIkSdJ41bKpeWXeOuBVwOXAX1WuVwB+N6X0SuANwAdHXPOTKaXzKz8b6vjypo39/YO8tK9/UvKnxzKnvYULzljA9zfvYsuug1O2DkmSpPEYd4G6kil9HXAX8DhwR0rp0Yj4aES8ozLtJmBRRGwGPgQMdW1ExFbgz4D3RcS2Ud4sz0jH66CuFq6LpTS0iUk14mPZ/HbyxRK7egcmYaWSJElqcEObmqeU8kB1U/PhrgRurjy+E7g0IqIyfltKaSCl9CywGbgopbQ9pfQAQErpAOXPASP3oWkqT+8oF4TPmcICNcAvvPZUFna28nebttGXL0zpWiRJkk5GTSFpKaUNKaVXpJTOTil9rDJ2Q0ppfeVxf0rpXSmlVSmli1JKW4aduyKltDClNDultDyl9FhtL2V6KKQTj/jYdbBciF65qNxBfeq8WQDGfEiSJGki1LKp+XHPrcSBvA7YOGz4uoh4KCI+HxELRlvUTNsE/Xie2nEAgHNOmdoCdVsuy7qLzuBgf4F/eOBFN0yUJEkzxtTs4tHADkd8jNFBna1GfJTYdXCARZ2tzOtoAcoRH4AbJUqSJGki1LKp+THPjYjZwN8D/zmltL8y/BngbOB8YDvwp6MtaqZtgn48T758gI7WLMsq7+Wn0rL5s3jbq5by2Pb93Le1obf+kSRJDcQC9QQrFkvA2B3UmQiCciF7d2+elYs7h44ts0AtSZKkiVPLpuZjnhsRLZSL03+bUvqH6oSU0o6UUjGlVAI+SzlipOE9teMAq5fMJjPG+//JdsmqxaxeMpuvPrSdHfv9ZqYkSZr+LFBPsONFfEC5i7pQifhYMaxAPXdWjs7WrBEfkiRJmgi1bGq+HlgXEW0RsRJYDdxXyae+CXg8pfRnwy8UEacOe/pO4JEJf0XT0FM7DkzpBokjZSK46oLltLVkue3+5zmUL071kiRJko7JAnUNCsUS//LIdkqlw9+UPF7EB5SL1335Igf6C0d0UEcEp86fZQe1JEmSalbLpuYppUeBO4DHgH8BPphSKgKXAO8F3hoRD1Z+3l651v+KiIcj4iHgLcB/mZxXOnV2Hxxg18H8lOdPjzSnvYV3X7CcnfsH+H/u/Il51JIkaVrLTfUCZrKvPfIy/+nLP+YL77+Qt5yzBDhcoD5WB3U2kxn6ut1ZwwrUUM6h3r7PArUkSZJql1LaAGwYMXbDsMf9wLvGOPdjwMdGjN3D6PnUpJTeW+t6Z5qndhwEmFYd1FWrl87h5151Cl95aDuvPHUuH3zLqqlekiRJ0qgsUNfg3i27h36fTIE6lwl27h8AYGXXkQXqZfPbeeyl/Ued05cv8JY/+Ta/f/m5/NLrl0/I+iVJkiSdmFs3Pn/U2A+f2QXAYy/tZ1vP9GsyefPqxbS1ZPiTrz/JuafM4dJXLp3qJUmSJB3FiI8a3PdseWfsjVsO75A9VKCOY0d85CubKa5YdGSB+tR5s9h1cICBwpFZcfc9u4cd+wfY8PD2CVm7JEmSpNrs2D/ArJYsc9qnZ99PRPCJXz6PV502l9+57UE27zww1UuSJEk6igXqcdp9cICndx5kTnuOR17cR+9AAYDCCUV8lI/Nm9VCe0v2iGOnzZ8FwMv7jtwo8fuby90Z927ZQ6FS3JYkSZI0dXbs72fJ3DbiGM0pU629JcuN711Le0uG3/jSj9h3aHCqlyRJknSE6fmn/hng/q3lrul/f8lK/uKbT/PA8z28eXXX4U0Ss2PX/qsbKC6e3XrUVwWf6S7n2H3ph89xdtfsofGvPLSd1lyGgwMFfrJtHxecuWBCX48kSZKkE5dSYseBfs5bPn+ql3Jcp82fxWd+9QLe89l7+fm//B4fuuwVXHn+smM21UiSJE0WO6jH6d4te2hvyfD+S1aQzcRQ3MeJbZJYLVC3HXVs/qwWAPb1He5sODhQYPu+ft77hjOJONxNLUmSJGlq7O8v0D9YYunc9qleyjHduvF5bt34PE/vOMg1P7WClOBDd/yEn/r4N/nIPz3C39773NAcSZKkqWCBepw2PruH15+xgPkdrbz6tLlDOdQnmkENoxeo51YK1HuHffVuS6Wr+hfOO5U1p861QC1JkiRNsR37y5F8S+ce/Z5+ujpr8Wz+48+ezdUXnUGxlLjl3uf4P9/dwkt7p98Gj5IkqXlYoB6HfX2DPPHyfi5euQiAi89axIMv7KV/sHhCHdTDIz5GaslmmN2WY9+h/NDYM90HaW/J8Jpl83jTqsU88HwPffnC6Gs7NGhGtSRJklRnQwXqOdO7g3qkiOA1y+bxO5e+gne+bhm7e/P81bc387VHto/5GUOSJKmeLFCP4eFt+/jtL/+YgULxqGP3b91DSnDRyoUAXLRiIfliiQdf2HtSmyQuGqWDGsqbJ+4dFvGxeedBVi6eTS6b4ZJVixksJu7f2nPUeQf6B/nZP76bT/zLEyf+QiVJkiSdtB37B5jdlqOzbWZu65PNBBeuWMh/+Teref0ZC/je07t42ye/y7ef3DnVS5MkSU3GAvUY9h7Ks/4nL/FPP37xqGP3bd1DazbD684ob4hy4YqFRMDGLXsolkoEcKz9RnKZDJmABR1Hd1ADzO9oGdpde09vnp6+QVZ1dQ7dqzWbGTXm445N2+jpG+TWjc+zv9/duSVJkqR62Xmgf0bFe4ylozXHL71+Ob/x5rNoy2V43xfu55f+6vt84l+e4O4ndg59LpEkSaoXC9RjeNOqxbzqtLn8n+9uoVTpiq7auGU3rz19Hu0tWQDmdbRw7ilzuW/rboqlRDYTxDEyqGe35zhlXvuYXdbzZ7Ww99AgKSWe2VnOnz67azYAs1qzvP7M+dzz9JEF6mIp8cUfPMvpC2fRmy9y+30vjPu1S5IkSRpbKSV27O+f9hsknoyVizvZ8Dtv5vcvP5dSgs9+dwvv/+L9nP/Rr3PFX3yPT9+9mZf39U/1MiVJUgOyQD2GiOA3f+ZstnT38vXHdgyNHxwo8MhLh/Onqy5euZAfPdfDQKF0zHgPgLe/+lT+/SUrxzw+b1YL+UKJ/sESm7sPMrc9R9ecw90Zl5y9mMe272dP7+Gc6n997GVe2HOI//ftr+SilQv54g+2jplF/dWHtvPIi/uOuUZJkiRJo9vbN8hgMTVUgRrg73/0IvNmtfDutafzBz+/hl9/00ouPXcpffkCf3zXk7zxf36Ty/7sO/z+3z/EzT/YOtXLlSRJDcIC9TFc8epTOHNRB5/5zjOkVO6i/tFzPRRLiYvPWnjE3DectZD+wRLP7+k7boG6NZeho3XsrLp5leiPnr48z3Qf5Oyu2Ud0ZF+yejEAP3jmcBf15+/ZyvIFs7hszSlc+6aVvLj30BGF9arvb97FB299gPd94X56hhW4JUlS8/nhM7v50B0P0jvgxmjSiSqWEl9/7GUAls2fNcWrqZ/WXIazumbz1nOX8B9++mx+97JX8LPndLHzwAC33/8CH/3KY1z1mR/w8a89wbee2GEUiCRJGreZuaPHJMllM/zGm8/iD/7pEe7dsoc3nr2I+57dTTYTvP6MBUfMvXBFuWC9fV8/c9tr+2edP6sFgCdePkBfvsjZS2Yfcfy8ZfOY05bj+5t38wvnncbD2/Zx39Y9/MHPv5JsJvg3r1zKGQs7uOmeZ3n7a04dOu9A/yD/9c6HWDZ/FjsP9HPD+kf531e/btQ1fPepbma35456nZIkqTFs6+njt/72R0OdoH+57vxjRpRJgsFiiVs3Ps+TOw7wc2uWcloDF6hHWjS7jcvWnMKlr1zKlu5ent55gIMDBT73vS389XcSEXDO0jlcuGIhF65cyEUrFnLKvMbqMJckSfVhgfo4rrpgOX/+jaf46+88wxvPXsTGLXt4zbJ5R+3WvWh2G6uXzObpnQeP20F9PPM6ygXqB57vAQ7nT9+68fmhOcsXzOKuR1/mNcvmccemF2jLZchEDM15zbJ5fPXh7Tz4wl7OP728mePHvvo42/cd4s7f+im+//Qu/vRfn+LyV53Cz5936vDb8w8PbON3/+4ntGQz3HTNWt68umvUde7c308xJU6d1zxvzCVJmilu/sFWvr95Fx9752uOiAoDGCgU+eDfPkCxmHjvG87klnuf48IVC/i1N66YmsVKM0D/YJEv/fA5ntvdy5Xnn3ZU5F+zyESwaslsVlWaaK587TK29fSxdXcvW3f3cfumF7jl3ucA6GjN0tmWo7M1x5rT5rCos43lC2axYnEnKxd3csbCjqF9fSRJUvOyQH0c7S1Z3n/JSv74rif50XM9/GTb3jHzoy9auXBCCtSz23JkI9jTm6drdhvzKh3Vw529ZDaPv3yA53b38tC2vbzxrEVHvLlbe+YCvvtUN5+/51n+8urXcfcTO7nt/hf4zZ85m9efsYDzls3jG4/v4A/+6WEuWrlw6IPrPz/4Ir/3dz/hjWctYk9vnl+/eRNfeP+F/NTZi4+4/9ce3s5/vfMhiinxP3/pNVx5/rJRX8vzu/s4OFBgzWlza/o3kSRJZcVS4m/ufY6tu3v57beuZkFn61HH//tXHuOLlXzYx7bv54vvv2iomATwR195nJ9s28df/+oFvG3NUl7ae4j//pXHOG/5/KE/bEs6bPfBAT53zxZe3tfPuy88ndcu9/+TqmoUyFmVpppiKfHyvn627u6l+8AAvfkCvQMFnnz5ALsO7j4iCiQCTp3bzpmLOitF6w7OXNTJws5WZrflmN2WY057+XcuazqlJEmNqqYCdURcDvwFkAU+l1L6+IjjbcCXgAuA3cCvpJS2Vo59GLgWKAK/nVK6q5a11NOvvuFMPvPtZ/jdOx5ksHh0/nTVxWct4m83Pk8uU9ubp0wE8zpa2NOb5+wlnaPOqXZV/92PtpESvHFEAbmtJctrT5/PVx56iRWLOvnCD55lyZw2TpvXPtRl/ZZzlvCpuzfza5+/jw2//Sa+9sjLfOiOn3DhioXcdM2F9OULrLvxXq794iZu/vcXcdHKhQwUivzPDU/wxR9s5fzT59OSDX7ntge5d8se/r9/u2aoSL7r4AB//o2n+PJ9L1AsJf7NK5dy/RXnHvHhGODRl/bxhe9vZcf+ft699nSuePUpR735LJUSP3q+h+d29/GWc7pYNPvILrCqQrHEnr48S+b4VUJJ0uTbsb+ftlyG+R2tox7fd2iQux55GQIuf/UpzG0/8g/QxVJiw8PbufG7W+jLF3j/JSu56oLlR/wB+pEX9/Hhf3iYhyubHf/zgy/xBz//St75umVEBIfyRX7nth/z9cd2cO2bVvIL553Kb3xpE7/8mR9w43sv4OKzFvHPD77ILfc+xwd++iwuf/UpAPzpu1/LL/zve/jg3z7AV/7Tm44qemtmq8d79rGuGRErgduAhcADwHtTSjN245O+fIEv3/cCN373GXYfzPPeN5zJOafYeHEs2UywbMEsli0Y/VuWh/JFdvcOsPtgnl2V39t6+vjJtr305YtjXndOW475nS0s6GhlfkcrCzqqj4/8PfS4s5XO1qzRRZIkzQBR3fzvpE+MyAJPAZcB24D7gatTSo8Nm/MfgfNSSr8ZEeuAd6aUfiUi1gBfBi4CTgO+AbwipTT2OxJg7dq1adOmTeNab63+x4bHufG7W4iAB29426hdzTv293Px//gmy+bP4oNvWVXT/T77vS08u6uXX734DNacNu+o4yklPv4vT3Cgv8CaU+fyq28486g5Pb15/uTrT9LWkiFfKPFbP7vqqI1cvvd0N1975GXWnrmAB57v4fQFHbzvkhW05cofhg/0D/LZ7z3L/v5Bful1y7hn8y629Rzi2jet5PcvP5dMwJ/+61N85tvP8MpT5/Kn73ot33x8B3/9nWcYKJR4z8VnsHRuO/9/e3ceJVd53nn8+9xau6sXqbUgIQGSQCAEYccsNoFhM449Js7gGRwSE0zMOGMPjh2fsT1wEmeZM+OTOZM4iY3HMYYEL2AWY+JMTIjBGPuwmFUWixBILEILQlKrl+rq2p75477Vqq6ubqTu6m5J/D7n1Om69z5173ufvnXrfd+73fDTlxkqVbj89MP49AUreWbTbm78+QYe2bCTtlSCeR1pNu0a4tDuLB89exkfOf1wNu8e4odPb+afntnMG71DQFzhPWflfC496VAuWr2I/HCZn764nQfXbeeh9dvpK5RZPj/HuUcv4LxjFnDminlU3Xn69V6efHUXj7+6i1feGuTYxV2cesRcTlvWw3GHdhGZsfGtAZ7b0s/zW/p4bWeeI3raOXZxF6sP7WLZvByRwda+Ai9uG2D9tn427RpiUXeWlQs7WLmwk6Vz24giY/dQiVfeGuSVHYO80TvEvFw6PitkXo6FnRmiyCiUKrzRO8SmXUNs6R2iM5ti6dw2ls5toyeXxsyoeZJZbwAAF1JJREFUVJ3t/cNs2T3Etr4C2VSCxd1tLOrO0pVNYma4O735EtsHhtneP0wyMhZ2ZVnYmRl1G5rB4TI7BopsHxgmMpjfkWF+R4a29J5Oj2K5yq58kZ2DRdyhJ5dmbi41si1A3Hmye6hEb75Ipep0t6eY05YmndxzUMHdGRgu05svUa46Xdkk3W2pUQce3J1CqcruoRLFcpXObHx2TOPBieFyhb6hMoVSZdyzZ0qVKv2FOCaXTtKRTY65iqFSjcs0VKzQlk7EVyk0xFSrTr5UIT9cJptOkEuPjamVe7BYJp2Mxo0ZLlcZHC6TGiemtm6DwxWSCRs3phjmE0XWtMwQH5gZHK6AQS6daHp2UaXqDBbLuL99TLXq5DJJUk1iqiGmXIlj6v/vjTGlitOeTpBJRmMahrWYYrlKezpJNtU8Jl+qMFSskMskaEuNbWDW5lP7v+bSSaIm/9fBYpl8sUI2mSCXGbv+1arTPxyf3ZVJRnRmU2PWrRbTXyiRTkZ0ZVNjLkmuVJ2BQpm+QolUIqKrLTmm3JWq0zdUYvdQiUQUH4zsaCh3uRJ/N3qHShgwpz1NV8P3o1Sp0puPv4tVh7ntKea0j/4u1r7TOwaKlKtV5ranmdeRHvWQ3uFyJe4gGBimUKoyryPN/I7MyD4G4kvat/cP82Z/gcHhCvM60izszDIvlx4pd75YZuvuAlt3F+grlJjfkWFRd5aFndmRMvUXSmzuLfBGb56dgyUWdGZYMifLoXPaRsrUmy/y2s48r+3Ms61vmAWdGY7oaefwnnbmhNtf7RgssmH7IBu2D7Bp1xALOjOsWJBjxYIOFndlsbCvfmFrP+u29rNh+wDzOzIcs6iTVYu6WD4/RyphvLojz5o3drPm9V6e29JHTy7NiUvn8GtLuzl+STftqQQvvtnPYxt38ujGnTzxyi6621K8a3kP71rewxnLe5jXkeHp13u5/4Vt/OT5N3lhaz+RwSmHz+X8YxdywapDWLEgx0Prt3Pnk29w33PbKJarAGSSERetPoT/cOpSzljew91Pbeb//uxlXt2RZ8WCHJ2ZJM9s2s2CzgxXv2c5Hzp5Cd/42QZu+sVGenIZvvTB1Ry1sIP/ftevePK1Xs4+ch5/dPHR/PmPnueZTb388QdWc1W44uv1nXmuvOkxNu0c4jMXHc3f3r+e4w7t4rsfP3PUd33Npl4uu+FhzjpyHjf93uljvk/TzcyecPfTZnSh7wDTUWcPH2s6TzP7PnCXu99qZl8HnnH3G8Yr32zV78uVKtv6h9ncO8SW3fHBpSVz2ljcnaUnl6Z/uMwtD7/KjT/fyM7BImcs7+GUw+dyWE/7jJf1naTWeT1UqjBcqjJcrjJcrjBUqpAvxvWCfPhdz4f3hVJ13PmZxfvbtlSC7KhXRDaZoC295302nSCbTJBJRVTdqVScijvVqpOIIjqySToye25ZAlB1p+rx38hszHwjM8yMyMAwzOIyxePDX9gTY0bCjHQyIpWI/6aTEe5xHaJcccrVKlWHTFhWKmHqhBcROUBVqz5hnbtcqVIoV0knonHb3wPFWls2QWd2dFve3ckXK+wcjPt65nWkWTp3Zusye1vHn0oH9VnAl9z9vWH4iwDu/j/rYu4NMQ+bWRLYCiwAvlAfWx830TJns4N6W1+Bc778ACsP6eCfrz1n3LhT//w+cpkknzj3yCkt7/bHX+fp13u5/v2rR3UiNsY89XovHz9nBcvnNz/T+ruPvsrazX2cv2ohFx57yJjpVXf+/qENvLojz2Fz27jq3cvHdLr0DZX4+4c2sGOwSDYVcdkpS8d0mq/b2sf3H9/EUCk+xrB6cReXHLeI+eHWIQPDZe5/4U0e27iDatjkuttSnLViHqcv6yGTili3tZ9fvPwWG7YPEhlUHSKDlQs7OfGwbuZ3ZFj7Rh9rNvXSGzp3KmFmCzsznHv0Ao5c2MEjG3bw8Ms7GC5XySQjylUfiVu5sIPl83M8t6WPTbviTu9sKv7y1iq3qYSxuLuNzb1DlMPnsqmIZBQxMFweWedcOsFg3Vke2VRc+d2VH/8J5tlUREcmyVsD459I1JZK0NUWx9TK3ag9naArG59lX6w0r5S3pxN0t6XozZdG/i+NciGmv1Cmv27d6nVkknRlkwwWK/QVSjTbZdRihkoV+grlpuWuxRRD51up0jymM5ukVHH6CyWGy2PXrRZTqTr9hXLTdculE3RmUzhxh+Fgk7NxapeNRgb9w2UGhstj1q02n0Rk9BdKDBYrY9Ytl07QkU2SjCIGi2UGCuWR7aamPXSKpxIR+WK8rMb1b0vF88kkI/LFCgPD5ZGOrJp4+0mRTUUMhZjGHNW2sWwqQaEUxzQ23DLJOKYtnYg73IfH5jEdYtrTiZEO98azmtKJiFwmQXs6SakSxzTmOhkZHdm4IVeuVpv+PxKRjeS6djCh1qFeExnkMkk6M0kcGCiUGSiO/Z/Vtg8D+seJaa87SNFfKI/6XtfnqDObIp2wceeTDp3Q6UQ07jaUjIyuthRtqQR9hRL9hbHLigy62lLk0slxYwC6skk6s6kJY2rfs7gzvXlMNhUxtz3NwAQx6URETy7NYHH8mERkzMulKYTv/Xjmd2QolieOmdse/+8niunMJDFjVIwZo3KeTUWkE9GomPkd6ZEDZhDv47OpxMh6pZMRqxZ1smOgOHIw1Aw60smR/eLi7iynL+uhd6jEE6/sHNmG29MJ8sUKicg47Yi5nL9qIYPFCve/sI21b/SNzL9YrjK3PcWlJy3ht05Zgnv8vId7ntnMrvye37NfW9LNfznvSC4+bhGRwcMv7+CGB1/mofVvjazPb59xOJ+/ZNXIgfJq1fnuY6/x5XDQOpOM+MrlJ4+cGV3Tmy9yzT8+wWOv7GR+R5p/vvYcDukae8XRtx95levvXstnLzqaay9YOe7/Yzqog3p6TEedPXxszDyB/wVsBxa5e7lx2c3MdP3+tl++xl//23q29RUYp5o18myXoVKF845ZwKf+3VGctqxn1PNgZP9RqfqoTuuhuvfD5SqlSvwqV5xStUqpXKVU9ZHxpYpTrlQphr/lio/pRK64j6mX7S8ig0wygVmci0o17liv/T7Wd4RHZmCMdJjXOsXD6FHv6zXrAB8bE4/dM6+6Tvm6edQ66WvTYM9vubPnSzkybnLdFQ3levtxofR7HQtjy9as/M3iRs9j/IkTHXionzTqfd06NPt4Y673tpz7Wo7GsoxXnjFlwMefNk75xsthY/5qgyN/sVHD9ctozM+Y//VeLrNx2c2GJ/qfuU9cFvc9GWssUv13ub5cte9gbdn130PHxyyncRn1MaOXZU2XWf+drw3Xzyd+xcsYNX6kDPFwbV+WiPa8avu8Wp+Pe3xAMdk0Jt7fuzvJRByTjIxkIhqZXq7Evw3ukEgYySg+WJhMGNUqI/MolauUq04yYaQTEalERCoZxwyXqxTLFYrh9yQVOpbTyYhMOOBYKFXiV7lKpeokIiObjEYOokJ8AtBgsTLqtyeVMNpS8YHSidq72VTclk2YsStfHNVncO0FK/nsRUczk2aig/oy4BJ3//0w/LvAGe7+qbqYtSFmUxh+GTiDuGL7iLt/O4y/EfgXd7+jyXKuAa4Jg8cA6yZV4P3DfOCtt42SfaGcTg/ltfWU0+mhvLaectp6yuneOcLdmz+ZWSZtOurs4WNj5lkXf1QYfxhxHf/4hjIdTPX7VtP+orWUz9ZSPltL+Ww95bS1lM/Weqfmc6/q+FO5B3WzQ0ONvd3jxezNZ+OR7t8AvrFvRds/mdnjOjOotZTT6aG8tp5yOj2U19ZTTltPOZVZNh119mYPXNnrOv7BVL9vNe0vWkv5bC3ls7WUz9ZTTltL+Wwt5XNiU3ma3ybgsLrhpcDm8WLC5YLdwM69/KyIiIiIiEzNdNTZxxv/FjAnzGO8ZYmIiIiIjDKVDupfAivNbLmZpYHLgXsaYu4BrgzvLwPu9/ieIvcAl5tZJjzpeyXw2BTKIiIiIiIiY01Hnb3pPMNnHgjzIMzzh9O4biIiIiJyEJj0LT7Cg08+BdwLJIBvufuzZvZnwOPufg9wI3CLmb1EfBbG5eGzz4YnfD8HlIFPunvzp7gdXHQpY+spp9NDeW095XR6KK+tp5y2nnIqs2a66uzN5hkW+XngVjP7C+CpMG/Ze9pftJby2VrKZ2spn62nnLaW8tlayucEJv2QRBERERERERERERGRqZjKLT5ERERERERERERERCZNHdQiIiIiIiIiIiIiMivUQT1DzOwSM1tnZi+Z2RdmuzwHCjM7zMweMLPnzexZM/t0GN9jZveZ2frwd24Yb2b2NyHPa8zslNldg/2XmSXM7Ckz+1EYXm5mj4ac3hYeekR4MNJtIaePmtmy2Sz3/szM5pjZHWb2Qthmz9K2OjVm9pnw3V9rZt8zs6y21X1nZt8yszfNbG3duH3eNs3syhC/3syubLasd4pxcvqX4fu/xsx+YGZz6qZ9MeR0nZm9t2686gcion3BJKidMD3URmgttQ9aS22DqVGboPXUJmgddVDPADNLAF8F3gesBj5iZqtnt1QHjDLwR+5+LHAm8MmQuy8AP3H3lcBPwjDEOV4ZXtcAN8x8kQ8Ynwaerxv+MvBXIae7gKvD+KuBXe5+FPBXIU6a+wrwY3dfBZxInF9tq5NkZkuAa4HT3P144gdxXY621cm4GbikYdw+bZtm1gP8CXAG8C7gT2oV2Heomxmb0/uA4939BOBF4IsA4XfrcuC48JmvhQ4A1Q9ERG2FyVM7YXqojdBaah+0iNoGLXEzahO02s2oTdAS6qCeGe8CXnL3De5eBG4FLp3lMh0Q3H2Luz8Z3vcT/6AvIc7fP4SwfwB+M7y/FPhHjz0CzDGzxTNc7P2emS0F3g98MwwbcD5wRwhpzGkt13cAF4R4qWNmXcCvAzcCuHvR3XvRtjpVSaDNzJJAO7AFbav7zN1/BuxsGL2v2+Z7gfvcfae77yKueDVWxt4xmuXU3f/V3cth8BFgaXh/KXCruw+7+0bgJeK6geoHIgLaF0yK2gmtpzZCa6l9MC3UNpgCtQlaT22C1lEH9cxYArxeN7wpjJN9EC7JORl4FDjE3bdAXDkFFoYw5Xrv/DXw34BqGJ4H9NbtROvzNpLTMH13iJfRVgDbgZvCZZHfNLMc2lYnzd3fAP438Bpx5XM38ATaVltlX7dNbbP75mPAv4T3yqmITET7gilSO6Fl1EZoLbUPWkhtg2mjNsH0UptgL6mDemY0O0rnM16KA5iZdQB3An/o7n0ThTYZp1zXMbMPAG+6+xP1o5uE+l5Mkz2SwCnADe5+MjDInsujmlFe30a4VOxSYDlwKJAjvuypkbbV1hovj8rvXjKz64gvPf9ObVSTMOVURGq0L5gCtRNaQ22EaaH2QQupbTDjVH+dIrUJ9o06qGfGJuCwuuGlwOZZKssBx8xSxJXO77j7XWH0ttrlTuHvm2G8cv323g180MxeIb505HzisyXmhEulYHTeRnIapncz9rIgifO0yd0fDcN3EFdIta1O3oXARnff7u4l4C7gbLSttsq+bpvaZvdCeFDMB4Ar3L1WsVRORWQi2hdMktoJLaU2QuupfdBaahtMD7UJpoHaBPtOHdQz45fASoufLpsmvin6PbNcpgNCuEfUjcDz7v5/6ibdA9SeFnsl8MO68R8NT5w9E9hdu1xFYu7+RXdf6u7LiLfF+939CuAB4LIQ1pjTWq4vC/HvuKN5b8fdtwKvm9kxYdQFwHNoW52K14Azzaw97AtqOdW22hr7um3eC1xsZnPDGSwXh3ESmNklwOeBD7p7vm7SPcDlFj9Nfjnxw2YeQ/UDEYlpXzAJaie0ltoIraf2QcupbTA91CZoMbUJJsnd9ZqBF/AbxE/vfBm4brbLc6C8gPcQX9qwBng6vH6D+N5RPwHWh789Id6In376MvAr4if8zvp67K8v4DzgR+H9CuKd40vA7UAmjM+G4ZfC9BWzXe799QWcBDwette7gbnaVqec0z8FXgDWArcAGW2rk8rj94jv1VciPkJ/9WS2TeJ7qL0UXlfN9nrthzl9ifj+cbXfq6/XxV8XcroOeF/deNUP9NJLL+0LJpcztROmL7dqI7Qul2oftDafahtMLX9qE8xMTtUmmMTLQiJERERERERERERERGaUbvEhIiIiIiIiIiIiIrNCHdQiIiIiIiIiIiIiMivUQS0iIiIiIiIiIiIis0Id1CIiIiIiIiIiIiIyK9RBLSIiIiIiIiIiIiKzQh3UIiItYGZfMrPPTdO8f2pmp001RkREREREZo+ZLTOztVONERE52KiDWkRERERERERkH5hZYqJhERHZe+qgFhGZJDO7zszWmdm/AceEcUea2Y/N7Akze8jMVoXxN5vZ18O4F83sAxPMt83MbjWzNWZ2G9BWN+1iM3vYzJ40s9vNrKPJ528ws8fN7Fkz+9Mw7gIz+0FdzEVmdlfrsiEiIiIicvAws7tDnf5ZM7smjBswsz8zs0eBs8zsFTP7YzP7OfDhceZzqpk9Y2YPA5+sG58ws780s1+Gev9/bvLZZaH98GR4nR3G32Jml9bFfcfMPtjiFIiIzBh1UIuITIKZnQpcDpwM/BZwepj0DeC/uvupwOeAr9V9bBlwLvB+4Otmlh1n9n8A5N39BOB/AKeGZc4HrgcudPdTgMeBzzb5/HXufhpwAnCumZ0A3A8ca2YLQsxVwE37ut4iIiIiIu8QHwt1+tOAa81sHpAD1rr7Ge7+8xBXcPf3uPut48znJuBadz+rYfzVwG53P524LfFxM1veEPMmcFGo+/8n4G/C+G8S1+cxs27gbOD/TXpNRURmWXK2CyAicoA6B/iBu+cBzOweIEtcObzdzGpxmbrPfN/dq8B6M9sArAKebjLvXydUPt19jZmtCePPBFYDvwjzTwMPN/n8fwxneSSBxcDqMJ9bgN8xs5uAs4CPTmrNRUREREQOftea2YfC+8OAlUAFuLMh7rbxZhA6j+e4+4Nh1C3A+8L7i4ETzOyyMNwdlvFi3SxSwN+Z2Ulh2UcDuPuDZvZVM1tIfLLMne5ensQ6iojsF9RBLSIyed4wHAG97n7SXsY3Dr/dNAPuc/ePjPehcNbF54DT3X2Xmd1M3HEO8dkb/wQUgNtViRURERERGcvMzgMuBM5y97yZ/ZS4Tl1w90pD+OBEs2L8Or8RX3l5b8Oyl9UNfgbYBpxI3NYo1E27BbiC+KrOj01QBhGR/Z5u8SEiMjk/Az4U7hfdCfx7IA9sNLMPA1jsxLrPfNjMIjM7ElgBrJtg3leEeRxPfKsOgEeAd5vZUWFau5kd3fDZLuJK8m4zO4Q9Z2jg7puBzcS3Cbl5cqstIiIiInLQ6wZ2hc7pVcRXMu4zd+8lrpe/J4y6om7yvcAfmFkKwMyONrNck3JsCVdh/i5Q/yDGm4E/DMt5djLlExHZX+gMahGRSXD3J8MDDJ8GXgUeCpOuAG4ws+uJL8m7FXgmTFsHPAgcAnzC3Qs0dwNwU7i1x9PAY2GZ283s94DvmVnt1iHXU3cZoLs/Y2ZPAc8CG4BfNMz7O8ACd39uUisuIiIiInLw+zHwiVAfX0d8oshkXQV8y8zyxJ3SNd8kfkbNkxbfv2878JsNn/0acGc4AeYB6s7WdvdtZvY8cPcUyiYisl8w94muMBcRkVYIt9r4kbvfMcvl+DvgKXe/cTbLISIiIiIik2dm7cCvgFPcffdsl0dEZCp0iw8RkXcIM3uC+HYh357tsoiIiIiIyOSY2YXAC8DfqnNaRA4GOoNaRGSWmNl7gS83jN7o7h9qFi8iIiIiIvsnM/sq8O6G0V9x95tmozwiIgcSdVCLiIiIiIiIiIiIyKzQLT5EREREREREREREZFaog1pEREREREREREREZoU6qEVERERERERERERkVqiDWkRERERERERERERmhTqoRURERERERERERGRW/H9jaGMityRig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21507" name="Picture 3" descr="E:\Anupam\HomeDocs\DataScience\UpX-Academy\DataAnalyticsWithPython\Project\Project_1_NYC-Flight_Data\Image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837905"/>
            <a:ext cx="8583561" cy="2869091"/>
          </a:xfrm>
          <a:prstGeom prst="rect">
            <a:avLst/>
          </a:prstGeom>
          <a:noFill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61986" y="1299702"/>
            <a:ext cx="2646619" cy="503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50722" y="3865102"/>
            <a:ext cx="8834283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air time, distance: There seems to be lot of randomness in the distribution of data. The distance data takes discrete values</a:t>
            </a:r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Departure Delay: it takes a sudden peak </a:t>
            </a:r>
            <a:r>
              <a:rPr lang="en-IN" dirty="0" smtClean="0"/>
              <a:t>value </a:t>
            </a:r>
            <a:r>
              <a:rPr lang="en-IN" dirty="0" smtClean="0"/>
              <a:t>between 0 - 20 </a:t>
            </a:r>
            <a:r>
              <a:rPr lang="en-IN" dirty="0" smtClean="0"/>
              <a:t>minutes </a:t>
            </a:r>
            <a:r>
              <a:rPr lang="en-IN" dirty="0" smtClean="0"/>
              <a:t>and then tapers down. There are </a:t>
            </a:r>
            <a:r>
              <a:rPr lang="en-IN" dirty="0" smtClean="0"/>
              <a:t>apparent </a:t>
            </a:r>
            <a:r>
              <a:rPr lang="en-IN" dirty="0" smtClean="0"/>
              <a:t>outliers in the dataset</a:t>
            </a:r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Arrival Delay: It follows somewhat normal distribution with high kurtosis and +ve skewness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630696" y="855407"/>
            <a:ext cx="193450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Missing Values</a:t>
            </a:r>
            <a:endParaRPr lang="en-IN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Air Quality – How good is the quality of data collected? 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7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441" y="6629400"/>
            <a:ext cx="5203530" cy="168275"/>
          </a:xfrm>
        </p:spPr>
        <p:txBody>
          <a:bodyPr/>
          <a:lstStyle/>
          <a:p>
            <a:r>
              <a:rPr lang="en-US" dirty="0" smtClean="0"/>
              <a:t>Air Quality – Project Presentation by Anupam Ranjan</a:t>
            </a:r>
            <a:endParaRPr lang="en-US" dirty="0"/>
          </a:p>
        </p:txBody>
      </p:sp>
      <p:sp>
        <p:nvSpPr>
          <p:cNvPr id="21506" name="AutoShape 2" descr="data:image/png;base64,iVBORw0KGgoAAAANSUhEUgAABagAAAHkCAYAAADb8chVAAAABHNCSVQICAgIfAhkiAAAAAlwSFlzAAALEgAACxIB0t1+/AAAADl0RVh0U29mdHdhcmUAbWF0cGxvdGxpYiB2ZXJzaW9uIDIuMS4yLCBodHRwOi8vbWF0cGxvdGxpYi5vcmcvNQv5yAAAIABJREFUeJzs3Xl0pHd95/v3r3ZJVSrtW2+S3Yvd7Q1ot1lCwBDAxgRngWCbDE4gw9y5MDNJzkwu3GSYDPf4TjgzA5nJwNyQmEAAs+YYOsRmSYgDjnG323jrvdut7pZae5ekKpVqr9/9o6raaq2lUpVKpf68zvFBep7f8zy/p9s+PPWt7/P5GWstIiIiIiIiIiIiIiLrzVHtCYiIiIiIiIiIiIjItUkFahERERERERERERGpChWoRURERERERERERKQqVKAWERERERERERERkapQgVpEREREREREREREqkIFahERERERERERERGpChWoRURERERERERERKQqVKAWERERERERERERkapQgVpEREREREREREREqsJV7QmsRltbm+3t7a32NERERESkzJ599tkJa217tech60vP9yIiIiKbV7HP+DVVoO7t7eXIkSPVnoaIiIiIlJkx5kK15yDrT8/3IiIiIptXsc/4RUV8GGPuMsacMsacNcZ8bJH9XmPMN/L7Dxljeufs+3h++yljzDvy2/YYY56f80/YGPO7xd2aiIiIiIiIiIiIiGwGKxaojTFO4LPA3cBe4H5jzN55wz4ETFprdwKfAT6VP3YvcB+wD7gL+JwxxmmtPWWtvc1aexvwGmAWeLRM9yQiIiIiIpS/0SS//QvGmDFjzNElrvnvjTHWGNNWiXsSERERkc2lmA7qA8BZa+05a20S+Dpw77wx9wJfyv/8beCtxhiT3/51a23CWtsPnM2fb663Ai9ba/Vap4iIiIhImVSi0SR/zBfz2xa75jbgbcDFst6MiIiIiGxaxRSotwADc34fzG9bdIy1Ng1MA61FHnsf8LWlLm6M+bAx5ogx5sj4+HgR0xURERERESrUaGKt/QkQWuKanwH+ALBlvRMRERER2bSKKVCbRbbNf+BcasyyxxpjPMC7gW8tdXFr7eettfuttfvb27Wwu4iIiIhIkSrdaHIVY8y7gUvW2hfWNm0RERERuZa4ihgzCGyb8/tWYGiJMYPGGBcQJNdVsdKxdwM/t9aOrnLeIiIiIiKyvIo1miy4kDH1wB8Cb19xUsZ8GPgwwPbt21caLiIiIiKbXDEd1M8Au4wxffmO5/uAg/PGHAQezP/8HuDH1lqb335ffvGVPmAXcHjOcfezTLyHiIiIiIiUbDWNJqyy0WS+64E+4AVjzPn8+J8bY7rmD9QbkiIiIiIy14od1NbatDHmo8APACfwBWvtMWPMJ4Ej1tqDwMPAl40xZ8k90N6XP/aYMeabwHEgDXzEWpuBK10WbwP+VQXuSzaQRw4Vv0bOA3eoi0ZERESkTK40mgCXyD2jPzBvTKHR5GfMaTQxxhwEHjHGfBroYWGjyVWstS8BHYXf80Xq/dbaifLdjtQyfSYQERGRpRQT8YG19jHgsXnbPjHn5zjw3iWOfQh4aJHts+Ty7UREREREpMwq2GjyNeDNQJsxZhD4T9bah9f59kRERERkkyiqQC0iIiIiIrWnQo0m9xdx3d7VzlVERERErk3FZFCLiIiIiIiIiIiIiJSdCtQiIiIiIiIiIiIiUhWK+NggtGiIiIiIiIiIiIiIXGvUQS0iIiIiIiIiIiIiVaECtYiIiIiIiIiIiIhUhQrUIiIiIiIiIiIiIlIVKlCLiIiIiIiIiIiISFWoQC0iIiIiIiIiIiIiVaECtYiIiIiIiIiIiIhUhQrUUnUj4TgvDk5VexoiIiIiIiIiIiKyzlzVnoAULxRN0li3uf7KUpksX336AqFoku0t9dWejoiIiIiIiIiIiKwjdVDXiEg8xWf+/jRPnwtVeypl9cSpcS5Hk1jgmfOT1Z6OiIiIiIiIiIiIrKPN1Y67iR0fDpPJWgYnZ6s9lbIZi8T5yelxbtvWxGwyzZELIVKZLG6nvjcRERERERERERG5FqhAXSOODYUBGJ6OV3km5WGt5bvPD+F2Ge6+qYvByRhffvoC/3BilLtu6q729EREREREZBN55NDFosc+cMf2Cs5ERERE5lOrag2YTaY5Nz6Dx+lgIpIgnspUe0pr9tzFKfonoty9r5uAz82ergDBOjdfebr4B0cRERERERERERGpbSpQ14CTIxGyFl57XSsWODM6U+0prUk0keaxo8PsaKnnNb3NADiM4fbeFp48O0H/RLTKMxQREREREREREZH1oAJ1DTh2aZpgnZv9O3LF3BPD4SrPaG2+f3SEeCrDva/agsOYK9v39zbjchi+dlhd1CIiIiIiIiIiIteCojKojTF3Af8DcAJ/aa39k3n7vcBfA68BLgPvs9aez+/7OPAhIAP8W2vtD/Lbm4C/BG4CLPBBa+3PynBPm0oineHM2AwH+lpo8XvwOB0cr+EC9dRskmcvTvLGXW10Nfqu2tfoc/P2fZ1868gAv/+23fjczrJcc27eXDqbZWo2RZvfu+hY5c2JiIiIiIiIiIisnxU7qI0xTuCzwN3AXuB+Y8zeecM+BExaa3cCnwE+lT92L3AfsA+4C/hc/nyQK3h/31p7A3ArcGLtt7P5nB6dIZ217OsJ4jCGzkYvJ0dqt0B9aSoGwE09wUX3v/+OHUzOpnj86HBZrxuKJvnBsRE+9fhJPvOj0wxPx8p6fhEREREREREREVm9YiI+DgBnrbXnrLVJ4OvAvfPG3At8Kf/zt4G3GmNMfvvXrbUJa20/cBY4YIxpBH4ReBjAWpu01k6t/XY2n6OXpmnwutjRWg9AV7COE8MRrLVVnllphqZiOAx0BX2L7n/99a1c19bAV8u0WOKR8yG++FQ///2Hp/jJ6XG2tdRjDLw0OF2W84uIiIhsZMaYu4wxp4wxZ40xH1tkv9cY8438/kPGmN45+z6e337KGPOOOdu/YIwZM8YcnXeu/2qMOWmMedEY82j+jUkRERERkWUVU6DeAgzM+X0wv23RMdbaNDANtC5z7HXAOPBXxpjnjDF/aYxpKOkONrFUJsup0Qh7uxuvZDV3B31Mx1IMT8erPLvSDE3FafN7cTsX/1fPGMMDd2znyIXJNXeKT8dSPPiFwwxPxXnzng7+wzv28IHX9dLb1sDRoXDNFvlFREREilHBNyG/mN8234+Am6y1twCngY+X9YZEREREZFMqpkBtFtk2v7K31JiltruAVwP/21r7KiAKLOjoADDGfNgYc8QYc2R8fLyI6W4eL4/NkExn2dfTeGVbd77zuFZjPoanY2xpqlt2zK+/eisep4NvHxlc07W+dWSAaDLDB17fy9v2dtJU7wFy8SITMwnGIok1nV9ERERkgyv7m5AA1tqfAKH5F7PW/jDfrALwNLC13DckIiIiIptPMQXqQWDbnN+3AkNLjTHGuIAguYfWpY4dBAattYfy279NrmC9gLX289ba/dba/e3t7UVMd/M4NhTG53ZwXfsrzeWd+YUFTwxHqjWtkkXiKcLxNN0rFKibGzy8cVcbjx8dKbnLOZO1fPGp8xzobVlQEN/b04gBjg4p5kNEREQ2tUq8CVmsDwKPL7bjWm5AEREREZGFiilQPwPsMsb0GWM85F71OzhvzEHgwfzP7wF+bHOVxYPAfflsuz5gF3DYWjsCDBhj9uSPeStwfI33sqlkspbjw2Fu6GrE5Xjlr8nndrKtpY7jw7XXQV2IJelZIn96rrtu6uLSVIyXLpVWRP77E6MMTsb47Tf0LtjX6HOzvaWeY5dq789QREREZBUq8Sbkyhc15g+BNPDVxfZfyw0oIiIiIrLQigXqfCfFR4EfACeAb1prjxljPmmMeXd+2MNAqzHmLPD75OM6rLXHgG+SKz5/H/iItTaTP+bfAF81xrwI3Ab8v+W7rdrXPxEllspw05x4j4Ibuxo5WYMF6qGpGADdweU7qAHetrcTl8Pw2EsjJV3rC0/2s6Wpjrft7Vx0/01bgoyE41yeUcyHiIiIbFqVeBNyWcaYB4F3Ae+3WvBDRERERIpQTAc11trHrLW7rbXXW2sfym/7hLX2YP7nuLX2vdbandbaA9bac3OOfSh/3B5r7eNztj+f75y4xVr7K9bayXLfXC07PRrB5TDs7Ags2HdDdyP9E1HiqcwiR25cQ9NxWho81HmcK45tqvfw+p1tfP/o8KpjPo4NTXOoP8QHXrcD1xKLMRZyvY8O1V6hX0RERKRIZX8TcrmLGWPuAv4v4N3W2tky3oeIiIiIbGJFFahl/U3FUjTVe/C4Fv4V7e0OkLVwaqS2cqiHpmJXFnksxt03dXH+8uyq87a/+M/nqXM7ue/27UuOaar3sLW5jmPKoRYREZFNqlJvQhpjvgb8DNhjjBk0xnwof67/BQSAHxljnjfG/H/rcqMiIiIiUtNc1Z6ALC6aSOP3Lt5pfGN3rvv35EiYW7c1ree0ShZPZQhFk7xmR3PRx7x9byd/+OhLPH50mL2LRJ0sZmImwXdfGOI39m8lWO9eduy+niA/ODbC1GySpnpP0fMSERERqRXW2seAx+Zt+8Scn+PAe5c49iHgoUW237/E+J1rmqyIiIiIXJPUQb1BzSTSNHgX//5gW3M9DR7nqjuLq+mVBRJXzp8uaPV7ee11rTz20nDRxzxy6CLJdJbfen3fimML+d7HFPMhIiIiIiIiIiJSFSpQb1Az8TT+JQrUDodhT1eA4zW0UGJhgcSepuIjPiAX8/HyeJQzoysX45PpLF9++gK/uLudnR3+Fce3+r10Nfo4qpgPERERERERERGRqlDExwaUyVpiqcySBWrIxXz87QtDWGsxxqzj7EozNBUj4HUR8C0fuzHfO/Z18YmDx3jspRH+XefVC0Y+cujiVb8/e2GS8UiCe25uWLBvKfu2NPLjE2NE4qlVz01ERERERERERETWRh3UG1A0mQZYMuID4IbuRsLxNEP56IyNbng6Tvcqu6cBOhp93L6jhcePLh/zkUhn+NHxEbY21xXVPV1wU08Qi2I+REREREREREREqkEF6g0omsgVqJfroN7bnesmPlEDhdVUJstYJE5PU/H503PdfXMXJ0cinBufWXLMP50eJxxP866bu3GsoqO8I+CltcHD6SIiRERERERERERERKS8VKDegGbiKxeo93TlFvg7ObLxC9Sj4ThZu7oFEue666YuAB4/OrLo/slokifPTHDbtia2tzas6tzGGLY01zEaro1OdBERERERERERkc1EBeoNaKaIDmq/18X2lnpODG/8zt+hqVzxt9QO6u5gHa/a3sT3Xhwmncku2P/40WGMyeVVl6Ij4GNqNkUyvfDcIiIiIiIiIiIiUjkqUG9AhYiP5TKoAW7sDnBieON3UA9Nx/C5HTTXl74I4fv2b+PEcJjffPgQY3O6nc+Nz3B0KMybdrcTrCvt/B0BLxYYn0mUPD8RERERERERERFZPRWoN6CZRBqnw+BzL//Xs6erkf7LURLpzDrNrDRDUzG6g3WYVWRDz3ffge38t/feyvMDU7zzfz7JU2cnyFrL3700TFOdmzfuai/53B0BL8BVhW8RERERERERERGpPBWoN6CZRAa/17ViQbe3tR5r4dJkbJ1mtnrpTJaR6Tg9Qd+az/We12zl4Ed/gaZ6N7/58CH++mfnGZ6Oc/fN3bidpf+r3Or34jAwFlEHtYiIiIiIiIiIyHpSgXoDiibSNHidK47b1lIPwMAGLlCfm4iSztqS86fn290Z4LsfeQP33raF06Mz9LY2cFNP45rO6XQY2vxeFahFRERERERERETW2fIhx1IVM4n0sgskFmzPF6gvhmYrPaWSHRuaBqC7yAL1I4cuFjVu/45mgnVuuoO+NUWHFHQEvAxPK+JDRERERERERERkPamDegMqtkDd7vfidTkY2MAF6qOXwrgchna/t6znNcawuzNAwFf6wotzdTT6CEWTxFMbO89bRERERERERERkM1GBeoOx1uYjPlYuUDschq3NdRu6QP38wBQ9TXU4HWvvcq6kjoAXC/RPRKs9FRERERERERERkWuGCtQbTCKdJZ21RXVQQy7mY6NGfMRTGV4cnGJHa321p7KijkBuEcczYzNVnomIiIiIyOaUzmSrPQURERHZgFSg3mCiiTRAUR3UkFsocaMWqF8cnCaVsfS2NlR7Kitq83swwNnRSLWnIiIiIiKy6cwk0vw/f3ecFwanqj0VERER2WC0SOIGM5MvUK+mgzoSTzM9myJYv7Y85mIXKAR44I7tK4555nwIgB0tG7+D2uV00Or3qINaRERERKQCxiMJUhnLk2cmuHVrU7WnIyIiIhtIUR3Uxpi7jDGnjDFnjTEfW2S/1xjzjfz+Q8aY3jn7Pp7ffsoY8445288bY14yxjxvjDlSjpvZDFZboN6WL/5uxC7qZ86H2NXhp77Ie6m2joBPBWoRERERkQqYnE0CcGkqxuDkxvvsIiIiItWzYoHaGOMEPgvcDewF7jfG7J037EPApLV2J/AZ4FP5Y/cC9wH7gLuAz+XPV3CntfY2a+3+Nd/JJjGz2oiP5lyBemCDPeRlspZnL0yyv7el2lMpWkfAy/mJKMm0svFERERkc6hQo8kXjDFjxpij887VYoz5kTHmTP5/myt5b1JbCgVqj9PB0+dCVZ6NiIiIbCTFdFAfAM5aa89Za5PA14F75425F/hS/udvA281xpj89q9baxPW2n7gbP58soRXMqidK4zM2dZSB2y8DurToxEi8TS399bO55KORi/prOXC5Wi1pyIiIiKyZhVsNPliftt8HwP+wVq7C/iH/O8iAExFUzT6XNy2vYkXB6eYzX/uERERESmmQL0FGJjz+2B+26JjrLVpYBpoXeFYC/zQGPOsMebDS13cGPNhY8wRY8yR8fHxIqZb22YSaercTlyO4tavDPjcNNe7N1yB+kg+f/r2muqg9gEo5kNEREQ2i4o0mlhrfwIs1gI791xfAn6lnDcjtW1yNklTvYc7+lpIZy3PXpys9pSYiCQIx1PVnoaIiMg1r5gqqFlkmy1yzHLHvsFa+2pyHR0fMcb84mIXt9Z+3lq731q7v729vYjp1raZRKboeI+C7S31DGywAvXh85N0NfrY2lxX7akUrc3vxRg4M6oCtYiIiGwKlWo0WUqntXY4f65hoGOxQddaA4rkTM4maa530x2sY0drPYf6Q2Tt/I+V68Nay9PnLvOn/3Ca7z4/VJU5iIiIyCuKKVAPAtvm/L4VmP//4lfGGGNcQJBcV8WSx1prC/87BjyKoj+AXMSHv8h4j4JtG6xAba3lmf4Q+3ubyTXg1AaPy8G25nrOjEWqPRURERGRcqhUo8maXGsNKALpTJbpWIrmeg8Ar+1rJRRNcrYKby6mM1kefe4SB18YwhjDyHRs3ecgIiIiVyumQP0MsMsY02eM8ZDLojs4b8xB4MH8z+8Bfmyttfnt9+UXX+kDdgGHjTENxpgAgDGmAXg7cBRhJp5edQf1tpZ6Lk3FyGSr04Ew36WpGCPhOAf6aifeo2Bnh78qD8oiIiIiFVCRRpNljBpjuvPn6gbGSp65bCqjkQRZy5UC9b6eRhq8Lg6du7yu8wjHUvzFT89x5MIkd+5p502725maTZHKaJF0ERGRalqxQJ1/1e+jwA+AE8A3rbXHjDGfNMa8Oz/sYaDVGHMW+H3yC6JYa48B3wSOA98HPmKtzQCdwJPGmBeAw8DfWWu/X95bq00ziTT+EiI+UhnLSDheoVmtzpHzuTy5/Ttqr0C9q8PPufEoaT2kioiISO0re6PJCtebe64Hge+W4R5kEyi87dnU4AbA5XRwe28zJ0ciTM4m12UOoWiSz/7jWUbDCR44sJ237e2iI+DFAhMziXWZg4iIiCyuqEqotfYx4LF52z4x5+c48N4ljn0IeGjetnPAraud7GaXyVpiqcyqC9TbmusBuHh5li1N1c98Pnw+RMDrYk9XoNpTWbWdHX6SmSwXQ7Nc1+6v9nRERERESmatTRtjCo0mTuALhUYT4Ii19iC5RpMv5xtNQuSK2OTHFRpN0rzSaIIx5mvAm4E2Y8wg8J+stQ8DfwJ80xjzIeAiS3w+kGvP4GQuRqPQQQ1woLeFfzo1zuH+EO/Y11XxORy9NE0kkeajd+6kJ/+ZqbBI+ngkQXew+p+jRERErlWrq4RKRUWTaYCSFkmEXGfC665vLfu8VuvI+RCv3tGM01E7+dMFuzpzRfUzYzMqUIuIiEjNK3ejSX77/UuMvwy8dS3z3aweOXSx6LEP3LG9gjOpjsHJfAd1nfvKtqZ6D3u6Ajw/MLUuBeqh6RjBOveV4jRAq9+DAcYi6qAWERGpJhWoN5CZeK5AvVIH9fwH3EzW4jDw+NFh0vNyqMvxgJu1louXZxmajnF7bwtu59LJMFOzSU6PznDvbSst8r4x7ezIFaXPjs3wjn1VnoyIiIiIyCYwOBmj0efCNe9zRHewjlMjETJZW/HmluGpOD1B31Xb3E4HzQ0exlWgFhERqSoVqDeQaKK4AvV8TochWOcmFC1ffls6k+Xl8RmOD4c5Phy5MreR6Ti/9uqtSx737IVC/nRz2eaynvxeFz1BH2dGI9WeioiIiIjIpjA4OXtVvEdBwOfCkvsc1Dinu7rcZpNpJmYS3Lw1uGBfu9+rDGoREZEqU4F6A5kpsUAN0NzgYXI2Vba5/NVT5+mfiOJ1OdjdGWBfTyOXJmP89OwEfW0NS3ZmHz4fwu003LqtqWxzWW87OwOcGZup9jRERERERDaFwckYbX7vgu2Nvtznnki8sgXqE8MRLNCzSM50e8DLy+MzZK3FYWovolBERGQzUIF6Ayl0Ka82gxqgpd7DyZHydP0OTs7SPxHlLTd08Obd7VdexdvXE2RgcpbvPH+Jf/Wm69jZsXARxCPnJ7llaxM+t7Msc6mGXR1+Dp27vC6vGoqIiIiIbGbpTJbh6fiVKL25/L5cUTqSSAGVW6Tw+NA0AD1NvgX72gNe0lnL1GyKloaFXd4iIiJSeUuHCcu6m0mkcToMPvfq/1paGjzMJNIk09k1z+Nwf64L+hd2tl2VE+d0GN53+3bcTgcf+epzxJKZq44Lx1O8NDjN/t7ajPco2NXhJ5HOcim/2riIiIiIyHpJZbJX3qzcDEbCcTJZu2TEB+Q6qCvp2FCYOreT4CJd2h2BXGe3cqhFRESqRwXqDWQmkcHvdWFKeLWsOf9t/+Ts2nKo46kMLwxOcesSXdDBOje/sX8bp0Yj/PHBYwC8PD7DHx88xhv+y49JZrLcuadjTXOotkJ3x8vjivkQERERkfX1ie8e45f/7MlqT6NsBvNNH4sWqL2FAnX5ogoXc2woTE+Tb9HPWe3+QoE6XtE5iIiIyNIU8bGBRBNpGrylRWO05B/4QtEknY0LX10r1nMDU6QylgN9LUuO2d0Z4CN3Xs9n//FlTo5GeGFgCrfT8M6bu3nw9b28enttd1D3tjUA0D8R5c4qz0VERERErh3heIpvPztAKmMZi8TpCJT+XL9RvFKgXti97HI6qHM7K9pBncpkOTUS4Y4lPt/Ue13Ue5yMa6FEERGRqlGBegOZSaRLWiARXumgDkVL76C21nK4/zJbmurY2ly/7Njf+6XdvDAwzZmxCL//tt3cd2DbpniABmht8BDwueifiFZ7KiIiIiJyDTl07jKpjAVyC/tthufrwclZjGHReA3IxXxUskB9dmyGZCZLd9PSGdcdAS9jivgQERGpGhWoN5CZRJrOxoWrWxejwePE43KsKeLjYmiW0XCCX33VlhXHupwOvvyhAwAlRZJsZMYY+toaOH9ZBWoRERERWR+pTJZD/SHu6GvhUH+IY0PTvGl3e7WntWaDkzE6A76r1raZK1egrlzEx7GhMAA9waWL/e0B75VxIiIisv6UQb1BWGvzER+lfWdgjKGl3rOmDurD/SG8Lge3bA0Wfc3NVpwu6Gtr4Ny4CtQiIiIisj6evzjFbDLD7/7SbrY213F8kxRMBydn2dq8dPdywOeu6KKQx4amqXM7aQss3QjU7vcym8wQ3USLU4qIiNQSFag3iEQ6SzprS474gFzMR6kd1JPRJC9dmua2bU14XaXlYG8mva0NDE3HiKcy1Z6KiIiIiGxy1lr++eUJuoM+XntdC3u7Gzk+vFkK1LHlC9TeXMSHtbYi1z82FOaG7gCOZRpr2vNRKuOK+RAREakKFag3iMK39aV2UAO01LsJRZMlPdz9zc8HSWeXXxzxWnJdewPW5mJPREREREQq6czYDGORBL+wsw1jDHt7GumfiDKbrO2O3nQmy/B0fNn1bQI+F+msJZ7Klv362azlxFCYfT2Ny45rz3dXa6FEERGR6lCBeoMovNa21g7qVMau+hU5ay2PHLrI9pZ6uoNLdzdcS3pbGwC0UKKIiIiIVNw/n50g4HNxcz5qb293I9bCyZFIlWe2NiPhOJmsXTHiAyBcgRzqgclZIok0+3qWjzBsqnfjchh1UIuIiFSJCtQbRDkK1C0NHgAmZ1f3cPf0uRDnJqLqnp6jt00FahERERGpvNFwnDNjM7z2ulZcjtzHs31bcgXVWl+4b3AyBrBiBzVQkRzqwp/fSh3UDmNoD3hVoBYREakSFag3iJkyRHw01+cK1KtdKPHgC0PUuZ3ctEJnwbUkWOemtcHDeRWoRURERKSC/vnsBC6H4UDvK80iPUEfwTp3zS+U+EqBeukOan++QB2pQAf1saFpnA7D7s7AimPb/F5FfIiIiFSJCtQbxCsF6tIXKHylQF38g1U6k+UHx0Z4y40deFz612GuvrYGzqlALSIiIiIVEk9leH5gildtb76qUcUYsykWShycnMUY6G7yLTmmMR/xEYlXpoN6V4cfn3vlz1gdAS+T0SSpTPmzsEVERGR5qkhuENFEmjq388prfaXwuBy0+b2rWtjvcH+IUDTJPTd3l3zdzaq3rUEd1CIiIiJSMRMzCdJZyw1dCzt89/Y0cnI4TLqGC6aDkzE6Az68rqULxF6XA7fTVKxAvXeFeI+C9oAXS+7vRERERNb5OrFaAAAgAElEQVRXUdVQY8xdxphTxpizxpiPLbLfa4z5Rn7/IWNM75x9H89vP2WMece845zGmOeMMd9b643UuplEZk3xHgW7Ovz0T0SL/ub/714aps7t5M49HWu+9mbT19bAWCRRkTw8EREREZFwLBdrUeginmtvdyOJdJbzl2u3YWJwcnbZeA/IdYv7va6yR3yMReKMRxIrLpBY0B7wAiiHWkREpApWLFAbY5zAZ4G7gb3A/caYvfOGfQiYtNbuBD4DfCp/7F7gPmAfcBfwufz5Cv4dcGKtN7EZRBNp/GuI9yjY1eEnlbFcuLxyF3Uma3PxHjd0UOdZ+7U3m778QonqohYREZFaVolmk6XOaYx5qzHm58aY540xTxpjdlb6/mrZdL5rOFC3sFFl35Zc528tL5Q4OBlbsUANEPC5y95BXewCiQVtfi8GFahFRESqoZgO6gPAWWvtOWttEvg6cO+8MfcCX8r//G3grcYYk9/+dWttwlrbD5zNnw9jzFbgHuAv134btW8mnsZfhg7qvvYGnMZwdiyy4thD/ZeZmEnyTsV7LKpQoO5XgVpERERqVCWaTVY45/8G3m+tvQ14BPijSt5frYvEUjgMi34OuL7dj8fpqNmFEtOZLMPTcbY21684NuBzESnzW4uFP7diIz7cTgdN9W4tlCgiIlIFxRSotwADc34fzG9bdIy1Ng1MA60rHPunwB8AtRuqVkYziXRZIj68LifbW+s5Mzaz4tjHXhrG53Zw5w3ta77uZtTbqg5qERERqXmVaDZZ7pwWKFQEg8BQhe5rUwjHUwR8bhzGLNjndjrY3eWv2YUSR8JxMlm7ig7q8kZ8HBuaZntL/aLxKUtpD3jVQS0iIlIFxRSoFz4t5R48ixmz6HZjzLuAMWvtsyte3JgPG2OOGGOOjI+PrzzbGpTKZImlMmXpoIZczMfwdHzZh7xM1vL9o6O85YYO6j3lue5mU+dx0h30qYNaREREalklmk2WO+fvAI8ZYwaBfwH8yfwJXQvP98UKx9I0+pZ+Ft/b3cjxoTDWzv/4tfENhGIARXdQx1PZotfRKcbxoTB7u4vrni7oCPgYjyTIZmvvz1tERKSWFVOgHgS2zfl9Kws7Ia6MMca4yHVLhJY59g3Au40x58l1XLzFGPOVxS5urf28tXa/tXZ/e/vm7PSdjCYBytJBDbCzww/Ay+NLd1Ef7g8xMZNQvMcKelsb6K/hhWlERETkmlf2ZpMVzvl7wDuttVuBvwI+vWDgNfB8X6xCB/VS9nY3cjmaZKwGu3oHJ3Nr4hTVQZ3/HFSuHOrZZJoLoVluXGWBut3vJZ21XJqKlWUeIiIiUpxiCtTPALuMMX3GGA+5HLqD88YcBB7M//we4Mc29zX/QeC+/MIrfcAu4LC19uPW2q3W2t78+X5srf3NMtxPTbpc5gJ1T1Md9R4nZ0aXLlAX4j3eckNHWa65WfW1N6iDWkRERGpZJZpNFt1ujGkHbrXWHspv/wbw+vLcxuYUjqdorFu6QL1vSxDIxVXUmsHJGMZAd5NvxbGFIv1MmWI+zo7NYC3s6fKv6rhWvweAi6GVF5wXERGR8lmxImqtTRtjPgr8AHACX7DWHjPGfBI4Yq09CDwMfNkYc5bcw+x9+WOPGWO+CRwH0sBHrLWZCt1LzQpdKVA7y3I+hzHs7PDnH8wsZl6mXSZrefzoCHfuUbzHSvpaG5iaTTEZTdLc4Kn2dERERERW60qzCXCJ3HP6A/PGFJpNfsacZhNjzEHgEWPMp4Ee8s0m5DqoFzvnJBA0xuy21p4G3gacqPQN1qpkOks8lSW4TMTHDV0BIBdX8ZYbOtdramUxOBmjM+DD61r5M04g/2cQLlMH9cmR3ILxuzsDqzqu8GXByHS8LPOQa8cjhy4WPfaBO7ZXcCYiIrWpqOqktfYx4LF52z4x5+c48N4ljn0IeGiZcz8BPFHMPDarKwXqMhaLd3X4eXFwmlOjEW7ouvrVtmfOK95jKfMfLArdE3/+k3Nsb7k6P08PFiIiIrLRVarZZLFz5rf/S+BvjDFZcgXrD67j7daUcCzXLbxcB3XA52ZHa31NLpQ4MDnLtpaV4z3glQJ1JFGeAvXpkQhel4Md+UXPi1VYUHEkrAK1iIjIelL77AYQKnPEB8DOjly3wE9PTywoUD/20jBe19riPVbzDXEta/N7Abg8k1hQoBYRERGpBZVoNlnsnPntjwKPrnHK14RwPs5iuQxqeGWhxLWoRnfnYGiW117XWtTYBq8Lw+ojPpa6r386PU6r38M3nhlYdP9SPC4HPreDURWoRURE1lUxGdRSYYUCdZ27PBEfAME6Nx0BLz85c/XK6KdHIzz63CXu3NNR1oL4ZtXc4MYAEzO1tzCNiIiIiGxchQJ1Y93yz+R7uxs5f3mWmTJ1F6+HRDrDcDjOtiIbPBzG4Pe5yrZI4mg4Tmdg5ezrxTT63CpQi4iIrDMVqDeAUDRJnduJ07HYguil29Xh51B/iHgqF/s9ODnLBx4+TJ3byR/ec2NZr7VZuRwOmhs8TMwkqz0VEREREdlEwrFcMTa4Qgf1vi25tyFP1FDMx9BUHGspukANEPCWp0A9m0wTjqfpbCyxQF3nZiSs5hQREZH1pAL1BhCaTZZtgcS5dnYESKazHO4PEYom+cAXDhNNpvnSBw+s6mHxWtfm93BZHdQiIiIiUkbT8RRelwPvCm9R7u0OAqw55mM9FdZxWU1EXsDnJpJYXcTHYkbzxeWSC9Q+N6NaJFFERGRdqUC9AUxGk2VdILGgr60Bj9PB94+N8Nt/dZhLkzEefvB2buxuXPlguaLV72UimsRaW+2piIiIiMgmEYmlVsyfBuhs9NLgcdI/EV2HWZXHQL5AXewiiZBbKLEcHdSFeI6uYKkd1C7GZxJksnr2FxERWS8KId4AQtEk9RXIg/a4HOzvbeaRQxdxOgx//puv4UBfS9mvs9m1NXhIprNEEukrK3uLiIiIiKxFOJ5eMX8awBhDb1tDzRWoPU7HqnKg/T4XM/E02TU2hYyG4/jcDhp9pX2+avS5yWQtEzOJkruwRUREZHXUQb0BhKJJGjzlj/gAeOuNnQD8l1+7mV/a21mRa2x2bX4vAJeVQy0iIiIiZRKOpVbMny7obWvg/OX1KVC/PD7D2BoXCRyYnGVrcx2OVayxE/C5sUB0jYtBFhZINKa09X0KDSlaKFFERGT9qEBdZdZaJmeTNFSggxrgt1/fyz/++zfzG/u3VeT814LWfIF6QjnUIiIiIlIGWWuJxNNFRXwA9LU2MDgZI5XJVmxO1lqePDvB2z/zEz76tefWdK6LodlVr3kTyH8eWkvMh7WW0fDaOp8LXe0jyqEWERFZNypQV1kkkSaVsdRXqIPa4TD0tTVU5NzXiqZ6N06H0UKJIiIiIlIWs8kMGWuLiviAXAd1JmuvZDuXWyKV4WuHL/LYS8O0+70c7g8xOFn6tQZCsVXlTwNXIjnWUqAOx9PEUhk6G70ln6OxTh3UIiIi600F6ioL5WMjKtVBLWvnMIaWBg8TivgQERERkTIIx1IARa9v0teW60auRMzHaDjOZ594mePDYe6+qYtv/R+vA+C7zw+VdL7pWIrpWIrtq+yg9uf/LCLxVEnXhVeKyp0lLpAI4Pe6cDoMIypQi4iIrBsVqKssNJsvUFeog1rKo93vZSyih1QRERERWbtCgTpYV2QGdWvujcj+ifJ2UA9NxfjcE2eJpzJ88Bf6eOOudra11HN7bzPfee4StoQFCwtd3tuaVxnxke+gnllDBvWVAvUqFmecz2EMHQEvI9N6e1JERGS9qG23yirdQf3IoYsVOe+1pjvo48RwmGQ6i8el73VEREREpHThfIxFoSi7kpYGDwGfi/MT5e2gfvbCJAAfvXPnlWgLgHtv28Iffecox4fD7OsJruqcVwrUq+ygdjsd+NyOK382pRgNJwh4XWv+bNXZ6FNzioiIyDpSpa3KCh3U9R59V7CRdQfrsKBX/URERERkzcLxFAaKXiTRmNy6MuWM+LDWcnIkzPXt/quK0wD33NyN22n4znOXVn3egcnSCtQAAa97zREfa1kgsaCz0atFEkVERNaRCtRVNhktdFAr4mMj627KPegOT8eqPBMRERERqXXhWOpK1nGxelsb6C9jB/VYJMHkbIobuhoX7Gtu8PCm3R0cfGGITHZ1MR8XQ7ME69xFx5fMFfC5mCmxgzprLWOR+JoWSCzoavSpMUVERGQdqUBdZaFoEo/Lgcepv4qNrKnOjc/tYFidFCIiIiKyRuF4akHX8kp62xoYmoqRSGfKMoeTw2EA9nQFFt3/q6/awmg4wdPnLq/qvAOhGNta6kqaU8DnIlJiBvVkNEkqY8vTQR30EYmnmU2WHjciIiIixVNVtMpC0SQt9R6MKb57QtafMYbuYB3DU+qgFhEREZG1CcfSRedPF/S11ZO1r2Q8r9XJkQg9Tb4lO53femMHfq9r1TEfA6FZtpcQ7wG5yJNIPFXS4oxXFkgsQ4G6K38OxXyIiIisDxWoqywUTdLS4Kn2NKQIXUEfo+EE2RIemEVERERECkrqoG5tAOD8xNoL1NFEmouh2UXjPQp8bid339TF40dHiKeK69rOZi2DkzG2NZdaoHaRylhmSuiiHgknAOgoU8QH5BZdFBERkcrTynxVFppVgbpW9AR9/CyTJTSTpC2w9gdfEREREbn2pDJZZpMZGotcILGgry1foC7DQomnRyNY4IZF4j0eOXTxys8Bn5uZRJr//LfHuXlLcMHYB+7YftXvo5E4yUy2pAUSc9fLfTwdiySKXkDyyrXDcZrr3Xhda1/bp+NKgVod1CIiIutBHdRVpg7q2tEdzGXpDWmhRBEREREpUSS/CGDjKiM+muo9BOvcZVko8cRIhIDPRU/T8lnR17U30Ohz8fzFyaLOOxDKPSeXXqDOFaXHSuhcHg3Hr3Q+r1VXMB/xoQK1iIjIuiiqQG2MucsYc8oYc9YY87FF9nuNMd/I7z9kjOmds+/j+e2njDHvyG/zGWMOG2NeMMYcM8b853LdUK1Rgbp2dAS8OIyy6ERERKR2lPs5frlzmpyHjDGnjTEnjDH/ttL3V4vCsRTAqiM+ILdQ4lo7qNPZLGdGI+zpDOBYYR0chzHcsrWJ06MzzBYRu3Exn49daga131vooF7d83Y6k2ViJlGW/OnCPPxel577RURE1smKBWpjjBP4LHA3sBe43xizd96wDwGT1tqdwGeAT+WP3QvcB+wD7gI+lz9fAniLtfZW4DbgLmPMa8tzS7Ujmc4SiadVoK4RLqeDjoCPYT2oioiISA2oxHP8Cuf8LWAbcIO19kbg6xW8vZoVjpdeoO5rrV9zBvX5iVkS6Sw3di+dPz3XLVuDZKzl9NjMimMHQrMYAz1NpRWKG0vsoJ6YSZK15VkgsaCz0auIDxERkXVSzHtlB4Cz1tpzAMaYrwP3AsfnjLkX+OP8z98G/pcxxuS3f91amwD6jTFngQPW2p8BhSccd/6fa27luanZJADNKlDXjO6gj5fHV344FxEREdkAyv4cnx+31Dn/NfCAtTYLYK0dq+C91axCB3VwiYzluRnQ80XiaYamYnzpqfO4nY4FGdDFODUSxuUwXN/uL2p8T1MddW4nZ8dmuG1b07JjByZn6W70lZwDXedxUud2rrpLvFBILmeBOrdAugrUIiIi66GYiI8twMCc3wfz2xYdY61NA9NA63LH5jswngfGgB9Zaw8tdnFjzIeNMUeMMUfGx8eLmG7tCOUL1K0qUNeMrqCPcDxd0sriIiIiIuusEs/xy53zeuB9+Wf3x40xu8p0H5tKOJ7G5TD43KtfDqjV78WSiwkshbWWEyMRrm/343EVd32HMVzf4efsWARrl+8pGgjNsrXEeI+CNr9n1Tnbw9NxnMbQFijf56rOgI/RErKwRUREZPWKeSpZLJhs/pPJUmOWPNZam7HW3gZsBQ4YY25a7OLW2s9ba/dba/e3t7cXMd3aEZrJd1DXq0BdKwoLJSqPTkRERGpAJZ7jlzunF4hba/cDfwF8YdFJbeIGlGKE4yka69yYFfKfF9Pmz31uuDxTWuF0fCZBKJpkT1dgVcftavcTjqcZiyx/3YFQrOT86YI2v7eEAnWMjkYvLsfqi/5L6cx3UGez19yLviIiIuuumP8HHySXJVewFRhaaowxxgUEgVAxx1prp4AnyGXbXVMKHdTKoK4d3fkVvYenY1WeiYiIiMiKKvEcv9w5B4G/yf/8KHDLYpPazA0oxQjHUleyllertcEL5DKXS3FyOALADassUO/syMWBnF0mhzqeyjASjrOteY0F6oCX4ek4s8ni3li01jI0FaMn30hSLl2NPtJZy+USu9VFRESkeMUUqJ8Bdhlj+owxHnKLpRycN+Yg8GD+5/cAP7a5978OAvflVwfvA3YBh40x7caYJgBjTB3wS8DJtd9ObSm8mqcCde1o8Lpo9Lm0UKKIiIjUgrI/x69wzu8Ab8n//CbgdIXuq6aF42ka64pZCmihOo+Teo+Ty9HSOqhPjkToDvpoWuUbnM0NHlobPMsWqC9N5Ro4treurVDc5s8V4YtdDDIcTxNNZugucWHGpRTyrJVDLSIiUnkrPhlZa9PGmI8CPwCcwBestceMMZ8EjlhrDwIPA1/OL54SIvegSn7cN8ktmpIGPmKtzRhjuoEv5VcBdwDftNZ+rxI3uJEVCtRN9aV1UEh1dAfr1EEtIiIiG14lnuMBFjtn/pJ/AnzVGPN75BZE/531utdaYa3NdVB3N5Z8jja/t6QO6kQ6w8VQlDfuKq1rfWeHn+cuTpHOZheN0rgYyhWU19xBnY8xOTcxw96elf+chvOF8bJ3UAdfKVDftCVY1nOLiIjI1Yr66t5a+xjw2Lxtn5jzcxx47xLHPgQ8NG/bi8CrVjvZzSYUTRKsc+N2li8rTSqvO+jjzFiEeCqDz13aCuUiIiIi66Hcz/FLnTO/fQq4Z41T3tRiqQzprKWxrvQGldYGDy+PL93JvJSLl2fJWriuvaGk6+7q8HOoP8RAKEZf28JzDOYL1GvNoC7EmPSPF5dDPTQdw/BKFF+5dOU7qEfUQS0iIlJxqoxWUSiaVLxHDepuqiNrl8/gExERERGZLxzL5So3+kqL+ABo9XsJx9Mk09lVHXduIorDwI6W0grU17X7cRg4MxZZdP/F0Cxel4P2gLek8xd4XA56gr6iF0ocmorT0uDBW+bGkTa/B4eBUUX7yRpF4ilOjy7+342IiOSoQF1Fk7MqUNeiQnfG8eFwlWciIiIiIrUkHE8BEFxDB3UhAmO1OdT9E1G2NtfjcZX2EdDndrK1uX7JJo2BUIxtLfUYY0o6/1x97Q2cK7JAPTwdo6epvPEeAC6ngza/Vx3UsibpbJYv/ew8X3zqPGP6d0lEZEkqUFfR5ZkkzatcoESqr6XBg8fp4PiQCtQiIiIiUrxwLFegDvjWEPGRX0Tw8ipyqBPpDIOTs1y3SDTHauzs8HNpMkYsmVmw72Jolm3N5SkU97U1cG58htx6nUuLJTNMzqboKXO8R0FX0MdIuLQFKUUA/v74GENTcRwGDp8PVXs6IiIblgrUVTQ5m6RVHdQ1x2EMXUGfOqhFREREZFUKHdRrifhoy39+uDxTfOG0kD/dV2L+dMGuDj8WFmRgW2sZCM2uOX+6oK/NTzieZnI2tey4wsLl3RXooAbobPSp61VKdm58hp+eGef23hZu2hLk5xcnVx3NIyJyrVCBukqstYSiSZpVoK5JXUEfJ4bDK3Z1iIiIiIgUhGNp6j1OXGtYJN3rduL3upiIFt9Bvdb86YKtzfV4XY4FMR/TsRSRRJptZSpQFzq9+yeWX/NlKJ8PXe4FEgu6Gn2K+JCSxJIZvvXsIK1+D/fc3M0dfa3EU1leujRd7amJiGxIKlBXyUwiTSpjaWko/fU+qZ7uoI9IPM3gZKzaUxERERGRGhGOp2hcQ7xHQavfs6oO6nPjM2vKny5wOgzXtTVctVBiIp3hv//wNJCL5iiHwnleHl8+h3p4KkbA51pTZMpyOhu9TM2miKcWRpqILMVay6PPXyIST/G+/dvxuBz0ttbTHvByuP9ytacnIrIhqUBdJaF8x0NLw9pWuZbq6AnmXiN8fmCqyjMRERERkVoxHUutaYHEgrYGb9EZ1NFEmktTsTXnTxfs7PAzOZvi8kyCs2Mz/Opnn+LLT1/gt17fy5v3dJTlGlub63A7Df0rLJQ4NB278lxeCZ2Nuc7sUXVRyyo8d3GKo5emeduNnWzJ57IbY7ijr4WByRhH1UUtIrKACtRV8kqBWh3UtainqY42v4fHjw5XeyoiIiIiUiPKVaDuCvqIJNIMTs6uOPbIhcmy5E8X7OoIAPDYS8P88p89yUg4zsMP7ueP370Pp8OU5Roup4PtLfX0L9NBHU9lGI8k6G6qTLwH5P6cAUamVaCW4qQyWf72xSH62hp44+72q/a9alszbqfhkcMXqzQ7EZGNq/TVOWRN1EFd25wOw903dfOtZweIJtI0ePWf0mbzyKHiHxwfuGN7BWciIiIim0Eqk2U2mSFYv/YC9a4OPwBPnBrnN1+7Y9mxT5+7XJb86YJWv4emOjcnRiK8YWcrn/6N2650GpdTX5t/2Q7qUyMRspaKdlB3FTqoI8XHqci1bTySIJHOckdfCw5z9Rc2dR4nt2xp4rvPXeL/fueN+PUZUkTkCnVQV8mVAnW9FkmsVe+6pZt4Ksvfnxgt63mPnA/xFz85RyqjFZ43qkzWEktmCMdThKJJzo5FmFhFDqSIiIhce8KxFADBMuQltwe8NNW7eeLU+Ipjnz53uSz50wXGGN51SzfvvrWHL3/wjooUpwGua2+g/3KUbHbxRcmPDYWB3JuNldKZ76AeVQe1FKmwqGbXEv9dHOhrIZrM8N3nL63ntERENjx9ZVclk7P5ArVfBepadXtvC52NXr734jD33rZlzecLx1N86vGTfDXfufvk2Qk++/5X65v1Deb40DTfenaQRPqVLxD+2w9P4XE5+A9v38MHf6GvbK+3ioiIyOYxnS9QN5Yh4sMYw57OAE+9PEEincHrci46LppI8+LgNG/c2bbma861tycIgKOCzzx9bQ0k01mGpmNsba5fsP/48DQ+t4PmMnSkLyXgdVHndl4pOoqsZDQcx+kwtPoXf1N6a3Mde7sb+crTF3ngwHaM0ecGERFQB3XVXI4m8TgdNHgWf5iUjc/hMLzz5m7+6dQ44XhqTef64bER3v7pn/C1wxf5nV/o45P37uPJsxO8789/xpgeiDcEay1PnBrjK4cu0h7wcs/N3dx7Ww+//uqt/M/7X8Wbdrfz0GMnuP/zT3Ph8vIL+oiIiMi1p1CgbipDgRpgd2eA2WSGI+cnlxxz5MIkmawtW/70eurLL+q4VMzHsaEw3cG6ihb4jDF0BX0qUEvRRsNxOgLeJRtWjDG8/7XbOTEc5vmBqXWenYjIxqUCdZVMRpO0NHj0jWmNe9ctPSQzWX50rLSYj1Qmy7/52nN8+MvP0lTv5tH/8w380bv28oHX9fKXD+6nfyLKr37uKc6ORco8c1mNVCbLt54d5IfHR7lla5B/+cbreMPONu7oa+U1O5p59609fP5fvIZP/8atnBgJc/f/+ClfefoC1i7+SqqIiIhce8rZQQ1wfbsfj9PBE6fGlhzz9LnLuJ2mbPnT6+m6fIH63CILJWaylpPDEXqClVsgsaCr0adFEqVoI9PxFWNv7r1tCw0e55U3Z0VERBEfVROKJmluULxHrXv19ia2NNXxvReH+PXXbF318f/1B6f42xeG+N1f2sVH7tyJ2+m4anG+3359H1/62Xl++c/+md96fS/bWq5+vVGL81VeJJ7iK09fYGAyxtv2dvLm3e2LfrFkjOHXXr2V113fyh98+0X+6DtH6Z+I8h/ftbcKsxYREZGNZjqWos7tLFsWtMfl4EBfC0+cGucP71l8zNPnLnPr1qayXXM9tQe8+L2uRTuo+ydmiKUydFcwf7pgW0sd/1hE1rdIbo2a9JL50wV+r4tfedUWvv3sIP/xnr1lWThVRKTW1d6TyiYRiiZpVYG65hljuOeWbn56ZoKpfK74Yh45dHHBP3/06FE+/5Nz3NHXQkfAx7eODF5VnAbY0lzHv37T9XhdDh597hJZdeSuq0zW8uWnLzASjvPAge3cuadjxbceuoN1/PUHD/Dg63bw8JP9fO/FoXWarYiIiGxk07EUwTJ1Txe8eU87Z8ZmGJycXbCvkD/92utay3rN9WKMoa+tgXOLFKivLJAYrHyBekdrA+ORBLPJdMWvJbWtEAVTzMKh779jB4l0lr/5+WClpyUiUhNUoK4SdVBvHu+6pZt01vKDYyNFHxOKJvn2zwfY0lTHPTd3Lzu2ucHDO27qYiQc58VB5ZStp386PcbgZIz3vGYbN20JLjlu/pcPXzs8wPUdfra31PP733yBP/3R6Sv7RERE5NoUrlCBGuCJRTp8nzkfIpO1NVughlwOdf/EzILtx4bCeFwO2gOLL0RXTtvzbzBeuLzwSwCRuUavFKhX/vdyb08jr9rexFcPKRZQRARUoK6aUDRJi17l2RRu3hJke0s933txuKjxqUyWRw5fAOD+A9txOVf+z/DmLUF6gj5+dHyUdDa7pvlKcS5NxvjxyTFu3Rrk5mWK00txORzcf2A7bofhq4cvkkhnKjBLERERqRWV6KC+vt3Plqa6BQXqbNby2X88S6PPxat3NJX1muupr62BwcnYgueoY0PT7OkMLLkQXTntaFWBWoozEo7jczuK/u/8/Xfs4OXxKIf6QxWemYjIxqcCdRWkMlnC8TQtDZX/xl8qzxjDu27p5qmXL3N5JrHi+L97aZihqTjvfc02WorsoncYw9v3dTE5m+IZPcBUXDyV4VvPDuD3unj3rVtKPk+wzs19B7YzEUnw6CbOXroAACAASURBVHOX1B0hIiJyjUplskSTmbItkFhgjOHNe9p56uWJq4q4f/XUeZ45P8knfnkf9Z7aXXbouvYGrIWLc4rDoWiSFwen2dfTuC5zKCwweTG0MGpEZK7RcG6BxJUiAQvedUs3jT6XFksUEaHIArUx5i5jzKn/n737jo/rqvM+/vnNqPdqW7ZkSe4lTpzYsRPSC2kLJIHApkAghCcsJAvswrLh2ddCdh9gYXchyy4BNiFAaKmUGEgISZxe3BLHcYltuahYclPvZeY8f8yVoziSPbKmSfq+X6+xZu69c+6550rjc39z7u+YWZWZ3T7M+lQze9Bbv8bMKoas+4q3fLuZXeotKzOzZ8xsm5ltMbPPR+qAxoNmL1dxQaZGUE8U7zt5OoGg4/HNx07zsWZPI2v3NHHu3CIWloyuUz13ShazijJZvf2QRuNG2Xf+sp2D7b186LRS0lP8YyprdnEWlyyayqa6Vl7Z3RihGoqIiMh40tbdDxDxEdQA58+fQldfgPV7mwHYfaiD/3jiLS5cMIUPnXbiX7QngsqiUHB4MA91T3+AW36+nt6BYMwmC8/NSCYvI1kjqOWYnHMcaOs57gSJQ6Ul+7lmWRl/3tzA4TAGOomITGTHDVCbmR+4C7gcWARcZ2aLjtrsZqDZOTcHuBP4tvfeRcC1wGLgMuAHXnkDwBedcwuBM4BbhylzwmruDHVQNYJ64lhYks2s4kx++Wo19S3d71ofdI7HNzfw6MZ65k7J4r2Lpo16H2bGpYun0dk7wEtVhyNRbRnGq7sb+fGLe1hZWcDcqdkRKfOcecUsnJbN42/up7pRo29ERCS2Ij3YJMwy/8fM3p08eJJq7YlegPo9swtJ8ft4dvtBAkHHPzyyiRS/j3/74JKwR3ImqorBAPWhToLesa2vbubOjyzl5NLYpS4pL8igpkkBahlZa3c/Pf3BsCZIHDp3TU56Ev0Bxz/9bvO75rUREZlMwhlBvQKocs7tds71AQ8AVx61zZXAfd7zR4CLLNQbuhJ4wDnX65zbA1QBK5xzDc651wCcc+3ANmB8f70/Co2doW9H8zWCesIwM750yXz2Nnby3u8+x89e2kMgGErn0NE7wC9freaFnYdZUVnAjWdWnHC+vLKCDBZPz+GFnYfp6NVM4pHW2TvAlx5+g/KCDC4/6diTV46Gz4wrl87A54M7n9wRsXJFRESOJxqDTY5XppktB8Zv4uMoaO2KXoA6MzWJ0yvzeXb7IX760h42VDdzxwcWhxUoS3Q5ackUZaWy53AH33lyO394o57bL1/AX50cuX5aOGYWZmoEtRzT2xMkju7vbkp2GpVFmazd00hQ6QBFZBILJ0A9A6gd8rqOdweTj2zjnBsAWoHCcN7rjdA4FVgTfrXHt8ER1IUaQT2hXLGkhCf/7jyWVRRwxx+28sEfvswzbx3kQz94mR0H2nn/KdO5aumMMU/m8t6FU+kbCPLc9oMRqrkM+v4zVdQ1d/OfHz6FlKTIpujPSU/mzFlFPPpGPdsa2iJatoiIyDFEfLDJscr0gtf/AXw5ysc1rkQzxQfABfOnsPNgB//+xHYuXjiFq0+dOGN/ZhVn8vjm/dz1zC6uWzGTT587K+Z1KC/IYF9LN/0BTVYuwzvQFhqENpoUH4NWVhbQ3NVP1UHddCIik1c4EZjhomlHf7U30jbHfK+ZZQG/Ab7gnBs2YmNmt5jZejNbf+jQoeE2GXeaNIJ6wioryOC+m07ne9cupa6pi5t+to761m4+/p4KzpxVGJF9TMlJY1l5Pq/uaaKuWSM5IqW6sZN7X9jDB0+bwfKKgqjs47x5xWSlJvGfT2yPSvkiIiLDiMZgk2OVeRuwyjnXMFKFJmL//nhae/pJT/ZH/AvwQefPLwYgPdnPN68e/6k9hppVlEl7zwDnzC3iX69cHJdjm1mYQSDohk3lJwKwv62H3PTkE5q/ZtH0HDJT/Kzd0xSFmomIjA/hTOlcB5QNeV0K1I+wTZ2ZJQG5QNOx3mtmyYSC079yzv12pJ075+4G7gZYvnz5hLjnpckbQZ2fkRLnmkg0mJfO4dy5xfxqTTVXLCnh1d2R7WxcuGAKG2tbuPPJnXznI6dEtOzJ6ut/2kay37j9sgVR20d6ip+/OW82//HEdtbvbYpaIFxERGSIaAw2GS7K6sxsOvBh4PxjVWgi9u+Pp7WrP2qjpyE0KfN1K2Zy8cIpTJkAqT2GuvSkaTR29vHdj5xCsj86Af7jKS/IAKC6sYvywswTLud4eYX7A0HauvspzEqN2SSQEhkH2nqYmnNid0gn+XwsryjghZ2HaO/pJztNA9lEZPIJ53/4dcBcM6s0sxRCeehWHbXNKuDj3vNrgNXOOectv9abeKUSmAus9W4ZvBfY5pz7biQOZDxp6uwlJy0pbh0siY38zBRuu3Aus4qzIl52XkYKZ84q5Lev17F9f3vEy59sXth5iCe3HuDWC+dE/aLuprMqKM5O5dt/fgunPHMiIhJ9oxlsQpiDTUZafiowB6gys71AhplVRepAxrPWnn5y0sMZG3RizIx/++ASLlo4NWr7iJcL5k/hnhuXxzVoNxiUjvZk109uPcB/Pb2T5q6+qO5HImsgEORge++Y8r6fXJpL0MFbDbq2E5HJ6bgRUu82v9uAJwhNZviQc26Lmf2rmX3A2+xeoNDrgP49cLv33i3AQ8BW4M/Arc65AHAW8DHgQjPb6D2uiPCxJazDnX0UZGr0tIzNefOKyUpJ4j+ULmJM+gNB/uUPWykvzODmsyujvr+MlCQ+d+Ec1u1t5tntk+O2ZhERiauIDzYZqUzn3J+cc9OccxXOuQqgy5t4cdJr7R4gN139//FqSnYqqUm+qE6UGHSON2pbCAQdz+1QH3E82dvYSSDoTij/9KBpOWkUZKawVXPViMgkFdbX+M65x4DHjlr21SHPewjdzjfce78BfOOoZS8y/C2Dk0Jdczel+RnxroaMcxmpSfzN+aF0ERuqm1hWrnQRJ+IXr1RTdbCDe25cTmrS6HPGnYi/Pn0m97ywh39/YjvnzSvGN8aJM0VEREbinBsws8HBJn7gJ4ODTYD1zrlVhAab/MIbbNJEKOCMt93gYJMB3h5swnBlxvrYxovegQCdvQPkRnEEtUSXz2fMLMiguil6Aerdhzpp7x2gKCuFDXub2dfSzYy89KjtTyLnLe+O1rGMoDYzFpXk8MruRnr6A6Qlx+a6REQkUSjHRBzUNnVRVqAAtYzdkXQRj29XuogT0NjRy51P7eCcuUVcvHBKzPabkuTji5fMY1tDG3/YdPRd1iIiIpHlnHvMOTfPOTfbGzyCc+6rXnAa51yPc+7Dzrk5zrkVzrndQ977De99851zjx+rzGH2G/k8Z+PQgdbQBOnRzEEt0VdemElNFEdQv1HXQmqSjxvPqADgh88qO854sX1/Oz6D4uwTy0E9aFFJDoGgY8cBpfkQkclHX+PHWHtPP02dfcxUgHrcO94kJ7GQkZLE5y6ayz//fjPPbj/EBQtiF2SdCL7z5A66+gJ89X2LYjYj/ODvTdA5pmSn8q3H36KjZ2DY/WtyHBERkfGvobUbQCk+xrnywgxeqjqMcy7i/cb+QJAt9a0snp5DUXYqy8rzeWhdHZ89fw7TNYo64W3f305hZuqY55iaWZhBZoqfrQ1tnFyaF6HaiYiMDxpBHWO1TaEOanmhAtQSGdeeXkZ5YQbf/vNbBIMaRR2uLfWt3L+2hhvPLGfu1OyY799nxllzimho7WFPlCfcERERkfhpaO0BiOokiRJ95YUZdPcHONTeG/Gydxxop6c/yCleUPK8+cU4HD98dldEynfO8cWH3uDOJ3dEpDx5p+0H2pmaO/aJ1n1mLCzJYfv+dgYCwQjUTERk/FAvKcZqvLxlGkEtkZLs9/HFS+bzuftf59E39nH1qaXxrlLCGhy97Jzjnhd2k57spzQvI26j4ZeW5fHElv28XNXIrCLdBS0iIjIRDQaoleJjfBu8fqtu6mLKGHIND2djbQuZqUnMKg71B/MzUrhmWRkPrqvlsxfMpiR3bKOoV791kN+8Vkd6sp9PnVNJdpp+FyOlq2+AmqYuLorQnayLpuewvrqZ3Yc1gEVEJheNoI6xWi9ArRzUEknvW1LCkhm5fOvxt2jv6Y93dRLem/ta2dvYxSWLppGeEr8JSJL9PlZUFrCtoY3GjsiPxhEREZH429/aTVqyL2aTMUt0lBdmAlAd4TzUPf0Btu9v5+QZufiHTJz92fNnE3SOH41xFHV/IMg3HttGQWYK3f0BVr2h+U8iaceBDpyDaRH60mJ2cRYpST621rdFpDwRkfFCAeoYq2nqIjc9WSMoJCJ+vaaGX6+p4YF1tZw9p4iDbb38zS82HFk+9CEhfQNBHt+8n5LcNJZX5Me7OpxRWYjPjFd2N8a7KiIiIhIF9a096vtPADPy0vEZ1EQ4NduW+jYGgo5Tyt6Zc7isIINrlpVy/7pa9nuj8E/Er16tZvehTv79QyezYFo296/VdUEk7dgfmtBwaoQC1Ml+H/OmZrOtoU3pG0VkUlGKjxirbupSeg+JirKCDE6vLODlXY2cOjNfE6qM4Pmdh2jt7ucjy8vwxWhixGPJSU9mSWkuG6qbuXjhVNKSNbpKRERkItmvAPWEkJLkY3peOnsjPIL6jboWCjJTKMt/d9/91gvm8PCGOn7+yl6+fNmCYd9/rIEo3X0B/vMv25ldnMmBth6uWzGTr63awuZ9rZw0IzdShzCpvbW/nfRkP/mZkZsEdVFJDpv3tfJ6bQvLyuM/oEZEJBY0gjrGahWglii6dNE0MlL8PLpxH0Gnb9yP1tzVx/M7DrFkRi6VRZnxrs4RZ80uoncgyIbq5nhXRURERCKsQQHqCaO8MIPqpsgFqNt7+tl1sINTSnOxYQZOlBVkcMasAp7aduCEyl/91gF6+gNcsaQEM+OqpTNITfJpFHUEbalvZUFJdkQHviyYlo3fjL9s2R+xMkVEEp0C1DEUCDrqmruUf1qiJj3Fz+VLSqht7mbDXgU7j/b45v2YweUnTYt3Vd5hRn465YUZvLzrsL5YEBERmUB6BwIc7uglRwHqCWFmQWZEU3y8ua8VB5xSmjfiNhfMn8KOAx1H5jIK1+H2Xl7Z3cjyivwjkyzmZiTzV0tKeHRjPV19A2OpugDBoGNrfRsnTY/saPS0ZD+zijN5Yst+nK4NRGSSUIA6hva39dAfcBpBLVF1alkelUWZ/HnLfjp61fEc9MLOQ2ze18q5c4vJy4jcLXiRctbsIpq7+tnWoAlRREREJoqDbaFJkPMUoJ4QygszaO7qpy1Ck5K/UdtCSW4aU46Rv/jCBVMAeGb7wVGV/fjmBpL9Pi5eOPUdy69dMZOO3gH+uKlh9BWWd6ht7qK9d4DF03MiXvai6Tnsbexi58GOiJctIpKIlIM6hmq8fGXlhQpQS/SYGR84ZTr/s3onf968n2uWlca7SnHX1tPPPz6yiaKsVM6dVxzv6gxr0fQc8jOSeamqkcURHoUhIiIi8dHgTW43UUdQT7aJuMu9gUY1jV1jzuHc3tNPbXM3lyyaesztZhVnUVmUyeq3DnLjmRVhlb33cCfb9rdz6aKpZKe983fv9Ip8Zhdn8sDaGj6yvOxEqy/A5n2hgSUnzchlU11rRMteOC2HR6nnic37mTc1O6Jli4gkIo2gjqHB27I0glqibWpOGufMLea1mmZ2HmyPd3Xi7ut/3Mr+th4+vKyUZH9ifuz5zDhzViF7GzvZ19Id7+qIiIhIBDS0hv5Pz02bmAHqyaa8MDSHSXUEJkqsbQr9boQzL8oF86fw8q7GsNNyrNvbRFqyj/fMKXrXOjPjuhUzea2mhR0HdJ0wFlvqW0nyGXOnZkW87Jz0ZE6akcOLVYcjXraISCJKzEjNBFXT1IXfZ5TkjnwLl0ikXLhgCsXZqfxmQ92kzjH3zFsHeWh9HZ8+b3bC539fXlFASpKPl9URFRERmRAGR1BrksSJYaZ3J2x109jzUNc0deE3Y3pe+nG3vWjhFPoGgrxc1XjcbfsGgmxpCOVFHmlgxgdPKyXFr8kSx2pzfRtzp2aTmuSPSvmnVxSwsbaFvoFgVMoXEUkkClDHUE1TFzPy0klK0BGcMrEk+318ZHkZnb0Bfv/6vkk5wUZrVz+3/3YT86dm84WL58a7OseVluxn2cx8NtW1Riy3oYiIiMTP/tYestOSSE2OTgBLYisrNYmirJQjqRvHora5i5K8tLDu7ju9ooCs1CSefuv4eai3NrTRNxBk6cyRJ14syEzhksVT+e1r++jpD4yq3hLinGNrfSsnRSH/9KAVFQX0DgR5c19k04eIiCQiRUpjqLqpS+k9JKZm5KVz8cIpbK5v47ev7Yt3dWLujj9s4XBHH9/5yClRG9kQae+ZXUjQOdbsbop3VURERGSM6lu6dffkBDOzIGPMKT4CQUddc1fYd/elJPk4e04Rz24/eNxBJxtrm8lLT6ai8NipQz68vIzW7n5e2XX8Udnybgfbeznc0ReVCRIHLa8oAGD9Xl0XiMjEpwB1DNU2hd8JEYmUc+YVU1GYwddWbTmSB30yeGLLfn73+j5uvWDOmCexiaXCrFQWTMtmzZ5GjWgREREZ5/a39VCSe/wUDjJ+lBdmUjPGPvWBth76A25Ug5cuXDiFhtYetjWMnDe6vaefnQc6WFqWh8/smOWtqCgg2W+sVfDzhGz2RjVH8zqjODuVyqJM1u1tjto+REQShQLUMdLe009TZ59GUEvM+cz48LIyDPj7hzYSCE78VB97Dnfy5Uc2sagkh9sumBPv6ozae+YU0dUXYNXG+nhXRURERMagobVHI6gnmJkFGdS3dtM7cOIDCQYD3DPzw782PH9+MQCr3zow4jZv1LXi4JjpPQalp/g5aUYu6/YoQH0ittS3YQYLS6I3ghrg9Ip81lc3EZwE13AiMrkpQB0jg7M0lxcqQC2xl5+Zwr9cuZh1e5v50XO74l2dqGrt7ufm+9bhM/jhR08jJWn8fczNKspkWk4aP3lpz6TMHS4iIjIR9A0EOdzRyzQFqCeU8sIMnHv7+u5E1DZ1kZWaRF5G+JNnTslO4+TSXFYfIw/1xtpmZuSlMyU7vN+50ysK2FTXqrv2TsDmfa1UFmaSmZoU1f0sryigpaufXYc6orofEZF4i+6nqRxx5FtyjaCWOLn61Bmsfusg331yB2fMKmBZeUG8qxQRv17z9uzjgaDj56/sZe/hTj55diUvVTXyUhiznScaM+OsOYX85rV9vLyrkbPmFMW7SiIiIjJKB9p6cA6m56YzoNGPE0a5l9t596EO5kzJOqEyary5iew4aTiOduGCKXzv6Z00dvRSmJX6jnUH2nqob+nhr5aUhF3e6RUF3P38bjbVtbKicmJcG8TKlvo2TivPj/p+Vnh5qNfubWLu1Oyo709EJF7CGlpoZpeZ2XYzqzKz24dZn2pmD3rr15hZxZB1X/GWbzezS4cs/4mZHTSzzZE4kEQ3mPtXOaglXsyMb35wCTPy0vnbX79OS1dfvKsUcY9tbmDnwQ6uXDqDWUUndsGQKE4uzaMoK4WfvLgn3lUREZFxLEr9+GHLNLNfecs3e3398IeHTkB7GzsBKM1XDurR+vWamrAe8bB4eg6pST7WnGBqjM7eARo7+07ouvDCBVNwDp7bcehd6zbWtuAzOKXs+Ok9Bi33AqzrlId6VFq6+tjX0h3VCRIHlRdmUJSVynrloRaRCe64AWoz8wN3AZcDi4DrzGzRUZvdDDQ75+YAdwLf9t67CLgWWAxcBvzAKw/gZ96ySaGmqYvc9GRy0yd1P13iLCctme9ffyqHOnr50sObJlT6iDV7GnllVyNnzS7k9IrxPwIk2e/jhpXlPP3WQfYc7ox3dUREZByKRj/+OGX+ClgALAHSgU9F8fAS3mvVLZjBktLxM1mzHF9asp/lFfm8vOvE7tKrbR4cuDT6Ly5Omp5LUVbqu9J8BJ1jY20Lc6dkkzWKlBP5mSnMnZKlAPUobalvA0LnI9rMjBWV+axVrnARmeDCGUG9Aqhyzu12zvUBDwBXHrXNlcB93vNHgIssdL/SlcADzrle59weoMorD+fc88Ck+ZSt9m7jEom3k0vzuP3yhTy17QA/fWlvvKsTEdsa2vjDG/XMm5rF5aO4rTHR3XDGTFL8Pu59cXe8qyIiIuNTNPrxI5bpnHvMeYC1QGmUjy+hbahpZv7UbLLTNEBlonnP7CK2NbTR1Dn6OxJrm7rwGZTmjf7a0OczLlxQzLPbD/GLV6upbwnlwd5zuJPW7v6wJkc82umVBWzY2zwpJlKPlC31rQAxGUENsLy8gH0t3UfOt4jIRBROgHoGUDvkdZ23bNhtnHMDQCtQGOZ7j8nMbjGz9Wa2/tChd9/KNF7UKkAtCeSTZ1Vw8cKp/Nvj29hU1xLv6ozJG3Ut/GpNNSW56Vx7+kx8o8zll8imZKfxoWWlPLSujn3qkIqIyOhFox9/3DK91B4fA/48XKUmSv/+WIJBx+s1zZw6M/o5aiX2zpxdCMArJzCKuqapi2k5aSc8kfdNZ1VSlJXCP/9+M+/51mr+Z/VOHn+zgdQkHwunjT5genpFPu29A2zf335C9ZmMNu9rY3puGvmZKTHZ32B+cI10F5GJLJz/FYeL9hz99epI24Tz3mNyzt3tnFvunFteXFw8mrcmjEDQUdfcpfzTEldD8/Xdv7aWM2YVkJGSxCd+uo6fvLgn7vn8TsT9a2t4aF0tMwsyufnsStKS/cd/0zhz24VzcDjueqYq3lUREZHxJxr9+HDK/AHwvHPuheEqNRH698dTdaiD9p4BlsVgEjWJvZNn5JKVmsTLuw6P6n1B56hr7h7TdeHCkhye+dL5PPX35/KVyxeQmuSjobWHpWV5JxT0HkyNp+Bn+LbUt7J4RuxS9yyYlk1mil95qEVkQgsnQVUdUDbkdSlQP8I2dWaWBOQSSt8RznsnvP1tPfQHnEZQS0LJSEni2tPLuOeF3TyyoY4bVs4c9Uzi8fTjF3bz9T9tY97ULK5fUX7Co1AS3Yy80Mjw+9fW8JnzZuuLLhERGY1o9eNHLNPMvgYUA5+OQP3HrdeqQ4Gk004g5YIkviS/j5WVBaMeQX2wrZfegWBY14XhDBrJTkvmlnNn0zsQIMl3/L7wcGU658hNT+aRDXUk+98u4/qVM49b3mTU2TvA7sOdvP+U6THbZ5Lfx2nl+foSQUQmtHAC1OuAuWZWCewjNFnK9Udtswr4OPAKcA2w2jnnzGwV8Gsz+y4wHZhLKB/dpFLTGJoIo7xQgSVJLOWFmVx2UgmPvdnACzsPc+68xB/FFAw67nxqB/+zuoorlkzjjFmFYXXIx7NbL5jDg+tr+f7qKr59zcnxro6IiIwf0ejH20hlmtmngEuBi5xzwWgfXCJ7raaZ/IxkKosy410VOQHhBIdTk/3sPtxJQ2s3JbnhTXhY2zQ4QWJkrwtTk078LkIzo7wwg72HO3HOjasBKydiNHeLDhekf2t/G87FZoLEoVZUFPDdp3bQ2tVPboby2ovIxHPcALVzbsDMbgOeAPzAT5xzW8zsX4H1zrlVwL3AL8ysitCIi2u9924xs4eArcAAcKtzLgBgZvcD5wNFZlYHfM05d2/EjzABDHZENIJaEtFZswupaezkiS37Kc1PZ1ZxVryrNKLWrn7+7qGNrH7rIB9ZXso3r17CQ+vr4l2tqJuWm8YNK2fy81eq+cz5s6nQxa6IiIQhiv34d5Xp7fJHQDXwihfk+q1z7l9jdLgJZUN1M6fNzI96sG88pWabaGYXh/pjL1c18qFl4c0HWtPURUaKn8IY5S4OV0VhJpvqWmnu6qcgweqWaLbUtwGweEZsJkgctLyiAOdgQ00TFy6YGtN9i4jEQjgjqHHOPQY8dtSyrw553gN8eIT3fgP4xjDLrxtVTcexmqYu/D6jJDct3lUReRcz44OnlbK/bRcPrKvltgvmxLtKw3qzrpXP/GoDB9p6+H9XLuajZ5RP+BEeQ33m/Nncv7aG/169k+9+ZGm8qyMiIuNElPrx7yrTWx7WtcVE19LVx65DnXzwtPCCljI+Tc1JIyPFz8u7RhGgbu6iLD8j4fqwFYWhYPvexs5JE6AOOofBqM/F5n2tFGSmMC0nttf2S8vySPYb6/Y2K0AtIhOSOpFRNDii4fmdh8hNT54UIz1lfEpL9nPDypn84Nkq7l9Xw83nVL4jB108Oed4cF0tX121haLMFB769JmcOnPyTTg0JTuNj51Rzr0v7uHWC+YwO4FHuouIiExmr9e0AHCq8k9PaD4zZhVn8fKuw2Glxmjt7udQey+nlCbe78WUnFTSkn3sPdzJaROwn71mdyM/eHYXh9p7aWjtprs/QE9/kLL8dG48s4LM1PDDIlvq21g8PSfmXzKkp/g5aUYu6/YoD7WITEyJEYGa4Jo6+yjImBzfRMv4NTUnjatPLaW6sYtv/GlbvKsDQHNnH397/+vc/ts3WVlZwB8/d86kDE4P+vR5s0lN8vPfT++Md1VERERkBK/VNOP3WUIGIiWyZhdn0tDaw15vzqFj2Vgb+uIiEdM++swoL8ikOozjGE86ewf42qOb+eu7X2XngXam56VRUZjJqTPzOXduEQ2tPdzzwm7ae/rDKq93IMCOA+0sjnH+6UErKgrYVNdKT38gLvsXEYkmjaCOgabOvrj9JyYyGkvL8tjX3MXPXt5LaX46nzpnVlzq8es1NWxraON3r++juy/AJYumcu68Yv68eX9c6hMvw+WVPL2igFUb65mRl05p/tsXOJppXUREJDG8VtPMgmnZoxqVKePT4B1tL+86fNwJMTfsbcKA0vzwJlSMtYrCDLYfaKejd4CsCfC7+/Kuw/zjbzZR19zNTWdV8A+XzicjJekd/eu5U7P5xSvV3PPCbm4+exa56ceefPCnSO9oUQAAIABJREFUL+2lP+A4e05RtKs/rDNmFfK/z+/mld2NXDB/SlzqICISLeP/f54E19MfoKsvMGlyecn4d/mSEnIzkvn6n7ZRnJ3KlUtnxHT/bT39PLKhjtdqminJTeOmsyrCnhl9MjhvXjEba5t5ZEMdt10wh6QEScUiIiIiEAg6Nta0KP/0JFGYmUJJbhovVzVyw8ryEbfrGwjy8IY6KooySUv2x7CG4RuchLu6sXPcDa4aGnR2zvHElgM8v/MQhZkpfOrsWVQWZfL71+vf9b7ZxVncdFYFP3t5L3c/v4tPnT2L/BGu22ubuvivp3ZwyaKpnD03PgHq98wpJDstiT9talCAWkQmHEU2ouxQey+AAtQybvjM+O5HlrKysoAvPfwGL+48HJP9Ouf406YGLvnu82ysbeaC+cV85vzZCk4fJT3Fz9WnlnKwvZen3zoY7+qIiIjIENv3t9PZF2BZ+eRNSTaZmBlnzi7kld2NBINuxO0e3biPhtYezptXHMPajc6MvHSSfDbu03y8WHWY53ce4vSKfP72wrnHHdleXpjJzWdX0tMf5O4XdnO4o/dd2zjn+NqqLfjMuOMDi6NV9eNKTfJzyaJpPLFlP30DwbjVQ0QkGhSgjrLN9a34DGYd5z9GkUSSluzn7huXM7s4i0//Yj2b97VGdX97Dndy40/WcuuvX6MgM4VPnzub9y6aRpJPH1HDmT8tm+Xl+Ty/4xC1TeP7IkJERGQi2VDTDDAhJ5qT4Z01u4imzj62H2gfdn0w6PjRc7tYWJLD3CmJO8l1kt9HWUEGOw6049zIwfZEtnlfK3/evJ+TZuRy5dIZpCSFdy1Rmp/Bp86pZCAQ5J7nd3Ogrecd65/Ysp/Vbx3k7987j+l58R08876TS2jvGeCFnYfiWg8RkUhT9CeKgs6xqa6VeVOVg07Gn9z0ZO775AryMlL4xE/Xsq2hLeL76O4L8N2/bOfSO59nY00LX3v/IlbddhZlCTh5TKK5YkkJOenJPLyhjv6ARlCIiIgkgtermynKSqGsQHeATRZnzi4E4OVdjcOuf3LbAXYd6uQz58/GzGJZtVFbWpbHwfZeasbhAIjapi4e3lBLaX46H15Wim+UbV2S682/Y3DPC7upb+kGoKN3gDtWbWVhSQ6feE9FFGo+OmfNKSI3PZk/bmqId1VERCJKAeoo2tvYSWt3v2bwlnFrak4a931yBT4zrrrrJR5cVxORERUdvQP86LldnPPvq/nv1VVcsWQaT3/xPG46q1I5lcOUluznQ6eVcrijlye3Hoh3dURERITQBImnzcxP+ECkRM70vHQqizJ5dvvBd/WTnXP88NldzCzI4IqTpsWphuE7uTSX1CQfa/Y0xbsqo9Lc2cfPX60mKzWJj51ZQfIJXk9MzUnjlnNmkez38eMXd7OxtoXv/mUHB9p7+ObVJyXEdUpKko/LFk/jya0H6OkPxLs6IiIRo2G9UfRGbSvJfmNhSU68qyIyKkMnGgG4+exKHl5fxz/+5k0eWFv7jlvmrl85M+wye/oDvLyrkZeqDtPdH2DulCw+dFop5YWZPLVN+ZRHa86ULFZWFvBS1WHW7W3i9IqCeFdJRERk0jrc0cvexi6uXRFe30gmjiuXTue/ntrJd/6ygy9eMu/IFxRr9jSxsbaFr1+VGMHN40lN8nPqzDzW7W2mqbNvXMyj1Nrdz32v7CUQDPLxs2eTNcY7lwuzUrnlnFnc+9IebrjnVbr7A1y/YianJlDanr86uYQH19fy3I5DXLo48b/4EBEJR+L/LzlO9Q0E2byvlUUlOWHnvhJJVNlpyXzirAouWjiFjbUt3PVsFftausMaTd3TH+CJLft5YF0N33r8LZ7adoCZBRl85rzZ3HRWJeWFys8+FpedNI38zBQ++6vX2H2oI97VERERmbRer2kB0ASJk9DnLpzLdSvK+P4zVfznX7Yf6SP/8NldFGWlcs2y0jjXMHwrKgsJBB2PbKiNd1WOq7W7nxvvXUNjRx83rCxnSk5aRMrNz0zh/5wzi6k5aRRlpfLlyxZEpNxIec/sQgoyU5TmQ0QmFI2gjpLndxyiuz/A0jKl95CJwWfGRQumUl6QyYPra7nrmSryM5LZXN/GefOKOHN2EYGgo76lm/qWbhpae3itppmnth6gsy9ARoqfk0tzWVlZyIx85WWMlNQkPx87o5xfvlrN9fes4aFPn8nMQuXwFhERibUN1c0k+YwlM3LjXRWJMZ/P+MZVSwDjrmd24VxolOtzOw7xD5fOJy3ZH+8qhm1aThrlhRn8ek0Nnzp7Fj5fYqarae3q52M/WcO2hjauXzmT2cWRnYAyNz2Zxz5/Dt19AXLTkyNa9lgl+X1cdtI0fv/6Prr7AqSnjJ/fLxGRkShAHSW/37iPjBQ/c6Zkx7sqIhE1Z0oWn79oLpv3tVJ1sIM/vFHP/Wtrht02LyOZ958ynSuWlFDd2IU/QTu4493UnDR++amVXHfPq1x3z6s8+OkzKM1XkFpERCRW+gNBntp2gMUzcsdVMFIiJxSkPgkz+MGzu/jNa3VkpSbx0TPK4121UVtZWcBD6+t4eVcjZ88tind13qWlq4+P3ruGHfs7+NFHl3GgrTcq+0lL9ifs3/P7lpTw6zU1PLP9IFcsKYl3dURExkwB6ijo6B3gqW0HOKU0TwE5mZCyUpM4Y1YhZ8wq5MPLS3m9poW1exrJSEliel4a0/PSKclNpzAz5cioi6PzWktkLSzJ4Zc3h4LUgyOpp+VG5jZHERERObZ7XthN1cEO7v7YsnhXReLI5zO+fuVJQKjv++lzZyXc6NtwLJ6eS37GAX75anXEA9ThXhOMNM9NS1cfN/x4DTsPdvC/H1vGBQumTMrrjJWzCinKSuVPmxoUoBaRCUEB6ih4cut+evqDSu8hk8LD6+sAKMhMBaCps5+mzn4272uLZ7UmpZNm5PLzT67goz9ew/X3vMq9nzidyiLl+BYREYmGwaBYY0cv33t6J4tKcjjc0Tcpg2XytsEg9XsXTuXM2YXxrs4JSfb7+MjyMn784h4OtPUwNUK5nY8lEHRs3tdKR+8Afp+R5DOSk4yBgKOuuZvapi5qmrqoOtRBV1+Auz+2jPPnT4l6vRKV32dcsWQaD62vpbN3gMwxTg4pIhJv+hSLgt+/Xs+MvHTKCnSLvYjE1qkz8/nZJ1dw88/Wcfn3nuf2yxZw45kVCZs/UEREZDxzzvHoG/X4fcb7T5ke7+pIgvD5jAsWjO/g6XUrZvK/z+/mwXW1fO6iuVHbTyDo2Fjbwuq3DtDc1X9k+ao36o88N4OSnDTKCjJ478KpfHh5GSsqC6JWp/Hir5aU8PNXqnn6rYN8QJ8/IjLOKUAdYYc7enmx6jC3nDsLnykgJCKxcfRorc+cP4ffvV7HHX/Yys9fqeZDp5WSn5ky4u2SIiIiMnpv1IXm5Hj/ySXjMpWDyEgqijI5Z24R96+t4bPnzybJ74to+UHn2FTXwtPbDtLY2cf0vDTef/J0ZhZmEAg63nfKdPoGghhQkpdGalJi5oKOp9MrCpiak8qPX9jNexdO1WSJIjKuRfZ/GeGxNxsIBB1XLZ0R76qIyCSWm57Mx8+s4IOnzmBfSzffW72TF3ceoqN3IN5VExERmRC6+gb406Z6yvLTWTlrfKZyEDmWG1bOpKG1h39+dDM9/YGIlVvd2MkPnqniofV1JPt9fHRlObeeP4cFJTlkpCSRnZbMjLx0KosyqSjKVHB6BD6fccf7F/PmvlY++6sN9AeC8a6SiMgJU4A6gp7fcYj/emonC0tymD8tO97VEZFJzsxYXlHA5y6aS3lBBo9t3s8Z33yaf/nDFvYe7ox39URERMa1P2/eT3d/gKtOnaE7J2VCumTRNG45dxb3r63lA99/ke3728dU3sG2Hh5eX8v/Pr+bzr4Af316GbddOIdF03Mw/Q2dkMuXlPDNq5fwzPZDfOnhNwgGXbyrJCJyQsIKUJvZZWa23cyqzOz2YdanmtmD3vo1ZlYxZN1XvOXbzezScMscTwJBx3f+sp2P/3QtU7JTuev6U+NdJRGRI/IzUrjprEo+c95s3rtoKr98tZoLvvMsN/10LQ+tq6W+pTveVRQRkSiKZV/ezCq9MnZ6ZaZE+/hibX9rD3es2sL66mbOnlNESW56vKskEhU+n/F/r1jIfZ9cQVNnHx/4/ov84tVqnAs/CBoIOrbWt/H91Tu58DvPsWlfK+fPK+bvLp7HKaV5+nInAq5bMZMvXzafRzfWc8cftozq/IhIYuvpD3CwvYeBSXCHxHFzUJuZH7gLeC9QB6wzs1XOua1DNrsZaHbOzTGza4FvA39tZouAa4HFwHTgKTOb573neGWOCwfbe/j8/Rt5ZXcjf728jDs+sFi5n0QkIZUVZPCPly/gK5cv4FdranhgXQ3PbD8EwKziTM6ZU8TplQXMLs6isiiTtGR9lkniCgYdfYEgvf1BegYC9PYH6R0IEHCOFL+PlKTQI9XvP/Lcr8lCZRKKQ1/+28CdzrkHzOxHXtk/jP6RRt++lm5+9OwuHlxXS9A5lpfnc9HCqfGulkjUnTevmMc/fy5ffPgN/vn3m3lwXQ2zi7MoyU1nRl4aU3PS8PuM/kCQ/oCjPxCkobWHdXub2FDdTHtPKMXcBfOLOW1mPoVZqXE+oonnM+fNprmzj3te2ENuejJfuHie+j0iCW5wHqmu3gHqW3uob+lmX0s3zV19dPYO0NkXoG8gFJhO9htl+RmUF2ZQUZTJrOIsFpXksLAkm4yUiTG9YDhHsQKocs7tBjCzB4ArgaGd2iuBO7znjwDft9A9OlcCDzjneoE9ZlbllUcYZcZV30CQzt4BBoKOgWCQgYBjIOg41N7L3sZOqhs72dvYxau7GunsG+A/P3wK1ywrjXe1RUSOafA/wak5aXzuwrkcaOul6mA7VYc6+PXaGu57pRoAA6bnpTOrOJPirFTyMlLIz0gmLyOZ7LRkUpJ8JPt9JPuNFL+P5KNe+32GmTHYLTYDwxg6SMaMI7dz2pBt3t7eW8E73xva9p1lD2e4wSMjjScZbqTJyNuOsHy4d4y47RjLHWH70RzfsfYZ/v5C/zcOeBejfYEg/QPexWlwyHNv3ZHtBkLB5N6BIL0DQXr63w4w9xz188j6odsOBI901kbD77N3BK9T/D5Sk975+l3P/d7vdpKR7B/y2ls2uN2RZX7D7zOSfIbf5/N+hl4neX8bR5b5397u6L+VwecMWR76+e6/q3esP/LP8H83Q1a/4/1HS06yCdPZldj15c1sG3AhcL23zX1euQkToO4dCNDdFyDoQiM7g84d+RkMQsB73TsQoL6lh7rmLvY1d1Pd1MWz2w8CcM2yMj57/mxe2Hk4zkcjieDoiaonquLsVH72idO575W9PL55P6/VNLO/tYH+wMidiSnZqSyclnMkoJKfMeFuqEgYZqHR7i1d/fzP6ip+8uIelpTmsrQsn6VleZQXZpDkM3w+w2+hfojP65P4Bl9HMZ4d7UHd0R4zHs1R6dGve5TLj/YRRLH4aLd9IOjo6Q/Q3R/qe3T3BzjU3ktdcze1TV2sr26mqbOP1u7+I+/Jz0imKCuVoqxUMlP8ZKQmkZbko7Qgg+rGTvYc7mLNnia6+kLzAphBZVEmi0pyKM3PoDg7laKsFIqzU8nPSHn7+sW7lslMSUrYQbXhXHnMAGqHvK4DVo60jXNuwMxagUJv+atHvXdw9sDjlRlXf3qznr978I0R1/t9Rll+OqfOzOfLl81n3lTlnBaR8cXMmJabxrTcNM6eW8xAIMjB9l4Od/RyqKOXw+297DncyZv7WunuCwUFRSLJgCR/qLM0GMBN9htJPt87lqenJJGTFlqf5DeSj1o/9LmZERjyxXIg6I582RwIDD5379qmpz9AR+/AkG2CBIIQCAYJeNsMBq4GAlHvisfd9Stn8s2rl8S7GhIZsezLFwItzrmBYbZPCD9/uZpvPLZtVO9JS/YxIy+d61bM5NPnzWZGnlJ6yMQ3UuA9NcnPVUtDf9ZB5+joHaDNC674hwQ/MxI4CDJRmRn/9sElnDOvmPV7m9hY28K9L+4+5pcIIhIfU3NSSU3yU1mUybScNKbnpTM9L23EASLXr5x55Llzjn0t3Wytb2NrQxtb6tvYWNvCE1v2H/fv/XMXzuHvL5kf0WOJlHAC1MN9j3b0EY+0zUjLh8t9PWwrmtktwC3eyw4z2z5CPaOhCBhxaMRu4Dng3phVZ1w6ZhtKWNSGY6P2Gzu14dipDcdG7Td2o2rDf/MeMVYe+11OCrHsy4ezr3j370/IdmA18P9CL/WZNP7onI0zNyTAObshnjtPgP2fgLifMxk1nbM4qR7l9kM+D8Z0zr74bfjiib75xIXVxw8nQF0HlA15XQrUj7BNnZklAblA03Hee7wyAXDO3Q3cHUY9I87M1jvnlsdj3xOF2nDs1IZjo/YbO7Xh2KkNx0btN3Zqw0ktln35w0CemSV5o6iH7ePHs38fCfp7Gn90zsYfnbPxR+ds/NE5G38m8jkbbvTD0dYBc70ZuVMITZSy6qhtVgEf955fA6x2oSQ9q4BrvZnBK4G5wNowyxQRERERkbGJWV/ee88zXhl4ZT4axWMTERERkQnguCOovTx0twFPAH7gJ865LWb2r8B659wqQlkufuFNnNJEqJOKt91DhCZhGQBudc4FAIYrM/KHJyIiIiIyecWhL/+PwANm9nXgdZQNT0RERESOw6I5G+l4Z2a3eLcgyglSG46d2nBs1H5jpzYcO7Xh2Kj9xk5tKBI5+nsaf3TOxh+ds/FH52z80TkbfybyOVOAWkRERERERERERETiIpwc1CIiIiIiIiIiIiIiEacA9QjM7DIz225mVWZ2e7zrk6jM7CdmdtDMNg9ZVmBmT5rZTu9nvrfczOy/vTbdZGanxa/micHMyszsGTPbZmZbzOzz3nK1YZjMLM3M1prZG14b/ou3vNLM1nht+KA3iRPeRE8Pem24xswq4ln/RGFmfjN73cz+6L1W+42Cme01szfNbKOZrfeW6e84TGaWZ2aPmNlb3ufhmWq/8JnZfO93b/DRZmZfUBuKRJ6uERJHpK5DzOzj3vY7zezjw+1Lxi6S1z06Z7FhEbzOMrOveMu3m9ml8TmiycMicG2ncxY7FqFryfH+2agA9TDMzA/cBVwOLAKuM7NF8a1VwvoZcNlRy24HnnbOzQWe9l5DqD3neo9bgB/GqI6JbAD4onNuIXAGcKv3u6Y2DF8vcKFz7hRgKXCZmZ0BfBu402vDZuBmb/ubgWbn3BzgTm87gc8D24a8VvuN3gXOuaXOueXea/0dh+97wJ+dcwuAUwj9Lqr9wuSc2+797i0FlgFdwO9QG4pElK4REs7PGON1iJkVAF8DVgIrgK8NBgEk4iJy3aNzFlMRuc7yzvO1wGJCf7M/8D5PJXrGdG2ncxYXY7qWnAifjQpQD28FUOWc2+2c6wMeAK6Mc50SknPueUKzvQ91JXCf9/w+4Kohy3/uQl4F8sysJDY1TUzOuQbn3Gve83ZC/4nMQG0YNq8tOryXyd7DARcCj3jLj27DwbZ9BLjIzCxG1U1IZlYK/BXwY++1ofaLBP0dh8HMcoBzgXsBnHN9zrkW1H4n6iJgl3OuGrWhSKTpGiGBROg65FLgSedck3OuGXiSdwe9JQIieN2jcxYjEbzOuhJ4wDnX65zbA1QR+jyVKIjQtZ3OWfxNus9GBaiHNwOoHfK6zlsm4ZnqnGuAUEcEmOItV7seg3c7zanAGtSGo+LdwrQROEjog3gX0OKcG/A2GdpOR9rQW98KFMa2xgnnv4AvA0HvdSFqv9FywF/MbIOZ3eIt099xeGYBh4Cferci/tjMMlH7nahrgfu952pDkcjS307iG+3nns5pHIzxukfnLIYidJ2lcxZbkbi20zmLrUhcS477c6YA9fCGGw3oYl6LiUftOgIzywJ+A3zBOdd2rE2HWTbp29A5F/BubS8l9M3uwuE2836qDYcws/cBB51zG4YuHmZTtd+xneWcO43QLVe3mtm5x9hWbfhOScBpwA+dc6cCnbx9C9tw1H4j8PIJfgB4+HibDrNMbShyfPrbGb9GOnc6pzEWgesenbMYitB1ls5ZjETw2k7nLLYicS057s+ZAtTDqwPKhrwuBerjVJfx6MDgrcLez4PecrXrMMwsmVAn7VfOud96i9WGJ8BLC/Asobx2eWaW5K0a2k5H2tBbn8u7bw+dTM4CPmBmewndqnwhoW/d1X6j4Jyr934eJJT7dwX6Ow5XHVDnnFvjvX6EUMBa7Td6lwOvOecOeK/VhiKRpb+dxDfazz2d0xiK0HWPzlkcjPE6S+csdiJ1badzFkMRupYc9+dMAerhrQPmejOdphC6XXZVnOs0nqwCBmcM/Tjw6JDlN3qzjp4BtA7esjBZefmd7gW2Oee+O2SV2jBMZlZsZnne83TgYkI57Z4BrvE2O7oNB9v2GmC1c25cfbMYSc65rzjnSp1zFYQ+61Y7525A7Rc2M8s0s+zB58AlwGb0dxwW59x+oNbM5nuLLgK2ovY7EdfxdnoPUBuKRJquERLfaD/3ngAuMbN8bzKpS7xlEmERvO7ROYuRCF5nrQKuNbNUM6skNLnb2tgcxeQSwWs7nbMYieC15Pj/bHTO6THMA7gC2EEox9I/xbs+ifogdCHcAPQT+sbmZkI5i54Gdno/C7xtjdDM57uAN4Hl8a5/vB/A2YRuu9gEbPQeV6gNR9WGJwOve224Gfiqt3wWof9Eqwjd7p7qLU/zXld562fF+xgS5QGcD/xR7TfqdpsFvOE9tgz+n6G/41G14VJgvfd3/HsgX+036jbMABqB3CHL1IZ66BHhh64REucRqesQ4JNev6YKuCnexzVRH0TwukfnLGbnLGLXWcA/eedyO3B5vI9tMjwY47WdzlnMzlPEriXH+2ejeQchIiIiIiIiIiIiIhJTSvEhIiIiIiIiIiIiInGhALWIiIiIiIiIiIiIxIUC1CIiIiIiIiIiIiISFwpQi4iIiIiIiIiIiEhcKEAtIiIiIiIiIiIiInGRFO8KiIiIiIiIiIgkOjO7A+gAcoDnnXNPjbDdVcAO59zWGFZPRGTc0ghqEZEoM7PHzCxvFNv/36Nevxz5WomIiIiIyIlwzn11pOC05ypgUazqIyIy3plzLt51EBGZdMzMCH0GB4dZ1+Gcy4pDtUREREREZAgz+yfgRqAWOARsAE4C/uice8TMvgV8ABgA/gL8Fvgj0Oo9PgRcCNwCpABVwMecc11m9jOgDVgOTAO+7Jx7xNvvl4GPAUHgcefc7WY2G7gLKAa6gP/jnHsr6o0gIhJlSvEhIhJBZvZ7oAxIA77nnLvbzPYS6nRmAY8DzwBnEhpZUX3U+78FpJvZRmCLc+6GwYC1mZ0P/AtwAFhKqPP7JvB5IB24yjm3y8yKgR8BM71iv+CceymKhy0iIiIiMuGY2TLgWuBUQvGT1wgFqAfXFwBXAwucc87M8pxzLWa2Ci+A7W3X4py7x3v+deBm4H+8YkqAs4EFwCrgETO7nNC1wkovkF3gbXs38DfOuZ1mthL4AaHgt4jIuKYAtYhIZH3SOddkZunAOjP7zVHr5wM3Oec+O9ybvZERtznnlo5Q/inAQqAJ2A382Dm3wsw+D/wt8AXge8CdzrkXzWwm8IT3HhERERERCd85wO+cc10AXuB5qDagB/ixmf2J0Mjp4ZzkBabzCA1aeWLIut97d1VuNbOp3rKLgZ8O7te7vsgC3gM8HLoZE4DUMR2diEiCUIBaRCSyPmdmV3vPy4C5R62vds69Ooby1znnGgDMbBeh2wghNJL6Au/5xcCiIR3XHDPLds61j2G/IiIiIiKT0Yh5UZ1zA2a2AriI0Ejr2xh+RPPPCN3t+IaZfQI4f8i63iHPbcjPo/frA1qOMZBFRGTc0iSJIiIR4qXguBg40zl3CvA6oVQfQ3WOcTdDO7DBIa+DvP2lo8+rw1LvMUPBaRERERGRUXseuNrM0s0sG3j/0JXeqOZc59xjhO5kHAwetwPZQzbNBhrMLBm4IYz9/gX4pJllePspcM61AXvM7MPeMjOzU8ZwbCIiCUMBahGRyMkFmr08cQuAM06wnH6v83qi/kJo9AYAZqZRFiIiIiIio+Scew14ENgI/AZ44ahNsoE/mtkm4Dng77zlDwD/YGavexMb/jOwBngSOO6khs65PxPKR73em5vmS96qG4CbzewNYAtw5RgOT0QkYZhzI96tIiIio2BmqcDvgRnAdkKza99B6Ja+wUkS/+icO+k45Xyb0Ezgrw0zSeKXnHPv87Z71nu9fug6MysiNLv3QkKjqp93zv1NhA9XRERERERERGTMFKAWERERERERERERkbhQig8RERERERERERERiYuk428iIiLRYGZrgNSjFn/MOfdmPOojIiIiIiIiIhJrSvEhIiIiIiIiIiIiInGhFB8iIiIiIiIiIiIiEhcKUIuIiIiIiIiIiIhIXChALSIiIiIiIiIiIiJxoQC1iIiIiIiIiIiIiMSFAtQiIiIiIiIiIiIiEhdJ8a7AaBQVFbmKiop4V0NEREREImzDhg2HnXPF8a6HxJb69yIiIiITV7h9/HEVoK6oqGD9+vXxroaIiIiIRJiZVce7DhJ76t+LiIiITFzh9vGV4kNERERERERERERE4kIBahERERERERERERGJCwWoRURERERERERERCQuFKAWERERERERERERkbhQgFpEREREZIIys8vMbLuZVZnZ7cOsTzWzB731a8yswlv+XjPbYGZvej8vHPKeZd7yKjP7bzMzb3mBmT1pZju9n/mxOk4RERERGb8UoBYRERERmYDMzA/cBVwOLAKuM7NFR212M9DsnJsD3Al821t+GHi/c24J8HHgF0Pe80PgFmCu97jMW3478LRzbi7wtPckExWoAAAgAElEQVRaREREROSYFKCOgYFAMN5VEBEREZHJZwVQ5Zzb7ZzrAx4ArjxqmyuB+7znjwAXmZk55153ztV7y7cAad5o6xIgxzn3inPOAT8HrhqmrPuGLBdPMOjoG9C1gYiIiMhQClBHWX1LN4u++gRv1rXGuyoiIiIiMrnMAGqHvK7zlg27jXNuAGgFCo/a5kPA6865Xm/7uhHKnOqca/DKagCmDFcpM7vFzNab2fpDhw6N+qDGszv+sIUP/vAlgkEX76qIiIiIJAwFqKNsf1sPfYEgdc1d8a6KiIiIiEwuNsyyoyOjx9zGzBYTSvvx6VGUeUzOubudc8udc8uLi4tH89Zxb29jF5v3tfHczskVmBcRERE5FgWoo6zfu4WvT2k+RERERCS26oCyIa9LgfqRtjGzJCAXaPJelwK/A250zu0asn3pCGUe8FKA4P08GLEjmSC6egcA+PELu+NcExEREZHEoQB1lPUHQgNKlGtORERERGJsHTDXzCrNLAW4Flh11DarCE2CCHANsNo558wsD/gT8BXn3EuDG3upO9rN7AwzM+BG4NFhyvr4kOXi6egdwAxeqmpka31bvKsjIiIikhAUoI6yvkDA+6kAtYiIiIjEjpdT+rb/z97dh8ld1/f+f75nZm+ym/tkEyABEkgEoyJKAC3aVjlYsD1SW7TBU4seWk975LTn2P5O8fpVfj2eeo6e3tj2aO1BUZEWgdK7HI3FqniDSiAicn8TQoBASDbJ5m43u7Mz8/n9MTObzWY3Nzs7ezPzfFzXXjvz+X6+3+9nwsV1zbz3Pa8PcBfwOHBHSunRiPhoRLyjMu0mYFFEbAY+BFxfGb8OWAV8JCIerPxUM6V/C/gcsBl4BvhaZfzjwGUR8TRwWeW5hunLF/nZV3QxqyXLTfc8O9XLkSRJmhZyU72ARpcvlDuoB+2gliRJ0iRLKW0ANowYu2HY437gXaOc90fAH41xzU3Aq0cZ3w1cWuOSG1rvQIFT58/i3WuXc+t9z/P7l5/DkrntU70sSZKkKWUHdZ0NFs2gliRJkgS9+QKz23K8/5KVFEqJL/3wualekiRJ0pSzQF1n1QJ1NYtakiRJUvMpFEv0D5boaM2yYnEnl71yKX+z8Tn68oWpXpokSdKUskBdZ9UC9YARH5IkSVLT6hss700zu62csvgbP30We/sG+fsHXpzKZUmSJE05C9R1lq90Tg8a8SFJkiQ1rb6BcoG6o7VcoF575gJeu3wen7/nWUolv20pSZKalwXqOstXOqfzdlBLkiRJTevgQDnKo7MtC0BEcO2bz+LZXb3cs3nXVC5NkiRpSlmgrrPDGdQWqCVJkqRmVc2a7qx0UAP89OrFADy98+CUrEmSJGk6qKlAHRGXR8STEbE5Iq4f5XhbRNxeOb4xIlYMO3ZeRPwwIh6NiIcjor2WtUxXgwUL1JIkSVKzq3ZQd1Q6qAHmzWqhNZdh5/7+qVqWJEnSlBt3gToissCngSuANcDVEbFmxLRrgZ6U0irgk8AnKufmgL8BfjOl9CrgZ4HB8a5lOnOTREmSJEnVDOrqJolQjvlYMqeNnQcGpmpZkiRJU66WDuqLgM0ppS0ppTxwG3DliDlXAjdXHt8JXBoRAbwNeCil9BOAlNLulFKxhrVMW4c3SXTjE0mSJKlZ9VYiPjqGRXwALJ3bzg47qCVJUhOrpUC9DHhh2PNtlbFR56SUCsA+YBHwCiBFxF0R8UBE/NexbhIRH4iITRGxqbu7u4blTo1qB3W+0JD1d0mSJEknoHeUDmrADmpJktT0ailQxyhjI9uEx5qTA94E/LvK73dGxKWj3SSldGNKaW1KaW1XV1cNy50a+aEMajuoJUmSpGZV3SRxeAY12EEtSZJUS4F6G3D6sOfLgZfGmlPJnZ4H7KmMfyeltCul1AdsAF5fw1qmrcMd1GZQS5IkSc2qukli54iIj645bRzoL3Ao7zcuJUlSc6qlQH0/sDoiVkZEK7AOWD9iznrgmsrjq4BvpZQScBdwXkR0VArXPwM8VsNapq18tUBdtEAtSZIkNau+fJH2lgzZzJFfMl06tx2AnQfsopYkSc1p3AXqSqb0dZSLzY8Dd6SUHo2Ij0bEOyrTbgIWRcRm4EPA9ZVze4A/o1zkfhB4IKX01fG/jOmrGu1hB7UkSZLUvA4OFI7qnoZyBjVgDrUkSWpatXRQk1LakFJ6RUrp7JTSxypjN6SU1lce96eU3pVSWpVSuiiltGXYuX+TUnpVSunVKaUxN0mc6QaHMqgtUEuSJGlyRcTlEfFkRGyOiOtHOd4WEbdXjm+MiBWV8UURcXdEHIyITw2bPyciHhz2sysi/rxy7H0R0T3s2K9P1uucCfoGCnS2HV2grnZQm0MtSZKa1dHvkDShzKCWJEnSVIiILPBp4DLKe8DcHxHrU0rDo/WuBXpSSqsiYh3wCeBXgH7gI8CrKz8ApJQOAOcPu8ePgH8Ydr3bU0rX1eklzWgHB4p0tGaPGh/qoN5vB7UkSWpONXVQ6/iq2dN2UEuSJGmSXQRsTiltSSnlgduAK0fMuRK4ufL4TuDSiIiUUm9K6R7KhepRRcRqYAnwvYlfeuPpyxeYPUoH9fyOFlqzGXaYQS1JkpqUBeo6yw9FfKQpXokkSZKazDLghWHPt1XGRp1T2WNmH7DoBK9/NeWO6eFvdH85Ih6KiDsj4vTxLbsx9eaLdIxSoI4Iuua00W0HtSRJalIWqOus2jk9YMSHJEmSJleMMjaya+JE5oxlHfDlYc//L7AipXQe8A0Od2YfecOID0TEpojY1N3dfYK3mvl6BwrMbjs64gNg6dw2O6glSVLTskBdZ9XOaSM+JEmSNMm2AcO7mJcDL401JyJywDxgz/EuHBGvBXIppR9Vx1JKu1NK1TbgzwIXjHZuSunGlNLalNLarq6uE30tM17fQIGO1tG3AFoyp50ddlBLkqQmZYG6ztwkUZIkSVPkfmB1RKyMiFbKHc/rR8xZD1xTeXwV8K0RkR1juZoju6eJiFOHPX0H8Pi4Vt2gDg6MnkEN5Q7qnfvtoJYkSc1p9HdImjCHM6gtUEuSJGnypJQKEXEdcBeQBT6fUno0Ij4KbEoprQduAm6JiM2UO6fXVc+PiK3AXKA1In4ReFtK6bHK4XcDbx9xy9+OiHcAhcq13le3FzfDpJToyxfpaB094mPJ3Hb29xfoHyzS3jL6HEmSpEZlgbrO8pXCdKGUKJUSmcxoMX+SJEnSxEspbQA2jBi7YdjjfuBdY5y74hjXPWuUsQ8DHx7vWhvZQKFEoZToHKODesmcNgB27h/gjEUdk7k0SZKkKWfER50N75zO20UtSZIkNZ2+fBGAzmN0UANulChJkpqSBeo6q26SCBaoJUmSpGbUO1AAoOMYGdRQ7qCWJElqNhao62ywUCJXifUYdKNESZIkqen05ssF6jE3SZxT6aB2o0RJktSELFDXWb5YGsqas4NakiRJaj69A+WIj7E2SZzf0UJrNsPOA3ZQS5Kk5mOBuo5SSuSLpaFOicFCOs4ZkiRJkhpNNeJjrA7qiKBrThs77aCWJElNyAJ1HRVLiZSgs63cKZEvFqd4RZIkSZImW18l4qOjdfQCNcCSuW12UEuSpKZkgbqOqhskVt+I5u2gliRJkprOwUrER7VxZTRL57SbQS1JkprS2H/CV82qmdNDER9mUEuSJElN4daNzw89/uGW3QDc9eiOUWM+3nPxGSyZ2zY0T5IkqZnYQV1H1YJ0dTMUN0mUJEmSmk++UP4c0Jod++PX0rnt7Ds0SP+gsYCSJKm5WKCuo8GRHdQFC9SSJElSsxkoFAmgJRtjzuma0wZAtznUkiSpyVigrqNqp0RnpUA9YAe1JEmS1HTyhRKtuQwRYxeol85tBzCHWpIkNR0L1HU0FPFR2QzFDmpJkiSp+QwUSrTljv3Ra0mlg3qnHdSSJKnJ1FSgjojLI+LJiNgcEdePcrwtIm6vHN8YESsq4ysi4lBEPFj5+eta1jFd5QsJgNmt5Q5qM6glSZKk5lPuoM4ec44d1JIkqVkdvYX0CYqILPBp4DJgG3B/RKxPKT02bNq1QE9KaVVErAM+AfxK5dgzKaXzx3v/meBwB3XuiOeSJEmSmsdAoXjcDuoFHS20ZMMOakmS1HRq6aC+CNicUtqSUsoDtwFXjphzJXBz5fGdwKVxrOC1BnN4k8Ryt0TeiA9JkiSp6VQzqI8lIlgyp90OakmS1HRqKVAvA14Y9nxbZWzUOSmlArAPWFQ5tjIifhwR34mIN491k4j4QERsiohN3d3dNSx38lUjPaqbJOaLaSqXI0mSpCZTQyTfooi4OyIORsSnRpzz7co1q3F9S451LZUL1MfroAbomtNGtx3UkiSpydRSoB6tE3pkBXasOduBM1JKrwM+BNwaEXNHu0lK6caU0tqU0tqurq4aljv5qh3TQwVqO6glSZI0SYZF8l0BrAGujog1I6YNRfIBn6QcyQfQD3wE+L0xLv/vUkrnV352HudaTW/gBDqoAZbObbODWpIkNZ1aCtTbgNOHPV8OvDTWnIjIAfOAPSmlgZTSboCU0o+AZ4BX1LCWaWmw0jHd2WoGtSRJkibduCP5Ukq9KaV7KBeqT1RTx/sdy4l2UC+Z024GtSRJajq1FKjvB1ZHxMqIaAXWAetHzFkPXFN5fBXwrZRSioiuSkcHEXEWsBrYUsNapqXBoYiPcgb1oB3UkiRJmjy1RvIdyxcq8R4fGVaEPqFrzeQIv/EaKJRoy2WPO2/p3Db29g3SP1ichFVJkiRND+MuUFfedF4H3AU8DtyRUno0Ij4aEe+oTLsJWBQRmylHeVRz734aeCgifkK5u+I3U0p7xruW6apaoG5vyRJxOJNakiRJmgS1RPIdy79LKb0GeHPl570nc62ZHOE3HqWUyBdPLOJjydx2AHOoJUlSU8nVcnJKaQOwYcTYDcMe9wPvGuW8vwf+vpZ7zwTVzOnWbIbWbMYCtSRJkibTyUTybRseyXesi6aUXqz8PhARt1KOEvnSeK7VDKrfojyxiI82AHYe6Of0hR11XZckSdJ0UUvEh46jmkHdmqsUqI34kCRJ0uQZdyTfWBeMiFxELK48bgF+AXhkPNdqFgOVJpUT2ySx3EG9c78d1JIkqXnU1EGtY8sXytlxrdkMrbmMmyRKkiRp0qSUChFRjeTLAp+vRvIBm1JK6ylH8t1SieTbQ7mIDUBEbAXmAq0R8YvA24DngLsqxeks8A3gs5VTxrxWMxv+rcrjqXZQ79h/MntTSpIkzWwWqOuo2kHdksvQYge1JEmSJtl4I/kqx1aMcdkLxpg/5rWa2cBQxMfxN0lc0NFKSzbYaQa1JElqIkZ81FE1c7olG7TkYqhgLUmSJKk5DHVQn0DERyYTdM1uY4cRH5IkqYlYoK6jaqRHS8YMakmSJKkZDVRi/05kk0SAJXPb2XnAiA9JktQ8LFDX0WCxRC4TZDJRjvgwg1qSJElqKifTQQ3lHGo3SZQkSc3EAnUdDRYTLZXNUNpydlBLkiRJzeZwBvWJdlC30X3QArUkSWoeFqjrKF8oDXVKtGQzQ5EfkiRJkppD/iQ2SYTyRol7+/KUSu5fI0mSmoMF6jrKF0tDHdStOQvUkiRJUrMZOMmIj/kdrZQS7O8frOeyJEmSpg0L1HU0WCjRmg2g3EFtxIckSZLUXPKFIrlMkM3ECc1f2NkCQE+fBWpJktQcLFDX0WCxREvucAd1vujX9CRJkqRmMjAs9u9EzO9oBaCnL1+vJUmSJE0rFqjraPgmia3ZDPlCcYpXJEmSJGky5QulE94gEcoZ1AB7LVBLkqQmYYG6jgYKJVqPyKC2g1qSJElqJifbQb2goxLx0WvEhyRJag4WqOtoeMRHSzbMoJYkSZKaTLmDOnvC8434kCRJzcYCdR0NFg9vkljuoLZALUmSJDWTgULxpDqo57bnyGbCArUkSWoaFqjraLBYGsqgbslm7KCWJEmSmky+eHIZ1BHBgo4WevqM+JAkSc3BAnUd5UdukmgHtSRJktRUhu9Lc6Lmd7S6SaIkSWoaFqjraLBwuIO6NVcuUKfkRomSJElSs8gXSrS1nNzHrgUdLW6SKEmSmoYF6joa/nW+lmyGlKBYskAtSZKkyRERl0fEkxGxOSKuH+V4W0TcXjm+MSJWVMYXRcTdEXEwIj41bH5HRHw1Ip6IiEcj4uPDjr0vIroj4sHKz69Pxmuc7sod1Ce+SSKUO6jNoJYkSc3CAnUdlTOoD2+SWB6zQC1JkqT6i4gs8GngCmANcHVErBkx7VqgJ6W0Cvgk8InKeD/wEeD3Rrn0n6SUzgVeB1wSEVcMO3Z7Sun8ys/nJvDlzEiFUoliKZ3UJolQ6aC2QC1JkppETQXq8XZkDDt+RqUrY7Q3vjPe8IiP6m83SpQkSdIkuQjYnFLaklLKA7cBV46YcyVwc+XxncClEREppd6U0j2UC9VDUkp9KaW7K4/zwAPA8nq+iJms+t7/ZDZJBFjQ2UpP36DxgJIkqSmMu0BdY0dG1SeBr413DdNdvphoyR3OoC6PWaCWJEnSpFgGvDDs+bbK2KhzUkoFYB+w6EQuHhHzgX8LfHPY8C9HxEMRcWdEnD7GeR+IiE0Rsam7u/vEXskMNe4CdUcr+UKJQ4PFeixLkiRpWqmlg3rcHRkAEfGLwBbg0RrWMK0NFg/v2N1aifqwQC1JkqRJEqOMjWzJPZE5R184Igd8GfjLlNKWyvD/BVaklM4DvsHhzwFHXjylG1NKa1NKa7u6uo53qxltoFKgHk/EB0BPnxslSpKkxldLgXrcHRkR0Qn8PvDfjneTmdxhMWoGtREfkiRJmhzbgOFdzMuBl8aaUyk6zwP2nMC1bwSeTin9eXUgpbQ7pTRQefpZ4IJxrrthjLeDen5HKwA9veZQS5KkxldLgbqWjoz/BnwypXTweDeZyR0W+UJpqDA9lEFtB7UkSZImx/3A6ohYGRGtwDpg/Yg564FrKo+vAr6VjhN8HBF/RLmQ/Z9HjJ867Ok7gMdrWHtDONxBnT2p8xZUC9RulChJkppAroZzT6YjY9uIjoyLgasi4n8B84FSRPSnlD5Vw3qmlVIpUSilocJ0q5skSpIkaRKllAoRcR1wF5AFPp9SejQiPgpsSimtB24CbomIzZTfp6+rnh8RW4G5QGslnu9twH7g/wWeAB6opPd9KqX0OeC3I+IdQKFyrfdNygudxvKFcob0yWdQG/EhSZKaRy0F6qGODOBFym9m3zNiTrUj44cc2ZHx5uqEiPhD4GAjFacBBkvlQnS1QN3iJomSJEmaZCmlDcCGEWM3DHvcD7xrjHNXjHHZ0b4lSUrpw8CHx7XQBjXuDOrOcgf1XjuoJUlSExh3gbrWjoxGN1gsfzOy2jndljWDWpIkSWomA+PNoJ5V6aDutYNakiQ1vlo6qGvqyBg25w9rWcN0VS1EVzdJtINakiRJai75E+ygvnXj80eNtbdkuPfZ3XRtbDti/D0XnzFxC5QkSZoGatkkUccwWClEt4zYJHHQArUkSZLUFAYKJYLDnwVORkdrjr6BwsQvSpIkaZqxQF0nQ3lzbpIoSZIkNaV8oUhLLkMmRo3tPqaO1ix9+WIdViVJkjS9WKCuk2qndPXrfK258pvSfCWbWpIkSVJjyxdLJ50/XWWBWpIkNQsL1HVS3SSxZaiDOlset4NakiRJagoDhdLQNylPVkdrjr68ER+SJKnxWaCuk6EM6sob0pahDmoL1JIkSVIzyBdKtLXYQS1JknQsFqjrJD9UoC4XplvdJFGSJElqKuUO6uy4zu1ozTJQKFEo+flBkiQ1NgvUdTI4YpPElpybJEqSJEnNJF+oJYM6B8Ahu6glSVKDs0BdJ/mRmyRWCtVGfEiSJEnNYaBQHPo8cLI6Wsud18Z8SJKkRmeBuk5GZlAPFajtoJYkSZKawkR0UFugliRJjc4CdZ3kCwk4XKDOZIJcJsygliRJkprEQE0F6moHdWEilyRJkjTtWKCuk8GhiI8YGmvJZuygliRJkppASol8oVR7xMeAHdSSJKmxWaCuk5ERH1DOox4spqlakiRJkqRJMlhMJKAtlx3X+YcjPuygliRJjc0CdZ2MVqBuyWYYsINakiRJkyQiLo+IJyNic0RcP8rxtoi4vXJ8Y0SsqIwvioi7I+JgRHxqxDkXRMTDlXP+MiKiMr4wIv41Ip6u/F4wGa9xuhoolDufx9tB3ZrLkMuEGdSSJKnhWaCuk2qUx/A3pG25jBnUkiRJmhQRkQU+DVwBrAGujog1I6ZdC/SklFYBnwQ+URnvBz4C/N4ol/4M8AFgdeXn8sr49cA3U0qrgW9Wnjet6ueB8WZQA3S25SxQS5KkhmeBuk7yxSM3SSw/dpNESZIkTZqLgM0ppS0ppTxwG3DliDlXAjdXHt8JXBoRkVLqTSndQ7lQPSQiTgXmppR+mFJKwJeAXxzlWjcPG29KA6M0rJysjtasER+SJKnhWaCuk6FNEkdEfLhJoiRJkibJMuCFYc+3VcZGnZNSKgD7gEXHuea2Ma65NKW0vXKt7cCS0S4QER+IiE0Rsam7u/sEX8rM01+J+GhvGV8GNcCs1iy9dlBLkqQGZ4G6TgYL1QzqGBprNeJDkiRJkydGGRu5Y/eJzKll/tGTU7oxpbQ2pbS2q6vrZE6dUfoGyoXljtbxF6g7Wo34kCRJjc8CdZ0MFktEQDZz+D28myRKkiRpEm0DTh/2fDnw0lhzIiIHzAP2HOeay8e45o5KBEg1CmTnuFfeAA5VCsuzauigNuJDkiQ1AwvUdTJQLNGSzVDZ1Bywg1qSJEmT6n5gdUSsjIhWYB2wfsSc9cA1lcdXAd+qZEuPqhLdcSAi3hDlN7q/BvzzKNe6Zth4U6oWljtac+O+RkdrlkP5IqWx/5NIkiTNeON/t6RjGiwk2rJH1v9bsxk7ICRJkjQpUkqFiLgOuAvIAp9PKT0aER8FNqWU1gM3AbdExGbKndPrqudHxFZgLtAaEb8IvC2l9BjwW8AXgVnA1yo/AB8H7oiIa4HngXfV/1VOX32DRXKZqGmTxM7WHAkYGCwxq4aoEEmSpOmspgJ1RFwO/AXlN7yfSyl9fMTxNso7e18A7AZ+JaW0NSIuAm6sTgP+MKX0j7WsZboZLJZoGfFmtDWXYd8hux8kSZI0OVJKG4ANI8ZuGPa4nzEKySmlFWOMbwJePcr4buDSGpbbUPryxZryp+FwfnVvvmCBWpIkNaxx/zk/IrLAp4ErgDXA1RGxZsS0a4GelNIq4JPAJyrjjwBrU0rnA5cD/6eSedcwBoulIzZIhPKGiXkzqCVJkqSGVy5Q1/YRp1qgdqNESZLUyGrJoL4I2JxS2pJSygO3AVeOmHMlcHPl8Z3ApRERKaW+lFI166Kdk9z5eybIVzKoh2vNZc2gliRJkppA3wR0PVcL3MYESpKkRlZLgXoZ8MKw59sqY6POqRSk9wGLACLi4oh4FHgY+M1hBesjRMQHImJTRGzq7u6uYbmTa7CYaB1RoG7JBgN2UEuSJEkNbyIjPuygliRJjayWAnWMMjayE3rMOSmljSmlVwEXAh+OiPbRbpJSujGltDaltLarq6uG5U6ufKF4VAd1Wy5jB7UkSZLUBA5NSMRHtYPaArUkSWpctRSotwGnD3u+HHhprDmVjOl5lHcHH5JSehzoZZSNVmaywWI6asfulqwFakmSJKnRpZToyxdq7qBub8mQCegbMOJDkiQ1rloK1PcDqyNiZUS0AuuA9SPmrAeuqTy+CvhWSilVzskBRMSZwDnA1hrWMu2MtkliazbjJomSJElSgzs4UKCUqLlAHRHMasnaQS1JkhrauL9zllIqRMR1wF1AFvh8SunRiPgosCmltB64CbglIjZT7pxeVzn9TcD1ETEIlID/mFLaVcsLmW7yhaM3SWzJZRgsNtx+kJIkSZKG2ds3CNReoC5fI+cmiZIkqaHVFIqWUtoAbBgxdsOwx/3Au0Y57xbgllruPd0NFkt0th35z9uSzZAvlkgpETFaPLckSZKkme5wgbq2DOryNeygliRJja2WiA8dw2AxjbpJYvWYJEmSpMbU05cHYFbLRHRQW6CWJEmNzQJ1nZQjPo7skq4+z7tRoiRJktSwqgXqCYn4aDPiQ5IkNbbav3OmI9y68XkAdvcO0NaSGXoO8NC2fQDctvF5OirxH++5+IzJX6QkSZKkuhmK+GibuIgPYwIlSVKjsoO6ToqlRHbEG8hspvy8UDLiQ5IkSWpUExvxkaNQSsYESpKkhmWBuk6KpTRUkK7KZTJDxyRJkiQ1pr19g7S3ZI76PDAe1ZgQYz4kSVKjskBdJ4VRCtR2UEuSJEmNb29ffkK6p2F4gdqNEiVJUmOyQF0nxVIid1QHdQwdkyRJktSYevoG6WidmO1+qtexQC1JkhqVBeo6KUd8HPnPm7VALUmSpEkUEZdHxJMRsTkirh/leFtE3F45vjEiVgw79uHK+JMR8XOVsXMi4sFhP/sj4j9Xjv1hRLw47NjbJ+t1Tjd7+/JDnc+1ql6n14gPSZLUoCbmz/o6QkppjAzqasRHaSqWJUmSpCYSEVng08BlwDbg/ohYn1J6bNi0a4GelNKqiFgHfAL4lYhYA6wDXgWcBnwjIl6RUnoSOH/Y9V8E/nHY9T6ZUvqTer+26W7voUHmz2qZkGsNRXwMWKCWJEmNyQ7qOiglSDBmBrUd1JIkSZoEFwGbU0pbUkp54DbgyhFzrgRurjy+E7g0IqIyfltKaSCl9CywuXK94S4FnkkpPVe3VzBD9fTmmTVBER+dbTlymWBv3+CEXE+SJGm6sUBdB9UC9FgZ1G6SKEmSpEmwDHhh2PNtlbFR56SUCsA+YNEJnrsO+PKIsesi4qGI+HxELBhtURHxgYjYFBGburu7T+b1zAiFYon9/YUJi/jIRLBodiu7DkyriWAAACAASURBVA5MyPUkSZKmGwvUdVAtUB/dQZ054rgkSZJURzHK2Mg3omPNOea5EdEKvAP4u2HHPwOcTTkCZDvwp6MtKqV0Y0ppbUppbVdX19irn6H2HSp3Ok9UgRpg8ew2dh3MT9j1JEmSphML1HVQTGMVqO2gliRJ0qTZBpw+7Ply4KWx5kREDpgH7DmBc68AHkgp7agOpJR2pJSKKaUS8FmOjgRpCj191QL1xG33s3h2G3t68za6SJKkhmSBug4KxfImiGNFfPjGUpIkSZPgfmB1RKysdDyvA9aPmLMeuKby+CrgWymlVBlfFxFtEbESWA3cN+y8qxkR7xERpw57+k7gkQl7JTPIvkPlTueJ7aBupZgSe/vsopYkSY1n4v6sryFjR3xUC9SlSV+TJEmSmktKqRAR1wF3AVng8ymlRyPio8CmlNJ64CbglojYTLlzel3l3Ecj4g7gMaAAfDClVASIiA7gMuA/jLjl/4qI8ylHgWwd5XhT6OmtT8QHYA61JElqSBao62DMAnXWiA9JkiRNnpTSBmDDiLEbhj3uB941xrkfAz42yngf5Y0UR46/t9b1NoKevmoH9cRGfAB0m0MtSZIakBEfdTBWBnUujPiQJEmSGtnevonvoO5ozTKrJWsHtSRJakgWqOvgeB3UFqglSZKkxrT3UJ5sJmjLTdxHrYhg8exWC9SSJKkhWaCug0Lx2BnURnxIkiRJjamnb5D5s1qIiONPPgmLZ7ex64AFakmS1HgsUNdBNeIjlznynzdrxIckSZLU0Pb25Znf0TLh1108p439/QV6BwoTfm1JkqSpVFOBOiIuj4gnI2JzRFw/yvG2iLi9cnxjRKyojF8WET+KiIcrv99ayzqmm7EiPiKCbCYsUEuSJEkNqqd3kAUdrRN+3epGiVt39074tSVJkqbSuAvUEZEFPg1cAawBro6INSOmXQv0pJRWAZ8EPlEZ3wX825TSa4BrgFvGu47paKwCNUAuExSKpclekiRJkqRJ0NOXZ35dCtTlaz67ywK1JElqLLV0UF8EbE4pbUkp5YHbgCtHzLkSuLny+E7g0oiIlNKPU0ovVcYfBdojoq2GtUwrhWMUqLOZGIoAkSRJktRY9h0arEvEx6LO8selLd0WqCVJUmOppUC9DHhh2PNtlbFR56SUCsA+YNGIOb8M/DilNOqOHxHxgYjYFBGburu7a1ju5Kl2UOdG2Ril3EFtgVqSJElqRD19eRbUoUDdmsswb1aLHdSSJKnh1FKgHm1b6pGV12POiYhXUY79+A9j3SSldGNKaW1KaW1XV9e4FjrZiqVyhMeYHdRmUEuSJEkNp3+wSP9gqS4RHwBds9vYYoFakiQ1mFoK1NuA04c9Xw68NNaciMgB84A9lefLgX8Efi2l9EwN65h2hiI+sqMXqAsWqCVJkqSG09OXB6jLJokAi2a3sqX7IMnIQEmS1EBqKVDfD6yOiJUR0QqsA9aPmLOe8iaIAFcB30oppYiYD3wV+HBK6fs1rGFaOnbER8YOakmSJKkB7e0bBKhLBjXA4tltHOgvsLs3X5frS5IkTYVxF6grmdLXAXcBjwN3pJQejYiPRsQ7KtNuAhZFxGbgQ8D1lfHrgFXARyLiwcrPknG/immmeLxNEi1QS5IkSQ2n2kFdrwJ115zyRonmUEuSpEaSq+XklNIGYMOIsRuGPe4H3jXKeX8E/FEt957OLFBLkiRJzafaQb2go5Wt9E349RfPLheot3Qf5MIVCyf8+pIkSVOhlogPjaFagM6MUaAuVDZRlCRJktQ46p1BPb+jhdZsxo0SJUlSQ7FAXQeFUiITkBk1g9oOakmSJE2OiLg8Ip6MiM0Rcf0ox9si4vbK8Y0RsWLYsQ9Xxp+MiJ8bNr41Ih6uxPRtGja+MCL+NSKervxeUO/XN93UO4M6E8GZizp4ttsCtSRJahwWqOugWErkMqP/0xrxIUmSpMkQEVng08AVwBrg6ohYM2LatUBPSmkV8EngE5Vz11DeBP1VwOXAX1WuV/WWlNL5KaW1w8auB76ZUloNfJPD+880jb19edpbMrS3ZI8/eZxWLu60g1qSJDUUC9R1UCylUfOnodxBXbBALUmSpPq7CNicUtqSUsoDtwFXjphzJXBz5fGdwKUREZXx21JKAymlZ4HNlesdy/Br3Qz84gS8hhmlp2+wbvEeVSu7Onlud69NL5IkqWFYoK6DYxWo7aCWJEnSJFkGvDDs+bbK2KhzUkoFYB+w6DjnJuDrEfGjiPjAsDlLU0rbK9faDiyZoNcxY+ztyzO/zgXqsxfPZrCYeLHnUF3vI0mSNFksUNfBsTuoM3ZQS5IkaTKM9oZ05BvRseYc69xLUkqvpxwd8sGI+OmTWlTEByJiU0Rs6u7uPplTp72evkHmz6pP/nTVyq5OALbsOljX+0iSJE0WC9R1UEx2UEuSJGnKbQNOH/Z8OfDSWHMiIgfMA/Yc69yUUvX3TuAfORz9sSMiTq1c61Rg52iLSindmFJam1Ja29XVNe4XNx319OVZ0FnnAvXiSoHajRIlSVKDsEBdB4ViaewCdTYolEqTvCJJkiQ1ofuB1RGxMiJaKW96uH7EnPXANZXHVwHfSimlyvi6iGiLiJXAauC+iOiMiDkAEdEJvA14ZJRrXQP8c51e17S1r2+w7hEfizpbmdOe41k3SpQkSQ0iN9ULaETFUiI3VsRH2EEtSZKk+kspFSLiOuAuIAt8PqX0aER8FNiUUloP3ATcEhGbKXdOr6uc+2hE3AE8BhSAD6aUihGxFPjH8j6K5IBbU0r/Urnlx4E7IuJa4HngXZP2YqeBlBJ7Dw2yoKO+HdQRwVldsy1QS5KkhmGBug6OGfGRtUAtSZKkyZFS2gBsGDF2w7DH/YxRSE4pfQz42IixLcBrx5i/G7i0xiXPWPv7CxRLiQV17qAGOGtxJxu37K77fSRJkiaDER91UDjGJonZTFBKUEoWqSVJkqRGsbcvD8C8Om+SCHDOKXN4aV8/O/b31/1ekiRJ9WaBug6KxyhQ58pfh7SLWpIkSWoge/sGASalg/pnXlHeXPLbT466D6UkSdKMYoG6Do6VQZ3NZobmVO3vH+Rn/vhuv6YnSZIkzVA9lQ7qBZ3176A+95Q5nDqvnbuf6K77vSRJkurNAnUdFEuJbIwd8QHlGJCqJ7Yf4LndfWx6rmdS1idJkiRpYlU7qOdPQgd1RPCWc5dwz+Zd5Aulut9PkiSpnixQ10GhlIY6pUeqdlYP76B+dtdBALbvO1T/xUmSJEmacNUO6vmTkEEN8NZzlnBwoMD9W/dMyv0kSZLqxQJ1HRwz4mOUAvWWXb0AvLTXTU4kSZKkmain0kE9GZskAvzUqkW05jJ86wlzqCVJ0sxmgboOjhXxUS1cF4qHv4r3bHe1QG0HtSRJkjQT7evLM7c9R26Mb1JOtI7WHG84axF3W6CWJEkznAXqOiiW0lCn9EhDHdRpeMSHBWpJkiRpJuvpG2RBZ/3zp4d76zldbNnVy9bK5wlJkqSZyAJ1HRyrQH24gzoNzX1uTx+tuQz7+wsc6B+ctHVKkiRJmhg9fflJy5+ueuu5SwG4+0m7qCVJ0sxlgboOCqXSMTqoy//k1Qzql/YeIl8oceGKBQBs32cOtSRJkjTTvLCnj9Pmz5rUe56xqIOzuzrNoZYkSTNaTQXqiLg8Ip6MiM0Rcf0ox9si4vbK8Y0RsaIyvigi7o6IgxHxqVrWMB2dyCaJhUqBuhrv8VNnLwaM+ZAkSZJmmkP5Is/t6eMVS+dM+r3feu4SNm7ZQ+9AYdLvLUmSNBHGXaCOiCzwaeAKYA1wdUSsGTHtWqAnpbQK+CTwicp4P/AR4PfGe//pqpQSpcRxIz6KIwrUb1pVLVDbQS1JkiTNJJt3HiQlOOeUyS9Qv+WcJeSLJb6/edek31uSJGki5Go49yJgc0ppC0BE3AZcCTw2bM6VwB9WHt8JfCoiIqXUC9wTEatquP+0VKoUno+7SWKpBJQL1J2tWV512lyymbCDWpIkSZphntpxAGBSOqhv3fj8Ec8LpRJtuQyf/d4Wdh3MHzX/PRefUfc1SZIk1aKWiI9lwAvDnm+rjI06J6VUAPYBi07mJhHxgYjYFBGburu7a1ju5CieYIG6GvGxZVcvK7s6yWUznDK3nZf2WaCWJEmSZpKndhygNZthxaKOSb93LpNh1ZLZPPnyAVJKk35/SZKkWtVSoB6tAjvyHdGJzDmmlNKNKaW1KaW1XV1dJ3PqlCgcp0A9MuJj665eVi6eDcBp89vtoJYkSZJmmCd3HODsJbPJZadmD/pzT5nD/v4CL+83LlCSJM08tbyD2gacPuz5cuClseZERA6YB+yp4Z7T3ol2UBdLiUKxxLaePlZWOi1OnTfLDGpJkiRNmPFual459uHK+JMR8XOVsdMrm50/HhGPRsTvDJv/hxHxYkQ8WPl5+2S8xungqZcP8Iqls6fs/tVokR8/v3fK1iBJkjRetRSo7wdWR8TKiGgF1gHrR8xZD1xTeXwV8K3U4N87qxaoc5nR/2mHR3zs6c1TSrCyqxOA0+bP4uV9/UM51pIkSdJ41bKpeWXeOuBVwOXAX1WuVwB+N6X0SuANwAdHXPOTKaXzKz8b6vjypo39/YO8tK9/UvKnxzKnvYULzljA9zfvYsuug1O2DkmSpPEYd4G6kil9HXAX8DhwR0rp0Yj4aES8ozLtJmBRRGwGPgQMdW1ExFbgz4D3RcS2Ud4sz0jH66CuFq6LpTS0iUk14mPZ/HbyxRK7egcmYaWSJElqcEObmqeU8kB1U/PhrgRurjy+E7g0IqIyfltKaSCl9CywGbgopbQ9pfQAQErpAOXPASP3oWkqT+8oF4TPmcICNcAvvPZUFna28nebttGXL0zpWiRJkk5GTSFpKaUNKaVXpJTOTil9rDJ2Q0ppfeVxf0rpXSmlVSmli1JKW4aduyKltDClNDultDyl9FhtL2V6KKQTj/jYdbBciF65qNxBfeq8WQDGfEiSJGki1LKp+XHPrcSBvA7YOGz4uoh4KCI+HxELRlvUTNsE/Xie2nEAgHNOmdoCdVsuy7qLzuBgf4F/eOBFN0yUJEkzxtTs4tHADkd8jNFBna1GfJTYdXCARZ2tzOtoAcoRH4AbJUqSJGki1LKp+THPjYjZwN8D/zmltL8y/BngbOB8YDvwp6MtaqZtgn48T758gI7WLMsq7+Wn0rL5s3jbq5by2Pb93Le1obf+kSRJDcQC9QQrFkvA2B3UmQiCciF7d2+elYs7h44ts0AtSZKkiVPLpuZjnhsRLZSL03+bUvqH6oSU0o6UUjGlVAI+SzlipOE9teMAq5fMJjPG+//JdsmqxaxeMpuvPrSdHfv9ZqYkSZr+LFBPsONFfEC5i7pQifhYMaxAPXdWjs7WrBEfkiRJmgi1bGq+HlgXEW0RsRJYDdxXyae+CXg8pfRnwy8UEacOe/pO4JEJf0XT0FM7DkzpBokjZSK46oLltLVkue3+5zmUL071kiRJko7JAnUNCsUS//LIdkqlw9+UPF7EB5SL1335Igf6C0d0UEcEp86fZQe1JEmSalbLpuYppUeBO4DHgH8BPphSKgKXAO8F3hoRD1Z+3l651v+KiIcj4iHgLcB/mZxXOnV2Hxxg18H8lOdPjzSnvYV3X7CcnfsH+H/u/Il51JIkaVrLTfUCZrKvPfIy/+nLP+YL77+Qt5yzBDhcoD5WB3U2kxn6ut1ZwwrUUM6h3r7PArUkSZJql1LaAGwYMXbDsMf9wLvGOPdjwMdGjN3D6PnUpJTeW+t6Z5qndhwEmFYd1FWrl87h5151Cl95aDuvPHUuH3zLqqlekiRJ0qgsUNfg3i27h36fTIE6lwl27h8AYGXXkQXqZfPbeeyl/Ued05cv8JY/+Ta/f/m5/NLrl0/I+iVJkiSdmFs3Pn/U2A+f2QXAYy/tZ1vP9GsyefPqxbS1ZPiTrz/JuafM4dJXLp3qJUmSJB3FiI8a3PdseWfsjVsO75A9VKCOY0d85CubKa5YdGSB+tR5s9h1cICBwpFZcfc9u4cd+wfY8PD2CVm7JEmSpNrs2D/ArJYsc9qnZ99PRPCJXz6PV502l9+57UE27zww1UuSJEk6igXqcdp9cICndx5kTnuOR17cR+9AAYDCCUV8lI/Nm9VCe0v2iGOnzZ8FwMv7jtwo8fuby90Z927ZQ6FS3JYkSZI0dXbs72fJ3DbiGM0pU629JcuN711Le0uG3/jSj9h3aHCqlyRJknSE6fmn/hng/q3lrul/f8lK/uKbT/PA8z28eXXX4U0Ss2PX/qsbKC6e3XrUVwWf6S7n2H3ph89xdtfsofGvPLSd1lyGgwMFfrJtHxecuWBCX48kSZKkE5dSYseBfs5bPn+ql3Jcp82fxWd+9QLe89l7+fm//B4fuuwVXHn+smM21UiSJE0WO6jH6d4te2hvyfD+S1aQzcRQ3MeJbZJYLVC3HXVs/qwWAPb1He5sODhQYPu+ft77hjOJONxNLUmSJGlq7O8v0D9YYunc9qleyjHduvF5bt34PE/vOMg1P7WClOBDd/yEn/r4N/nIPz3C39773NAcSZKkqWCBepw2PruH15+xgPkdrbz6tLlDOdQnmkENoxeo51YK1HuHffVuS6Wr+hfOO5U1p861QC1JkiRNsR37y5F8S+ce/Z5+ujpr8Wz+48+ezdUXnUGxlLjl3uf4P9/dwkt7p98Gj5IkqXlYoB6HfX2DPPHyfi5euQiAi89axIMv7KV/sHhCHdTDIz5GaslmmN2WY9+h/NDYM90HaW/J8Jpl83jTqsU88HwPffnC6Gs7NGhGtSRJklRnQwXqOdO7g3qkiOA1y+bxO5e+gne+bhm7e/P81bc387VHto/5GUOSJKmeLFCP4eFt+/jtL/+YgULxqGP3b91DSnDRyoUAXLRiIfliiQdf2HtSmyQuGqWDGsqbJ+4dFvGxeedBVi6eTS6b4ZJVixksJu7f2nPUeQf6B/nZP76bT/zLEyf+QiVJkiSdtB37B5jdlqOzbWZu65PNBBeuWMh/+Teref0ZC/je07t42ye/y7ef3DnVS5MkSU3GAvUY9h7Ks/4nL/FPP37xqGP3bd1DazbD684ob4hy4YqFRMDGLXsolkoEcKz9RnKZDJmABR1Hd1ADzO9oGdpde09vnp6+QVZ1dQ7dqzWbGTXm445N2+jpG+TWjc+zv9/duSVJkqR62Xmgf0bFe4ylozXHL71+Ob/x5rNoy2V43xfu55f+6vt84l+e4O4ndg59LpEkSaoXC9RjeNOqxbzqtLn8n+9uoVTpiq7auGU3rz19Hu0tWQDmdbRw7ilzuW/rboqlRDYTxDEyqGe35zhlXvuYXdbzZ7Ww99AgKSWe2VnOnz67azYAs1qzvP7M+dzz9JEF6mIp8cUfPMvpC2fRmy9y+30vjPu1S5IkSRpbKSV27O+f9hsknoyVizvZ8Dtv5vcvP5dSgs9+dwvv/+L9nP/Rr3PFX3yPT9+9mZf39U/1MiVJUgOyQD2GiOA3f+ZstnT38vXHdgyNHxwo8MhLh/Onqy5euZAfPdfDQKF0zHgPgLe/+lT+/SUrxzw+b1YL+UKJ/sESm7sPMrc9R9ecw90Zl5y9mMe272dP7+Gc6n997GVe2HOI//ftr+SilQv54g+2jplF/dWHtvPIi/uOuUZJkiRJo9vbN8hgMTVUgRrg73/0IvNmtfDutafzBz+/hl9/00ouPXcpffkCf3zXk7zxf36Ty/7sO/z+3z/EzT/YOtXLlSRJDcIC9TFc8epTOHNRB5/5zjOkVO6i/tFzPRRLiYvPWnjE3DectZD+wRLP7+k7boG6NZeho3XsrLp5leiPnr48z3Qf5Oyu2Ud0ZF+yejEAP3jmcBf15+/ZyvIFs7hszSlc+6aVvLj30BGF9arvb97FB299gPd94X56hhW4JUlS8/nhM7v50B0P0jvgxmjSiSqWEl9/7GUAls2fNcWrqZ/WXIazumbz1nOX8B9++mx+97JX8LPndLHzwAC33/8CH/3KY1z1mR/w8a89wbee2GEUiCRJGreZuaPHJMllM/zGm8/iD/7pEe7dsoc3nr2I+57dTTYTvP6MBUfMvXBFuWC9fV8/c9tr+2edP6sFgCdePkBfvsjZS2Yfcfy8ZfOY05bj+5t38wvnncbD2/Zx39Y9/MHPv5JsJvg3r1zKGQs7uOmeZ3n7a04dOu9A/yD/9c6HWDZ/FjsP9HPD+kf531e/btQ1fPepbma35456nZIkqTFs6+njt/72R0OdoH+57vxjRpRJgsFiiVs3Ps+TOw7wc2uWcloDF6hHWjS7jcvWnMKlr1zKlu5ent55gIMDBT73vS389XcSEXDO0jlcuGIhF65cyEUrFnLKvMbqMJckSfVhgfo4rrpgOX/+jaf46+88wxvPXsTGLXt4zbJ5R+3WvWh2G6uXzObpnQeP20F9PPM6ygXqB57vAQ7nT9+68fmhOcsXzOKuR1/mNcvmccemF2jLZchEDM15zbJ5fPXh7Tz4wl7OP728mePHvvo42/cd4s7f+im+//Qu/vRfn+LyV53Cz5936vDb8w8PbON3/+4ntGQz3HTNWt68umvUde7c308xJU6d1zxvzCVJmilu/sFWvr95Fx9752uOiAoDGCgU+eDfPkCxmHjvG87klnuf48IVC/i1N66YmsVKM0D/YJEv/fA5ntvdy5Xnn3ZU5F+zyESwaslsVlWaaK587TK29fSxdXcvW3f3cfumF7jl3ucA6GjN0tmWo7M1x5rT5rCos43lC2axYnEnKxd3csbCjqF9fSRJUvOyQH0c7S1Z3n/JSv74rif50XM9/GTb3jHzoy9auXBCCtSz23JkI9jTm6drdhvzKh3Vw529ZDaPv3yA53b38tC2vbzxrEVHvLlbe+YCvvtUN5+/51n+8urXcfcTO7nt/hf4zZ85m9efsYDzls3jG4/v4A/+6WEuWrlw6IPrPz/4Ir/3dz/hjWctYk9vnl+/eRNfeP+F/NTZi4+4/9ce3s5/vfMhiinxP3/pNVx5/rJRX8vzu/s4OFBgzWlza/o3kSRJZcVS4m/ufY6tu3v57beuZkFn61HH//tXHuOLlXzYx7bv54vvv2iomATwR195nJ9s28df/+oFvG3NUl7ae4j//pXHOG/5/KE/bEs6bPfBAT53zxZe3tfPuy88ndcu9/+TqmoUyFmVpppiKfHyvn627u6l+8AAvfkCvQMFnnz5ALsO7j4iCiQCTp3bzpmLOitF6w7OXNTJws5WZrflmN2WY057+XcuazqlJEmNqqYCdURcDvwFkAU+l1L6+IjjbcCXgAuA3cCvpJS2Vo59GLgWKAK/nVK6q5a11NOvvuFMPvPtZ/jdOx5ksHh0/nTVxWct4m83Pk8uU9ubp0wE8zpa2NOb5+wlnaPOqXZV/92PtpESvHFEAbmtJctrT5/PVx56iRWLOvnCD55lyZw2TpvXPtRl/ZZzlvCpuzfza5+/jw2//Sa+9sjLfOiOn3DhioXcdM2F9OULrLvxXq794iZu/vcXcdHKhQwUivzPDU/wxR9s5fzT59OSDX7ntge5d8se/r9/u2aoSL7r4AB//o2n+PJ9L1AsJf7NK5dy/RXnHvHhGODRl/bxhe9vZcf+ft699nSuePUpR735LJUSP3q+h+d29/GWc7pYNPvILrCqQrHEnr48S+b4VUJJ0uTbsb+ftlyG+R2tox7fd2iQux55GQIuf/UpzG0/8g/QxVJiw8PbufG7W+jLF3j/JSu56oLlR/wB+pEX9/Hhf3iYhyubHf/zgy/xBz//St75umVEBIfyRX7nth/z9cd2cO2bVvIL553Kb3xpE7/8mR9w43sv4OKzFvHPD77ILfc+xwd++iwuf/UpAPzpu1/LL/zve/jg3z7AV/7Tm44qemtmq8d79rGuGRErgduAhcADwHtTSjN245O+fIEv3/cCN373GXYfzPPeN5zJOafYeHEs2UywbMEsli0Y/VuWh/JFdvcOsPtgnl2V39t6+vjJtr305YtjXndOW475nS0s6GhlfkcrCzqqj4/8PfS4s5XO1qzRRZIkzQBR3fzvpE+MyAJPAZcB24D7gatTSo8Nm/MfgfNSSr8ZEeuAd6aUfiUi1gBfBi4CTgO+AbwipTT2OxJg7dq1adOmTeNab63+x4bHufG7W4iAB29426hdzTv293Px//gmy+bP4oNvWVXT/T77vS08u6uXX734DNacNu+o4yklPv4vT3Cgv8CaU+fyq28486g5Pb15/uTrT9LWkiFfKPFbP7vqqI1cvvd0N1975GXWnrmAB57v4fQFHbzvkhW05cofhg/0D/LZ7z3L/v5Bful1y7hn8y629Rzi2jet5PcvP5dMwJ/+61N85tvP8MpT5/Kn73ot33x8B3/9nWcYKJR4z8VnsHRuO/9/e3ceJVd53nn8+9xau6sXqbUgIQGSQCAEYccsNoFhM449Js7gGRwSE0zMOGMPjh2fsT1wEmeZM+OTOZM4iY3HMYYEL2AWY+JMTIjBGPuwmFUWixBILEILQlKrl+rq2p75477Vqq6ubqTu6m5J/D7n1Om69z5173ufvnXrfd+73fDTlxkqVbj89MP49AUreWbTbm78+QYe2bCTtlSCeR1pNu0a4tDuLB89exkfOf1wNu8e4odPb+afntnMG71DQFzhPWflfC496VAuWr2I/HCZn764nQfXbeeh9dvpK5RZPj/HuUcv4LxjFnDminlU3Xn69V6efHUXj7+6i1feGuTYxV2cesRcTlvWw3GHdhGZsfGtAZ7b0s/zW/p4bWeeI3raOXZxF6sP7WLZvByRwda+Ai9uG2D9tn427RpiUXeWlQs7WLmwk6Vz24giY/dQiVfeGuSVHYO80TvEvFw6PitkXo6FnRmiyCiUKrzRO8SmXUNs6R2iM5ti6dw2ls5toyeXxsyoeZJZbwAAF1JJREFUVJ3t/cNs2T3Etr4C2VSCxd1tLOrO0pVNYma4O735EtsHhtneP0wyMhZ2ZVnYmRl1G5rB4TI7BopsHxgmMpjfkWF+R4a29J5Oj2K5yq58kZ2DRdyhJ5dmbi41si1A3Hmye6hEb75Ipep0t6eY05YmndxzUMHdGRgu05svUa46Xdkk3W2pUQce3J1CqcruoRLFcpXObHx2TOPBieFyhb6hMoVSZdyzZ0qVKv2FOCaXTtKRTY65iqFSjcs0VKzQlk7EVyk0xFSrTr5UIT9cJptOkEuPjamVe7BYJp2Mxo0ZLlcZHC6TGiemtm6DwxWSCRs3phjmE0XWtMwQH5gZHK6AQS6daHp2UaXqDBbLuL99TLXq5DJJUk1iqiGmXIlj6v/vjTGlitOeTpBJRmMahrWYYrlKezpJNtU8Jl+qMFSskMskaEuNbWDW5lP7v+bSSaIm/9fBYpl8sUI2mSCXGbv+1arTPxyf3ZVJRnRmU2PWrRbTXyiRTkZ0ZVNjLkmuVJ2BQpm+QolUIqKrLTmm3JWq0zdUYvdQiUQUH4zsaCh3uRJ/N3qHShgwpz1NV8P3o1Sp0puPv4tVh7ntKea0j/4u1r7TOwaKlKtV5ranmdeRHvWQ3uFyJe4gGBimUKoyryPN/I7MyD4G4kvat/cP82Z/gcHhCvM60izszDIvlx4pd75YZuvuAlt3F+grlJjfkWFRd5aFndmRMvUXSmzuLfBGb56dgyUWdGZYMifLoXPaRsrUmy/y2s48r+3Ms61vmAWdGY7oaefwnnbmhNtf7RgssmH7IBu2D7Bp1xALOjOsWJBjxYIOFndlsbCvfmFrP+u29rNh+wDzOzIcs6iTVYu6WD4/RyphvLojz5o3drPm9V6e29JHTy7NiUvn8GtLuzl+STftqQQvvtnPYxt38ujGnTzxyi6621K8a3kP71rewxnLe5jXkeHp13u5/4Vt/OT5N3lhaz+RwSmHz+X8YxdywapDWLEgx0Prt3Pnk29w33PbKJarAGSSERetPoT/cOpSzljew91Pbeb//uxlXt2RZ8WCHJ2ZJM9s2s2CzgxXv2c5Hzp5Cd/42QZu+sVGenIZvvTB1Ry1sIP/ftevePK1Xs4+ch5/dPHR/PmPnueZTb388QdWc1W44uv1nXmuvOkxNu0c4jMXHc3f3r+e4w7t4rsfP3PUd33Npl4uu+FhzjpyHjf93uljvk/TzcyecPfTZnSh7wDTUWcPH2s6TzP7PnCXu99qZl8HnnH3G8Yr32zV78uVKtv6h9ncO8SW3fHBpSVz2ljcnaUnl6Z/uMwtD7/KjT/fyM7BImcs7+GUw+dyWE/7jJf1naTWeT1UqjBcqjJcrjJcrjBUqpAvxvWCfPhdz4f3hVJ13PmZxfvbtlSC7KhXRDaZoC295302nSCbTJBJRVTdqVScijvVqpOIIjqySToye25ZAlB1p+rx38hszHwjM8yMyMAwzOIyxePDX9gTY0bCjHQyIpWI/6aTEe5xHaJcccrVKlWHTFhWKmHqhBcROUBVqz5hnbtcqVIoV0knonHb3wPFWls2QWd2dFve3ckXK+wcjPt65nWkWTp3Zusye1vHn0oH9VnAl9z9vWH4iwDu/j/rYu4NMQ+bWRLYCiwAvlAfWx830TJns4N6W1+Bc778ACsP6eCfrz1n3LhT//w+cpkknzj3yCkt7/bHX+fp13u5/v2rR3UiNsY89XovHz9nBcvnNz/T+ruPvsrazX2cv2ohFx57yJjpVXf+/qENvLojz2Fz27jq3cvHdLr0DZX4+4c2sGOwSDYVcdkpS8d0mq/b2sf3H9/EUCk+xrB6cReXHLeI+eHWIQPDZe5/4U0e27iDatjkuttSnLViHqcv6yGTili3tZ9fvPwWG7YPEhlUHSKDlQs7OfGwbuZ3ZFj7Rh9rNvXSGzp3KmFmCzsznHv0Ao5c2MEjG3bw8Ms7GC5XySQjylUfiVu5sIPl83M8t6WPTbviTu9sKv7y1iq3qYSxuLuNzb1DlMPnsqmIZBQxMFweWedcOsFg3Vke2VRc+d2VH/8J5tlUREcmyVsD459I1JZK0NUWx9TK3ag9naArG59lX6w0r5S3pxN0t6XozZdG/i+NciGmv1Cmv27d6nVkknRlkwwWK/QVSjTbZdRihkoV+grlpuWuxRRD51up0jymM5ukVHH6CyWGy2PXrRZTqTr9hXLTdculE3RmUzhxh+Fgk7NxapeNRgb9w2UGhstj1q02n0Rk9BdKDBYrY9Ytl07QkU2SjCIGi2UGCuWR7aamPXSKpxIR+WK8rMb1b0vF88kkI/LFCgPD5ZGOrJp4+0mRTUUMhZjGHNW2sWwqQaEUxzQ23DLJOKYtnYg73IfH5jEdYtrTiZEO98azmtKJiFwmQXs6SakSxzTmOhkZHdm4IVeuVpv+PxKRjeS6djCh1qFeExnkMkk6M0kcGCiUGSiO/Z/Vtg8D+seJaa87SNFfKI/6XtfnqDObIp2wceeTDp3Q6UQ07jaUjIyuthRtqQR9hRL9hbHLigy62lLk0slxYwC6skk6s6kJY2rfs7gzvXlMNhUxtz3NwAQx6URETy7NYHH8mERkzMulKYTv/Xjmd2QolieOmdse/+8niunMJDFjVIwZo3KeTUWkE9GomPkd6ZEDZhDv47OpxMh6pZMRqxZ1smOgOHIw1Aw60smR/eLi7iynL+uhd6jEE6/sHNmG29MJ8sUKicg47Yi5nL9qIYPFCve/sI21b/SNzL9YrjK3PcWlJy3ht05Zgnv8vId7ntnMrvye37NfW9LNfznvSC4+bhGRwcMv7+CGB1/mofVvjazPb59xOJ+/ZNXIgfJq1fnuY6/x5XDQOpOM+MrlJ4+cGV3Tmy9yzT8+wWOv7GR+R5p/vvYcDukae8XRtx95levvXstnLzqaay9YOe7/Yzqog3p6TEedPXxszDyB/wVsBxa5e7lx2c3MdP3+tl++xl//23q29RUYp5o18myXoVKF845ZwKf+3VGctqxn1PNgZP9RqfqoTuuhuvfD5SqlSvwqV5xStUqpXKVU9ZHxpYpTrlQphr/lio/pRK64j6mX7S8ig0wygVmci0o17liv/T7Wd4RHZmCMdJjXOsXD6FHv6zXrAB8bE4/dM6+6Tvm6edQ66WvTYM9vubPnSzkybnLdFQ3levtxofR7HQtjy9as/M3iRs9j/IkTHXionzTqfd06NPt4Y673tpz7Wo7GsoxXnjFlwMefNk75xsthY/5qgyN/sVHD9ctozM+Y//VeLrNx2c2GJ/qfuU9cFvc9GWssUv13ub5cte9gbdn130PHxyyncRn1MaOXZU2XWf+drw3Xzyd+xcsYNX6kDPFwbV+WiPa8avu8Wp+Pe3xAMdk0Jt7fuzvJRByTjIxkIhqZXq7Evw3ukEgYySg+WJhMGNUqI/MolauUq04yYaQTEalERCoZxwyXqxTLFYrh9yQVOpbTyYhMOOBYKFXiV7lKpeokIiObjEYOokJ8AtBgsTLqtyeVMNpS8YHSidq72VTclk2YsStfHNVncO0FK/nsRUczk2aig/oy4BJ3//0w/LvAGe7+qbqYtSFmUxh+GTiDuGL7iLt/O4y/EfgXd7+jyXKuAa4Jg8cA6yZV4P3DfOCtt42SfaGcTg/ltfWU0+mhvLaectp6yuneOcLdmz+ZWSZtOurs4WNj5lkXf1QYfxhxHf/4hjIdTPX7VtP+orWUz9ZSPltL+Ww95bS1lM/Weqfmc6/q+FO5B3WzQ0ONvd3jxezNZ+OR7t8AvrFvRds/mdnjOjOotZTT6aG8tp5yOj2U19ZTTltPOZVZNh119mYPXNnrOv7BVL9vNe0vWkv5bC3ls7WUz9ZTTltL+Wwt5XNiU3ma3ybgsLrhpcDm8WLC5YLdwM69/KyIiIiIiEzNdNTZxxv/FjAnzGO8ZYmIiIiIjDKVDupfAivNbLmZpYHLgXsaYu4BrgzvLwPu9/ieIvcAl5tZJjzpeyXw2BTKIiIiIiIiY01Hnb3pPMNnHgjzIMzzh9O4biIiIiJyEJj0LT7Cg08+BdwLJIBvufuzZvZnwOPufg9wI3CLmb1EfBbG5eGzz4YnfD8HlIFPunvzp7gdXHQpY+spp9NDeW095XR6KK+tp5y2nnIqs2a66uzN5hkW+XngVjP7C+CpMG/Ze9pftJby2VrKZ2spn62nnLaW8tlayucEJv2QRBERERERERERERGRqZjKLT5ERERERERERERERCZNHdQiIiIiIiIiIiIiMivUQT1DzOwSM1tnZi+Z2RdmuzwHCjM7zMweMLPnzexZM/t0GN9jZveZ2frwd24Yb2b2NyHPa8zslNldg/2XmSXM7Ckz+1EYXm5mj4ac3hYeekR4MNJtIaePmtmy2Sz3/szM5pjZHWb2Qthmz9K2OjVm9pnw3V9rZt8zs6y21X1nZt8yszfNbG3duH3eNs3syhC/3syubLasd4pxcvqX4fu/xsx+YGZz6qZ9MeR0nZm9t2686gcion3BJKidMD3URmgttQ9aS22DqVGboPXUJmgddVDPADNLAF8F3gesBj5iZqtnt1QHjDLwR+5+LHAm8MmQuy8AP3H3lcBPwjDEOV4ZXtcAN8x8kQ8Ynwaerxv+MvBXIae7gKvD+KuBXe5+FPBXIU6a+wrwY3dfBZxInF9tq5NkZkuAa4HT3P144gdxXY621cm4GbikYdw+bZtm1gP8CXAG8C7gT2oV2Heomxmb0/uA4939BOBF4IsA4XfrcuC48JmvhQ4A1Q9ERG2FyVM7YXqojdBaah+0iNoGLXEzahO02s2oTdAS6qCeGe8CXnL3De5eBG4FLp3lMh0Q3H2Luz8Z3vcT/6AvIc7fP4SwfwB+M7y/FPhHjz0CzDGzxTNc7P2emS0F3g98MwwbcD5wRwhpzGkt13cAF4R4qWNmXcCvAzcCuHvR3XvRtjpVSaDNzJJAO7AFbav7zN1/BuxsGL2v2+Z7gfvcfae77yKueDVWxt4xmuXU3f/V3cth8BFgaXh/KXCruw+7+0bgJeK6geoHIgLaF0yK2gmtpzZCa6l9MC3UNpgCtQlaT22C1lEH9cxYArxeN7wpjJN9EC7JORl4FDjE3bdAXDkFFoYw5Xrv/DXw34BqGJ4H9NbtROvzNpLTMH13iJfRVgDbgZvCZZHfNLMc2lYnzd3fAP438Bpx5XM38ATaVltlX7dNbbP75mPAv4T3yqmITET7gilSO6Fl1EZoLbUPWkhtg2mjNsH0UptgL6mDemY0O0rnM16KA5iZdQB3An/o7n0ThTYZp1zXMbMPAG+6+xP1o5uE+l5Mkz2SwCnADe5+MjDInsujmlFe30a4VOxSYDlwKJAjvuypkbbV1hovj8rvXjKz64gvPf9ObVSTMOVURGq0L5gCtRNaQ22EaaH2QQupbTDjVH+dIrUJ9o06qGfGJuCwuuGlwOZZKssBx8xSxJXO77j7XWH0ttrlTuHvm2G8cv323g180MxeIb505HzisyXmhEulYHTeRnIapncz9rIgifO0yd0fDcN3EFdIta1O3oXARnff7u4l4C7gbLSttsq+bpvaZvdCeFDMB4Ar3L1WsVRORWQi2hdMktoJLaU2QuupfdBaahtMD7UJpoHaBPtOHdQz45fASoufLpsmvin6PbNcpgNCuEfUjcDz7v5/6ibdA9SeFnsl8MO68R8NT5w9E9hdu1xFYu7+RXdf6u7LiLfF+939CuAB4LIQ1pjTWq4vC/HvuKN5b8fdtwKvm9kxYdQFwHNoW52K14Azzaw97AtqOdW22hr7um3eC1xsZnPDGSwXh3ESmNklwOeBD7p7vm7SPcDlFj9Nfjnxw2YeQ/UDEYlpXzAJaie0ltoIraf2QcupbTA91CZoMbUJJsnd9ZqBF/AbxE/vfBm4brbLc6C8gPcQX9qwBng6vH6D+N5RPwHWh789Id6In376MvAr4if8zvp67K8v4DzgR+H9CuKd40vA7UAmjM+G4ZfC9BWzXe799QWcBDwette7gbnaVqec0z8FXgDWArcAGW2rk8rj94jv1VciPkJ/9WS2TeJ7qL0UXlfN9nrthzl9ifj+cbXfq6/XxV8XcroOeF/deNUP9NJLL+0LJpcztROmL7dqI7Qul2oftDafahtMLX9qE8xMTtUmmMTLQiJERERERERERERERGaUbvEhIiIiIiIiIiIiIrNCHdQiIiIiIiIiIiIiMivUQS0iIiIiIiIiIiIis0Id1CIiIiIiIiIiIiIyK9RBLSIiIiIiIiIiIiKzQh3UIiItYGZfMrPPTdO8f2pmp001RkREREREZo+ZLTOztVONERE52KiDWkRERERERERkH5hZYqJhERHZe+qgFhGZJDO7zszWmdm/AceEcUea2Y/N7Akze8jMVoXxN5vZ18O4F83sAxPMt83MbjWzNWZ2G9BWN+1iM3vYzJ40s9vNrKPJ528ws8fN7Fkz+9Mw7gIz+0FdzEVmdlfrsiEiIiIicvAws7tDnf5ZM7smjBswsz8zs0eBs8zsFTP7YzP7OfDhceZzqpk9Y2YPA5+sG58ws780s1+Gev9/bvLZZaH98GR4nR3G32Jml9bFfcfMPtjiFIiIzBh1UIuITIKZnQpcDpwM/BZwepj0DeC/uvupwOeAr9V9bBlwLvB+4Otmlh1n9n8A5N39BOB/AKeGZc4HrgcudPdTgMeBzzb5/HXufhpwAnCumZ0A3A8ca2YLQsxVwE37ut4iIiIiIu8QHwt1+tOAa81sHpAD1rr7Ge7+8xBXcPf3uPut48znJuBadz+rYfzVwG53P524LfFxM1veEPMmcFGo+/8n4G/C+G8S1+cxs27gbOD/TXpNRURmWXK2CyAicoA6B/iBu+cBzOweIEtcObzdzGpxmbrPfN/dq8B6M9sArAKebjLvXydUPt19jZmtCePPBFYDvwjzTwMPN/n8fwxneSSBxcDqMJ9bgN8xs5uAs4CPTmrNRUREREQOftea2YfC+8OAlUAFuLMh7rbxZhA6j+e4+4Nh1C3A+8L7i4ETzOyyMNwdlvFi3SxSwN+Z2Ulh2UcDuPuDZvZVM1tIfLLMne5ensQ6iojsF9RBLSIyed4wHAG97n7SXsY3Dr/dNAPuc/ePjPehcNbF54DT3X2Xmd1M3HEO8dkb/wQUgNtViRURERERGcvMzgMuBM5y97yZ/ZS4Tl1w90pD+OBEs2L8Or8RX3l5b8Oyl9UNfgbYBpxI3NYo1E27BbiC+KrOj01QBhGR/Z5u8SEiMjk/Az4U7hfdCfx7IA9sNLMPA1jsxLrPfNjMIjM7ElgBrJtg3leEeRxPfKsOgEeAd5vZUWFau5kd3fDZLuJK8m4zO4Q9Z2jg7puBzcS3Cbl5cqstIiIiInLQ6wZ2hc7pVcRXMu4zd+8lrpe/J4y6om7yvcAfmFkKwMyONrNck3JsCVdh/i5Q/yDGm4E/DMt5djLlExHZX+gMahGRSXD3J8MDDJ8GXgUeCpOuAG4ws+uJL8m7FXgmTFsHPAgcAnzC3Qs0dwNwU7i1x9PAY2GZ283s94DvmVnt1iHXU3cZoLs/Y2ZPAc8CG4BfNMz7O8ACd39uUisuIiIiInLw+zHwiVAfX0d8oshkXQV8y8zyxJ3SNd8kfkbNkxbfv2878JsNn/0acGc4AeYB6s7WdvdtZvY8cPcUyiYisl8w94muMBcRkVYIt9r4kbvfMcvl+DvgKXe/cTbLISIiIiIik2dm7cCvgFPcffdsl0dEZCp0iw8RkXcIM3uC+HYh357tsoiIiIiIyOSY2YXAC8DfqnNaRA4GOoNaRGSWmNl7gS83jN7o7h9qFi8iIiIiIvsnM/sq8O6G0V9x95tmozwiIgcSdVCLiIiIiIiIiIiIyKzQLT5EREREREREREREZFaog1pEREREREREREREZoU6qEVERERERERERERkVqiDWkRERERERERERERmhTqoRURERERERERERGRW/H9jaGMityRig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91319" y="4356422"/>
            <a:ext cx="10959153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Arrival Delay and Departure Delay are +vely correlated</a:t>
            </a:r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Distance and air time have high degree of correlation.</a:t>
            </a:r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Arrival delay and distance need to be dropped for machine learning algorithm </a:t>
            </a:r>
            <a:r>
              <a:rPr lang="en-IN" dirty="0" smtClean="0"/>
              <a:t>implementation</a:t>
            </a:r>
            <a:endParaRPr lang="en-IN" dirty="0" smtClean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4204" y="774013"/>
            <a:ext cx="7928240" cy="3224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4149"/>
            <a:ext cx="12188825" cy="411163"/>
          </a:xfrm>
        </p:spPr>
        <p:txBody>
          <a:bodyPr vert="horz" lIns="108817" tIns="54406" rIns="108817" bIns="54406" rtlCol="0" anchor="ctr">
            <a:noAutofit/>
          </a:bodyPr>
          <a:lstStyle/>
          <a:p>
            <a:pPr marL="514350" indent="-514350"/>
            <a:r>
              <a:rPr lang="en-US" b="1" dirty="0" smtClean="0"/>
              <a:t>Airport Performance: </a:t>
            </a:r>
            <a:r>
              <a:rPr lang="en-IN" b="1" dirty="0" smtClean="0"/>
              <a:t>Concentration </a:t>
            </a:r>
            <a:r>
              <a:rPr lang="en-IN" b="1" dirty="0" smtClean="0"/>
              <a:t>of Carriers at the origin airports?</a:t>
            </a:r>
            <a:br>
              <a:rPr lang="en-IN" b="1" dirty="0" smtClean="0"/>
            </a:br>
            <a:r>
              <a:rPr lang="en-US" b="1" dirty="0" smtClean="0"/>
              <a:t> 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441" y="6629400"/>
            <a:ext cx="5203530" cy="168275"/>
          </a:xfrm>
        </p:spPr>
        <p:txBody>
          <a:bodyPr/>
          <a:lstStyle/>
          <a:p>
            <a:r>
              <a:rPr lang="en-US" dirty="0" smtClean="0"/>
              <a:t>Air Quality – Project Presentation by Anupam Ranjan</a:t>
            </a:r>
            <a:endParaRPr lang="en-US" dirty="0"/>
          </a:p>
        </p:txBody>
      </p:sp>
      <p:pic>
        <p:nvPicPr>
          <p:cNvPr id="20481" name="Picture 1" descr="E:\Anupam\HomeDocs\DataScience\UpX-Academy\DataAnalyticsWithPython\Project\Project_1_NYC-Flight_Data\Image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5832" y="1544990"/>
            <a:ext cx="6082993" cy="3456557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45806" y="1165124"/>
            <a:ext cx="5432323" cy="491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LGA seems to have much more equal distribution of carrier than EWR and JFK. </a:t>
            </a:r>
            <a:r>
              <a:rPr lang="en-IN" dirty="0" smtClean="0"/>
              <a:t>At least </a:t>
            </a:r>
            <a:r>
              <a:rPr lang="en-IN" dirty="0" smtClean="0"/>
              <a:t>7 carrier have 5% share in total flights</a:t>
            </a:r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JFK </a:t>
            </a:r>
            <a:r>
              <a:rPr lang="en-IN" dirty="0" smtClean="0"/>
              <a:t>seem to have high number of B6 carrier(38%) and 4 other airlines have more than 5% share</a:t>
            </a:r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EWR </a:t>
            </a:r>
            <a:r>
              <a:rPr lang="en-IN" dirty="0" smtClean="0"/>
              <a:t>seem to have high concentration of 2 carrier - YV(36%) and UA(38%). </a:t>
            </a:r>
            <a:r>
              <a:rPr lang="en-IN" dirty="0" smtClean="0"/>
              <a:t>It has over reliance on these2 carriers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4149"/>
            <a:ext cx="12188825" cy="411163"/>
          </a:xfrm>
        </p:spPr>
        <p:txBody>
          <a:bodyPr vert="horz" lIns="108817" tIns="54406" rIns="108817" bIns="54406" rtlCol="0" anchor="ctr">
            <a:noAutofit/>
          </a:bodyPr>
          <a:lstStyle/>
          <a:p>
            <a:pPr marL="514350" indent="-514350"/>
            <a:r>
              <a:rPr lang="en-US" b="1" dirty="0" smtClean="0"/>
              <a:t>Airport Performance: </a:t>
            </a:r>
            <a:r>
              <a:rPr lang="en-IN" b="1" dirty="0" smtClean="0"/>
              <a:t>Best </a:t>
            </a:r>
            <a:r>
              <a:rPr lang="en-IN" b="1" dirty="0" smtClean="0"/>
              <a:t>airports for on-time arrival </a:t>
            </a:r>
            <a:r>
              <a:rPr lang="en-IN" b="1" dirty="0" smtClean="0"/>
              <a:t>&amp; departure of </a:t>
            </a:r>
            <a:r>
              <a:rPr lang="en-IN" b="1" dirty="0" smtClean="0"/>
              <a:t>flights?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US" b="1" dirty="0" smtClean="0"/>
              <a:t> 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441" y="6629400"/>
            <a:ext cx="5203530" cy="168275"/>
          </a:xfrm>
        </p:spPr>
        <p:txBody>
          <a:bodyPr/>
          <a:lstStyle/>
          <a:p>
            <a:r>
              <a:rPr lang="en-US" dirty="0" smtClean="0"/>
              <a:t>Air Quality – Project Presentation by Anupam Ranjan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4616219"/>
            <a:ext cx="11426825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MVY and SNA leads from other airports in terms of on time arrival with a 69% on-time </a:t>
            </a:r>
            <a:r>
              <a:rPr lang="en-IN" dirty="0" smtClean="0"/>
              <a:t>flights</a:t>
            </a:r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However</a:t>
            </a:r>
            <a:r>
              <a:rPr lang="en-IN" dirty="0" smtClean="0"/>
              <a:t>, there is not significant gap between the next 5-6 airports(SEA, MIA, STT, BOS, DFW, SLC, HNL, LAS) which range between 64% to 67</a:t>
            </a:r>
            <a:r>
              <a:rPr lang="en-IN" dirty="0" smtClean="0"/>
              <a:t>%</a:t>
            </a:r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LGA is the best </a:t>
            </a:r>
            <a:r>
              <a:rPr lang="en-IN" dirty="0" smtClean="0"/>
              <a:t>on time </a:t>
            </a:r>
            <a:r>
              <a:rPr lang="en-IN" dirty="0" smtClean="0"/>
              <a:t>departure airport with a score of 65%</a:t>
            </a:r>
          </a:p>
          <a:p>
            <a:pPr marL="265113" indent="-265113" algn="just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</p:txBody>
      </p:sp>
      <p:pic>
        <p:nvPicPr>
          <p:cNvPr id="36866" name="Picture 2" descr="E:\Anupam\HomeDocs\DataScience\UpX-Academy\DataAnalyticsWithPython\Project\Project_1_NYC-Flight_Data\Image 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896" y="809478"/>
            <a:ext cx="4713955" cy="3511799"/>
          </a:xfrm>
          <a:prstGeom prst="rect">
            <a:avLst/>
          </a:prstGeom>
          <a:noFill/>
        </p:spPr>
      </p:pic>
      <p:pic>
        <p:nvPicPr>
          <p:cNvPr id="36868" name="Picture 4" descr="E:\Anupam\HomeDocs\DataScience\UpX-Academy\DataAnalyticsWithPython\Project\Project_1_NYC-Flight_Data\Image 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8973" y="908927"/>
            <a:ext cx="3896744" cy="28930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SECTOMILLISECCONVERTED" val="1"/>
  <p:tag name="MMPROD_UIDATA" val="&lt;database version=&quot;6.0&quot;&gt;&lt;object type=&quot;1&quot; unique_id=&quot;10001&quot;&gt;&lt;object type=&quot;8&quot; unique_id=&quot;717709&quot;&gt;&lt;/object&gt;&lt;object type=&quot;2&quot; unique_id=&quot;717710&quot;&gt;&lt;object type=&quot;3&quot; unique_id=&quot;717712&quot;&gt;&lt;property id=&quot;20148&quot; value=&quot;5&quot;/&gt;&lt;property id=&quot;20300&quot; value=&quot;Slide 1 - &amp;quot;Adobe Personalization Solution April 2012&amp;quot;&quot;/&gt;&lt;property id=&quot;20307&quot; value=&quot;274&quot;/&gt;&lt;/object&gt;&lt;object type=&quot;3&quot; unique_id=&quot;1016012&quot;&gt;&lt;property id=&quot;20148&quot; value=&quot;5&quot;/&gt;&lt;property id=&quot;20300&quot; value=&quot;Slide 8 - &amp;quot;Adobe &amp;amp; Digital Marketing&amp;quot;&quot;/&gt;&lt;property id=&quot;20307&quot; value=&quot;396&quot;/&gt;&lt;/object&gt;&lt;object type=&quot;3&quot; unique_id=&quot;1016013&quot;&gt;&lt;property id=&quot;20148&quot; value=&quot;5&quot;/&gt;&lt;property id=&quot;20300&quot; value=&quot;Slide 9 - &amp;quot;Personalized Engagement&amp;quot;&quot;/&gt;&lt;property id=&quot;20307&quot; value=&quot;397&quot;/&gt;&lt;/object&gt;&lt;object type=&quot;3&quot; unique_id=&quot;1016014&quot;&gt;&lt;property id=&quot;20148&quot; value=&quot;5&quot;/&gt;&lt;property id=&quot;20300&quot; value=&quot;Slide 18 - &amp;quot;Adobe Visitor Profile – the key to unlocking visitor intent   &amp;quot;&quot;/&gt;&lt;property id=&quot;20307&quot; value=&quot;398&quot;/&gt;&lt;/object&gt;&lt;object type=&quot;3&quot; unique_id=&quot;1016017&quot;&gt;&lt;property id=&quot;20148&quot; value=&quot;5&quot;/&gt;&lt;property id=&quot;20300&quot; value=&quot;Slide 34 - &amp;quot;Combine to personalize high-value experiences throughout site&amp;quot;&quot;/&gt;&lt;property id=&quot;20307&quot; value=&quot;401&quot;/&gt;&lt;/object&gt;&lt;object type=&quot;3&quot; unique_id=&quot;1016018&quot;&gt;&lt;property id=&quot;20148&quot; value=&quot;5&quot;/&gt;&lt;property id=&quot;20300&quot; value=&quot;Slide 35 - &amp;quot;Combine to personalize high-value experiences throughout site&amp;quot;&quot;/&gt;&lt;property id=&quot;20307&quot; value=&quot;402&quot;/&gt;&lt;/object&gt;&lt;object type=&quot;3&quot; unique_id=&quot;1016019&quot;&gt;&lt;property id=&quot;20148&quot; value=&quot;5&quot;/&gt;&lt;property id=&quot;20300&quot; value=&quot;Slide 36 - &amp;quot;Combine to personalize high-value experiences throughout site&amp;quot;&quot;/&gt;&lt;property id=&quot;20307&quot; value=&quot;403&quot;/&gt;&lt;/object&gt;&lt;object type=&quot;3&quot; unique_id=&quot;1016020&quot;&gt;&lt;property id=&quot;20148&quot; value=&quot;5&quot;/&gt;&lt;property id=&quot;20300&quot; value=&quot;Slide 37 - &amp;quot;Combine to personalize high-value experiences throughout site&amp;quot;&quot;/&gt;&lt;property id=&quot;20307&quot; value=&quot;404&quot;/&gt;&lt;/object&gt;&lt;object type=&quot;3&quot; unique_id=&quot;1016021&quot;&gt;&lt;property id=&quot;20148&quot; value=&quot;5&quot;/&gt;&lt;property id=&quot;20300&quot; value=&quot;Slide 38 - &amp;quot;Combine to personalize high-value experiences throughout site&amp;quot;&quot;/&gt;&lt;property id=&quot;20307&quot; value=&quot;405&quot;/&gt;&lt;/object&gt;&lt;object type=&quot;3&quot; unique_id=&quot;1016028&quot;&gt;&lt;property id=&quot;20148&quot; value=&quot;5&quot;/&gt;&lt;property id=&quot;20300&quot; value=&quot;Slide 48&quot;/&gt;&lt;property id=&quot;20307&quot; value=&quot;412&quot;/&gt;&lt;/object&gt;&lt;object type=&quot;3&quot; unique_id=&quot;1016538&quot;&gt;&lt;property id=&quot;20148&quot; value=&quot;5&quot;/&gt;&lt;property id=&quot;20300&quot; value=&quot;Slide 40&quot;/&gt;&lt;property id=&quot;20307&quot; value=&quot;414&quot;/&gt;&lt;/object&gt;&lt;object type=&quot;3&quot; unique_id=&quot;1016539&quot;&gt;&lt;property id=&quot;20148&quot; value=&quot;5&quot;/&gt;&lt;property id=&quot;20300&quot; value=&quot;Slide 41 - &amp;quot;Automated behavioral targeting&amp;quot;&quot;/&gt;&lt;property id=&quot;20307&quot; value=&quot;415&quot;/&gt;&lt;/object&gt;&lt;object type=&quot;3&quot; unique_id=&quot;1016540&quot;&gt;&lt;property id=&quot;20148&quot; value=&quot;5&quot;/&gt;&lt;property id=&quot;20300&quot; value=&quot;Slide 42 - &amp;quot;Automated behavioral targeting&amp;quot;&quot;/&gt;&lt;property id=&quot;20307&quot; value=&quot;416&quot;/&gt;&lt;/object&gt;&lt;object type=&quot;3&quot; unique_id=&quot;1016541&quot;&gt;&lt;property id=&quot;20148&quot; value=&quot;5&quot;/&gt;&lt;property id=&quot;20300&quot; value=&quot;Slide 43 - &amp;quot;Automated behavioral targeting&amp;quot;&quot;/&gt;&lt;property id=&quot;20307&quot; value=&quot;417&quot;/&gt;&lt;/object&gt;&lt;object type=&quot;3&quot; unique_id=&quot;1016542&quot;&gt;&lt;property id=&quot;20148&quot; value=&quot;5&quot;/&gt;&lt;property id=&quot;20300&quot; value=&quot;Slide 44 - &amp;quot;A complete picture of the customer is formed…&amp;quot;&quot;/&gt;&lt;property id=&quot;20307&quot; value=&quot;418&quot;/&gt;&lt;/object&gt;&lt;object type=&quot;3&quot; unique_id=&quot;1016543&quot;&gt;&lt;property id=&quot;20148&quot; value=&quot;5&quot;/&gt;&lt;property id=&quot;20300&quot; value=&quot;Slide 45 - &amp;quot;… that helps you connect him with the right content &amp;amp; products.&amp;quot;&quot;/&gt;&lt;property id=&quot;20307&quot; value=&quot;413&quot;/&gt;&lt;/object&gt;&lt;object type=&quot;3&quot; unique_id=&quot;1016733&quot;&gt;&lt;property id=&quot;20148&quot; value=&quot;5&quot;/&gt;&lt;property id=&quot;20300&quot; value=&quot;Slide 2 - &amp;quot;Adobe’s Vision&amp;quot;&quot;/&gt;&lt;property id=&quot;20307&quot; value=&quot;419&quot;/&gt;&lt;/object&gt;&lt;object type=&quot;3&quot; unique_id=&quot;1016734&quot;&gt;&lt;property id=&quot;20148&quot; value=&quot;5&quot;/&gt;&lt;property id=&quot;20300&quot; value=&quot;Slide 3&quot;/&gt;&lt;property id=&quot;20307&quot; value=&quot;420&quot;/&gt;&lt;/object&gt;&lt;object type=&quot;3&quot; unique_id=&quot;1016735&quot;&gt;&lt;property id=&quot;20148&quot; value=&quot;5&quot;/&gt;&lt;property id=&quot;20300&quot; value=&quot;Slide 4 - &amp;quot;Digital experiences are ubiquitous&amp;quot;&quot;/&gt;&lt;property id=&quot;20307&quot; value=&quot;421&quot;/&gt;&lt;/object&gt;&lt;object type=&quot;3&quot; unique_id=&quot;1016736&quot;&gt;&lt;property id=&quot;20148&quot; value=&quot;5&quot;/&gt;&lt;property id=&quot;20300&quot; value=&quot;Slide 5 - &amp;quot;What are the top digital marketing imperatives?&amp;quot;&quot;/&gt;&lt;property id=&quot;20307&quot; value=&quot;422&quot;/&gt;&lt;/object&gt;&lt;object type=&quot;3&quot; unique_id=&quot;1016737&quot;&gt;&lt;property id=&quot;20148&quot; value=&quot;5&quot;/&gt;&lt;property id=&quot;20300&quot; value=&quot;Slide 6 - &amp;quot;Digital marketing optimization – helping our customers make more money.&amp;quot;&quot;/&gt;&lt;property id=&quot;20307&quot; value=&quot;423&quot;/&gt;&lt;/object&gt;&lt;object type=&quot;3&quot; unique_id=&quot;1016738&quot;&gt;&lt;property id=&quot;20148&quot; value=&quot;5&quot;/&gt;&lt;property id=&quot;20300&quot; value=&quot;Slide 7&quot;/&gt;&lt;property id=&quot;20307&quot; value=&quot;425&quot;/&gt;&lt;/object&gt;&lt;object type=&quot;3&quot; unique_id=&quot;1016739&quot;&gt;&lt;property id=&quot;20148&quot; value=&quot;5&quot;/&gt;&lt;property id=&quot;20300&quot; value=&quot;Slide 47&quot;/&gt;&lt;property id=&quot;20307&quot; value=&quot;424&quot;/&gt;&lt;/object&gt;&lt;object type=&quot;3&quot; unique_id=&quot;1017188&quot;&gt;&lt;property id=&quot;20148&quot; value=&quot;5&quot;/&gt;&lt;property id=&quot;20300&quot; value=&quot;Slide 11 - &amp;quot;Personalization should be optimized to support business goals&amp;quot;&quot;/&gt;&lt;property id=&quot;20307&quot; value=&quot;428&quot;/&gt;&lt;/object&gt;&lt;object type=&quot;3&quot; unique_id=&quot;1017189&quot;&gt;&lt;property id=&quot;20148&quot; value=&quot;5&quot;/&gt;&lt;property id=&quot;20300&quot; value=&quot;Slide 12 - &amp;quot;Personalizing the digital shopping experience&amp;quot;&quot;/&gt;&lt;property id=&quot;20307&quot; value=&quot;429&quot;/&gt;&lt;/object&gt;&lt;object type=&quot;3&quot; unique_id=&quot;1017190&quot;&gt;&lt;property id=&quot;20148&quot; value=&quot;5&quot;/&gt;&lt;property id=&quot;20300&quot; value=&quot;Slide 13 - &amp;quot;Personalizing to qualify high tech prospects&amp;quot;&quot;/&gt;&lt;property id=&quot;20307&quot; value=&quot;430&quot;/&gt;&lt;/object&gt;&lt;object type=&quot;3&quot; unique_id=&quot;1017191&quot;&gt;&lt;property id=&quot;20148&quot; value=&quot;5&quot;/&gt;&lt;property id=&quot;20300&quot; value=&quot;Slide 14&quot;/&gt;&lt;property id=&quot;20307&quot; value=&quot;431&quot;/&gt;&lt;/object&gt;&lt;object type=&quot;3&quot; unique_id=&quot;1017192&quot;&gt;&lt;property id=&quot;20148&quot; value=&quot;5&quot;/&gt;&lt;property id=&quot;20300&quot; value=&quot;Slide 15 - &amp;quot;Financial services: personalizing customer &amp;amp; prospect experiences&amp;quot;&quot;/&gt;&lt;property id=&quot;20307&quot; value=&quot;432&quot;/&gt;&lt;/object&gt;&lt;object type=&quot;3&quot; unique_id=&quot;1017194&quot;&gt;&lt;property id=&quot;20148&quot; value=&quot;5&quot;/&gt;&lt;property id=&quot;20300&quot; value=&quot;Slide 46&quot;/&gt;&lt;property id=&quot;20307&quot; value=&quot;426&quot;/&gt;&lt;/object&gt;&lt;object type=&quot;3&quot; unique_id=&quot;1017379&quot;&gt;&lt;property id=&quot;20148&quot; value=&quot;5&quot;/&gt;&lt;property id=&quot;20300&quot; value=&quot;Slide 17&quot;/&gt;&lt;property id=&quot;20307&quot; value=&quot;434&quot;/&gt;&lt;/object&gt;&lt;object type=&quot;3&quot; unique_id=&quot;1017380&quot;&gt;&lt;property id=&quot;20148&quot; value=&quot;5&quot;/&gt;&lt;property id=&quot;20300&quot; value=&quot;Slide 39 - &amp;quot;Challenge: when segments become difficult to define and manage?&amp;quot;&quot;/&gt;&lt;property id=&quot;20307&quot; value=&quot;433&quot;/&gt;&lt;/object&gt;&lt;object type=&quot;3&quot; unique_id=&quot;1018367&quot;&gt;&lt;property id=&quot;20148&quot; value=&quot;5&quot;/&gt;&lt;property id=&quot;20300&quot; value=&quot;Slide 10 - &amp;quot;Adobe Personalization Solution&amp;quot;&quot;/&gt;&lt;property id=&quot;20307&quot; value=&quot;449&quot;/&gt;&lt;/object&gt;&lt;object type=&quot;3&quot; unique_id=&quot;1018368&quot;&gt;&lt;property id=&quot;20148&quot; value=&quot;5&quot;/&gt;&lt;property id=&quot;20300&quot; value=&quot;Slide 16 - &amp;quot;Personalization: driven by data – optimized against KPIs&amp;quot;&quot;/&gt;&lt;property id=&quot;20307&quot; value=&quot;450&quot;/&gt;&lt;/object&gt;&lt;object type=&quot;3&quot; unique_id=&quot;1018369&quot;&gt;&lt;property id=&quot;20148&quot; value=&quot;5&quot;/&gt;&lt;property id=&quot;20300&quot; value=&quot;Slide 19 - &amp;quot;What data can you leverage to personalize?&amp;quot;&quot;/&gt;&lt;property id=&quot;20307&quot; value=&quot;435&quot;/&gt;&lt;/object&gt;&lt;object type=&quot;3&quot; unique_id=&quot;1018370&quot;&gt;&lt;property id=&quot;20148&quot; value=&quot;5&quot;/&gt;&lt;property id=&quot;20300&quot; value=&quot;Slide 20 - &amp;quot;What data can you leverage to personalize?&amp;quot;&quot;/&gt;&lt;property id=&quot;20307&quot; value=&quot;436&quot;/&gt;&lt;/object&gt;&lt;object type=&quot;3&quot; unique_id=&quot;1018371&quot;&gt;&lt;property id=&quot;20148&quot; value=&quot;5&quot;/&gt;&lt;property id=&quot;20300&quot; value=&quot;Slide 21 - &amp;quot;Sometimes all it takes is a single data point…&amp;quot;&quot;/&gt;&lt;property id=&quot;20307&quot; value=&quot;445&quot;/&gt;&lt;/object&gt;&lt;object type=&quot;3&quot; unique_id=&quot;1018372&quot;&gt;&lt;property id=&quot;20148&quot; value=&quot;5&quot;/&gt;&lt;property id=&quot;20300&quot; value=&quot;Slide 22 - &amp;quot;What data can you leverage to personalize?&amp;quot;&quot;/&gt;&lt;property id=&quot;20307&quot; value=&quot;437&quot;/&gt;&lt;/object&gt;&lt;object type=&quot;3&quot; unique_id=&quot;1018373&quot;&gt;&lt;property id=&quot;20148&quot; value=&quot;5&quot;/&gt;&lt;property id=&quot;20300&quot; value=&quot;Slide 23 - &amp;quot;What data can you leverage to personalize?&amp;quot;&quot;/&gt;&lt;property id=&quot;20307&quot; value=&quot;438&quot;/&gt;&lt;/object&gt;&lt;object type=&quot;3&quot; unique_id=&quot;1018374&quot;&gt;&lt;property id=&quot;20148&quot; value=&quot;5&quot;/&gt;&lt;property id=&quot;20300&quot; value=&quot;Slide 24 - &amp;quot;A few more data points start to reveal affinities…&amp;quot;&quot;/&gt;&lt;property id=&quot;20307&quot; value=&quot;446&quot;/&gt;&lt;/object&gt;&lt;object type=&quot;3&quot; unique_id=&quot;1018375&quot;&gt;&lt;property id=&quot;20148&quot; value=&quot;5&quot;/&gt;&lt;property id=&quot;20300&quot; value=&quot;Slide 25 - &amp;quot;What data can you leverage to personalize?&amp;quot;&quot;/&gt;&lt;property id=&quot;20307&quot; value=&quot;439&quot;/&gt;&lt;/object&gt;&lt;object type=&quot;3&quot; unique_id=&quot;1018376&quot;&gt;&lt;property id=&quot;20148&quot; value=&quot;5&quot;/&gt;&lt;property id=&quot;20300&quot; value=&quot;Slide 26 - &amp;quot;What data can you leverage to personalize?&amp;quot;&quot;/&gt;&lt;property id=&quot;20307&quot; value=&quot;440&quot;/&gt;&lt;/object&gt;&lt;object type=&quot;3&quot; unique_id=&quot;1018377&quot;&gt;&lt;property id=&quot;20148&quot; value=&quot;5&quot;/&gt;&lt;property id=&quot;20300&quot; value=&quot;Slide 27 - &amp;quot;The visitor profile: what do businesses have they can leverage?&amp;quot;&quot;/&gt;&lt;property id=&quot;20307&quot; value=&quot;447&quot;/&gt;&lt;/object&gt;&lt;object type=&quot;3&quot; unique_id=&quot;1018378&quot;&gt;&lt;property id=&quot;20148&quot; value=&quot;5&quot;/&gt;&lt;property id=&quot;20300&quot; value=&quot;Slide 28 - &amp;quot;What data can you leverage to personalize?&amp;quot;&quot;/&gt;&lt;property id=&quot;20307&quot; value=&quot;441&quot;/&gt;&lt;/object&gt;&lt;object type=&quot;3&quot; unique_id=&quot;1018379&quot;&gt;&lt;property id=&quot;20148&quot; value=&quot;5&quot;/&gt;&lt;property id=&quot;20300&quot; value=&quot;Slide 29 - &amp;quot;What data can you leverage to personalize?&amp;quot;&quot;/&gt;&lt;property id=&quot;20307&quot; value=&quot;442&quot;/&gt;&lt;/object&gt;&lt;object type=&quot;3&quot; unique_id=&quot;1018380&quot;&gt;&lt;property id=&quot;20148&quot; value=&quot;5&quot;/&gt;&lt;property id=&quot;20300&quot; value=&quot;Slide 30 - &amp;quot;Personalize based on external temporal variables that affect visitor behavior&amp;quot;&quot;/&gt;&lt;property id=&quot;20307&quot; value=&quot;451&quot;/&gt;&lt;/object&gt;&lt;object type=&quot;3&quot; unique_id=&quot;1018381&quot;&gt;&lt;property id=&quot;20148&quot; value=&quot;5&quot;/&gt;&lt;property id=&quot;20300&quot; value=&quot;Slide 31 - &amp;quot;What data can you leverage to personalize?&amp;quot;&quot;/&gt;&lt;property id=&quot;20307&quot; value=&quot;443&quot;/&gt;&lt;/object&gt;&lt;object type=&quot;3&quot; unique_id=&quot;1018382&quot;&gt;&lt;property id=&quot;20148&quot; value=&quot;5&quot;/&gt;&lt;property id=&quot;20300&quot; value=&quot;Slide 32 - &amp;quot;What data can you leverage to personalize?&amp;quot;&quot;/&gt;&lt;property id=&quot;20307&quot; value=&quot;444&quot;/&gt;&lt;/object&gt;&lt;object type=&quot;3&quot; unique_id=&quot;1018383&quot;&gt;&lt;property id=&quot;20148&quot; value=&quot;5&quot;/&gt;&lt;property id=&quot;20300&quot; value=&quot;Slide 33 - &amp;quot;Augmenting the visitor profile: what else do businesses have they can leverage?&amp;quot;&quot;/&gt;&lt;property id=&quot;20307&quot; value=&quot;448&quot;/&gt;&lt;/object&gt;&lt;object type=&quot;3&quot; unique_id=&quot;1019896&quot;&gt;&lt;property id=&quot;20148&quot; value=&quot;5&quot;/&gt;&lt;property id=&quot;20300&quot; value=&quot;Slide 49 - &amp;quot;Visitor profile gleans intent from behavior and enables targeted discovery&amp;quot;&quot;/&gt;&lt;property id=&quot;20307&quot; value=&quot;452&quot;/&gt;&lt;/object&gt;&lt;object type=&quot;3&quot; unique_id=&quot;1019897&quot;&gt;&lt;property id=&quot;20148&quot; value=&quot;5&quot;/&gt;&lt;property id=&quot;20300&quot; value=&quot;Slide 50 - &amp;quot;Right content and products to right person – at the right time&amp;quot;&quot;/&gt;&lt;property id=&quot;20307&quot; value=&quot;453&quot;/&gt;&lt;/object&gt;&lt;object type=&quot;3&quot; unique_id=&quot;1019898&quot;&gt;&lt;property id=&quot;20148&quot; value=&quot;5&quot;/&gt;&lt;property id=&quot;20300&quot; value=&quot;Slide 51 - &amp;quot;Personalization through profile-driven dynamic content&amp;quot;&quot;/&gt;&lt;property id=&quot;20307&quot; value=&quot;457&quot;/&gt;&lt;/object&gt;&lt;object type=&quot;3&quot; unique_id=&quot;1019899&quot;&gt;&lt;property id=&quot;20148&quot; value=&quot;5&quot;/&gt;&lt;property id=&quot;20300&quot; value=&quot;Slide 52 - &amp;quot;Natalie’s experience&amp;quot;&quot;/&gt;&lt;property id=&quot;20307&quot; value=&quot;454&quot;/&gt;&lt;/object&gt;&lt;object type=&quot;3&quot; unique_id=&quot;1019900&quot;&gt;&lt;property id=&quot;20148&quot; value=&quot;5&quot;/&gt;&lt;property id=&quot;20300&quot; value=&quot;Slide 53 - &amp;quot;Kevin’s experience&amp;quot;&quot;/&gt;&lt;property id=&quot;20307&quot; value=&quot;455&quot;/&gt;&lt;/object&gt;&lt;object type=&quot;3&quot; unique_id=&quot;1019901&quot;&gt;&lt;property id=&quot;20148&quot; value=&quot;5&quot;/&gt;&lt;property id=&quot;20300&quot; value=&quot;Slide 54 - &amp;quot;Brenden’s experience&amp;quot;&quot;/&gt;&lt;property id=&quot;20307&quot; value=&quot;456&quot;/&gt;&lt;/object&gt;&lt;/object&gt;&lt;/object&gt;&lt;/database&gt;"/>
</p:tagLst>
</file>

<file path=ppt/theme/theme1.xml><?xml version="1.0" encoding="utf-8"?>
<a:theme xmlns:a="http://schemas.openxmlformats.org/drawingml/2006/main" name="Adobe Master 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obe Master Widescreen 2012a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90424</TotalTime>
  <Words>1461</Words>
  <Application>Microsoft Office PowerPoint</Application>
  <PresentationFormat>Custom</PresentationFormat>
  <Paragraphs>182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Adobe Master Widescreen</vt:lpstr>
      <vt:lpstr>Adobe Master Widescreen 2012a</vt:lpstr>
      <vt:lpstr>NYC Flight Data – Data Analytics with Python Project Report</vt:lpstr>
      <vt:lpstr>Agenda</vt:lpstr>
      <vt:lpstr>NYC Flight Data – Project Description</vt:lpstr>
      <vt:lpstr>NYC Flight Data – Business Questions to be addressed</vt:lpstr>
      <vt:lpstr>NYC Flight Data – Description of the dataset? </vt:lpstr>
      <vt:lpstr>Air Quality – How good is the quality of data collected? </vt:lpstr>
      <vt:lpstr>Air Quality – How good is the quality of data collected? </vt:lpstr>
      <vt:lpstr>Airport Performance: Concentration of Carriers at the origin airports?  </vt:lpstr>
      <vt:lpstr>Airport Performance: Best airports for on-time arrival &amp; departure of flights?  </vt:lpstr>
      <vt:lpstr>Airport Performance: Which month are have the least airline traffic?  </vt:lpstr>
      <vt:lpstr>Airport Performance: What is the hourly traffic of flights?  </vt:lpstr>
      <vt:lpstr>Carrier Performance: What is the hourly traffic of flights?  </vt:lpstr>
      <vt:lpstr>Carrier Performance : Which airlines has fastest and slowest speed?  </vt:lpstr>
      <vt:lpstr>Flight Delays: Pattern of delay of short, medium and long distance flights?  </vt:lpstr>
      <vt:lpstr>Flight Delays: What is the average departure delay of each airline at Origin?  </vt:lpstr>
      <vt:lpstr>Flight Delays: Which flights are delayed by more than 30 minutes?  </vt:lpstr>
      <vt:lpstr>Flight Delays: How do delays of flights vary over the day?  </vt:lpstr>
      <vt:lpstr>Sector Performance: Which sectors are the most busy and which are least busy?  </vt:lpstr>
      <vt:lpstr>Is there a relation between flight delays and sectors congestion?  </vt:lpstr>
      <vt:lpstr>Slide 20</vt:lpstr>
    </vt:vector>
  </TitlesOfParts>
  <Company>Adobe Systems Incorporated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Digital Marketing :: Integrations that drive the One Adobe Story</dc:title>
  <dc:subject>Adobe Digital Marketing</dc:subject>
  <dc:creator>Drew Burns</dc:creator>
  <cp:keywords>ADMS,WEM,DMS</cp:keywords>
  <cp:lastModifiedBy>Anupam Ranjan</cp:lastModifiedBy>
  <cp:revision>2142</cp:revision>
  <dcterms:created xsi:type="dcterms:W3CDTF">2009-08-20T18:55:32Z</dcterms:created>
  <dcterms:modified xsi:type="dcterms:W3CDTF">2018-10-01T18:33:45Z</dcterms:modified>
</cp:coreProperties>
</file>