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3E990-92F9-474A-B8E2-A356FD17DF9B}" v="68" dt="2025-06-13T10:30:10.5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11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6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5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3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57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4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4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7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9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5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3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22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DFF67-8E3F-81BB-0276-60D1624E8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4091"/>
            <a:ext cx="9144000" cy="2387600"/>
          </a:xfrm>
        </p:spPr>
        <p:txBody>
          <a:bodyPr>
            <a:normAutofit/>
          </a:bodyPr>
          <a:lstStyle/>
          <a:p>
            <a:r>
              <a:rPr lang="en-US" sz="2800" b="1"/>
              <a:t>🧠 </a:t>
            </a:r>
            <a:r>
              <a:rPr lang="en-US" sz="2800" b="1">
                <a:latin typeface="Aptos" panose="020B0004020202020204" pitchFamily="34" charset="0"/>
              </a:rPr>
              <a:t>RCA #2  Pixel Fired But Cookie Sync Blocked</a:t>
            </a:r>
            <a:br>
              <a:rPr lang="en-IN" sz="2000"/>
            </a:br>
            <a:br>
              <a:rPr lang="en-IN" sz="2000"/>
            </a:br>
            <a:br>
              <a:rPr lang="en-IN" sz="2000"/>
            </a:br>
            <a:br>
              <a:rPr lang="en-IN" sz="2000"/>
            </a:br>
            <a:r>
              <a:rPr lang="en-US" sz="2400"/>
              <a:t>🎯 </a:t>
            </a:r>
            <a:r>
              <a:rPr lang="en-US" sz="2400">
                <a:latin typeface="Aptos" panose="020B0004020202020204" pitchFamily="34" charset="0"/>
              </a:rPr>
              <a:t>Signal Type: Trust Signal</a:t>
            </a:r>
            <a:r>
              <a:rPr lang="en-US" sz="2000">
                <a:latin typeface="Aptos" panose="020B0004020202020204" pitchFamily="34" charset="0"/>
              </a:rPr>
              <a:t>  </a:t>
            </a:r>
            <a:br>
              <a:rPr lang="en-IN" sz="2000">
                <a:latin typeface="Aptos" panose="020B0004020202020204" pitchFamily="34" charset="0"/>
              </a:rPr>
            </a:br>
            <a:br>
              <a:rPr lang="en-IN" sz="2000">
                <a:latin typeface="Aptos" panose="020B0004020202020204" pitchFamily="34" charset="0"/>
              </a:rPr>
            </a:br>
            <a:r>
              <a:rPr lang="en-US" sz="2000">
                <a:latin typeface="Aptos" panose="020B0004020202020204" pitchFamily="34" charset="0"/>
              </a:rPr>
              <a:t>📦 GTM tag fired, but conversions not recorded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39350-1D75-FF9C-2FDC-BC597B329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390967"/>
            <a:ext cx="4168876" cy="371168"/>
          </a:xfrm>
        </p:spPr>
        <p:txBody>
          <a:bodyPr>
            <a:normAutofit/>
          </a:bodyPr>
          <a:lstStyle/>
          <a:p>
            <a:r>
              <a:rPr lang="en-IN" sz="1600">
                <a:solidFill>
                  <a:schemeClr val="tx1"/>
                </a:solidFill>
              </a:rPr>
              <a:t>🚀 system-first RCA Series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17E44B1-7987-B9DD-4D78-D9E20C100C1A}"/>
              </a:ext>
            </a:extLst>
          </p:cNvPr>
          <p:cNvSpPr txBox="1">
            <a:spLocks/>
          </p:cNvSpPr>
          <p:nvPr/>
        </p:nvSpPr>
        <p:spPr>
          <a:xfrm>
            <a:off x="8023126" y="6390967"/>
            <a:ext cx="4168876" cy="371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>
                <a:solidFill>
                  <a:schemeClr val="tx1"/>
                </a:solidFill>
              </a:rPr>
              <a:t>#</a:t>
            </a:r>
            <a:r>
              <a:rPr lang="en-US" sz="2400" err="1">
                <a:solidFill>
                  <a:schemeClr val="tx1"/>
                </a:solidFill>
              </a:rPr>
              <a:t>AttributionBreak</a:t>
            </a:r>
            <a:r>
              <a:rPr lang="en-US" sz="2400">
                <a:solidFill>
                  <a:schemeClr val="tx1"/>
                </a:solidFill>
              </a:rPr>
              <a:t> #GTM #CookieSync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67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1B72-FDDC-00B0-3E01-C3B2FDD3F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4971"/>
          </a:xfrm>
        </p:spPr>
        <p:txBody>
          <a:bodyPr/>
          <a:lstStyle/>
          <a:p>
            <a:pPr algn="ctr"/>
            <a:r>
              <a:rPr lang="en-IN" b="1"/>
              <a:t>Root Cause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47B9-3144-5DC6-3870-0DC564FC6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065" y="1996586"/>
            <a:ext cx="8589108" cy="3425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307 Redirect Broke Cookie Sync</a:t>
            </a:r>
          </a:p>
          <a:p>
            <a:pPr marL="0" indent="0">
              <a:buNone/>
            </a:pPr>
            <a:endParaRPr lang="en-IN"/>
          </a:p>
          <a:p>
            <a:pPr marL="292608" lvl="1" indent="0">
              <a:buNone/>
            </a:pPr>
            <a:r>
              <a:rPr lang="en-US"/>
              <a:t>❌ GTM fired the tag  </a:t>
            </a:r>
            <a:endParaRPr lang="en-IN"/>
          </a:p>
          <a:p>
            <a:pPr marL="292608" lvl="1" indent="0">
              <a:buNone/>
            </a:pPr>
            <a:r>
              <a:rPr lang="en-US"/>
              <a:t>❌ Vendor saw 0 conversions  </a:t>
            </a:r>
            <a:endParaRPr lang="en-IN"/>
          </a:p>
          <a:p>
            <a:pPr marL="292608" lvl="1" indent="0">
              <a:buNone/>
            </a:pPr>
            <a:r>
              <a:rPr lang="en-US"/>
              <a:t>❌ Identity payload lost mid-redirect</a:t>
            </a:r>
          </a:p>
          <a:p>
            <a:pPr marL="292608" lvl="1" indent="0">
              <a:buNone/>
            </a:pPr>
            <a:endParaRPr lang="en-IN"/>
          </a:p>
          <a:p>
            <a:pPr marL="0" indent="0">
              <a:buNone/>
            </a:pPr>
            <a:r>
              <a:rPr lang="en-US" b="1"/>
              <a:t>🔍 Network tab showed 307 status  </a:t>
            </a:r>
            <a:endParaRPr lang="en-IN" b="1"/>
          </a:p>
          <a:p>
            <a:pPr marL="0" indent="0">
              <a:buNone/>
            </a:pPr>
            <a:r>
              <a:rPr lang="en-US" b="1"/>
              <a:t>🔍 Application tab: no cookie set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E8BC39E-3EC0-3351-318D-96927610DC2C}"/>
              </a:ext>
            </a:extLst>
          </p:cNvPr>
          <p:cNvSpPr txBox="1">
            <a:spLocks/>
          </p:cNvSpPr>
          <p:nvPr/>
        </p:nvSpPr>
        <p:spPr>
          <a:xfrm>
            <a:off x="0" y="6486832"/>
            <a:ext cx="4168876" cy="3711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>
                <a:solidFill>
                  <a:schemeClr val="tx1"/>
                </a:solidFill>
              </a:rPr>
              <a:t>🚀 system-first RCA Series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D820AB-7390-98C7-233B-54D04699B13F}"/>
              </a:ext>
            </a:extLst>
          </p:cNvPr>
          <p:cNvSpPr txBox="1"/>
          <p:nvPr/>
        </p:nvSpPr>
        <p:spPr>
          <a:xfrm>
            <a:off x="8428703" y="6417696"/>
            <a:ext cx="3694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#</a:t>
            </a:r>
            <a:r>
              <a:rPr lang="en-US" sz="1800" err="1"/>
              <a:t>AttributionBreak</a:t>
            </a:r>
            <a:r>
              <a:rPr lang="en-US" sz="1800"/>
              <a:t> #GTM #CookieSync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43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FD6B-69D0-E53D-74AB-DED746A5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/>
              <a:t>Fix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6C4EF-2DD7-CE56-2CEF-01B611702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49910"/>
            <a:ext cx="10058400" cy="3519184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Fix: Direct 302 Pixel Call</a:t>
            </a:r>
          </a:p>
          <a:p>
            <a:pPr marL="0" indent="0">
              <a:buNone/>
            </a:pPr>
            <a:endParaRPr lang="en-IN" b="1"/>
          </a:p>
          <a:p>
            <a:pPr marL="292608" lvl="1" indent="0">
              <a:buNone/>
            </a:pPr>
            <a:r>
              <a:rPr lang="en-US"/>
              <a:t>✅ Query preserved</a:t>
            </a:r>
            <a:endParaRPr lang="en-IN"/>
          </a:p>
          <a:p>
            <a:pPr marL="292608" lvl="1" indent="0">
              <a:buNone/>
            </a:pPr>
            <a:r>
              <a:rPr lang="en-US"/>
              <a:t>✅ Cookie synced  </a:t>
            </a:r>
            <a:endParaRPr lang="en-IN"/>
          </a:p>
          <a:p>
            <a:pPr marL="292608" lvl="1" indent="0">
              <a:buNone/>
            </a:pPr>
            <a:r>
              <a:rPr lang="en-US"/>
              <a:t>✅ Vendor dashboard: conversions back</a:t>
            </a:r>
          </a:p>
          <a:p>
            <a:pPr marL="292608" lvl="1" indent="0">
              <a:buNone/>
            </a:pPr>
            <a:endParaRPr lang="en-IN"/>
          </a:p>
          <a:p>
            <a:pPr marL="0" indent="0">
              <a:buNone/>
            </a:pPr>
            <a:r>
              <a:rPr lang="en-US"/>
              <a:t>💡 </a:t>
            </a:r>
            <a:r>
              <a:rPr lang="en-US" b="1"/>
              <a:t>Signal breaks can hide behind working tags.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9B89CDF-95AD-FB89-EDCD-A6C593D978FA}"/>
              </a:ext>
            </a:extLst>
          </p:cNvPr>
          <p:cNvSpPr txBox="1">
            <a:spLocks/>
          </p:cNvSpPr>
          <p:nvPr/>
        </p:nvSpPr>
        <p:spPr>
          <a:xfrm>
            <a:off x="0" y="6390967"/>
            <a:ext cx="4168876" cy="3711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>
                <a:solidFill>
                  <a:schemeClr val="tx1"/>
                </a:solidFill>
              </a:rPr>
              <a:t>🚀 system-first RCA Series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893B7A-1466-E6E8-DC98-5FDFA9BBF4B7}"/>
              </a:ext>
            </a:extLst>
          </p:cNvPr>
          <p:cNvSpPr txBox="1"/>
          <p:nvPr/>
        </p:nvSpPr>
        <p:spPr>
          <a:xfrm>
            <a:off x="8438536" y="6481644"/>
            <a:ext cx="3753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#</a:t>
            </a:r>
            <a:r>
              <a:rPr lang="en-US" sz="1800" err="1"/>
              <a:t>AttributionBreak</a:t>
            </a:r>
            <a:r>
              <a:rPr lang="en-US" sz="1800"/>
              <a:t> #GTM #CookieSync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6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AC5E-E432-DB0D-9163-7CE71C3A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Insight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F7E36-D655-31E3-26EC-9B8E3CF45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🎯 Insight: GTM firing is not the end</a:t>
            </a:r>
            <a:endParaRPr lang="en-IN"/>
          </a:p>
          <a:p>
            <a:pPr marL="0" indent="0">
              <a:buNone/>
            </a:pPr>
            <a:r>
              <a:rPr lang="en-US" b="1"/>
              <a:t>Redirects can silently break attribution. </a:t>
            </a:r>
            <a:endParaRPr lang="en-IN" b="1"/>
          </a:p>
          <a:p>
            <a:pPr marL="0" indent="0">
              <a:buNone/>
            </a:pPr>
            <a:r>
              <a:rPr lang="en-US" b="1"/>
              <a:t>Test what happens *after* GTM.</a:t>
            </a:r>
            <a:endParaRPr lang="en-IN" b="1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US"/>
              <a:t>📎 GitHub RCA in comments </a:t>
            </a:r>
            <a:endParaRPr lang="en-IN"/>
          </a:p>
          <a:p>
            <a:pPr marL="0" indent="0">
              <a:buNone/>
            </a:pPr>
            <a:r>
              <a:rPr lang="en-US"/>
              <a:t> 🎥 Loom walkthrough coming soon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861F6E1-920E-0533-5202-296640E64233}"/>
              </a:ext>
            </a:extLst>
          </p:cNvPr>
          <p:cNvSpPr txBox="1">
            <a:spLocks/>
          </p:cNvSpPr>
          <p:nvPr/>
        </p:nvSpPr>
        <p:spPr>
          <a:xfrm>
            <a:off x="0" y="6390967"/>
            <a:ext cx="4168876" cy="3711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>
                <a:solidFill>
                  <a:schemeClr val="tx1"/>
                </a:solidFill>
              </a:rPr>
              <a:t>🚀 system-first RCA Series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A80FC1-F4F6-4A33-CA4F-7502BB6A1D8F}"/>
              </a:ext>
            </a:extLst>
          </p:cNvPr>
          <p:cNvSpPr txBox="1"/>
          <p:nvPr/>
        </p:nvSpPr>
        <p:spPr>
          <a:xfrm>
            <a:off x="8517194" y="6392803"/>
            <a:ext cx="4136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#</a:t>
            </a:r>
            <a:r>
              <a:rPr lang="en-US" sz="1800" err="1"/>
              <a:t>AttributionBreak</a:t>
            </a:r>
            <a:r>
              <a:rPr lang="en-US" sz="1800"/>
              <a:t> #GTM #CookieSync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06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A6A4B2CF6C8847BDCBE95383CFF64F" ma:contentTypeVersion="15" ma:contentTypeDescription="Create a new document." ma:contentTypeScope="" ma:versionID="33118566f99402590b04f64d6ab24f70">
  <xsd:schema xmlns:xsd="http://www.w3.org/2001/XMLSchema" xmlns:xs="http://www.w3.org/2001/XMLSchema" xmlns:p="http://schemas.microsoft.com/office/2006/metadata/properties" xmlns:ns3="6209386a-1103-45be-afc6-d2c3299613ff" xmlns:ns4="5d193153-43fe-41bc-b753-ed863bd9a734" targetNamespace="http://schemas.microsoft.com/office/2006/metadata/properties" ma:root="true" ma:fieldsID="c79cd090433c96c31a7f0befb564929b" ns3:_="" ns4:_="">
    <xsd:import namespace="6209386a-1103-45be-afc6-d2c3299613ff"/>
    <xsd:import namespace="5d193153-43fe-41bc-b753-ed863bd9a734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09386a-1103-45be-afc6-d2c3299613ff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193153-43fe-41bc-b753-ed863bd9a73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209386a-1103-45be-afc6-d2c3299613ff" xsi:nil="true"/>
  </documentManagement>
</p:properties>
</file>

<file path=customXml/itemProps1.xml><?xml version="1.0" encoding="utf-8"?>
<ds:datastoreItem xmlns:ds="http://schemas.openxmlformats.org/officeDocument/2006/customXml" ds:itemID="{19E345BD-9FBA-4CF3-9526-D035F769EE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09386a-1103-45be-afc6-d2c3299613ff"/>
    <ds:schemaRef ds:uri="5d193153-43fe-41bc-b753-ed863bd9a7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F5D7D5-7D1A-4908-A15A-5028D8BC14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401A18-871D-4FF3-A8F8-0FF71D6105F9}">
  <ds:schemaRefs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5d193153-43fe-41bc-b753-ed863bd9a734"/>
    <ds:schemaRef ds:uri="http://schemas.microsoft.com/office/infopath/2007/PartnerControls"/>
    <ds:schemaRef ds:uri="6209386a-1103-45be-afc6-d2c3299613ff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0</TotalTime>
  <Words>169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Calibri</vt:lpstr>
      <vt:lpstr>Calibri Light</vt:lpstr>
      <vt:lpstr>Retrospect</vt:lpstr>
      <vt:lpstr>🧠 RCA #2  Pixel Fired But Cookie Sync Blocked    🎯 Signal Type: Trust Signal    📦 GTM tag fired, but conversions not recorded</vt:lpstr>
      <vt:lpstr>Root Cause</vt:lpstr>
      <vt:lpstr>Fix</vt:lpstr>
      <vt:lpstr>Insight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🧠 RCA #2  Pixel Fired But Cookie Sync Blocked  🎯 Signal Type: Trust Signal    📦 GTM tag fired, but conversions not recorded</dc:title>
  <dc:creator>Shikhar</dc:creator>
  <cp:lastModifiedBy>Shikhar</cp:lastModifiedBy>
  <cp:revision>1</cp:revision>
  <dcterms:created xsi:type="dcterms:W3CDTF">2025-06-13T09:57:21Z</dcterms:created>
  <dcterms:modified xsi:type="dcterms:W3CDTF">2025-06-13T10:30:10Z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0x010100C3A6A4B2CF6C8847BDCBE95383CFF64F</vt:lpwstr>
  </property>
</Properties>
</file>