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BDF7E0-3B58-4725-8CA0-2345C1DD67FF}">
  <a:tblStyle styleId="{FBBDF7E0-3B58-4725-8CA0-2345C1DD67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27650" y="1631200"/>
            <a:ext cx="7688700" cy="308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00">
                <a:latin typeface="Arial"/>
                <a:ea typeface="Arial"/>
                <a:cs typeface="Arial"/>
                <a:sym typeface="Arial"/>
              </a:rPr>
              <a:t>The Tablet project was implemented with the expectation that rolling out tablets to for ordering and check payment would improve customer wait time and the overall customer experience as well as increase revenue through both added sales and cost reduction. The goal was to increase customer satisfaction to 98%.  At the time of the table rollout initiation survey’s showed a satisfaction rating of 72% which has since increased to 86% while also improving table turn times by 30 minutes and increasing monthly revenue by 20%.  The changes observed also managed to increase customers served by 10% daily which directly correlates to the additional revenue.</a:t>
            </a:r>
            <a:endParaRPr sz="1100">
              <a:latin typeface="Arial"/>
              <a:ea typeface="Arial"/>
              <a:cs typeface="Arial"/>
              <a:sym typeface="Arial"/>
            </a:endParaRPr>
          </a:p>
          <a:p>
            <a:pPr indent="0" lvl="0" marL="0" rtl="0" algn="l">
              <a:lnSpc>
                <a:spcPct val="95000"/>
              </a:lnSpc>
              <a:spcBef>
                <a:spcPts val="1200"/>
              </a:spcBef>
              <a:spcAft>
                <a:spcPts val="0"/>
              </a:spcAft>
              <a:buSzPts val="852"/>
              <a:buNone/>
            </a:pPr>
            <a:r>
              <a:rPr lang="en" sz="1100">
                <a:latin typeface="Arial"/>
                <a:ea typeface="Arial"/>
                <a:cs typeface="Arial"/>
                <a:sym typeface="Arial"/>
              </a:rPr>
              <a:t>These accomplishments were achieved through the processes of installing the tablets, teaching staff to use and train customers on the tablets and the improvements it allowed us to make in operational processes in our back of house.  Additionally the tablets enable us to continue gathering data directly from our customers in order to ensure we identify and stay in front of any challenges that could be compromising the experience and service our customers receive during each visit.  </a:t>
            </a:r>
            <a:endParaRPr sz="1100">
              <a:latin typeface="Arial"/>
              <a:ea typeface="Arial"/>
              <a:cs typeface="Arial"/>
              <a:sym typeface="Arial"/>
            </a:endParaRPr>
          </a:p>
          <a:p>
            <a:pPr indent="0" lvl="0" marL="0" rtl="0" algn="l">
              <a:lnSpc>
                <a:spcPct val="95000"/>
              </a:lnSpc>
              <a:spcBef>
                <a:spcPts val="1200"/>
              </a:spcBef>
              <a:spcAft>
                <a:spcPts val="0"/>
              </a:spcAft>
              <a:buSzPts val="852"/>
              <a:buNone/>
            </a:pPr>
            <a:r>
              <a:rPr lang="en" sz="1100">
                <a:latin typeface="Arial"/>
                <a:ea typeface="Arial"/>
                <a:cs typeface="Arial"/>
                <a:sym typeface="Arial"/>
              </a:rPr>
              <a:t>Through this process we have identified that there is still room for improvement in the within the kitchens that can be ironed out as we deploy tablets to other locations which will help further improve order accuracy and ultimately the satisfaction of our customer base. </a:t>
            </a:r>
            <a:endParaRPr sz="1100">
              <a:latin typeface="Arial"/>
              <a:ea typeface="Arial"/>
              <a:cs typeface="Arial"/>
              <a:sym typeface="Arial"/>
            </a:endParaRPr>
          </a:p>
          <a:p>
            <a:pPr indent="0" lvl="0" marL="0" rtl="0" algn="l">
              <a:lnSpc>
                <a:spcPct val="95000"/>
              </a:lnSpc>
              <a:spcBef>
                <a:spcPts val="1200"/>
              </a:spcBef>
              <a:spcAft>
                <a:spcPts val="1200"/>
              </a:spcAft>
              <a:buSzPts val="852"/>
              <a:buNone/>
            </a:pPr>
            <a:r>
              <a:t/>
            </a:r>
            <a:endParaRPr sz="11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19%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{FBBDF7E0-3B58-4725-8CA0-2345C1DD67FF}</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