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7" r:id="rId7"/>
    <p:sldId id="268" r:id="rId8"/>
    <p:sldId id="266" r:id="rId9"/>
    <p:sldId id="261" r:id="rId10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463040"/>
            <a:ext cx="9137160" cy="1968120"/>
          </a:xfrm>
          <a:prstGeom prst="rect">
            <a:avLst/>
          </a:prstGeom>
          <a:solidFill>
            <a:srgbClr val="ADB9CA">
              <a:alpha val="9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72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VEHICLE NUMBER PLATE DETECTION </a:t>
            </a:r>
            <a:endParaRPr lang="en-US" sz="720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3602160"/>
            <a:ext cx="9137160" cy="164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  <a:ea typeface="DejaVu Sans"/>
              </a:rPr>
              <a:t>Made by:-</a:t>
            </a:r>
            <a:endParaRPr lang="en-US" sz="26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  <a:ea typeface="DejaVu Sans"/>
              </a:rPr>
              <a:t>Rishabh Gupta</a:t>
            </a:r>
            <a:endParaRPr lang="en-US" sz="26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  <a:ea typeface="DejaVu Sans"/>
              </a:rPr>
              <a:t>Shivam Darmora</a:t>
            </a:r>
            <a:endParaRPr lang="en-US" sz="26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  <a:ea typeface="DejaVu Sans"/>
              </a:rPr>
              <a:t>Shikhar Gupta</a:t>
            </a:r>
            <a:endParaRPr lang="en-US" sz="26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509040"/>
            <a:ext cx="10508760" cy="131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400" b="1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INTRODUCTION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66080" y="1213560"/>
            <a:ext cx="10508760" cy="43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1284"/>
              </a:spcBef>
              <a:spcAft>
                <a:spcPts val="567"/>
              </a:spcAft>
            </a:pPr>
            <a:endParaRPr lang="en-US" sz="1800" b="0" strike="noStrike" spc="-1">
              <a:latin typeface="Arial"/>
            </a:endParaRPr>
          </a:p>
          <a:p>
            <a:pPr marL="228600" indent="-221760">
              <a:lnSpc>
                <a:spcPct val="150000"/>
              </a:lnSpc>
              <a:spcBef>
                <a:spcPts val="1284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Project is all about to read the Vehicle License number .</a:t>
            </a:r>
            <a:endParaRPr lang="en-US" sz="2800" b="0" strike="noStrike" spc="-1">
              <a:latin typeface="Arial"/>
            </a:endParaRPr>
          </a:p>
          <a:p>
            <a:pPr marL="228600" indent="-221760">
              <a:lnSpc>
                <a:spcPct val="150000"/>
              </a:lnSpc>
              <a:spcBef>
                <a:spcPts val="1284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In this the image of vehicle number plate is captured and then vehicle license number is extracted from it and converted into text.</a:t>
            </a:r>
            <a:endParaRPr lang="en-US" sz="2800" b="0" strike="noStrike" spc="-1">
              <a:latin typeface="Arial"/>
            </a:endParaRPr>
          </a:p>
          <a:p>
            <a:pPr marL="228600" indent="-221760">
              <a:lnSpc>
                <a:spcPct val="150000"/>
              </a:lnSpc>
              <a:spcBef>
                <a:spcPts val="1284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It is done with the help of various Softwares like Open CV ,                      PyTesseract etc.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1284"/>
              </a:spcBef>
              <a:spcAft>
                <a:spcPts val="567"/>
              </a:spcAft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1284"/>
              </a:spcBef>
              <a:spcAft>
                <a:spcPts val="567"/>
              </a:spcAft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1568"/>
              </a:spcBef>
              <a:spcAft>
                <a:spcPts val="850"/>
              </a:spcAft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1568"/>
              </a:spcBef>
              <a:spcAft>
                <a:spcPts val="850"/>
              </a:spcAft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451880" y="1194480"/>
            <a:ext cx="9137160" cy="463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1523880" y="3602160"/>
            <a:ext cx="9137160" cy="164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3"/>
          <p:cNvSpPr/>
          <p:nvPr/>
        </p:nvSpPr>
        <p:spPr>
          <a:xfrm>
            <a:off x="838080" y="509040"/>
            <a:ext cx="10508760" cy="131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400" b="1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STEPS OF WORKING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1126080" y="853560"/>
            <a:ext cx="10508760" cy="43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50000"/>
              </a:lnSpc>
              <a:spcBef>
                <a:spcPts val="1284"/>
              </a:spcBef>
              <a:spcAft>
                <a:spcPts val="567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1284"/>
              </a:spcBef>
              <a:spcAft>
                <a:spcPts val="567"/>
              </a:spcAf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STEP 1: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Select an image on which processing is to be done.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1284"/>
              </a:spcBef>
              <a:spcAft>
                <a:spcPts val="567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1284"/>
              </a:spcBef>
              <a:spcAft>
                <a:spcPts val="567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1284"/>
              </a:spcBef>
              <a:spcAft>
                <a:spcPts val="567"/>
              </a:spcAf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STEP 2: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Convert the image to grayscale image(Grayscale Conversion).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1284"/>
              </a:spcBef>
              <a:spcAft>
                <a:spcPts val="567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1284"/>
              </a:spcBef>
              <a:spcAft>
                <a:spcPts val="567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1284"/>
              </a:spcBef>
              <a:spcAft>
                <a:spcPts val="567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1284"/>
              </a:spcBef>
              <a:spcAft>
                <a:spcPts val="567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1284"/>
              </a:spcBef>
              <a:spcAft>
                <a:spcPts val="567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1568"/>
              </a:spcBef>
              <a:spcAft>
                <a:spcPts val="850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1568"/>
              </a:spcBef>
              <a:spcAft>
                <a:spcPts val="850"/>
              </a:spcAft>
            </a:pPr>
            <a:endParaRPr lang="en-US" sz="2400" b="0" strike="noStrike" spc="-1">
              <a:latin typeface="Arial"/>
            </a:endParaRPr>
          </a:p>
        </p:txBody>
      </p:sp>
      <p:pic>
        <p:nvPicPr>
          <p:cNvPr id="84" name="Picture 4"/>
          <p:cNvPicPr/>
          <p:nvPr/>
        </p:nvPicPr>
        <p:blipFill>
          <a:blip r:embed="rId2"/>
          <a:stretch/>
        </p:blipFill>
        <p:spPr>
          <a:xfrm>
            <a:off x="1320480" y="2230560"/>
            <a:ext cx="2328480" cy="1717560"/>
          </a:xfrm>
          <a:prstGeom prst="rect">
            <a:avLst/>
          </a:prstGeom>
          <a:ln>
            <a:noFill/>
          </a:ln>
        </p:spPr>
      </p:pic>
      <p:pic>
        <p:nvPicPr>
          <p:cNvPr id="85" name="Picture 3"/>
          <p:cNvPicPr/>
          <p:nvPr/>
        </p:nvPicPr>
        <p:blipFill>
          <a:blip r:embed="rId3"/>
          <a:stretch/>
        </p:blipFill>
        <p:spPr>
          <a:xfrm>
            <a:off x="1293840" y="4578840"/>
            <a:ext cx="2360160" cy="1696680"/>
          </a:xfrm>
          <a:prstGeom prst="rect">
            <a:avLst/>
          </a:prstGeom>
          <a:ln>
            <a:noFill/>
          </a:ln>
        </p:spPr>
      </p:pic>
      <p:sp>
        <p:nvSpPr>
          <p:cNvPr id="86" name="CustomShape 5"/>
          <p:cNvSpPr/>
          <p:nvPr/>
        </p:nvSpPr>
        <p:spPr>
          <a:xfrm>
            <a:off x="3821040" y="4522320"/>
            <a:ext cx="34711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Grayscale images, a kind of black-and-white or gray monochrome, are composed exclusively of           </a:t>
            </a:r>
            <a:r>
              <a:rPr lang="en-US" sz="1800" b="0" strike="noStrike" spc="-1" dirty="0" smtClean="0">
                <a:solidFill>
                  <a:srgbClr val="404040"/>
                </a:solidFill>
                <a:latin typeface="Times New Roman"/>
                <a:ea typeface="DejaVu Sans"/>
              </a:rPr>
              <a:t>shades </a:t>
            </a:r>
            <a:r>
              <a:rPr lang="en-US" sz="18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of gray. The contrast ranges from black at the weakest intensity to white at the strongest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451880" y="1194480"/>
            <a:ext cx="9137160" cy="463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1523880" y="3602160"/>
            <a:ext cx="9137160" cy="164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3"/>
          <p:cNvSpPr/>
          <p:nvPr/>
        </p:nvSpPr>
        <p:spPr>
          <a:xfrm>
            <a:off x="1351800" y="359640"/>
            <a:ext cx="10508760" cy="43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50000"/>
              </a:lnSpc>
              <a:spcBef>
                <a:spcPts val="1284"/>
              </a:spcBef>
              <a:spcAft>
                <a:spcPts val="567"/>
              </a:spcAft>
            </a:pPr>
            <a:endParaRPr lang="en-US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284"/>
              </a:spcBef>
              <a:spcAft>
                <a:spcPts val="567"/>
              </a:spcAft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STEP 3:	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Apply bilateral filter to image.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284"/>
              </a:spcBef>
              <a:spcAft>
                <a:spcPts val="567"/>
              </a:spcAft>
            </a:pP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284"/>
              </a:spcBef>
              <a:spcAft>
                <a:spcPts val="567"/>
              </a:spcAft>
            </a:pPr>
            <a:r>
              <a:rPr lang="en-US" sz="9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endParaRPr lang="en-US" sz="2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284"/>
              </a:spcBef>
              <a:spcAft>
                <a:spcPts val="567"/>
              </a:spcAft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STEP 4: 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Apply Canny Edged to image.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284"/>
              </a:spcBef>
              <a:spcAft>
                <a:spcPts val="567"/>
              </a:spcAft>
            </a:pP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284"/>
              </a:spcBef>
              <a:spcAft>
                <a:spcPts val="567"/>
              </a:spcAft>
            </a:pP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284"/>
              </a:spcBef>
              <a:spcAft>
                <a:spcPts val="567"/>
              </a:spcAft>
            </a:pP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284"/>
              </a:spcBef>
              <a:spcAft>
                <a:spcPts val="567"/>
              </a:spcAft>
            </a:pP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284"/>
              </a:spcBef>
              <a:spcAft>
                <a:spcPts val="567"/>
              </a:spcAft>
            </a:pP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568"/>
              </a:spcBef>
              <a:spcAft>
                <a:spcPts val="850"/>
              </a:spcAft>
            </a:pP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568"/>
              </a:spcBef>
              <a:spcAft>
                <a:spcPts val="850"/>
              </a:spcAft>
            </a:pP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0" name="Picture 89"/>
          <p:cNvPicPr/>
          <p:nvPr/>
        </p:nvPicPr>
        <p:blipFill>
          <a:blip r:embed="rId2"/>
          <a:stretch/>
        </p:blipFill>
        <p:spPr>
          <a:xfrm>
            <a:off x="1557720" y="1622520"/>
            <a:ext cx="2739240" cy="2016720"/>
          </a:xfrm>
          <a:prstGeom prst="rect">
            <a:avLst/>
          </a:prstGeom>
          <a:ln>
            <a:noFill/>
          </a:ln>
        </p:spPr>
      </p:pic>
      <p:sp>
        <p:nvSpPr>
          <p:cNvPr id="91" name="CustomShape 4"/>
          <p:cNvSpPr/>
          <p:nvPr/>
        </p:nvSpPr>
        <p:spPr>
          <a:xfrm>
            <a:off x="4752000" y="1537920"/>
            <a:ext cx="4385520" cy="214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A bilateral filter is a non-linear, edge-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preserving,and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 noise-reducing smoothing filter for images. It replaces the intensity of each pixel with a weighted average of intensity values from nearby pixels.</a:t>
            </a:r>
            <a:endParaRPr lang="en-US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" name="Picture 91"/>
          <p:cNvPicPr/>
          <p:nvPr/>
        </p:nvPicPr>
        <p:blipFill>
          <a:blip r:embed="rId3"/>
          <a:stretch/>
        </p:blipFill>
        <p:spPr>
          <a:xfrm>
            <a:off x="1523880" y="4176000"/>
            <a:ext cx="2773800" cy="2043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0" y="1654345"/>
            <a:ext cx="6650182" cy="886397"/>
          </a:xfrm>
        </p:spPr>
        <p:txBody>
          <a:bodyPr/>
          <a:lstStyle/>
          <a:p>
            <a:pPr marL="0" indent="0">
              <a:buNone/>
            </a:pPr>
            <a:r>
              <a:rPr lang="en-US" sz="3200" spc="-1" dirty="0">
                <a:solidFill>
                  <a:srgbClr val="000000"/>
                </a:solidFill>
                <a:latin typeface="Calibri"/>
              </a:rPr>
              <a:t> STEP 5: Calculate all contours </a:t>
            </a: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of image</a:t>
            </a:r>
            <a:r>
              <a:rPr lang="en-US" sz="3200" spc="-1" dirty="0">
                <a:solidFill>
                  <a:srgbClr val="000000"/>
                </a:solidFill>
                <a:latin typeface="Calibri"/>
              </a:rPr>
              <a:t>.</a:t>
            </a:r>
            <a:r>
              <a:rPr lang="en-US" sz="3200" spc="-1" dirty="0"/>
              <a:t/>
            </a:r>
            <a:br>
              <a:rPr lang="en-US" sz="3200" spc="-1" dirty="0"/>
            </a:br>
            <a:endParaRPr lang="en-IN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/>
          </p:nvPr>
        </p:nvSpPr>
        <p:spPr>
          <a:xfrm>
            <a:off x="4688663" y="5342484"/>
            <a:ext cx="10972440" cy="443198"/>
          </a:xfrm>
        </p:spPr>
        <p:txBody>
          <a:bodyPr/>
          <a:lstStyle/>
          <a:p>
            <a:pPr marL="0" indent="0">
              <a:buNone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STEP 6: Calculate top 50 </a:t>
            </a:r>
            <a:r>
              <a:rPr lang="en-US" sz="32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contours of </a:t>
            </a: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image.</a:t>
            </a:r>
            <a:endParaRPr lang="en-IN" sz="32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30" y="2304266"/>
            <a:ext cx="3087370" cy="24460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391" y="2540742"/>
            <a:ext cx="3089910" cy="2623881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230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560" y="5574262"/>
            <a:ext cx="10972440" cy="11448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289094" y="582663"/>
            <a:ext cx="10972440" cy="498598"/>
          </a:xfrm>
        </p:spPr>
        <p:txBody>
          <a:bodyPr/>
          <a:lstStyle/>
          <a:p>
            <a:pPr marL="0" indent="0">
              <a:buNone/>
            </a:pPr>
            <a:r>
              <a:rPr lang="en-US" sz="36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7: Image after detection.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/>
          </p:nvPr>
        </p:nvSpPr>
        <p:spPr>
          <a:xfrm>
            <a:off x="5350874" y="2159490"/>
            <a:ext cx="10972440" cy="1329595"/>
          </a:xfrm>
        </p:spPr>
        <p:txBody>
          <a:bodyPr/>
          <a:lstStyle/>
          <a:p>
            <a:pPr marL="0" indent="0">
              <a:buNone/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 STEP 8: Fetching Number after </a:t>
            </a:r>
          </a:p>
          <a:p>
            <a:pPr marL="0" indent="0">
              <a:buNone/>
            </a:pPr>
            <a:r>
              <a:rPr lang="en-US" sz="3200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detection from an image.</a:t>
            </a:r>
            <a:endParaRPr lang="en-IN" sz="3200" dirty="0" smtClean="0"/>
          </a:p>
          <a:p>
            <a:pPr marL="0" indent="0">
              <a:buNone/>
            </a:pPr>
            <a:endParaRPr lang="en-IN" sz="32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78" y="1602187"/>
            <a:ext cx="2406650" cy="20650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855227" y="3489085"/>
            <a:ext cx="2438400" cy="126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3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80" y="347346"/>
            <a:ext cx="10972440" cy="664797"/>
          </a:xfrm>
        </p:spPr>
        <p:txBody>
          <a:bodyPr/>
          <a:lstStyle/>
          <a:p>
            <a:pPr algn="ctr"/>
            <a:r>
              <a:rPr lang="en-US" sz="4800" b="1" u="sng" spc="-1" dirty="0">
                <a:solidFill>
                  <a:srgbClr val="000000"/>
                </a:solidFill>
                <a:latin typeface="Times New Roman"/>
              </a:rPr>
              <a:t>APPLICATIONS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12497" y="916086"/>
            <a:ext cx="10972440" cy="5816977"/>
          </a:xfrm>
        </p:spPr>
        <p:txBody>
          <a:bodyPr/>
          <a:lstStyle/>
          <a:p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also used to surveillance the area to keep track of every vehicle and making the process easier .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Eg:Parking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Area</a:t>
            </a:r>
          </a:p>
          <a:p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in analysing the busy routes of  city/town. As it help the government to develop the surrounding area around it.</a:t>
            </a:r>
          </a:p>
          <a:p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help to develop the area around which the density of similar types of state cars.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Like:Tourists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spot</a:t>
            </a:r>
          </a:p>
          <a:p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mechanism can also be used along with traffic light system .If a vehicle crosses the red light. It capture the image and send the vehicle number at police station/headquarters.</a:t>
            </a:r>
          </a:p>
          <a:p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04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379880" y="1482480"/>
            <a:ext cx="9137160" cy="238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8800" b="0" u="sng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THANK YOU !</a:t>
            </a:r>
            <a:endParaRPr lang="en-US" sz="8800" b="0" u="sng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523880" y="3602160"/>
            <a:ext cx="9137160" cy="164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301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Microsoft YaHei</vt:lpstr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PAVEHICLE-NUMBER</dc:title>
  <dc:subject/>
  <dc:creator>Windows User</dc:creator>
  <dc:description/>
  <cp:lastModifiedBy>Windows User</cp:lastModifiedBy>
  <cp:revision>54</cp:revision>
  <dcterms:created xsi:type="dcterms:W3CDTF">2019-11-10T12:31:45Z</dcterms:created>
  <dcterms:modified xsi:type="dcterms:W3CDTF">2020-01-15T20:02:25Z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