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85" r:id="rId3"/>
    <p:sldId id="283" r:id="rId4"/>
    <p:sldId id="294" r:id="rId5"/>
    <p:sldId id="296" r:id="rId6"/>
    <p:sldId id="295" r:id="rId7"/>
    <p:sldId id="298" r:id="rId8"/>
    <p:sldId id="297" r:id="rId9"/>
    <p:sldId id="308" r:id="rId10"/>
    <p:sldId id="307" r:id="rId11"/>
    <p:sldId id="309" r:id="rId12"/>
    <p:sldId id="310" r:id="rId13"/>
    <p:sldId id="280" r:id="rId14"/>
    <p:sldId id="289"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76" d="100"/>
          <a:sy n="76" d="100"/>
        </p:scale>
        <p:origin x="228"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hingle">
          <a:fgClr>
            <a:schemeClr val="bg2">
              <a:lumMod val="75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p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011556" y="1006888"/>
            <a:ext cx="6380922" cy="2196548"/>
          </a:xfrm>
        </p:spPr>
        <p:txBody>
          <a:bodyPr/>
          <a:lstStyle/>
          <a:p>
            <a:r>
              <a:rPr lang="en-US" sz="4400" b="1" dirty="0">
                <a:latin typeface="Roboto"/>
                <a:ea typeface="Roboto"/>
                <a:cs typeface="Roboto"/>
                <a:sym typeface="Roboto"/>
              </a:rPr>
              <a:t>Extract Trends from social media data</a:t>
            </a: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379304" y="3203436"/>
            <a:ext cx="5744818" cy="1139964"/>
          </a:xfrm>
        </p:spPr>
        <p:txBody>
          <a:bodyPr/>
          <a:lstStyle/>
          <a:p>
            <a:r>
              <a:rPr lang="en-US" sz="3200" dirty="0"/>
              <a:t>Coder123</a:t>
            </a:r>
          </a:p>
          <a:p>
            <a:r>
              <a:rPr lang="en-IN" sz="3200" i="0" u="none" strike="noStrike" cap="none" dirty="0">
                <a:latin typeface="Roboto" panose="02000000000000000000" pitchFamily="2" charset="0"/>
                <a:ea typeface="Roboto" panose="02000000000000000000" pitchFamily="2" charset="0"/>
                <a:cs typeface="Arial"/>
                <a:sym typeface="Arial"/>
              </a:rPr>
              <a:t>Chandigarh University</a:t>
            </a:r>
          </a:p>
          <a:p>
            <a:endParaRPr lang="en-US" sz="3200" dirty="0"/>
          </a:p>
        </p:txBody>
      </p:sp>
      <p:pic>
        <p:nvPicPr>
          <p:cNvPr id="4" name="Google Shape;97;g13ccdb91aef_0_53">
            <a:extLst>
              <a:ext uri="{FF2B5EF4-FFF2-40B4-BE49-F238E27FC236}">
                <a16:creationId xmlns:a16="http://schemas.microsoft.com/office/drawing/2014/main" id="{8724D351-C4D3-218E-FF6E-C9A6C08C3AC0}"/>
              </a:ext>
            </a:extLst>
          </p:cNvPr>
          <p:cNvPicPr preferRelativeResize="0"/>
          <p:nvPr/>
        </p:nvPicPr>
        <p:blipFill rotWithShape="1">
          <a:blip r:embed="rId2">
            <a:alphaModFix/>
          </a:blip>
          <a:srcRect/>
          <a:stretch/>
        </p:blipFill>
        <p:spPr>
          <a:xfrm>
            <a:off x="5426016" y="5475253"/>
            <a:ext cx="1651393" cy="1193903"/>
          </a:xfrm>
          <a:prstGeom prst="rect">
            <a:avLst/>
          </a:prstGeom>
          <a:noFill/>
          <a:ln>
            <a:noFill/>
          </a:ln>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75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 </a:t>
            </a:r>
          </a:p>
        </p:txBody>
      </p:sp>
      <p:pic>
        <p:nvPicPr>
          <p:cNvPr id="9" name="Picture 8">
            <a:extLst>
              <a:ext uri="{FF2B5EF4-FFF2-40B4-BE49-F238E27FC236}">
                <a16:creationId xmlns:a16="http://schemas.microsoft.com/office/drawing/2014/main" id="{0AF30033-FDF8-73B4-7778-BEA046DE6A01}"/>
              </a:ext>
            </a:extLst>
          </p:cNvPr>
          <p:cNvPicPr>
            <a:picLocks noChangeAspect="1"/>
          </p:cNvPicPr>
          <p:nvPr/>
        </p:nvPicPr>
        <p:blipFill>
          <a:blip r:embed="rId2"/>
          <a:stretch>
            <a:fillRect/>
          </a:stretch>
        </p:blipFill>
        <p:spPr>
          <a:xfrm>
            <a:off x="87657" y="1471667"/>
            <a:ext cx="6241463" cy="3289177"/>
          </a:xfrm>
          <a:prstGeom prst="rect">
            <a:avLst/>
          </a:prstGeom>
        </p:spPr>
      </p:pic>
      <p:sp>
        <p:nvSpPr>
          <p:cNvPr id="11" name="TextBox 10">
            <a:extLst>
              <a:ext uri="{FF2B5EF4-FFF2-40B4-BE49-F238E27FC236}">
                <a16:creationId xmlns:a16="http://schemas.microsoft.com/office/drawing/2014/main" id="{8C6C792B-002C-A67B-D9AC-8B7551CD76C5}"/>
              </a:ext>
            </a:extLst>
          </p:cNvPr>
          <p:cNvSpPr txBox="1"/>
          <p:nvPr/>
        </p:nvSpPr>
        <p:spPr>
          <a:xfrm>
            <a:off x="6329120" y="1389530"/>
            <a:ext cx="5919443" cy="1323439"/>
          </a:xfrm>
          <a:prstGeom prst="rect">
            <a:avLst/>
          </a:prstGeom>
          <a:noFill/>
        </p:spPr>
        <p:txBody>
          <a:bodyPr wrap="square">
            <a:spAutoFit/>
          </a:bodyPr>
          <a:lstStyle/>
          <a:p>
            <a:r>
              <a:rPr lang="en-IN" sz="2000" b="1" dirty="0">
                <a:solidFill>
                  <a:schemeClr val="bg1">
                    <a:lumMod val="25000"/>
                  </a:schemeClr>
                </a:solidFill>
                <a:latin typeface="Roboto" panose="02000000000000000000" pitchFamily="2" charset="0"/>
                <a:ea typeface="Roboto" panose="02000000000000000000" pitchFamily="2" charset="0"/>
              </a:rPr>
              <a:t>All the tweets under a Category are sorted on the bases of an algorithm designed by our team which is as follows:</a:t>
            </a:r>
          </a:p>
          <a:p>
            <a:endParaRPr lang="en-IN" sz="2000" b="1" dirty="0">
              <a:solidFill>
                <a:schemeClr val="bg1">
                  <a:lumMod val="25000"/>
                </a:schemeClr>
              </a:solidFill>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F58A85BE-E6AF-8F14-346C-9DC3EBC05C8D}"/>
              </a:ext>
            </a:extLst>
          </p:cNvPr>
          <p:cNvSpPr txBox="1"/>
          <p:nvPr/>
        </p:nvSpPr>
        <p:spPr>
          <a:xfrm>
            <a:off x="6416777" y="2559641"/>
            <a:ext cx="5775223" cy="2862322"/>
          </a:xfrm>
          <a:prstGeom prst="rect">
            <a:avLst/>
          </a:prstGeom>
          <a:noFill/>
        </p:spPr>
        <p:txBody>
          <a:bodyPr wrap="square">
            <a:spAutoFit/>
          </a:bodyPr>
          <a:lstStyle/>
          <a:p>
            <a:pPr marL="342900" indent="-342900">
              <a:buFont typeface="+mj-lt"/>
              <a:buAutoNum type="arabicPeriod"/>
            </a:pPr>
            <a:r>
              <a:rPr lang="en-IN" sz="2000" b="1" dirty="0">
                <a:solidFill>
                  <a:schemeClr val="bg1">
                    <a:lumMod val="25000"/>
                  </a:schemeClr>
                </a:solidFill>
                <a:latin typeface="Roboto" panose="02000000000000000000" pitchFamily="2" charset="0"/>
                <a:ea typeface="Roboto" panose="02000000000000000000" pitchFamily="2" charset="0"/>
              </a:rPr>
              <a:t>Retweets are given the highest Star-Point which is 10 per Retweet.</a:t>
            </a:r>
          </a:p>
          <a:p>
            <a:endParaRPr lang="en-IN" sz="2000" b="1" dirty="0">
              <a:solidFill>
                <a:schemeClr val="bg1">
                  <a:lumMod val="25000"/>
                </a:schemeClr>
              </a:solidFill>
              <a:latin typeface="Roboto" panose="02000000000000000000" pitchFamily="2" charset="0"/>
              <a:ea typeface="Roboto" panose="02000000000000000000" pitchFamily="2" charset="0"/>
            </a:endParaRPr>
          </a:p>
          <a:p>
            <a:pPr marL="342900" indent="-342900">
              <a:buAutoNum type="arabicPeriod" startAt="2"/>
            </a:pPr>
            <a:r>
              <a:rPr lang="en-IN" sz="2000" b="1" dirty="0">
                <a:solidFill>
                  <a:schemeClr val="bg1">
                    <a:lumMod val="25000"/>
                  </a:schemeClr>
                </a:solidFill>
                <a:latin typeface="Roboto" panose="02000000000000000000" pitchFamily="2" charset="0"/>
                <a:ea typeface="Roboto" panose="02000000000000000000" pitchFamily="2" charset="0"/>
              </a:rPr>
              <a:t>Likes are given Second Highest Star-Point which is 9 per Like.</a:t>
            </a:r>
          </a:p>
          <a:p>
            <a:pPr marL="342900" indent="-342900">
              <a:buAutoNum type="arabicPeriod" startAt="2"/>
            </a:pPr>
            <a:endParaRPr lang="en-IN" sz="2000" b="1" dirty="0">
              <a:solidFill>
                <a:schemeClr val="bg1">
                  <a:lumMod val="25000"/>
                </a:schemeClr>
              </a:solidFill>
              <a:latin typeface="Roboto" panose="02000000000000000000" pitchFamily="2" charset="0"/>
              <a:ea typeface="Roboto" panose="02000000000000000000" pitchFamily="2" charset="0"/>
            </a:endParaRPr>
          </a:p>
          <a:p>
            <a:r>
              <a:rPr lang="en-IN" sz="2000" b="1" dirty="0">
                <a:solidFill>
                  <a:schemeClr val="bg1">
                    <a:lumMod val="25000"/>
                  </a:schemeClr>
                </a:solidFill>
                <a:latin typeface="Roboto" panose="02000000000000000000" pitchFamily="2" charset="0"/>
                <a:ea typeface="Roboto" panose="02000000000000000000" pitchFamily="2" charset="0"/>
              </a:rPr>
              <a:t>3. Now total Star-Point is reduced based on how old a particular tweet is. 0.1% decrease for 1-day-old Tweet.</a:t>
            </a:r>
          </a:p>
        </p:txBody>
      </p:sp>
      <p:sp>
        <p:nvSpPr>
          <p:cNvPr id="13" name="TextBox 12">
            <a:extLst>
              <a:ext uri="{FF2B5EF4-FFF2-40B4-BE49-F238E27FC236}">
                <a16:creationId xmlns:a16="http://schemas.microsoft.com/office/drawing/2014/main" id="{5C20F20E-DA74-22C3-ADB7-3AF006879320}"/>
              </a:ext>
            </a:extLst>
          </p:cNvPr>
          <p:cNvSpPr txBox="1"/>
          <p:nvPr/>
        </p:nvSpPr>
        <p:spPr>
          <a:xfrm>
            <a:off x="281503" y="5488992"/>
            <a:ext cx="9896614" cy="1015663"/>
          </a:xfrm>
          <a:prstGeom prst="rect">
            <a:avLst/>
          </a:prstGeom>
          <a:noFill/>
        </p:spPr>
        <p:txBody>
          <a:bodyPr wrap="square">
            <a:spAutoFit/>
          </a:bodyPr>
          <a:lstStyle/>
          <a:p>
            <a:pPr marL="342900" indent="-342900">
              <a:buAutoNum type="arabicPeriod" startAt="4"/>
            </a:pPr>
            <a:r>
              <a:rPr lang="en-IN" sz="2000" b="1" dirty="0">
                <a:solidFill>
                  <a:schemeClr val="bg1">
                    <a:lumMod val="25000"/>
                  </a:schemeClr>
                </a:solidFill>
                <a:latin typeface="Roboto" panose="02000000000000000000" pitchFamily="2" charset="0"/>
                <a:ea typeface="Roboto" panose="02000000000000000000" pitchFamily="2" charset="0"/>
              </a:rPr>
              <a:t>Also, if the tweet contains a media, there is a rise in Star-Point of 10000.</a:t>
            </a:r>
          </a:p>
          <a:p>
            <a:pPr marL="342900" indent="-342900">
              <a:buAutoNum type="arabicPeriod" startAt="4"/>
            </a:pPr>
            <a:endParaRPr lang="en-IN" sz="2000" b="1" dirty="0">
              <a:solidFill>
                <a:schemeClr val="bg1">
                  <a:lumMod val="25000"/>
                </a:schemeClr>
              </a:solidFill>
              <a:latin typeface="Roboto" panose="02000000000000000000" pitchFamily="2" charset="0"/>
              <a:ea typeface="Roboto" panose="02000000000000000000" pitchFamily="2" charset="0"/>
            </a:endParaRPr>
          </a:p>
          <a:p>
            <a:pPr marL="342900" indent="-342900">
              <a:buAutoNum type="arabicPeriod" startAt="4"/>
            </a:pPr>
            <a:r>
              <a:rPr lang="en-IN" sz="2000" b="1" dirty="0">
                <a:solidFill>
                  <a:schemeClr val="bg1">
                    <a:lumMod val="25000"/>
                  </a:schemeClr>
                </a:solidFill>
                <a:latin typeface="Roboto" panose="02000000000000000000" pitchFamily="2" charset="0"/>
                <a:ea typeface="Roboto" panose="02000000000000000000" pitchFamily="2" charset="0"/>
              </a:rPr>
              <a:t>Moreover, if the tweet is explicit then there is decrease in the Star-Point of 10000.</a:t>
            </a:r>
          </a:p>
        </p:txBody>
      </p:sp>
      <p:sp>
        <p:nvSpPr>
          <p:cNvPr id="4" name="TextBox 3">
            <a:extLst>
              <a:ext uri="{FF2B5EF4-FFF2-40B4-BE49-F238E27FC236}">
                <a16:creationId xmlns:a16="http://schemas.microsoft.com/office/drawing/2014/main" id="{AF844042-E3F4-9A6B-8F80-1DAC6DEE49FB}"/>
              </a:ext>
            </a:extLst>
          </p:cNvPr>
          <p:cNvSpPr txBox="1"/>
          <p:nvPr/>
        </p:nvSpPr>
        <p:spPr>
          <a:xfrm>
            <a:off x="0" y="48009"/>
            <a:ext cx="12192000" cy="1569660"/>
          </a:xfrm>
          <a:prstGeom prst="rect">
            <a:avLst/>
          </a:prstGeom>
          <a:noFill/>
        </p:spPr>
        <p:txBody>
          <a:bodyPr wrap="square">
            <a:spAutoFit/>
          </a:bodyPr>
          <a:lstStyle/>
          <a:p>
            <a:pPr algn="ctr"/>
            <a:r>
              <a:rPr lang="en" sz="2400" b="1" dirty="0">
                <a:solidFill>
                  <a:schemeClr val="accent6"/>
                </a:solidFill>
                <a:latin typeface="+mj-lt"/>
                <a:ea typeface="Roboto" panose="02000000000000000000" pitchFamily="2" charset="0"/>
              </a:rPr>
              <a:t>P7: EXTRA FEAUTURE-1, TOP TWEETS UNDER FASHION AND TECH:</a:t>
            </a:r>
          </a:p>
          <a:p>
            <a:pPr algn="ctr"/>
            <a:r>
              <a:rPr lang="en" sz="2400" b="1" dirty="0">
                <a:solidFill>
                  <a:schemeClr val="accent6"/>
                </a:solidFill>
                <a:latin typeface="+mj-lt"/>
                <a:ea typeface="Roboto" panose="02000000000000000000" pitchFamily="2" charset="0"/>
              </a:rPr>
              <a:t>P8: EXTRA FEAUTURE-2 RANKING/SCORING LOGIC FOR TWEETS EXTRACTED:</a:t>
            </a:r>
            <a:endParaRPr lang="en-US" sz="2400" b="1" u="sng" dirty="0">
              <a:solidFill>
                <a:schemeClr val="accent6"/>
              </a:solidFill>
              <a:latin typeface="+mj-lt"/>
              <a:ea typeface="Roboto" panose="02000000000000000000" pitchFamily="2" charset="0"/>
            </a:endParaRPr>
          </a:p>
          <a:p>
            <a:pPr algn="ctr"/>
            <a:endParaRPr lang="en-US" sz="2400" b="1" u="sng" dirty="0">
              <a:solidFill>
                <a:schemeClr val="accent6"/>
              </a:solidFill>
              <a:latin typeface="+mj-lt"/>
              <a:ea typeface="Roboto" panose="02000000000000000000" pitchFamily="2" charset="0"/>
            </a:endParaRPr>
          </a:p>
        </p:txBody>
      </p:sp>
    </p:spTree>
    <p:extLst>
      <p:ext uri="{BB962C8B-B14F-4D97-AF65-F5344CB8AC3E}">
        <p14:creationId xmlns:p14="http://schemas.microsoft.com/office/powerpoint/2010/main" val="222452176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A434A068-0C70-6B96-6DBF-F5616FEF90FC}"/>
              </a:ext>
            </a:extLst>
          </p:cNvPr>
          <p:cNvPicPr>
            <a:picLocks noChangeAspect="1"/>
          </p:cNvPicPr>
          <p:nvPr/>
        </p:nvPicPr>
        <p:blipFill>
          <a:blip r:embed="rId2"/>
          <a:stretch>
            <a:fillRect/>
          </a:stretch>
        </p:blipFill>
        <p:spPr>
          <a:xfrm>
            <a:off x="315310" y="0"/>
            <a:ext cx="6453353" cy="6858000"/>
          </a:xfrm>
          <a:prstGeom prst="rect">
            <a:avLst/>
          </a:prstGeom>
        </p:spPr>
      </p:pic>
      <p:sp>
        <p:nvSpPr>
          <p:cNvPr id="11" name="TextBox 10">
            <a:extLst>
              <a:ext uri="{FF2B5EF4-FFF2-40B4-BE49-F238E27FC236}">
                <a16:creationId xmlns:a16="http://schemas.microsoft.com/office/drawing/2014/main" id="{24F7911C-088A-1000-584D-C2991DE0B24A}"/>
              </a:ext>
            </a:extLst>
          </p:cNvPr>
          <p:cNvSpPr txBox="1"/>
          <p:nvPr/>
        </p:nvSpPr>
        <p:spPr>
          <a:xfrm>
            <a:off x="6337739" y="2695931"/>
            <a:ext cx="6096000" cy="1077218"/>
          </a:xfrm>
          <a:prstGeom prst="rect">
            <a:avLst/>
          </a:prstGeom>
          <a:noFill/>
        </p:spPr>
        <p:txBody>
          <a:bodyPr wrap="square">
            <a:spAutoFit/>
          </a:bodyPr>
          <a:lstStyle/>
          <a:p>
            <a:pPr algn="ctr"/>
            <a:r>
              <a:rPr lang="en-US" sz="3200" b="1" dirty="0">
                <a:solidFill>
                  <a:schemeClr val="accent6"/>
                </a:solidFill>
                <a:latin typeface="+mj-lt"/>
                <a:ea typeface="Roboto" panose="02000000000000000000" pitchFamily="2" charset="0"/>
              </a:rPr>
              <a:t>BLOCK DIAGRAM OF </a:t>
            </a:r>
          </a:p>
          <a:p>
            <a:pPr algn="ctr"/>
            <a:r>
              <a:rPr lang="en-US" sz="3200" b="1" dirty="0">
                <a:solidFill>
                  <a:schemeClr val="accent6"/>
                </a:solidFill>
                <a:latin typeface="+mj-lt"/>
                <a:ea typeface="Roboto" panose="02000000000000000000" pitchFamily="2" charset="0"/>
              </a:rPr>
              <a:t>OUR PROJECT.</a:t>
            </a:r>
          </a:p>
        </p:txBody>
      </p:sp>
    </p:spTree>
    <p:extLst>
      <p:ext uri="{BB962C8B-B14F-4D97-AF65-F5344CB8AC3E}">
        <p14:creationId xmlns:p14="http://schemas.microsoft.com/office/powerpoint/2010/main" val="202014065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6EBC-2070-4AEB-F00F-4B50AEC13C7B}"/>
              </a:ext>
            </a:extLst>
          </p:cNvPr>
          <p:cNvSpPr>
            <a:spLocks noGrp="1"/>
          </p:cNvSpPr>
          <p:nvPr>
            <p:ph type="ctrTitle"/>
          </p:nvPr>
        </p:nvSpPr>
        <p:spPr>
          <a:xfrm>
            <a:off x="76620" y="0"/>
            <a:ext cx="11800070" cy="950450"/>
          </a:xfrm>
        </p:spPr>
        <p:txBody>
          <a:bodyPr/>
          <a:lstStyle/>
          <a:p>
            <a:r>
              <a:rPr lang="en-IN" dirty="0"/>
              <a:t>Advantages of Our Solution</a:t>
            </a:r>
          </a:p>
        </p:txBody>
      </p:sp>
      <p:sp>
        <p:nvSpPr>
          <p:cNvPr id="3" name="Subtitle 2">
            <a:extLst>
              <a:ext uri="{FF2B5EF4-FFF2-40B4-BE49-F238E27FC236}">
                <a16:creationId xmlns:a16="http://schemas.microsoft.com/office/drawing/2014/main" id="{86ED5FBB-84A7-952E-0FAD-EE5C92426230}"/>
              </a:ext>
            </a:extLst>
          </p:cNvPr>
          <p:cNvSpPr>
            <a:spLocks noGrp="1"/>
          </p:cNvSpPr>
          <p:nvPr>
            <p:ph type="subTitle" idx="1"/>
          </p:nvPr>
        </p:nvSpPr>
        <p:spPr>
          <a:xfrm>
            <a:off x="200011" y="1049563"/>
            <a:ext cx="7388457" cy="5141030"/>
          </a:xfrm>
        </p:spPr>
        <p:txBody>
          <a:bodyPr/>
          <a:lstStyle/>
          <a:p>
            <a:r>
              <a:rPr lang="en-IN" dirty="0"/>
              <a:t>A0:  Avoiding Saturation of Stock</a:t>
            </a:r>
          </a:p>
        </p:txBody>
      </p:sp>
      <p:sp>
        <p:nvSpPr>
          <p:cNvPr id="4" name="Rectangle: Rounded Corners 3">
            <a:extLst>
              <a:ext uri="{FF2B5EF4-FFF2-40B4-BE49-F238E27FC236}">
                <a16:creationId xmlns:a16="http://schemas.microsoft.com/office/drawing/2014/main" id="{654E7EAF-CFAF-FAB2-F600-5037AF4084AA}"/>
              </a:ext>
            </a:extLst>
          </p:cNvPr>
          <p:cNvSpPr/>
          <p:nvPr/>
        </p:nvSpPr>
        <p:spPr>
          <a:xfrm>
            <a:off x="578069" y="1692166"/>
            <a:ext cx="2270234" cy="599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Scenario-1 without our Solution</a:t>
            </a:r>
            <a:endParaRPr lang="en-IN" dirty="0">
              <a:solidFill>
                <a:schemeClr val="accent6"/>
              </a:solidFill>
            </a:endParaRPr>
          </a:p>
        </p:txBody>
      </p:sp>
      <p:sp>
        <p:nvSpPr>
          <p:cNvPr id="5" name="Rectangle: Rounded Corners 4">
            <a:extLst>
              <a:ext uri="{FF2B5EF4-FFF2-40B4-BE49-F238E27FC236}">
                <a16:creationId xmlns:a16="http://schemas.microsoft.com/office/drawing/2014/main" id="{1CA7138E-A2D5-E24A-511D-DF59A158CF1E}"/>
              </a:ext>
            </a:extLst>
          </p:cNvPr>
          <p:cNvSpPr/>
          <p:nvPr/>
        </p:nvSpPr>
        <p:spPr>
          <a:xfrm>
            <a:off x="4083268" y="1692167"/>
            <a:ext cx="2270234" cy="599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Scenario-2 with our Solution</a:t>
            </a:r>
            <a:endParaRPr lang="en-IN" dirty="0">
              <a:solidFill>
                <a:schemeClr val="accent6"/>
              </a:solidFill>
            </a:endParaRPr>
          </a:p>
        </p:txBody>
      </p:sp>
      <p:cxnSp>
        <p:nvCxnSpPr>
          <p:cNvPr id="9" name="Straight Arrow Connector 8">
            <a:extLst>
              <a:ext uri="{FF2B5EF4-FFF2-40B4-BE49-F238E27FC236}">
                <a16:creationId xmlns:a16="http://schemas.microsoft.com/office/drawing/2014/main" id="{8CBCA277-6E4F-6E93-45E6-46633806097D}"/>
              </a:ext>
            </a:extLst>
          </p:cNvPr>
          <p:cNvCxnSpPr>
            <a:cxnSpLocks/>
          </p:cNvCxnSpPr>
          <p:nvPr/>
        </p:nvCxnSpPr>
        <p:spPr>
          <a:xfrm>
            <a:off x="1713186" y="2385848"/>
            <a:ext cx="0" cy="283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Rounded Corners 12">
            <a:extLst>
              <a:ext uri="{FF2B5EF4-FFF2-40B4-BE49-F238E27FC236}">
                <a16:creationId xmlns:a16="http://schemas.microsoft.com/office/drawing/2014/main" id="{AE5D28B8-034E-BE2A-02B9-D534CBF2A12D}"/>
              </a:ext>
            </a:extLst>
          </p:cNvPr>
          <p:cNvSpPr/>
          <p:nvPr/>
        </p:nvSpPr>
        <p:spPr>
          <a:xfrm>
            <a:off x="578069" y="4008961"/>
            <a:ext cx="2270234" cy="599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High Customer Demand</a:t>
            </a:r>
            <a:endParaRPr lang="en-IN" dirty="0">
              <a:solidFill>
                <a:schemeClr val="accent6"/>
              </a:solidFill>
            </a:endParaRPr>
          </a:p>
        </p:txBody>
      </p:sp>
      <p:sp>
        <p:nvSpPr>
          <p:cNvPr id="14" name="Rectangle: Rounded Corners 13">
            <a:extLst>
              <a:ext uri="{FF2B5EF4-FFF2-40B4-BE49-F238E27FC236}">
                <a16:creationId xmlns:a16="http://schemas.microsoft.com/office/drawing/2014/main" id="{C11FD3C6-EC3C-8AED-384E-20B7A20C6AA9}"/>
              </a:ext>
            </a:extLst>
          </p:cNvPr>
          <p:cNvSpPr/>
          <p:nvPr/>
        </p:nvSpPr>
        <p:spPr>
          <a:xfrm>
            <a:off x="4078012" y="4936082"/>
            <a:ext cx="2270234" cy="599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6"/>
                </a:solidFill>
              </a:rPr>
              <a:t>Prior Prediction of </a:t>
            </a:r>
          </a:p>
          <a:p>
            <a:pPr algn="ctr"/>
            <a:r>
              <a:rPr lang="en-IN" dirty="0">
                <a:solidFill>
                  <a:schemeClr val="accent6"/>
                </a:solidFill>
              </a:rPr>
              <a:t>Shortage</a:t>
            </a:r>
          </a:p>
        </p:txBody>
      </p:sp>
      <p:sp>
        <p:nvSpPr>
          <p:cNvPr id="17" name="Rectangle: Rounded Corners 16">
            <a:extLst>
              <a:ext uri="{FF2B5EF4-FFF2-40B4-BE49-F238E27FC236}">
                <a16:creationId xmlns:a16="http://schemas.microsoft.com/office/drawing/2014/main" id="{B926134E-497A-42DF-6271-8D79CCD6BCBE}"/>
              </a:ext>
            </a:extLst>
          </p:cNvPr>
          <p:cNvSpPr/>
          <p:nvPr/>
        </p:nvSpPr>
        <p:spPr>
          <a:xfrm>
            <a:off x="567553" y="5165834"/>
            <a:ext cx="2270234" cy="599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6"/>
                </a:solidFill>
              </a:rPr>
              <a:t>Saturation of Stocks.</a:t>
            </a:r>
          </a:p>
        </p:txBody>
      </p:sp>
      <p:cxnSp>
        <p:nvCxnSpPr>
          <p:cNvPr id="19" name="Straight Arrow Connector 18">
            <a:extLst>
              <a:ext uri="{FF2B5EF4-FFF2-40B4-BE49-F238E27FC236}">
                <a16:creationId xmlns:a16="http://schemas.microsoft.com/office/drawing/2014/main" id="{BE7FB255-E56E-AA98-9717-F403A16AFC18}"/>
              </a:ext>
            </a:extLst>
          </p:cNvPr>
          <p:cNvCxnSpPr>
            <a:cxnSpLocks/>
          </p:cNvCxnSpPr>
          <p:nvPr/>
        </p:nvCxnSpPr>
        <p:spPr>
          <a:xfrm>
            <a:off x="1713186" y="3531476"/>
            <a:ext cx="0" cy="378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3CFA147-5C7D-470E-8FF3-106742CA9028}"/>
              </a:ext>
            </a:extLst>
          </p:cNvPr>
          <p:cNvCxnSpPr>
            <a:cxnSpLocks/>
          </p:cNvCxnSpPr>
          <p:nvPr/>
        </p:nvCxnSpPr>
        <p:spPr>
          <a:xfrm>
            <a:off x="5218385" y="2385848"/>
            <a:ext cx="0" cy="283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F7939FD4-AAFB-D180-E92A-2C24DD339801}"/>
              </a:ext>
            </a:extLst>
          </p:cNvPr>
          <p:cNvSpPr/>
          <p:nvPr/>
        </p:nvSpPr>
        <p:spPr>
          <a:xfrm>
            <a:off x="4083268" y="2801006"/>
            <a:ext cx="2270234" cy="599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6"/>
                </a:solidFill>
              </a:rPr>
              <a:t>Announcement of</a:t>
            </a:r>
          </a:p>
          <a:p>
            <a:pPr algn="ctr"/>
            <a:r>
              <a:rPr lang="en-IN" dirty="0">
                <a:solidFill>
                  <a:schemeClr val="accent6"/>
                </a:solidFill>
              </a:rPr>
              <a:t>BBD Sales Date</a:t>
            </a:r>
          </a:p>
        </p:txBody>
      </p:sp>
      <p:sp>
        <p:nvSpPr>
          <p:cNvPr id="23" name="Rectangle: Rounded Corners 22">
            <a:extLst>
              <a:ext uri="{FF2B5EF4-FFF2-40B4-BE49-F238E27FC236}">
                <a16:creationId xmlns:a16="http://schemas.microsoft.com/office/drawing/2014/main" id="{FA87591A-7930-FB0C-F1BD-0FB8D33DDD27}"/>
              </a:ext>
            </a:extLst>
          </p:cNvPr>
          <p:cNvSpPr/>
          <p:nvPr/>
        </p:nvSpPr>
        <p:spPr>
          <a:xfrm>
            <a:off x="4083268" y="3857299"/>
            <a:ext cx="2270234" cy="599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6"/>
                </a:solidFill>
              </a:rPr>
              <a:t>Our Project extracts </a:t>
            </a:r>
          </a:p>
          <a:p>
            <a:pPr algn="ctr"/>
            <a:r>
              <a:rPr lang="en-IN" dirty="0">
                <a:solidFill>
                  <a:schemeClr val="accent6"/>
                </a:solidFill>
              </a:rPr>
              <a:t>Trends</a:t>
            </a:r>
          </a:p>
        </p:txBody>
      </p:sp>
      <p:cxnSp>
        <p:nvCxnSpPr>
          <p:cNvPr id="28" name="Straight Arrow Connector 27">
            <a:extLst>
              <a:ext uri="{FF2B5EF4-FFF2-40B4-BE49-F238E27FC236}">
                <a16:creationId xmlns:a16="http://schemas.microsoft.com/office/drawing/2014/main" id="{D79011B1-6F14-19FE-0D6D-CA7FF1278015}"/>
              </a:ext>
            </a:extLst>
          </p:cNvPr>
          <p:cNvCxnSpPr>
            <a:cxnSpLocks/>
          </p:cNvCxnSpPr>
          <p:nvPr/>
        </p:nvCxnSpPr>
        <p:spPr>
          <a:xfrm>
            <a:off x="5218385" y="3430892"/>
            <a:ext cx="0" cy="378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C9D9DB3-20D1-4A8B-E085-F6369E1F1D1A}"/>
              </a:ext>
            </a:extLst>
          </p:cNvPr>
          <p:cNvCxnSpPr>
            <a:cxnSpLocks/>
          </p:cNvCxnSpPr>
          <p:nvPr/>
        </p:nvCxnSpPr>
        <p:spPr>
          <a:xfrm>
            <a:off x="5213129" y="4501379"/>
            <a:ext cx="0" cy="378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Rectangle: Rounded Corners 29">
            <a:extLst>
              <a:ext uri="{FF2B5EF4-FFF2-40B4-BE49-F238E27FC236}">
                <a16:creationId xmlns:a16="http://schemas.microsoft.com/office/drawing/2014/main" id="{5C594F28-00F2-12C1-D03F-4988AEFDC63D}"/>
              </a:ext>
            </a:extLst>
          </p:cNvPr>
          <p:cNvSpPr/>
          <p:nvPr/>
        </p:nvSpPr>
        <p:spPr>
          <a:xfrm>
            <a:off x="4078012" y="6073098"/>
            <a:ext cx="2270234" cy="599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6"/>
                </a:solidFill>
              </a:rPr>
              <a:t>Using Prediction we fulfil our Inventory</a:t>
            </a:r>
          </a:p>
        </p:txBody>
      </p:sp>
      <p:cxnSp>
        <p:nvCxnSpPr>
          <p:cNvPr id="31" name="Straight Arrow Connector 30">
            <a:extLst>
              <a:ext uri="{FF2B5EF4-FFF2-40B4-BE49-F238E27FC236}">
                <a16:creationId xmlns:a16="http://schemas.microsoft.com/office/drawing/2014/main" id="{4B6A057A-9F76-B7A3-F458-A16A8A41A67F}"/>
              </a:ext>
            </a:extLst>
          </p:cNvPr>
          <p:cNvCxnSpPr>
            <a:cxnSpLocks/>
          </p:cNvCxnSpPr>
          <p:nvPr/>
        </p:nvCxnSpPr>
        <p:spPr>
          <a:xfrm>
            <a:off x="5213127" y="5621154"/>
            <a:ext cx="0" cy="378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8AECEEBD-6D43-164D-2D41-99E5FFF53D2D}"/>
              </a:ext>
            </a:extLst>
          </p:cNvPr>
          <p:cNvSpPr/>
          <p:nvPr/>
        </p:nvSpPr>
        <p:spPr>
          <a:xfrm>
            <a:off x="578069" y="2812810"/>
            <a:ext cx="2270234" cy="599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6"/>
                </a:solidFill>
              </a:rPr>
              <a:t>BBD Sales Starts…</a:t>
            </a:r>
          </a:p>
        </p:txBody>
      </p:sp>
      <p:cxnSp>
        <p:nvCxnSpPr>
          <p:cNvPr id="33" name="Straight Arrow Connector 32">
            <a:extLst>
              <a:ext uri="{FF2B5EF4-FFF2-40B4-BE49-F238E27FC236}">
                <a16:creationId xmlns:a16="http://schemas.microsoft.com/office/drawing/2014/main" id="{8683AEF2-583B-F68E-FE45-4F73BA9A312B}"/>
              </a:ext>
            </a:extLst>
          </p:cNvPr>
          <p:cNvCxnSpPr>
            <a:cxnSpLocks/>
          </p:cNvCxnSpPr>
          <p:nvPr/>
        </p:nvCxnSpPr>
        <p:spPr>
          <a:xfrm>
            <a:off x="1707931" y="4690565"/>
            <a:ext cx="0" cy="378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35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75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415862" y="312263"/>
            <a:ext cx="8776138" cy="768096"/>
          </a:xfrm>
        </p:spPr>
        <p:txBody>
          <a:bodyPr/>
          <a:lstStyle/>
          <a:p>
            <a:pPr algn="ctr"/>
            <a:r>
              <a:rPr lang="en-US" sz="3600" dirty="0"/>
              <a:t>Limitations Of our project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856665" y="1097455"/>
            <a:ext cx="7883389" cy="5303345"/>
          </a:xfrm>
        </p:spPr>
        <p:txBody>
          <a:bodyPr/>
          <a:lstStyle/>
          <a:p>
            <a:pPr marL="285750" indent="-285750">
              <a:buFont typeface="Arial" panose="020B0604020202020204" pitchFamily="34" charset="0"/>
              <a:buChar char="•"/>
            </a:pPr>
            <a:r>
              <a:rPr lang="en-US" sz="2400" dirty="0"/>
              <a:t>L0: Trendsetter:</a:t>
            </a:r>
          </a:p>
          <a:p>
            <a:pPr algn="l"/>
            <a:r>
              <a:rPr lang="en-US" sz="2400" dirty="0"/>
              <a:t>Some Flipkart sellers with help of some internal assistance might try to bring their Trends into consideration of our Algorithm so that they can clear out their stocks which might result in high-</a:t>
            </a:r>
            <a:r>
              <a:rPr lang="en-IN" sz="2400" b="0" i="0" dirty="0">
                <a:effectLst/>
              </a:rPr>
              <a:t>maintenance </a:t>
            </a:r>
            <a:r>
              <a:rPr lang="en-US" sz="2400" dirty="0"/>
              <a:t>cost of inventory.</a:t>
            </a:r>
          </a:p>
          <a:p>
            <a:pPr algn="l"/>
            <a:endParaRPr lang="en-US" sz="2400" dirty="0"/>
          </a:p>
          <a:p>
            <a:pPr marL="285750" indent="-285750">
              <a:buFont typeface="Arial" panose="020B0604020202020204" pitchFamily="34" charset="0"/>
              <a:buChar char="•"/>
            </a:pPr>
            <a:r>
              <a:rPr lang="en-US" sz="2400" dirty="0"/>
              <a:t>L1: Meme Culture:</a:t>
            </a:r>
          </a:p>
          <a:p>
            <a:r>
              <a:rPr lang="en-US" sz="2400" dirty="0"/>
              <a:t>Nowadays due to the Meme-Culture, memes are definitely supposed to get trending hence our project will fetch those keywords which are definitely not of our interest.</a:t>
            </a:r>
          </a:p>
          <a:p>
            <a:endParaRPr lang="en-US" sz="2400" dirty="0"/>
          </a:p>
          <a:p>
            <a:endParaRPr lang="en-US" sz="2400" dirty="0"/>
          </a:p>
          <a:p>
            <a:endParaRPr lang="en-US" sz="2400" dirty="0"/>
          </a:p>
        </p:txBody>
      </p:sp>
    </p:spTree>
    <p:extLst>
      <p:ext uri="{BB962C8B-B14F-4D97-AF65-F5344CB8AC3E}">
        <p14:creationId xmlns:p14="http://schemas.microsoft.com/office/powerpoint/2010/main" val="979622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1520952" y="232279"/>
            <a:ext cx="10671048" cy="768096"/>
          </a:xfrm>
        </p:spPr>
        <p:txBody>
          <a:bodyPr/>
          <a:lstStyle/>
          <a:p>
            <a:r>
              <a:rPr lang="en-US" dirty="0"/>
              <a:t>Future-Scope</a:t>
            </a:r>
          </a:p>
        </p:txBody>
      </p:sp>
      <p:sp>
        <p:nvSpPr>
          <p:cNvPr id="23" name="TextBox 22">
            <a:extLst>
              <a:ext uri="{FF2B5EF4-FFF2-40B4-BE49-F238E27FC236}">
                <a16:creationId xmlns:a16="http://schemas.microsoft.com/office/drawing/2014/main" id="{ADD91FE8-9A8D-C760-380B-C32E925C62AD}"/>
              </a:ext>
            </a:extLst>
          </p:cNvPr>
          <p:cNvSpPr txBox="1"/>
          <p:nvPr/>
        </p:nvSpPr>
        <p:spPr>
          <a:xfrm>
            <a:off x="2250514" y="1035053"/>
            <a:ext cx="9969045" cy="4093428"/>
          </a:xfrm>
          <a:prstGeom prst="rect">
            <a:avLst/>
          </a:prstGeom>
          <a:noFill/>
        </p:spPr>
        <p:txBody>
          <a:bodyPr wrap="square" rtlCol="0">
            <a:spAutoFit/>
          </a:bodyPr>
          <a:lstStyle/>
          <a:p>
            <a:pPr marL="457200" indent="-457200">
              <a:buFont typeface="+mj-lt"/>
              <a:buAutoNum type="arabicPeriod"/>
            </a:pPr>
            <a:endParaRPr lang="en-IN" sz="2000" b="1" dirty="0">
              <a:solidFill>
                <a:schemeClr val="bg1">
                  <a:lumMod val="25000"/>
                </a:schemeClr>
              </a:solidFill>
            </a:endParaRPr>
          </a:p>
          <a:p>
            <a:pPr marL="457200" indent="-457200">
              <a:buFont typeface="+mj-lt"/>
              <a:buAutoNum type="arabicPeriod"/>
            </a:pPr>
            <a:r>
              <a:rPr lang="en-IN" sz="2000" b="1" dirty="0">
                <a:solidFill>
                  <a:schemeClr val="bg1">
                    <a:lumMod val="25000"/>
                  </a:schemeClr>
                </a:solidFill>
              </a:rPr>
              <a:t>Emojis are the problem that needs to be tackled in the future.</a:t>
            </a:r>
          </a:p>
          <a:p>
            <a:pPr marL="457200" indent="-457200">
              <a:buFont typeface="+mj-lt"/>
              <a:buAutoNum type="arabicPeriod"/>
            </a:pPr>
            <a:r>
              <a:rPr lang="en-IN" sz="2000" b="1" dirty="0">
                <a:solidFill>
                  <a:schemeClr val="bg1">
                    <a:lumMod val="25000"/>
                  </a:schemeClr>
                </a:solidFill>
              </a:rPr>
              <a:t>Currently our project doesn't support multiple languages.</a:t>
            </a:r>
          </a:p>
          <a:p>
            <a:pPr marL="457200" indent="-457200">
              <a:buFont typeface="+mj-lt"/>
              <a:buAutoNum type="arabicPeriod"/>
            </a:pPr>
            <a:r>
              <a:rPr lang="en-IN" sz="2000" b="1" dirty="0">
                <a:solidFill>
                  <a:schemeClr val="bg1">
                    <a:lumMod val="25000"/>
                  </a:schemeClr>
                </a:solidFill>
              </a:rPr>
              <a:t>We need to train our Exclusion algo with the help of few people so that our Algo predict keywords with more accuracy.</a:t>
            </a:r>
          </a:p>
          <a:p>
            <a:pPr marL="457200" indent="-457200">
              <a:buFont typeface="+mj-lt"/>
              <a:buAutoNum type="arabicPeriod"/>
            </a:pPr>
            <a:endParaRPr lang="en-IN" sz="2000" b="1" dirty="0">
              <a:solidFill>
                <a:schemeClr val="bg1">
                  <a:lumMod val="25000"/>
                </a:schemeClr>
              </a:solidFill>
            </a:endParaRPr>
          </a:p>
          <a:p>
            <a:pPr marL="457200" indent="-457200">
              <a:buFont typeface="+mj-lt"/>
              <a:buAutoNum type="arabicPeriod"/>
            </a:pPr>
            <a:endParaRPr lang="en-IN" sz="2000" b="1" dirty="0">
              <a:solidFill>
                <a:schemeClr val="bg1">
                  <a:lumMod val="25000"/>
                </a:schemeClr>
              </a:solidFill>
            </a:endParaRPr>
          </a:p>
          <a:p>
            <a:pPr marL="457200" indent="-457200">
              <a:buFont typeface="+mj-lt"/>
              <a:buAutoNum type="arabicPeriod"/>
            </a:pPr>
            <a:endParaRPr lang="en-IN" sz="2000" b="1" dirty="0">
              <a:solidFill>
                <a:schemeClr val="bg1">
                  <a:lumMod val="25000"/>
                </a:schemeClr>
              </a:solidFill>
            </a:endParaRPr>
          </a:p>
          <a:p>
            <a:pPr marL="457200" indent="-457200">
              <a:buFont typeface="+mj-lt"/>
              <a:buAutoNum type="arabicPeriod"/>
            </a:pPr>
            <a:endParaRPr lang="en-IN" sz="2000" b="1" dirty="0">
              <a:solidFill>
                <a:schemeClr val="bg1">
                  <a:lumMod val="25000"/>
                </a:schemeClr>
              </a:solidFill>
            </a:endParaRPr>
          </a:p>
          <a:p>
            <a:pPr marL="457200" indent="-457200">
              <a:buFont typeface="+mj-lt"/>
              <a:buAutoNum type="arabicPeriod"/>
            </a:pPr>
            <a:r>
              <a:rPr lang="en-IN" sz="2000" b="1" dirty="0">
                <a:solidFill>
                  <a:schemeClr val="bg1">
                    <a:lumMod val="25000"/>
                  </a:schemeClr>
                </a:solidFill>
              </a:rPr>
              <a:t>New Flipkart-seller can use our Category-Analysis Feature to compete in particular segment.</a:t>
            </a:r>
          </a:p>
          <a:p>
            <a:pPr marL="457200" indent="-457200">
              <a:buFont typeface="+mj-lt"/>
              <a:buAutoNum type="arabicPeriod"/>
            </a:pPr>
            <a:r>
              <a:rPr lang="en-IN" sz="2000" b="1" dirty="0">
                <a:solidFill>
                  <a:schemeClr val="bg1">
                    <a:lumMod val="25000"/>
                  </a:schemeClr>
                </a:solidFill>
              </a:rPr>
              <a:t>With the help of geographical Location we tell the new sellers that this category is popular in this area. So he/she can start business in this domain.</a:t>
            </a:r>
          </a:p>
        </p:txBody>
      </p:sp>
      <p:sp>
        <p:nvSpPr>
          <p:cNvPr id="2" name="Rectangle 1">
            <a:extLst>
              <a:ext uri="{FF2B5EF4-FFF2-40B4-BE49-F238E27FC236}">
                <a16:creationId xmlns:a16="http://schemas.microsoft.com/office/drawing/2014/main" id="{A06B0EAB-3EA8-3052-76CE-70DC97672641}"/>
              </a:ext>
            </a:extLst>
          </p:cNvPr>
          <p:cNvSpPr/>
          <p:nvPr/>
        </p:nvSpPr>
        <p:spPr>
          <a:xfrm>
            <a:off x="103794" y="2802164"/>
            <a:ext cx="1429407" cy="66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Group of 4-5 People</a:t>
            </a:r>
          </a:p>
        </p:txBody>
      </p:sp>
      <p:sp>
        <p:nvSpPr>
          <p:cNvPr id="3" name="Rectangle 2">
            <a:extLst>
              <a:ext uri="{FF2B5EF4-FFF2-40B4-BE49-F238E27FC236}">
                <a16:creationId xmlns:a16="http://schemas.microsoft.com/office/drawing/2014/main" id="{6C6AF4D8-21F4-4E60-E699-F44C4146C23B}"/>
              </a:ext>
            </a:extLst>
          </p:cNvPr>
          <p:cNvSpPr/>
          <p:nvPr/>
        </p:nvSpPr>
        <p:spPr>
          <a:xfrm>
            <a:off x="3514461" y="2743213"/>
            <a:ext cx="1542367" cy="869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Provide Set of keywords to avoid</a:t>
            </a:r>
          </a:p>
        </p:txBody>
      </p:sp>
      <p:sp>
        <p:nvSpPr>
          <p:cNvPr id="4" name="Rectangle 3">
            <a:extLst>
              <a:ext uri="{FF2B5EF4-FFF2-40B4-BE49-F238E27FC236}">
                <a16:creationId xmlns:a16="http://schemas.microsoft.com/office/drawing/2014/main" id="{BD05BE13-CC96-E3B2-5D8A-9993B9B94993}"/>
              </a:ext>
            </a:extLst>
          </p:cNvPr>
          <p:cNvSpPr/>
          <p:nvPr/>
        </p:nvSpPr>
        <p:spPr>
          <a:xfrm>
            <a:off x="5805630" y="2873109"/>
            <a:ext cx="1429407" cy="66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Algorithm gets matured</a:t>
            </a:r>
          </a:p>
        </p:txBody>
      </p:sp>
      <p:sp>
        <p:nvSpPr>
          <p:cNvPr id="5" name="Rectangle 4">
            <a:extLst>
              <a:ext uri="{FF2B5EF4-FFF2-40B4-BE49-F238E27FC236}">
                <a16:creationId xmlns:a16="http://schemas.microsoft.com/office/drawing/2014/main" id="{92A9D53A-74B2-84D3-17A4-3322288B5E8C}"/>
              </a:ext>
            </a:extLst>
          </p:cNvPr>
          <p:cNvSpPr/>
          <p:nvPr/>
        </p:nvSpPr>
        <p:spPr>
          <a:xfrm>
            <a:off x="7951109" y="2546145"/>
            <a:ext cx="2042794"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Exclusion Algorithm knows what to avoid</a:t>
            </a:r>
          </a:p>
        </p:txBody>
      </p:sp>
      <p:sp>
        <p:nvSpPr>
          <p:cNvPr id="6" name="Rectangle 5">
            <a:extLst>
              <a:ext uri="{FF2B5EF4-FFF2-40B4-BE49-F238E27FC236}">
                <a16:creationId xmlns:a16="http://schemas.microsoft.com/office/drawing/2014/main" id="{AC50AFCC-9264-47D9-365A-D9528074BC7D}"/>
              </a:ext>
            </a:extLst>
          </p:cNvPr>
          <p:cNvSpPr/>
          <p:nvPr/>
        </p:nvSpPr>
        <p:spPr>
          <a:xfrm>
            <a:off x="10716380" y="2781469"/>
            <a:ext cx="1429407" cy="66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Getting best trends</a:t>
            </a:r>
          </a:p>
        </p:txBody>
      </p:sp>
      <p:cxnSp>
        <p:nvCxnSpPr>
          <p:cNvPr id="9" name="Straight Arrow Connector 8">
            <a:extLst>
              <a:ext uri="{FF2B5EF4-FFF2-40B4-BE49-F238E27FC236}">
                <a16:creationId xmlns:a16="http://schemas.microsoft.com/office/drawing/2014/main" id="{D84C796A-D7B8-4952-A6BE-B890A9479455}"/>
              </a:ext>
            </a:extLst>
          </p:cNvPr>
          <p:cNvCxnSpPr/>
          <p:nvPr/>
        </p:nvCxnSpPr>
        <p:spPr>
          <a:xfrm>
            <a:off x="1718475" y="3091908"/>
            <a:ext cx="17999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DB48A49F-5661-9B13-A32C-C36887B17A90}"/>
              </a:ext>
            </a:extLst>
          </p:cNvPr>
          <p:cNvSpPr txBox="1"/>
          <p:nvPr/>
        </p:nvSpPr>
        <p:spPr>
          <a:xfrm flipH="1">
            <a:off x="1571348" y="2743213"/>
            <a:ext cx="2004823" cy="369332"/>
          </a:xfrm>
          <a:prstGeom prst="rect">
            <a:avLst/>
          </a:prstGeom>
          <a:noFill/>
        </p:spPr>
        <p:txBody>
          <a:bodyPr wrap="square" rtlCol="0">
            <a:spAutoFit/>
          </a:bodyPr>
          <a:lstStyle/>
          <a:p>
            <a:pPr algn="ctr"/>
            <a:r>
              <a:rPr lang="en-IN" dirty="0"/>
              <a:t>Analysis of tweets</a:t>
            </a:r>
          </a:p>
        </p:txBody>
      </p:sp>
      <p:sp>
        <p:nvSpPr>
          <p:cNvPr id="12" name="TextBox 11">
            <a:extLst>
              <a:ext uri="{FF2B5EF4-FFF2-40B4-BE49-F238E27FC236}">
                <a16:creationId xmlns:a16="http://schemas.microsoft.com/office/drawing/2014/main" id="{59806BA8-962E-F555-DFA9-6F5FD6E27BF7}"/>
              </a:ext>
            </a:extLst>
          </p:cNvPr>
          <p:cNvSpPr txBox="1"/>
          <p:nvPr/>
        </p:nvSpPr>
        <p:spPr>
          <a:xfrm>
            <a:off x="1638967" y="3133180"/>
            <a:ext cx="1982510" cy="369332"/>
          </a:xfrm>
          <a:prstGeom prst="rect">
            <a:avLst/>
          </a:prstGeom>
          <a:noFill/>
        </p:spPr>
        <p:txBody>
          <a:bodyPr wrap="square" rtlCol="0">
            <a:spAutoFit/>
          </a:bodyPr>
          <a:lstStyle/>
          <a:p>
            <a:r>
              <a:rPr lang="en-IN" dirty="0"/>
              <a:t>1-2 Months (max)</a:t>
            </a:r>
          </a:p>
        </p:txBody>
      </p:sp>
      <p:cxnSp>
        <p:nvCxnSpPr>
          <p:cNvPr id="14" name="Straight Arrow Connector 13">
            <a:extLst>
              <a:ext uri="{FF2B5EF4-FFF2-40B4-BE49-F238E27FC236}">
                <a16:creationId xmlns:a16="http://schemas.microsoft.com/office/drawing/2014/main" id="{11540DBA-3715-2CD6-E33F-53A22D2EDDE0}"/>
              </a:ext>
            </a:extLst>
          </p:cNvPr>
          <p:cNvCxnSpPr>
            <a:cxnSpLocks/>
            <a:stCxn id="4" idx="1"/>
          </p:cNvCxnSpPr>
          <p:nvPr/>
        </p:nvCxnSpPr>
        <p:spPr>
          <a:xfrm>
            <a:off x="5805630" y="3204185"/>
            <a:ext cx="136618" cy="96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C33DD9B-1F5F-2D4F-9BAD-17E6FDFE03E7}"/>
              </a:ext>
            </a:extLst>
          </p:cNvPr>
          <p:cNvCxnSpPr/>
          <p:nvPr/>
        </p:nvCxnSpPr>
        <p:spPr>
          <a:xfrm>
            <a:off x="5118538" y="3091908"/>
            <a:ext cx="625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4B582C72-F2CE-3F19-F386-07FD0DF9F2D0}"/>
              </a:ext>
            </a:extLst>
          </p:cNvPr>
          <p:cNvCxnSpPr/>
          <p:nvPr/>
        </p:nvCxnSpPr>
        <p:spPr>
          <a:xfrm>
            <a:off x="7325727" y="3112545"/>
            <a:ext cx="625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55F0D336-8459-3145-2EFC-131730512642}"/>
              </a:ext>
            </a:extLst>
          </p:cNvPr>
          <p:cNvCxnSpPr/>
          <p:nvPr/>
        </p:nvCxnSpPr>
        <p:spPr>
          <a:xfrm>
            <a:off x="9993903" y="3156902"/>
            <a:ext cx="625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BBDE0392-CB67-6112-1D4F-1B56990E2524}"/>
              </a:ext>
            </a:extLst>
          </p:cNvPr>
          <p:cNvSpPr/>
          <p:nvPr/>
        </p:nvSpPr>
        <p:spPr>
          <a:xfrm>
            <a:off x="2075985" y="5425324"/>
            <a:ext cx="1554231" cy="8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Credential Login</a:t>
            </a:r>
          </a:p>
        </p:txBody>
      </p:sp>
      <p:sp>
        <p:nvSpPr>
          <p:cNvPr id="10" name="Rectangle 9">
            <a:extLst>
              <a:ext uri="{FF2B5EF4-FFF2-40B4-BE49-F238E27FC236}">
                <a16:creationId xmlns:a16="http://schemas.microsoft.com/office/drawing/2014/main" id="{BA3CF9DC-5574-8925-E30C-FA1F7F5A5594}"/>
              </a:ext>
            </a:extLst>
          </p:cNvPr>
          <p:cNvSpPr/>
          <p:nvPr/>
        </p:nvSpPr>
        <p:spPr>
          <a:xfrm>
            <a:off x="4127320" y="5328634"/>
            <a:ext cx="1554231" cy="1087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System obtains geographical location</a:t>
            </a:r>
          </a:p>
        </p:txBody>
      </p:sp>
      <p:sp>
        <p:nvSpPr>
          <p:cNvPr id="13" name="Rectangle 12">
            <a:extLst>
              <a:ext uri="{FF2B5EF4-FFF2-40B4-BE49-F238E27FC236}">
                <a16:creationId xmlns:a16="http://schemas.microsoft.com/office/drawing/2014/main" id="{24934FD9-D5D7-1853-EF6B-81CA977CFA9E}"/>
              </a:ext>
            </a:extLst>
          </p:cNvPr>
          <p:cNvSpPr/>
          <p:nvPr/>
        </p:nvSpPr>
        <p:spPr>
          <a:xfrm>
            <a:off x="6143345" y="5148764"/>
            <a:ext cx="1705055" cy="1451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System finds out what is the famous business of that region</a:t>
            </a:r>
          </a:p>
        </p:txBody>
      </p:sp>
      <p:sp>
        <p:nvSpPr>
          <p:cNvPr id="15" name="Rectangle 14">
            <a:extLst>
              <a:ext uri="{FF2B5EF4-FFF2-40B4-BE49-F238E27FC236}">
                <a16:creationId xmlns:a16="http://schemas.microsoft.com/office/drawing/2014/main" id="{E48D7D6A-179C-26D8-1E61-A90B0902DE5F}"/>
              </a:ext>
            </a:extLst>
          </p:cNvPr>
          <p:cNvSpPr/>
          <p:nvPr/>
        </p:nvSpPr>
        <p:spPr>
          <a:xfrm>
            <a:off x="8364206" y="5460580"/>
            <a:ext cx="1554231" cy="8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 Moradabad for Brass</a:t>
            </a:r>
          </a:p>
        </p:txBody>
      </p:sp>
      <p:sp>
        <p:nvSpPr>
          <p:cNvPr id="16" name="Rectangle 15">
            <a:extLst>
              <a:ext uri="{FF2B5EF4-FFF2-40B4-BE49-F238E27FC236}">
                <a16:creationId xmlns:a16="http://schemas.microsoft.com/office/drawing/2014/main" id="{42D50BED-A4F4-B17B-498C-D302A3AEB5FE}"/>
              </a:ext>
            </a:extLst>
          </p:cNvPr>
          <p:cNvSpPr/>
          <p:nvPr/>
        </p:nvSpPr>
        <p:spPr>
          <a:xfrm>
            <a:off x="10421129" y="5218995"/>
            <a:ext cx="1699466" cy="1360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Find all the trending keyword of that famous business</a:t>
            </a:r>
          </a:p>
        </p:txBody>
      </p:sp>
      <p:cxnSp>
        <p:nvCxnSpPr>
          <p:cNvPr id="25" name="Straight Arrow Connector 24">
            <a:extLst>
              <a:ext uri="{FF2B5EF4-FFF2-40B4-BE49-F238E27FC236}">
                <a16:creationId xmlns:a16="http://schemas.microsoft.com/office/drawing/2014/main" id="{45F5D465-6DBC-D0A6-EE0A-FBC282ACE602}"/>
              </a:ext>
            </a:extLst>
          </p:cNvPr>
          <p:cNvCxnSpPr>
            <a:cxnSpLocks/>
            <a:endCxn id="16" idx="1"/>
          </p:cNvCxnSpPr>
          <p:nvPr/>
        </p:nvCxnSpPr>
        <p:spPr>
          <a:xfrm>
            <a:off x="9918437" y="5886249"/>
            <a:ext cx="502692" cy="13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1FC201B1-483F-BAB6-8BEF-4C50BE4CA326}"/>
              </a:ext>
            </a:extLst>
          </p:cNvPr>
          <p:cNvCxnSpPr>
            <a:cxnSpLocks/>
          </p:cNvCxnSpPr>
          <p:nvPr/>
        </p:nvCxnSpPr>
        <p:spPr>
          <a:xfrm>
            <a:off x="7842812" y="5892176"/>
            <a:ext cx="502692" cy="13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BD48ABC6-83F1-5E9F-08FF-DB1E731EF28C}"/>
              </a:ext>
            </a:extLst>
          </p:cNvPr>
          <p:cNvCxnSpPr>
            <a:cxnSpLocks/>
          </p:cNvCxnSpPr>
          <p:nvPr/>
        </p:nvCxnSpPr>
        <p:spPr>
          <a:xfrm>
            <a:off x="5690902" y="5864056"/>
            <a:ext cx="502692" cy="13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9873FB27-7111-CCBA-5B04-ED31E85AE8BA}"/>
              </a:ext>
            </a:extLst>
          </p:cNvPr>
          <p:cNvCxnSpPr>
            <a:cxnSpLocks/>
          </p:cNvCxnSpPr>
          <p:nvPr/>
        </p:nvCxnSpPr>
        <p:spPr>
          <a:xfrm>
            <a:off x="3624628" y="5850993"/>
            <a:ext cx="502692" cy="13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26" name="Picture 2" descr="See the source image">
            <a:extLst>
              <a:ext uri="{FF2B5EF4-FFF2-40B4-BE49-F238E27FC236}">
                <a16:creationId xmlns:a16="http://schemas.microsoft.com/office/drawing/2014/main" id="{DDE6C1EF-A312-F1E7-AFC7-EEC1A7C77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09" y="5263282"/>
            <a:ext cx="1087058" cy="1087058"/>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9334152C-79AD-63F4-D60C-49EBEDF98A70}"/>
              </a:ext>
            </a:extLst>
          </p:cNvPr>
          <p:cNvCxnSpPr>
            <a:cxnSpLocks/>
          </p:cNvCxnSpPr>
          <p:nvPr/>
        </p:nvCxnSpPr>
        <p:spPr>
          <a:xfrm>
            <a:off x="1614191" y="5831398"/>
            <a:ext cx="502692" cy="13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02887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903890" y="2730036"/>
            <a:ext cx="6053958" cy="1397928"/>
          </a:xfrm>
        </p:spPr>
        <p:txBody>
          <a:bodyPr/>
          <a:lstStyle/>
          <a:p>
            <a:r>
              <a:rPr lang="en-US" sz="6000" dirty="0"/>
              <a:t>THANK YOU</a:t>
            </a:r>
          </a:p>
        </p:txBody>
      </p:sp>
    </p:spTree>
    <p:extLst>
      <p:ext uri="{BB962C8B-B14F-4D97-AF65-F5344CB8AC3E}">
        <p14:creationId xmlns:p14="http://schemas.microsoft.com/office/powerpoint/2010/main" val="100396242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BF6"/>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1325122" y="4982033"/>
            <a:ext cx="2598737" cy="1109662"/>
          </a:xfrm>
        </p:spPr>
        <p:txBody>
          <a:bodyPr/>
          <a:lstStyle/>
          <a:p>
            <a:r>
              <a:rPr lang="en-US" dirty="0"/>
              <a:t>PURU bHARGAVA</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a:xfrm>
            <a:off x="1481834" y="5599755"/>
            <a:ext cx="2283472" cy="365125"/>
          </a:xfrm>
        </p:spPr>
        <p:txBody>
          <a:bodyPr/>
          <a:lstStyle/>
          <a:p>
            <a:r>
              <a:rPr lang="en-US" dirty="0"/>
              <a:t> Team-Leader</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4788478" y="4988919"/>
            <a:ext cx="2598737" cy="1109662"/>
          </a:xfrm>
        </p:spPr>
        <p:txBody>
          <a:bodyPr/>
          <a:lstStyle/>
          <a:p>
            <a:r>
              <a:rPr lang="en-US" dirty="0"/>
              <a:t>Shivkesh PANDEY</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a:xfrm>
            <a:off x="4946110" y="5600351"/>
            <a:ext cx="2283472" cy="365125"/>
          </a:xfrm>
        </p:spPr>
        <p:txBody>
          <a:bodyPr/>
          <a:lstStyle/>
          <a:p>
            <a:r>
              <a:rPr lang="en-US" dirty="0"/>
              <a:t>Team Member-1</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8346631" y="4990707"/>
            <a:ext cx="2598737" cy="1109662"/>
          </a:xfrm>
        </p:spPr>
        <p:txBody>
          <a:bodyPr/>
          <a:lstStyle/>
          <a:p>
            <a:r>
              <a:rPr lang="en-US" dirty="0"/>
              <a:t>Shikhar GUPTA</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a:xfrm>
            <a:off x="8504263" y="5600947"/>
            <a:ext cx="2283472" cy="365125"/>
          </a:xfrm>
        </p:spPr>
        <p:txBody>
          <a:bodyPr/>
          <a:lstStyle/>
          <a:p>
            <a:r>
              <a:rPr lang="en-US" dirty="0"/>
              <a:t>Team Member-2</a:t>
            </a:r>
          </a:p>
        </p:txBody>
      </p:sp>
      <p:pic>
        <p:nvPicPr>
          <p:cNvPr id="21" name="Picture 20">
            <a:extLst>
              <a:ext uri="{FF2B5EF4-FFF2-40B4-BE49-F238E27FC236}">
                <a16:creationId xmlns:a16="http://schemas.microsoft.com/office/drawing/2014/main" id="{5E5303A6-91CA-A2B2-D753-08372A608B4E}"/>
              </a:ext>
            </a:extLst>
          </p:cNvPr>
          <p:cNvPicPr>
            <a:picLocks noChangeAspect="1"/>
          </p:cNvPicPr>
          <p:nvPr/>
        </p:nvPicPr>
        <p:blipFill>
          <a:blip r:embed="rId2"/>
          <a:stretch>
            <a:fillRect/>
          </a:stretch>
        </p:blipFill>
        <p:spPr>
          <a:xfrm>
            <a:off x="4798710" y="2399175"/>
            <a:ext cx="2591532" cy="2591532"/>
          </a:xfrm>
          <a:prstGeom prst="rect">
            <a:avLst/>
          </a:prstGeom>
        </p:spPr>
      </p:pic>
      <p:pic>
        <p:nvPicPr>
          <p:cNvPr id="27" name="Picture 26">
            <a:extLst>
              <a:ext uri="{FF2B5EF4-FFF2-40B4-BE49-F238E27FC236}">
                <a16:creationId xmlns:a16="http://schemas.microsoft.com/office/drawing/2014/main" id="{8DF0ED10-FA32-47BA-8D4F-7620C7B46FA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25122" y="2392024"/>
            <a:ext cx="2596896" cy="2590010"/>
          </a:xfrm>
          <a:prstGeom prst="rect">
            <a:avLst/>
          </a:prstGeom>
        </p:spPr>
      </p:pic>
      <p:pic>
        <p:nvPicPr>
          <p:cNvPr id="34" name="Picture 33">
            <a:extLst>
              <a:ext uri="{FF2B5EF4-FFF2-40B4-BE49-F238E27FC236}">
                <a16:creationId xmlns:a16="http://schemas.microsoft.com/office/drawing/2014/main" id="{CA951434-B007-71AD-3D8D-83ED0EFCE42A}"/>
              </a:ext>
            </a:extLst>
          </p:cNvPr>
          <p:cNvPicPr>
            <a:picLocks noChangeAspect="1"/>
          </p:cNvPicPr>
          <p:nvPr/>
        </p:nvPicPr>
        <p:blipFill>
          <a:blip r:embed="rId4"/>
          <a:stretch>
            <a:fillRect/>
          </a:stretch>
        </p:blipFill>
        <p:spPr>
          <a:xfrm>
            <a:off x="8346631" y="2390501"/>
            <a:ext cx="2591532" cy="2591532"/>
          </a:xfrm>
          <a:prstGeom prst="rect">
            <a:avLst/>
          </a:prstGeom>
        </p:spPr>
      </p:pic>
    </p:spTree>
    <p:extLst>
      <p:ext uri="{BB962C8B-B14F-4D97-AF65-F5344CB8AC3E}">
        <p14:creationId xmlns:p14="http://schemas.microsoft.com/office/powerpoint/2010/main" val="201193018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13278"/>
            <a:ext cx="10671048" cy="990573"/>
          </a:xfrm>
        </p:spPr>
        <p:txBody>
          <a:bodyPr/>
          <a:lstStyle/>
          <a:p>
            <a:r>
              <a:rPr lang="en-US" sz="3300" dirty="0"/>
              <a:t>P0: Finding the Trending Keywords</a:t>
            </a:r>
            <a:endParaRPr lang="en-US" sz="3300" b="1" dirty="0">
              <a:solidFill>
                <a:schemeClr val="accent6"/>
              </a:solidFill>
              <a:latin typeface="Arial Black" panose="020B0604020202020204" pitchFamily="34" charset="0"/>
              <a:cs typeface="Arial Black" panose="020B0604020202020204" pitchFamily="34" charset="0"/>
            </a:endParaRPr>
          </a:p>
        </p:txBody>
      </p:sp>
      <p:pic>
        <p:nvPicPr>
          <p:cNvPr id="8" name="Picture 7">
            <a:extLst>
              <a:ext uri="{FF2B5EF4-FFF2-40B4-BE49-F238E27FC236}">
                <a16:creationId xmlns:a16="http://schemas.microsoft.com/office/drawing/2014/main" id="{8E4AE4B7-3D82-7C0C-4E57-3ED4FF85955F}"/>
              </a:ext>
            </a:extLst>
          </p:cNvPr>
          <p:cNvPicPr>
            <a:picLocks noChangeAspect="1"/>
          </p:cNvPicPr>
          <p:nvPr/>
        </p:nvPicPr>
        <p:blipFill>
          <a:blip r:embed="rId2"/>
          <a:stretch>
            <a:fillRect/>
          </a:stretch>
        </p:blipFill>
        <p:spPr>
          <a:xfrm>
            <a:off x="-187466" y="824948"/>
            <a:ext cx="12379466" cy="5685182"/>
          </a:xfrm>
          <a:prstGeom prst="rect">
            <a:avLst/>
          </a:prstGeom>
        </p:spPr>
      </p:pic>
    </p:spTree>
    <p:extLst>
      <p:ext uri="{BB962C8B-B14F-4D97-AF65-F5344CB8AC3E}">
        <p14:creationId xmlns:p14="http://schemas.microsoft.com/office/powerpoint/2010/main" val="290384147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75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13278"/>
            <a:ext cx="10671048" cy="1153369"/>
          </a:xfrm>
        </p:spPr>
        <p:txBody>
          <a:bodyPr/>
          <a:lstStyle/>
          <a:p>
            <a:r>
              <a:rPr lang="en" sz="3200" b="1" dirty="0">
                <a:ea typeface="Roboto" panose="02000000000000000000" pitchFamily="2" charset="0"/>
              </a:rPr>
              <a:t>P1: Ranking/scoring logic for trends </a:t>
            </a:r>
            <a:r>
              <a:rPr lang="en" sz="2800" b="1" dirty="0">
                <a:ea typeface="Roboto" panose="02000000000000000000" pitchFamily="2" charset="0"/>
              </a:rPr>
              <a:t>extracted</a:t>
            </a:r>
            <a:endParaRPr lang="en-US" sz="2800" b="1" u="sng" dirty="0">
              <a:ea typeface="Roboto" panose="02000000000000000000" pitchFamily="2" charset="0"/>
            </a:endParaRPr>
          </a:p>
        </p:txBody>
      </p:sp>
      <p:sp>
        <p:nvSpPr>
          <p:cNvPr id="4" name="TextBox 3">
            <a:extLst>
              <a:ext uri="{FF2B5EF4-FFF2-40B4-BE49-F238E27FC236}">
                <a16:creationId xmlns:a16="http://schemas.microsoft.com/office/drawing/2014/main" id="{743763DC-CF2D-A546-584D-86EA7C1588BC}"/>
              </a:ext>
            </a:extLst>
          </p:cNvPr>
          <p:cNvSpPr txBox="1"/>
          <p:nvPr/>
        </p:nvSpPr>
        <p:spPr>
          <a:xfrm>
            <a:off x="256032" y="1092991"/>
            <a:ext cx="11676888" cy="5262979"/>
          </a:xfrm>
          <a:prstGeom prst="rect">
            <a:avLst/>
          </a:prstGeom>
          <a:noFill/>
        </p:spPr>
        <p:txBody>
          <a:bodyPr wrap="square">
            <a:spAutoFit/>
          </a:bodyPr>
          <a:lstStyle/>
          <a:p>
            <a:r>
              <a:rPr lang="en-US" sz="2400" b="1" dirty="0">
                <a:solidFill>
                  <a:schemeClr val="bg1">
                    <a:lumMod val="25000"/>
                  </a:schemeClr>
                </a:solidFill>
                <a:latin typeface="Roboto" panose="02000000000000000000" pitchFamily="2" charset="0"/>
                <a:ea typeface="Roboto" panose="02000000000000000000" pitchFamily="2" charset="0"/>
              </a:rPr>
              <a:t>All these trending keywords are sorted on the Bases of an algorithm designed by our team which is as follows:</a:t>
            </a:r>
          </a:p>
          <a:p>
            <a:endParaRPr lang="en-US" sz="2400" b="1" dirty="0">
              <a:solidFill>
                <a:schemeClr val="bg1">
                  <a:lumMod val="25000"/>
                </a:schemeClr>
              </a:solidFill>
              <a:latin typeface="Roboto" panose="02000000000000000000" pitchFamily="2" charset="0"/>
              <a:ea typeface="Roboto" panose="02000000000000000000" pitchFamily="2" charset="0"/>
            </a:endParaRPr>
          </a:p>
          <a:p>
            <a:pPr marL="457200" indent="-457200">
              <a:buAutoNum type="arabicPeriod"/>
            </a:pPr>
            <a:r>
              <a:rPr lang="en-US" sz="2400" b="1" dirty="0">
                <a:solidFill>
                  <a:schemeClr val="bg1">
                    <a:lumMod val="25000"/>
                  </a:schemeClr>
                </a:solidFill>
                <a:latin typeface="Roboto" panose="02000000000000000000" pitchFamily="2" charset="0"/>
                <a:ea typeface="Roboto" panose="02000000000000000000" pitchFamily="2" charset="0"/>
              </a:rPr>
              <a:t>Retweets are given the highest Star Point which is 10 per Retweet.</a:t>
            </a:r>
          </a:p>
          <a:p>
            <a:pPr marL="457200" indent="-457200">
              <a:buAutoNum type="arabicPeriod"/>
            </a:pPr>
            <a:endParaRPr lang="en-US" sz="2400" b="1" dirty="0">
              <a:solidFill>
                <a:schemeClr val="bg1">
                  <a:lumMod val="25000"/>
                </a:schemeClr>
              </a:solidFill>
              <a:latin typeface="Roboto" panose="02000000000000000000" pitchFamily="2" charset="0"/>
              <a:ea typeface="Roboto" panose="02000000000000000000" pitchFamily="2" charset="0"/>
            </a:endParaRPr>
          </a:p>
          <a:p>
            <a:pPr marL="457200" indent="-457200">
              <a:buAutoNum type="arabicPeriod"/>
            </a:pPr>
            <a:r>
              <a:rPr lang="en-US" sz="2400" b="1" dirty="0">
                <a:solidFill>
                  <a:schemeClr val="bg1">
                    <a:lumMod val="25000"/>
                  </a:schemeClr>
                </a:solidFill>
                <a:latin typeface="Roboto" panose="02000000000000000000" pitchFamily="2" charset="0"/>
                <a:ea typeface="Roboto" panose="02000000000000000000" pitchFamily="2" charset="0"/>
              </a:rPr>
              <a:t>Likes are given Second Highest Star-Point which is 9 per Like.</a:t>
            </a:r>
          </a:p>
          <a:p>
            <a:pPr marL="457200" indent="-457200">
              <a:buAutoNum type="arabicPeriod"/>
            </a:pPr>
            <a:endParaRPr lang="en-US" sz="2400" b="1" dirty="0">
              <a:solidFill>
                <a:schemeClr val="bg1">
                  <a:lumMod val="25000"/>
                </a:schemeClr>
              </a:solidFill>
              <a:latin typeface="Roboto" panose="02000000000000000000" pitchFamily="2" charset="0"/>
              <a:ea typeface="Roboto" panose="02000000000000000000" pitchFamily="2" charset="0"/>
            </a:endParaRPr>
          </a:p>
          <a:p>
            <a:pPr marL="457200" indent="-457200">
              <a:buAutoNum type="arabicPeriod"/>
            </a:pPr>
            <a:r>
              <a:rPr lang="en-US" sz="2400" b="1" dirty="0">
                <a:solidFill>
                  <a:schemeClr val="bg1">
                    <a:lumMod val="25000"/>
                  </a:schemeClr>
                </a:solidFill>
                <a:latin typeface="Roboto" panose="02000000000000000000" pitchFamily="2" charset="0"/>
                <a:ea typeface="Roboto" panose="02000000000000000000" pitchFamily="2" charset="0"/>
              </a:rPr>
              <a:t>Now total Star-Point is reduced based on how old a particular tweet is.  0.1% decrease for a 1-day-old Tweet.</a:t>
            </a:r>
          </a:p>
          <a:p>
            <a:pPr marL="457200" indent="-457200">
              <a:buAutoNum type="arabicPeriod"/>
            </a:pPr>
            <a:endParaRPr lang="en-US" sz="2400" b="1" dirty="0">
              <a:solidFill>
                <a:schemeClr val="bg1">
                  <a:lumMod val="25000"/>
                </a:schemeClr>
              </a:solidFill>
              <a:latin typeface="Roboto" panose="02000000000000000000" pitchFamily="2" charset="0"/>
              <a:ea typeface="Roboto" panose="02000000000000000000" pitchFamily="2" charset="0"/>
            </a:endParaRPr>
          </a:p>
          <a:p>
            <a:pPr marL="457200" indent="-457200">
              <a:buAutoNum type="arabicPeriod"/>
            </a:pPr>
            <a:r>
              <a:rPr lang="en-US" sz="2400" b="1" dirty="0">
                <a:solidFill>
                  <a:schemeClr val="bg1">
                    <a:lumMod val="25000"/>
                  </a:schemeClr>
                </a:solidFill>
                <a:latin typeface="Roboto" panose="02000000000000000000" pitchFamily="2" charset="0"/>
                <a:ea typeface="Roboto" panose="02000000000000000000" pitchFamily="2" charset="0"/>
              </a:rPr>
              <a:t>Also, if the tweet contains a media, there is a rise in Star-Point of 10000.</a:t>
            </a:r>
          </a:p>
          <a:p>
            <a:pPr marL="457200" indent="-457200">
              <a:buAutoNum type="arabicPeriod"/>
            </a:pPr>
            <a:endParaRPr lang="en-US" sz="2400" b="1" dirty="0">
              <a:solidFill>
                <a:schemeClr val="bg1">
                  <a:lumMod val="25000"/>
                </a:schemeClr>
              </a:solidFill>
              <a:latin typeface="Roboto" panose="02000000000000000000" pitchFamily="2" charset="0"/>
              <a:ea typeface="Roboto" panose="02000000000000000000" pitchFamily="2" charset="0"/>
            </a:endParaRPr>
          </a:p>
          <a:p>
            <a:pPr marL="457200" indent="-457200">
              <a:buAutoNum type="arabicPeriod"/>
            </a:pPr>
            <a:r>
              <a:rPr lang="en-US" sz="2400" b="1" dirty="0">
                <a:solidFill>
                  <a:schemeClr val="bg1">
                    <a:lumMod val="25000"/>
                  </a:schemeClr>
                </a:solidFill>
                <a:latin typeface="Roboto" panose="02000000000000000000" pitchFamily="2" charset="0"/>
                <a:ea typeface="Roboto" panose="02000000000000000000" pitchFamily="2" charset="0"/>
              </a:rPr>
              <a:t>Moreover, if the tweet is explicit then there is a decrease in the Star-Point of 10000.</a:t>
            </a:r>
            <a:endParaRPr lang="en-IN" sz="2400" b="1" dirty="0">
              <a:solidFill>
                <a:schemeClr val="bg1">
                  <a:lumMod val="2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8982456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0" y="13279"/>
            <a:ext cx="12192000" cy="1944416"/>
          </a:xfrm>
        </p:spPr>
        <p:txBody>
          <a:bodyPr/>
          <a:lstStyle/>
          <a:p>
            <a:r>
              <a:rPr lang="en" sz="2800" b="1" dirty="0">
                <a:ea typeface="Roboto" panose="02000000000000000000" pitchFamily="2" charset="0"/>
              </a:rPr>
              <a:t>P2: List of trending keywords with sample images and links from which the trend is derived with most trending first:</a:t>
            </a:r>
            <a:endParaRPr lang="en-US" sz="2800" b="1" u="sng" dirty="0">
              <a:ea typeface="Roboto" panose="02000000000000000000" pitchFamily="2" charset="0"/>
            </a:endParaRPr>
          </a:p>
        </p:txBody>
      </p:sp>
      <p:pic>
        <p:nvPicPr>
          <p:cNvPr id="4" name="Picture 3">
            <a:extLst>
              <a:ext uri="{FF2B5EF4-FFF2-40B4-BE49-F238E27FC236}">
                <a16:creationId xmlns:a16="http://schemas.microsoft.com/office/drawing/2014/main" id="{6140F4CE-D511-955C-A04D-9986D938499F}"/>
              </a:ext>
            </a:extLst>
          </p:cNvPr>
          <p:cNvPicPr>
            <a:picLocks noChangeAspect="1"/>
          </p:cNvPicPr>
          <p:nvPr/>
        </p:nvPicPr>
        <p:blipFill>
          <a:blip r:embed="rId2"/>
          <a:stretch>
            <a:fillRect/>
          </a:stretch>
        </p:blipFill>
        <p:spPr>
          <a:xfrm>
            <a:off x="171864" y="1177346"/>
            <a:ext cx="11848271" cy="5667375"/>
          </a:xfrm>
          <a:prstGeom prst="rect">
            <a:avLst/>
          </a:prstGeom>
        </p:spPr>
      </p:pic>
    </p:spTree>
    <p:extLst>
      <p:ext uri="{BB962C8B-B14F-4D97-AF65-F5344CB8AC3E}">
        <p14:creationId xmlns:p14="http://schemas.microsoft.com/office/powerpoint/2010/main" val="426380788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0" y="13279"/>
            <a:ext cx="12192000" cy="1944416"/>
          </a:xfrm>
        </p:spPr>
        <p:txBody>
          <a:bodyPr/>
          <a:lstStyle/>
          <a:p>
            <a:r>
              <a:rPr lang="en-US" sz="2800" b="1" dirty="0">
                <a:ea typeface="Roboto" panose="02000000000000000000" pitchFamily="2" charset="0"/>
                <a:cs typeface="Arial" panose="020B0604020202020204" pitchFamily="34" charset="0"/>
              </a:rPr>
              <a:t>P3: S</a:t>
            </a:r>
            <a:r>
              <a:rPr lang="en-US" sz="2800" b="1" i="0" dirty="0">
                <a:effectLst/>
                <a:ea typeface="Roboto" panose="02000000000000000000" pitchFamily="2" charset="0"/>
                <a:cs typeface="Arial" panose="020B0604020202020204" pitchFamily="34" charset="0"/>
              </a:rPr>
              <a:t>tructured </a:t>
            </a:r>
            <a:r>
              <a:rPr lang="en-US" sz="2800" b="1" dirty="0">
                <a:ea typeface="Roboto" panose="02000000000000000000" pitchFamily="2" charset="0"/>
                <a:cs typeface="Arial" panose="020B0604020202020204" pitchFamily="34" charset="0"/>
              </a:rPr>
              <a:t>D</a:t>
            </a:r>
            <a:r>
              <a:rPr lang="en-US" sz="2800" b="1" i="0" dirty="0">
                <a:effectLst/>
                <a:ea typeface="Roboto" panose="02000000000000000000" pitchFamily="2" charset="0"/>
                <a:cs typeface="Arial" panose="020B0604020202020204" pitchFamily="34" charset="0"/>
              </a:rPr>
              <a:t>ata According to </a:t>
            </a:r>
            <a:r>
              <a:rPr lang="en-US" sz="2800" b="1" dirty="0">
                <a:ea typeface="Roboto" panose="02000000000000000000" pitchFamily="2" charset="0"/>
                <a:cs typeface="Arial" panose="020B0604020202020204" pitchFamily="34" charset="0"/>
              </a:rPr>
              <a:t>F</a:t>
            </a:r>
            <a:r>
              <a:rPr lang="en-US" sz="2800" b="1" i="0" dirty="0">
                <a:effectLst/>
                <a:ea typeface="Roboto" panose="02000000000000000000" pitchFamily="2" charset="0"/>
                <a:cs typeface="Arial" panose="020B0604020202020204" pitchFamily="34" charset="0"/>
              </a:rPr>
              <a:t>lipkart Category, Sub category, Vertical and </a:t>
            </a:r>
            <a:r>
              <a:rPr lang="en-US" sz="2800" b="1" dirty="0">
                <a:ea typeface="Roboto" panose="02000000000000000000" pitchFamily="2" charset="0"/>
                <a:cs typeface="Arial" panose="020B0604020202020204" pitchFamily="34" charset="0"/>
              </a:rPr>
              <a:t>P</a:t>
            </a:r>
            <a:r>
              <a:rPr lang="en-US" sz="2800" b="1" i="0" dirty="0">
                <a:effectLst/>
                <a:ea typeface="Roboto" panose="02000000000000000000" pitchFamily="2" charset="0"/>
                <a:cs typeface="Arial" panose="020B0604020202020204" pitchFamily="34" charset="0"/>
              </a:rPr>
              <a:t>roduct Attributes</a:t>
            </a:r>
            <a:endParaRPr lang="en-US" sz="2800" b="1" u="sng" dirty="0">
              <a:ea typeface="Roboto" panose="02000000000000000000" pitchFamily="2" charset="0"/>
            </a:endParaRPr>
          </a:p>
        </p:txBody>
      </p:sp>
      <p:pic>
        <p:nvPicPr>
          <p:cNvPr id="3" name="Picture 2">
            <a:extLst>
              <a:ext uri="{FF2B5EF4-FFF2-40B4-BE49-F238E27FC236}">
                <a16:creationId xmlns:a16="http://schemas.microsoft.com/office/drawing/2014/main" id="{65513343-8B49-38A7-6B81-368809CDB93C}"/>
              </a:ext>
            </a:extLst>
          </p:cNvPr>
          <p:cNvPicPr>
            <a:picLocks noChangeAspect="1"/>
          </p:cNvPicPr>
          <p:nvPr/>
        </p:nvPicPr>
        <p:blipFill>
          <a:blip r:embed="rId2"/>
          <a:stretch>
            <a:fillRect/>
          </a:stretch>
        </p:blipFill>
        <p:spPr>
          <a:xfrm>
            <a:off x="-26560" y="1401417"/>
            <a:ext cx="12180460" cy="5592860"/>
          </a:xfrm>
          <a:prstGeom prst="rect">
            <a:avLst/>
          </a:prstGeom>
        </p:spPr>
      </p:pic>
    </p:spTree>
    <p:extLst>
      <p:ext uri="{BB962C8B-B14F-4D97-AF65-F5344CB8AC3E}">
        <p14:creationId xmlns:p14="http://schemas.microsoft.com/office/powerpoint/2010/main" val="241971595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BAB0749-2940-5028-22D6-A4562C9E45EA}"/>
              </a:ext>
            </a:extLst>
          </p:cNvPr>
          <p:cNvPicPr>
            <a:picLocks noChangeAspect="1"/>
          </p:cNvPicPr>
          <p:nvPr/>
        </p:nvPicPr>
        <p:blipFill>
          <a:blip r:embed="rId2"/>
          <a:stretch>
            <a:fillRect/>
          </a:stretch>
        </p:blipFill>
        <p:spPr>
          <a:xfrm>
            <a:off x="153713" y="1474490"/>
            <a:ext cx="12153900" cy="5667375"/>
          </a:xfrm>
          <a:prstGeom prst="rect">
            <a:avLst/>
          </a:prstGeom>
        </p:spPr>
      </p:pic>
      <p:sp>
        <p:nvSpPr>
          <p:cNvPr id="4" name="TextBox 3">
            <a:extLst>
              <a:ext uri="{FF2B5EF4-FFF2-40B4-BE49-F238E27FC236}">
                <a16:creationId xmlns:a16="http://schemas.microsoft.com/office/drawing/2014/main" id="{62D8E354-C7F6-827E-7C57-F77E91880DAB}"/>
              </a:ext>
            </a:extLst>
          </p:cNvPr>
          <p:cNvSpPr txBox="1"/>
          <p:nvPr/>
        </p:nvSpPr>
        <p:spPr>
          <a:xfrm>
            <a:off x="-1" y="89495"/>
            <a:ext cx="12192001" cy="1384995"/>
          </a:xfrm>
          <a:prstGeom prst="rect">
            <a:avLst/>
          </a:prstGeom>
          <a:noFill/>
        </p:spPr>
        <p:txBody>
          <a:bodyPr wrap="square">
            <a:spAutoFit/>
          </a:bodyPr>
          <a:lstStyle/>
          <a:p>
            <a:pPr algn="ctr"/>
            <a:r>
              <a:rPr lang="en" sz="2800" b="1" dirty="0">
                <a:solidFill>
                  <a:schemeClr val="accent6"/>
                </a:solidFill>
                <a:latin typeface="+mj-lt"/>
                <a:ea typeface="Roboto" panose="02000000000000000000" pitchFamily="2" charset="0"/>
              </a:rPr>
              <a:t>P4: FROM A TRENDING KEYWORD, CREATING A CORRESPONDING SEARCHABLE TERM ON FLIPKART WHICH WILL LEAD TO MATCHING PRODUCTS.</a:t>
            </a:r>
            <a:endParaRPr lang="en-US" sz="2800" b="1" u="sng" dirty="0">
              <a:solidFill>
                <a:schemeClr val="accent6"/>
              </a:solidFill>
              <a:latin typeface="+mj-lt"/>
              <a:ea typeface="Roboto" panose="02000000000000000000" pitchFamily="2" charset="0"/>
            </a:endParaRPr>
          </a:p>
        </p:txBody>
      </p:sp>
    </p:spTree>
    <p:extLst>
      <p:ext uri="{BB962C8B-B14F-4D97-AF65-F5344CB8AC3E}">
        <p14:creationId xmlns:p14="http://schemas.microsoft.com/office/powerpoint/2010/main" val="305724813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0" y="13279"/>
            <a:ext cx="12192000" cy="1020391"/>
          </a:xfrm>
        </p:spPr>
        <p:txBody>
          <a:bodyPr/>
          <a:lstStyle/>
          <a:p>
            <a:r>
              <a:rPr lang="en" sz="2800" b="1" dirty="0">
                <a:ea typeface="Roboto" panose="02000000000000000000" pitchFamily="2" charset="0"/>
              </a:rPr>
              <a:t>P5: Mapping of Extracted Trending Keywords with Flipkart</a:t>
            </a:r>
            <a:endParaRPr lang="en-US" sz="2800" b="1" u="sng" dirty="0">
              <a:ea typeface="Roboto" panose="02000000000000000000" pitchFamily="2" charset="0"/>
            </a:endParaRPr>
          </a:p>
        </p:txBody>
      </p:sp>
      <p:pic>
        <p:nvPicPr>
          <p:cNvPr id="15" name="Picture 14">
            <a:extLst>
              <a:ext uri="{FF2B5EF4-FFF2-40B4-BE49-F238E27FC236}">
                <a16:creationId xmlns:a16="http://schemas.microsoft.com/office/drawing/2014/main" id="{F94C98F2-4742-09A4-384E-770C2D2B99DC}"/>
              </a:ext>
            </a:extLst>
          </p:cNvPr>
          <p:cNvPicPr>
            <a:picLocks noChangeAspect="1"/>
          </p:cNvPicPr>
          <p:nvPr/>
        </p:nvPicPr>
        <p:blipFill>
          <a:blip r:embed="rId2"/>
          <a:stretch>
            <a:fillRect/>
          </a:stretch>
        </p:blipFill>
        <p:spPr>
          <a:xfrm>
            <a:off x="949939" y="1219199"/>
            <a:ext cx="10792759" cy="5400353"/>
          </a:xfrm>
          <a:prstGeom prst="rect">
            <a:avLst/>
          </a:prstGeom>
        </p:spPr>
      </p:pic>
      <p:sp>
        <p:nvSpPr>
          <p:cNvPr id="12" name="Rectangle: Rounded Corners 11">
            <a:extLst>
              <a:ext uri="{FF2B5EF4-FFF2-40B4-BE49-F238E27FC236}">
                <a16:creationId xmlns:a16="http://schemas.microsoft.com/office/drawing/2014/main" id="{F99A0C81-29F3-C5C0-73DA-C4111C8A766E}"/>
              </a:ext>
            </a:extLst>
          </p:cNvPr>
          <p:cNvSpPr/>
          <p:nvPr/>
        </p:nvSpPr>
        <p:spPr>
          <a:xfrm>
            <a:off x="3703754" y="5856256"/>
            <a:ext cx="3627783" cy="851733"/>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rtl="0" eaLnBrk="1" latinLnBrk="0" hangingPunct="1">
              <a:spcBef>
                <a:spcPts val="0"/>
              </a:spcBef>
              <a:spcAft>
                <a:spcPts val="0"/>
              </a:spcAft>
            </a:pPr>
            <a:r>
              <a:rPr lang="en-US" sz="1400" b="1" kern="1200" dirty="0">
                <a:solidFill>
                  <a:srgbClr val="00B0F0"/>
                </a:solidFill>
                <a:effectLst/>
                <a:latin typeface="Arial" panose="020B0604020202020204" pitchFamily="34" charset="0"/>
                <a:ea typeface="+mn-ea"/>
                <a:cs typeface="+mn-cs"/>
              </a:rPr>
              <a:t>One Can easily see that image fetched from twitter under trending tags is very similar to images on the Flipkart.</a:t>
            </a:r>
            <a:endParaRPr lang="en-IN" sz="1400" dirty="0">
              <a:effectLst/>
            </a:endParaRPr>
          </a:p>
        </p:txBody>
      </p:sp>
      <p:sp>
        <p:nvSpPr>
          <p:cNvPr id="11" name="Rectangle: Rounded Corners 10">
            <a:extLst>
              <a:ext uri="{FF2B5EF4-FFF2-40B4-BE49-F238E27FC236}">
                <a16:creationId xmlns:a16="http://schemas.microsoft.com/office/drawing/2014/main" id="{5832E405-C034-5821-B4E5-AFC311DB0B62}"/>
              </a:ext>
            </a:extLst>
          </p:cNvPr>
          <p:cNvSpPr/>
          <p:nvPr/>
        </p:nvSpPr>
        <p:spPr>
          <a:xfrm>
            <a:off x="6346318" y="1033670"/>
            <a:ext cx="5008880" cy="934340"/>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0B0F0"/>
                </a:solidFill>
              </a:rPr>
              <a:t>If any of these trending keyword is clicked it will open a page displaying all the results scrapped from the Flipkart with their Category,  Sub-Category, Veridical, Attribute Type and Value. Also similar products are fetched.</a:t>
            </a:r>
            <a:endParaRPr lang="en-IN" sz="1400" b="1" dirty="0">
              <a:solidFill>
                <a:srgbClr val="00B0F0"/>
              </a:solidFill>
            </a:endParaRPr>
          </a:p>
        </p:txBody>
      </p:sp>
    </p:spTree>
    <p:extLst>
      <p:ext uri="{BB962C8B-B14F-4D97-AF65-F5344CB8AC3E}">
        <p14:creationId xmlns:p14="http://schemas.microsoft.com/office/powerpoint/2010/main" val="301415260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AF844042-E3F4-9A6B-8F80-1DAC6DEE49FB}"/>
              </a:ext>
            </a:extLst>
          </p:cNvPr>
          <p:cNvSpPr txBox="1"/>
          <p:nvPr/>
        </p:nvSpPr>
        <p:spPr>
          <a:xfrm>
            <a:off x="0" y="48009"/>
            <a:ext cx="12192000" cy="1200329"/>
          </a:xfrm>
          <a:prstGeom prst="rect">
            <a:avLst/>
          </a:prstGeom>
          <a:noFill/>
        </p:spPr>
        <p:txBody>
          <a:bodyPr wrap="square">
            <a:spAutoFit/>
          </a:bodyPr>
          <a:lstStyle/>
          <a:p>
            <a:pPr algn="ctr"/>
            <a:r>
              <a:rPr lang="en" sz="3600" b="1" dirty="0">
                <a:solidFill>
                  <a:schemeClr val="accent6"/>
                </a:solidFill>
                <a:latin typeface="+mj-lt"/>
                <a:ea typeface="Roboto" panose="02000000000000000000" pitchFamily="2" charset="0"/>
              </a:rPr>
              <a:t>P6: Extra Feauture-3 Category Analysis</a:t>
            </a:r>
            <a:endParaRPr lang="en-US" sz="3600" b="1" u="sng" dirty="0">
              <a:solidFill>
                <a:schemeClr val="accent6"/>
              </a:solidFill>
              <a:latin typeface="+mj-lt"/>
              <a:ea typeface="Roboto" panose="02000000000000000000" pitchFamily="2" charset="0"/>
            </a:endParaRPr>
          </a:p>
          <a:p>
            <a:pPr algn="ctr"/>
            <a:endParaRPr lang="en-US" sz="3600" b="1" u="sng" dirty="0">
              <a:solidFill>
                <a:schemeClr val="accent6"/>
              </a:solidFill>
              <a:latin typeface="+mj-lt"/>
              <a:ea typeface="Roboto" panose="02000000000000000000" pitchFamily="2" charset="0"/>
            </a:endParaRPr>
          </a:p>
        </p:txBody>
      </p:sp>
      <p:pic>
        <p:nvPicPr>
          <p:cNvPr id="2" name="Picture 1">
            <a:extLst>
              <a:ext uri="{FF2B5EF4-FFF2-40B4-BE49-F238E27FC236}">
                <a16:creationId xmlns:a16="http://schemas.microsoft.com/office/drawing/2014/main" id="{3DC8C0F3-2C36-1D16-969C-94610D9BADCD}"/>
              </a:ext>
            </a:extLst>
          </p:cNvPr>
          <p:cNvPicPr>
            <a:picLocks noChangeAspect="1"/>
          </p:cNvPicPr>
          <p:nvPr/>
        </p:nvPicPr>
        <p:blipFill>
          <a:blip r:embed="rId2"/>
          <a:stretch>
            <a:fillRect/>
          </a:stretch>
        </p:blipFill>
        <p:spPr>
          <a:xfrm>
            <a:off x="444499" y="840828"/>
            <a:ext cx="11474231" cy="5915296"/>
          </a:xfrm>
          <a:prstGeom prst="rect">
            <a:avLst/>
          </a:prstGeom>
        </p:spPr>
      </p:pic>
    </p:spTree>
    <p:extLst>
      <p:ext uri="{BB962C8B-B14F-4D97-AF65-F5344CB8AC3E}">
        <p14:creationId xmlns:p14="http://schemas.microsoft.com/office/powerpoint/2010/main" val="1574027203"/>
      </p:ext>
    </p:extLst>
  </p:cSld>
  <p:clrMapOvr>
    <a:masterClrMapping/>
  </p:clrMapOvr>
  <p:transition spd="slow">
    <p:push dir="u"/>
  </p:transition>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429</TotalTime>
  <Words>695</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Roboto</vt:lpstr>
      <vt:lpstr>Sabon Next LT</vt:lpstr>
      <vt:lpstr>Times New Roman</vt:lpstr>
      <vt:lpstr>Office Theme</vt:lpstr>
      <vt:lpstr>Extract Trends from social media data</vt:lpstr>
      <vt:lpstr>MEET OUR TEAM</vt:lpstr>
      <vt:lpstr>P0: Finding the Trending Keywords</vt:lpstr>
      <vt:lpstr>P1: Ranking/scoring logic for trends extracted</vt:lpstr>
      <vt:lpstr>P2: List of trending keywords with sample images and links from which the trend is derived with most trending first:</vt:lpstr>
      <vt:lpstr>P3: Structured Data According to Flipkart Category, Sub category, Vertical and Product Attributes</vt:lpstr>
      <vt:lpstr>PowerPoint Presentation</vt:lpstr>
      <vt:lpstr>P5: Mapping of Extracted Trending Keywords with Flipkart</vt:lpstr>
      <vt:lpstr>PowerPoint Presentation</vt:lpstr>
      <vt:lpstr>PowerPoint Presentation</vt:lpstr>
      <vt:lpstr>PowerPoint Presentation</vt:lpstr>
      <vt:lpstr>Advantages of Our Solution</vt:lpstr>
      <vt:lpstr>Limitations Of our project</vt:lpstr>
      <vt:lpstr>Future-Scope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 Trends from social media data</dc:title>
  <dc:subject/>
  <dc:creator>puru .</dc:creator>
  <cp:lastModifiedBy>puru .</cp:lastModifiedBy>
  <cp:revision>23</cp:revision>
  <dcterms:created xsi:type="dcterms:W3CDTF">2022-10-05T17:18:25Z</dcterms:created>
  <dcterms:modified xsi:type="dcterms:W3CDTF">2022-10-06T20:26:30Z</dcterms:modified>
</cp:coreProperties>
</file>