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7" r:id="rId6"/>
    <p:sldId id="257" r:id="rId7"/>
    <p:sldId id="291" r:id="rId8"/>
    <p:sldId id="292" r:id="rId9"/>
    <p:sldId id="295" r:id="rId10"/>
    <p:sldId id="290" r:id="rId11"/>
    <p:sldId id="293" r:id="rId12"/>
    <p:sldId id="307" r:id="rId13"/>
    <p:sldId id="296" r:id="rId14"/>
    <p:sldId id="310" r:id="rId15"/>
    <p:sldId id="31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8/26/2022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8525" y="188085"/>
            <a:ext cx="9727517" cy="3549028"/>
          </a:xfrm>
        </p:spPr>
        <p:txBody>
          <a:bodyPr/>
          <a:lstStyle/>
          <a:p>
            <a:r>
              <a:rPr lang="en-US" sz="4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Extract Trends from social media data</a:t>
            </a:r>
            <a:endParaRPr lang="en-US" sz="42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8727C55-4E2A-2145-B1AE-2388219ED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8525" y="3912169"/>
            <a:ext cx="7550848" cy="1679464"/>
          </a:xfrm>
        </p:spPr>
        <p:txBody>
          <a:bodyPr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1" i="0" u="none" strike="noStrike" cap="none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Team Name: Coder123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2400" b="1" i="0" u="none" strike="noStrike" cap="none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1" i="0" u="none" strike="noStrike" cap="none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Institute Name: Chandigarh University</a:t>
            </a:r>
          </a:p>
          <a:p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Google Shape;97;g13ccdb91aef_0_53">
            <a:extLst>
              <a:ext uri="{FF2B5EF4-FFF2-40B4-BE49-F238E27FC236}">
                <a16:creationId xmlns:a16="http://schemas.microsoft.com/office/drawing/2014/main" id="{D1082A4F-7615-CE12-1408-77DB4EF54B3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6525" y="188085"/>
            <a:ext cx="2878949" cy="15194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44500" y="1389530"/>
            <a:ext cx="11214100" cy="492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86586F22-433C-E560-CC4D-3528714D531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961243" cy="755374"/>
          </a:xfrm>
          <a:prstGeom prst="rect">
            <a:avLst/>
          </a:prstGeom>
          <a:solidFill>
            <a:schemeClr val="tx1">
              <a:lumMod val="95000"/>
              <a:lumOff val="5000"/>
              <a:alpha val="44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P8: Extra Feauture-3 Category Analysis</a:t>
            </a:r>
            <a:endParaRPr lang="en-US" sz="3200" b="1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CB4897-83A4-DC82-8071-1CF8E0C33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57" y="894521"/>
            <a:ext cx="10416485" cy="586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1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BFD38-584D-000B-4BA2-DB86C5BA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C3FDA6F-3961-8583-6EEA-062601E29A58}"/>
              </a:ext>
            </a:extLst>
          </p:cNvPr>
          <p:cNvSpPr txBox="1">
            <a:spLocks/>
          </p:cNvSpPr>
          <p:nvPr/>
        </p:nvSpPr>
        <p:spPr>
          <a:xfrm>
            <a:off x="7695251" y="2427159"/>
            <a:ext cx="4422913" cy="1550504"/>
          </a:xfrm>
          <a:prstGeom prst="rect">
            <a:avLst/>
          </a:prstGeom>
          <a:solidFill>
            <a:schemeClr val="tx1">
              <a:lumMod val="95000"/>
              <a:lumOff val="5000"/>
              <a:alpha val="44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 Diagram of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 Project: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2B2A21-A226-0B47-9251-21AEBAF9F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5" y="0"/>
            <a:ext cx="7282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13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E12726-4D4C-78EB-3AC6-B9D6976E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D4AC5-0425-4395-1B3C-CD28533CD41F}"/>
              </a:ext>
            </a:extLst>
          </p:cNvPr>
          <p:cNvSpPr txBox="1"/>
          <p:nvPr/>
        </p:nvSpPr>
        <p:spPr>
          <a:xfrm>
            <a:off x="96906" y="1436567"/>
            <a:ext cx="114722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Fetch tweets from only Twitter, not Instagram, Facebook, etc.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Need internet connectivity to work.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Till now it's restricted to fashion and tech still there are other fields also.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The user needs to create an account to access the website.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22D89B6C-BE61-F297-5B87-F388670F3499}"/>
              </a:ext>
            </a:extLst>
          </p:cNvPr>
          <p:cNvSpPr txBox="1">
            <a:spLocks/>
          </p:cNvSpPr>
          <p:nvPr/>
        </p:nvSpPr>
        <p:spPr>
          <a:xfrm>
            <a:off x="0" y="377688"/>
            <a:ext cx="5406887" cy="755374"/>
          </a:xfrm>
          <a:prstGeom prst="rect">
            <a:avLst/>
          </a:prstGeom>
          <a:solidFill>
            <a:schemeClr val="tx1">
              <a:lumMod val="95000"/>
              <a:lumOff val="5000"/>
              <a:alpha val="44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Limitations of Our Solution: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C0673F66-14B5-E9E3-E002-F6A76DA1E288}"/>
              </a:ext>
            </a:extLst>
          </p:cNvPr>
          <p:cNvSpPr txBox="1">
            <a:spLocks/>
          </p:cNvSpPr>
          <p:nvPr/>
        </p:nvSpPr>
        <p:spPr>
          <a:xfrm>
            <a:off x="0" y="3309732"/>
            <a:ext cx="5406887" cy="755374"/>
          </a:xfrm>
          <a:prstGeom prst="rect">
            <a:avLst/>
          </a:prstGeom>
          <a:solidFill>
            <a:schemeClr val="tx1">
              <a:lumMod val="95000"/>
              <a:lumOff val="5000"/>
              <a:alpha val="44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Future Scope Of the Project: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511E2-A2AC-06CC-9861-C98703F621D9}"/>
              </a:ext>
            </a:extLst>
          </p:cNvPr>
          <p:cNvSpPr txBox="1"/>
          <p:nvPr/>
        </p:nvSpPr>
        <p:spPr>
          <a:xfrm>
            <a:off x="96906" y="4368611"/>
            <a:ext cx="118399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We can fetch trends from Instagram, Facebook, Reddit, etc social media sites to access more trends.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We can have more categories in this Web-app like groceries, furniture, books, sports, etc.</a:t>
            </a:r>
          </a:p>
        </p:txBody>
      </p:sp>
    </p:spTree>
    <p:extLst>
      <p:ext uri="{BB962C8B-B14F-4D97-AF65-F5344CB8AC3E}">
        <p14:creationId xmlns:p14="http://schemas.microsoft.com/office/powerpoint/2010/main" val="393568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Google Shape;97;g13ccdb91aef_0_53">
            <a:extLst>
              <a:ext uri="{FF2B5EF4-FFF2-40B4-BE49-F238E27FC236}">
                <a16:creationId xmlns:a16="http://schemas.microsoft.com/office/drawing/2014/main" id="{D27A5B74-4A7A-FA0E-711F-8D2B69F978E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96330" y="67753"/>
            <a:ext cx="1752855" cy="114482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6111BCA-C14E-E415-59B6-F2916516E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17787"/>
              </p:ext>
            </p:extLst>
          </p:nvPr>
        </p:nvGraphicFramePr>
        <p:xfrm>
          <a:off x="444497" y="1574800"/>
          <a:ext cx="10807704" cy="431910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701926">
                  <a:extLst>
                    <a:ext uri="{9D8B030D-6E8A-4147-A177-3AD203B41FA5}">
                      <a16:colId xmlns:a16="http://schemas.microsoft.com/office/drawing/2014/main" val="800727981"/>
                    </a:ext>
                  </a:extLst>
                </a:gridCol>
                <a:gridCol w="2701926">
                  <a:extLst>
                    <a:ext uri="{9D8B030D-6E8A-4147-A177-3AD203B41FA5}">
                      <a16:colId xmlns:a16="http://schemas.microsoft.com/office/drawing/2014/main" val="1843453744"/>
                    </a:ext>
                  </a:extLst>
                </a:gridCol>
                <a:gridCol w="2701926">
                  <a:extLst>
                    <a:ext uri="{9D8B030D-6E8A-4147-A177-3AD203B41FA5}">
                      <a16:colId xmlns:a16="http://schemas.microsoft.com/office/drawing/2014/main" val="2524087104"/>
                    </a:ext>
                  </a:extLst>
                </a:gridCol>
                <a:gridCol w="2701926">
                  <a:extLst>
                    <a:ext uri="{9D8B030D-6E8A-4147-A177-3AD203B41FA5}">
                      <a16:colId xmlns:a16="http://schemas.microsoft.com/office/drawing/2014/main" val="3174008509"/>
                    </a:ext>
                  </a:extLst>
                </a:gridCol>
              </a:tblGrid>
              <a:tr h="863821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Team Name: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IN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Coder123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911879"/>
                  </a:ext>
                </a:extLst>
              </a:tr>
              <a:tr h="863821"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Institute Name: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IN" sz="2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Chandigarh University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592187"/>
                  </a:ext>
                </a:extLst>
              </a:tr>
              <a:tr h="863821"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Team Members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Leader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r>
                        <a:rPr lang="en-IN" sz="2400" b="1" baseline="30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nd</a:t>
                      </a:r>
                      <a:r>
                        <a:rPr lang="en-IN" sz="2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Member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3</a:t>
                      </a:r>
                      <a:r>
                        <a:rPr lang="en-IN" sz="2400" b="1" baseline="30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rd</a:t>
                      </a:r>
                      <a:r>
                        <a:rPr lang="en-IN" sz="2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Member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761589"/>
                  </a:ext>
                </a:extLst>
              </a:tr>
              <a:tr h="863821"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Puru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Shikhar Gupta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Shivkesh Pandey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272551"/>
                  </a:ext>
                </a:extLst>
              </a:tr>
              <a:tr h="863821"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Batch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2024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2024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2024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41796"/>
                  </a:ext>
                </a:extLst>
              </a:tr>
            </a:tbl>
          </a:graphicData>
        </a:graphic>
      </p:graphicFrame>
      <p:sp>
        <p:nvSpPr>
          <p:cNvPr id="6" name="Title 3">
            <a:extLst>
              <a:ext uri="{FF2B5EF4-FFF2-40B4-BE49-F238E27FC236}">
                <a16:creationId xmlns:a16="http://schemas.microsoft.com/office/drawing/2014/main" id="{90FE3CC0-00CA-E827-838A-813BE21C67C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458817" cy="964095"/>
          </a:xfrm>
          <a:prstGeom prst="rect">
            <a:avLst/>
          </a:prstGeom>
          <a:solidFill>
            <a:schemeClr val="tx1">
              <a:lumMod val="95000"/>
              <a:lumOff val="5000"/>
              <a:alpha val="44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kern="1200" spc="-70" baseline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Team Members:</a:t>
            </a:r>
            <a:endParaRPr lang="en-US" sz="3200" b="1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53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81544" cy="684244"/>
          </a:xfrm>
          <a:solidFill>
            <a:schemeClr val="tx1">
              <a:alpha val="24000"/>
            </a:schemeClr>
          </a:solidFill>
        </p:spPr>
        <p:txBody>
          <a:bodyPr>
            <a:noAutofit/>
          </a:bodyPr>
          <a:lstStyle/>
          <a:p>
            <a:r>
              <a:rPr lang="en-US" sz="3200" dirty="0"/>
              <a:t>P0: Finding the Trending Keywords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074CE-7C4C-59A5-ED57-E2F2E8B4B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920751"/>
            <a:ext cx="121539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8012CADF-8AFB-7076-5F09-33282DD5B39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104880" cy="884521"/>
          </a:xfrm>
          <a:prstGeom prst="rect">
            <a:avLst/>
          </a:prstGeom>
          <a:solidFill>
            <a:schemeClr val="tx1">
              <a:lumMod val="95000"/>
              <a:lumOff val="5000"/>
              <a:alpha val="44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P1: Ranking/scoring logic for trends extracted</a:t>
            </a:r>
            <a:endParaRPr lang="en-US" sz="3200" b="1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806FF-E19F-5CE4-DFED-FA9C1EDA9A48}"/>
              </a:ext>
            </a:extLst>
          </p:cNvPr>
          <p:cNvSpPr txBox="1"/>
          <p:nvPr/>
        </p:nvSpPr>
        <p:spPr>
          <a:xfrm>
            <a:off x="198781" y="1160524"/>
            <a:ext cx="11861139" cy="5262979"/>
          </a:xfrm>
          <a:prstGeom prst="rect">
            <a:avLst/>
          </a:prstGeom>
          <a:solidFill>
            <a:schemeClr val="tx1">
              <a:lumMod val="95000"/>
              <a:lumOff val="5000"/>
              <a:alpha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 these trending keywords are sorted on the Bases of a algorithm designed by our team which is as fallows:</a:t>
            </a:r>
          </a:p>
          <a:p>
            <a:endParaRPr lang="en-IN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Retweets are given highest Star-Point which is 10 per Retweet.</a:t>
            </a:r>
          </a:p>
          <a:p>
            <a:endParaRPr lang="en-IN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 startAt="2"/>
            </a:pPr>
            <a:r>
              <a:rPr lang="en-IN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Likes are given Second Highest Star-Point which is 9 per Like.</a:t>
            </a:r>
          </a:p>
          <a:p>
            <a:pPr marL="342900" indent="-342900">
              <a:buAutoNum type="arabicPeriod" startAt="2"/>
            </a:pPr>
            <a:endParaRPr lang="en-IN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3.   Now total Star-Point is reduced on the basis of how old a particular tweet is. 0.1% decrease for 1 day old Tweet.</a:t>
            </a:r>
          </a:p>
          <a:p>
            <a:endParaRPr lang="en-IN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 startAt="4"/>
            </a:pPr>
            <a:r>
              <a:rPr lang="en-IN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Also if the tweet contains a media then there is rise in Star-Point of 10000.</a:t>
            </a:r>
          </a:p>
          <a:p>
            <a:pPr marL="342900" indent="-342900">
              <a:buAutoNum type="arabicPeriod" startAt="4"/>
            </a:pPr>
            <a:endParaRPr lang="en-IN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 startAt="4"/>
            </a:pPr>
            <a:r>
              <a:rPr lang="en-IN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Moreover, if the tweet is explicit then there is decrease in the Star-Point of 10000.</a:t>
            </a:r>
          </a:p>
          <a:p>
            <a:endParaRPr lang="en-IN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986B40C-CCF8-EA08-3767-E71CEBF17AE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55040"/>
          </a:xfrm>
          <a:prstGeom prst="rect">
            <a:avLst/>
          </a:prstGeom>
          <a:solidFill>
            <a:schemeClr val="tx1">
              <a:lumMod val="95000"/>
              <a:lumOff val="5000"/>
              <a:alpha val="44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P2: S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tructured </a:t>
            </a:r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ata According to </a:t>
            </a:r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F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lipkart Category, Sub category, Vertical and </a:t>
            </a:r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roduct Attributes</a:t>
            </a:r>
            <a:endParaRPr lang="en-US" sz="3200" b="1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2C4E69-473C-0C97-F300-0ED9664A5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058545"/>
            <a:ext cx="121539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7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D0FE22D-BDC1-0F69-9347-8719E9D68143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024407"/>
          </a:xfrm>
          <a:prstGeom prst="rect">
            <a:avLst/>
          </a:prstGeom>
          <a:solidFill>
            <a:schemeClr val="tx1">
              <a:lumMod val="95000"/>
              <a:lumOff val="5000"/>
              <a:alpha val="44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P3: List of trending keywords with sample images and links from which the trend is derived with most trending first:</a:t>
            </a:r>
            <a:endParaRPr lang="en-US" sz="3200" b="1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B1021C-452C-4F6C-DF35-3DFADDFC0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72" y="1012825"/>
            <a:ext cx="121539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1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C51AD2-9131-6AE7-C19E-67DCA50A5EC9}"/>
              </a:ext>
            </a:extLst>
          </p:cNvPr>
          <p:cNvSpPr/>
          <p:nvPr/>
        </p:nvSpPr>
        <p:spPr>
          <a:xfrm>
            <a:off x="3220278" y="5734878"/>
            <a:ext cx="3627783" cy="102366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1104880" cy="884521"/>
          </a:xfrm>
          <a:solidFill>
            <a:schemeClr val="tx1">
              <a:lumMod val="95000"/>
              <a:lumOff val="5000"/>
              <a:alpha val="44000"/>
            </a:schemeClr>
          </a:solidFill>
        </p:spPr>
        <p:txBody>
          <a:bodyPr>
            <a:noAutofit/>
          </a:bodyPr>
          <a:lstStyle/>
          <a:p>
            <a:r>
              <a:rPr lang="en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P4: Mapping of Extracted Trending Keywords with Flipkart</a:t>
            </a:r>
            <a:endParaRPr lang="en-US" sz="3200" b="1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90EEBD-7F19-CCE6-5FDD-99134B80A704}"/>
              </a:ext>
            </a:extLst>
          </p:cNvPr>
          <p:cNvSpPr/>
          <p:nvPr/>
        </p:nvSpPr>
        <p:spPr>
          <a:xfrm>
            <a:off x="5787887" y="884522"/>
            <a:ext cx="5008880" cy="93434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56B8-9040-0735-2AD4-94E53C98CF61}"/>
              </a:ext>
            </a:extLst>
          </p:cNvPr>
          <p:cNvSpPr txBox="1"/>
          <p:nvPr/>
        </p:nvSpPr>
        <p:spPr>
          <a:xfrm>
            <a:off x="5870713" y="864755"/>
            <a:ext cx="5008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If any of these trending keyword is clicked it will open a page displaying all the results scrapped from the Flipkart with their Category,  Sub-Category, Veridical, Attribute Type and Value. Also similar products are fetched.</a:t>
            </a:r>
            <a:endParaRPr lang="en-IN" sz="1400" b="1" dirty="0">
              <a:solidFill>
                <a:srgbClr val="00B0F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E11140-A1F0-85E4-5C8C-D8D207F3E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23568"/>
            <a:ext cx="10979426" cy="61344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074F49-1A1C-1E14-EA9A-0D176776B10C}"/>
              </a:ext>
            </a:extLst>
          </p:cNvPr>
          <p:cNvSpPr txBox="1"/>
          <p:nvPr/>
        </p:nvSpPr>
        <p:spPr>
          <a:xfrm>
            <a:off x="3266117" y="5877380"/>
            <a:ext cx="3581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One Can easily see that image fetched from twitter under trending tags is very similar to images on the Flipkart.</a:t>
            </a:r>
            <a:endParaRPr lang="en-IN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6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80F5EDB0-66DB-16D4-2C5A-CAFB60179B6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64096"/>
          </a:xfrm>
          <a:prstGeom prst="rect">
            <a:avLst/>
          </a:prstGeom>
          <a:solidFill>
            <a:schemeClr val="tx1">
              <a:lumMod val="95000"/>
              <a:lumOff val="5000"/>
              <a:alpha val="44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P5: From a trending keyword, creating a corresponding searchable term on Flipkart which will lead to matching products</a:t>
            </a:r>
            <a:endParaRPr lang="en-US" sz="3200" b="1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AB0749-2940-5028-22D6-A4562C9E4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82" y="1012825"/>
            <a:ext cx="121539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4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44500" y="1389530"/>
            <a:ext cx="11214100" cy="492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1B82153-7FA2-0DA4-FAE5-9C4275DE38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02701"/>
          </a:xfrm>
          <a:prstGeom prst="rect">
            <a:avLst/>
          </a:prstGeom>
          <a:solidFill>
            <a:schemeClr val="tx1">
              <a:lumMod val="95000"/>
              <a:lumOff val="5000"/>
              <a:alpha val="44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P6: Extra Feauture-1, Top Tweets under Fashion and Tech:</a:t>
            </a:r>
          </a:p>
          <a:p>
            <a:r>
              <a:rPr lang="en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P7: Extra Feauture-2 Ranking/scoring logic for Tweets extracted:</a:t>
            </a:r>
            <a:endParaRPr lang="en-US" sz="3200" b="1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3200" b="1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F30033-FDF8-73B4-7778-BEA046DE6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7" y="1471667"/>
            <a:ext cx="6241463" cy="32891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6C792B-002C-A67B-D9AC-8B7551CD76C5}"/>
              </a:ext>
            </a:extLst>
          </p:cNvPr>
          <p:cNvSpPr txBox="1"/>
          <p:nvPr/>
        </p:nvSpPr>
        <p:spPr>
          <a:xfrm>
            <a:off x="6329120" y="1389530"/>
            <a:ext cx="59194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 the tweets under a Category are sorted on the Bases of a algorithm designed by our team which is as fallows: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A85BE-E6AF-8F14-346C-9DC3EBC05C8D}"/>
              </a:ext>
            </a:extLst>
          </p:cNvPr>
          <p:cNvSpPr txBox="1"/>
          <p:nvPr/>
        </p:nvSpPr>
        <p:spPr>
          <a:xfrm>
            <a:off x="6418468" y="2236817"/>
            <a:ext cx="583009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Retweets are given highest Star-Point which is 10 per Retweet.</a:t>
            </a:r>
          </a:p>
          <a:p>
            <a:endParaRPr lang="en-IN" sz="1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 startAt="2"/>
            </a:pPr>
            <a:r>
              <a:rPr lang="en-IN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Likes are given Second Highest Star-Point which is 9 per Like.</a:t>
            </a:r>
          </a:p>
          <a:p>
            <a:pPr marL="342900" indent="-342900">
              <a:buAutoNum type="arabicPeriod" startAt="2"/>
            </a:pPr>
            <a:endParaRPr lang="en-IN" sz="1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3. Now total Star-Point is reduced on the basis of how old a particular tweet is. 0.1% decrease for 1 day old Tweet.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20F20E-DA74-22C3-ADB7-3AF006879320}"/>
              </a:ext>
            </a:extLst>
          </p:cNvPr>
          <p:cNvSpPr txBox="1"/>
          <p:nvPr/>
        </p:nvSpPr>
        <p:spPr>
          <a:xfrm>
            <a:off x="231360" y="4961800"/>
            <a:ext cx="98966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 startAt="4"/>
            </a:pPr>
            <a:r>
              <a:rPr lang="en-IN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Also if the tweet contains a media then there is rise in Star-Point of 10000.</a:t>
            </a:r>
          </a:p>
          <a:p>
            <a:pPr marL="342900" indent="-342900">
              <a:buAutoNum type="arabicPeriod" startAt="4"/>
            </a:pPr>
            <a:endParaRPr lang="en-IN" sz="1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 startAt="4"/>
            </a:pPr>
            <a:r>
              <a:rPr lang="en-IN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Moreover, if the tweet is explicit then there is decrease in the Star-Point of 10000.</a:t>
            </a:r>
          </a:p>
        </p:txBody>
      </p:sp>
    </p:spTree>
    <p:extLst>
      <p:ext uri="{BB962C8B-B14F-4D97-AF65-F5344CB8AC3E}">
        <p14:creationId xmlns:p14="http://schemas.microsoft.com/office/powerpoint/2010/main" val="222452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3054</TotalTime>
  <Words>543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Trade Gothic LT Pro</vt:lpstr>
      <vt:lpstr>Trebuchet MS</vt:lpstr>
      <vt:lpstr>Office Theme</vt:lpstr>
      <vt:lpstr>Extract Trends from social media data</vt:lpstr>
      <vt:lpstr>PowerPoint Presentation</vt:lpstr>
      <vt:lpstr>P0: Finding the Trending Keywords</vt:lpstr>
      <vt:lpstr>PowerPoint Presentation</vt:lpstr>
      <vt:lpstr>PowerPoint Presentation</vt:lpstr>
      <vt:lpstr>PowerPoint Presentation</vt:lpstr>
      <vt:lpstr>P4: Mapping of Extracted Trending Keywords with Flipkart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Shikhar Gupta</dc:creator>
  <cp:lastModifiedBy>puru .</cp:lastModifiedBy>
  <cp:revision>39</cp:revision>
  <dcterms:created xsi:type="dcterms:W3CDTF">2022-05-11T04:28:57Z</dcterms:created>
  <dcterms:modified xsi:type="dcterms:W3CDTF">2022-08-26T13:32:46Z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