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3" r:id="rId4"/>
    <p:sldId id="264" r:id="rId5"/>
    <p:sldId id="299" r:id="rId6"/>
    <p:sldId id="300" r:id="rId7"/>
    <p:sldId id="262" r:id="rId8"/>
    <p:sldId id="301" r:id="rId9"/>
    <p:sldId id="302" r:id="rId10"/>
    <p:sldId id="256" r:id="rId11"/>
    <p:sldId id="257" r:id="rId12"/>
    <p:sldId id="266" r:id="rId13"/>
    <p:sldId id="267" r:id="rId14"/>
    <p:sldId id="295" r:id="rId15"/>
    <p:sldId id="296" r:id="rId16"/>
    <p:sldId id="298" r:id="rId17"/>
    <p:sldId id="30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70C3B-1A93-4B51-BC8D-B4C961A53623}"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2F879303-B7C0-4EC9-B8EB-9AF51A5B163B}">
      <dgm:prSet/>
      <dgm:spPr/>
      <dgm:t>
        <a:bodyPr/>
        <a:lstStyle/>
        <a:p>
          <a:r>
            <a:rPr lang="en-US"/>
            <a:t>Pima Indians Diabetes Database of National Institute of Diabetes and Digestive and Kidney Diseases</a:t>
          </a:r>
        </a:p>
      </dgm:t>
    </dgm:pt>
    <dgm:pt modelId="{BF81F070-E0DE-4722-BA39-29007E31146B}" type="parTrans" cxnId="{89B2489F-1972-43FE-9D95-9CBC544BAFFE}">
      <dgm:prSet/>
      <dgm:spPr/>
      <dgm:t>
        <a:bodyPr/>
        <a:lstStyle/>
        <a:p>
          <a:endParaRPr lang="en-US"/>
        </a:p>
      </dgm:t>
    </dgm:pt>
    <dgm:pt modelId="{EFD4E946-3BC9-4021-894B-D432DCAF9C27}" type="sibTrans" cxnId="{89B2489F-1972-43FE-9D95-9CBC544BAFFE}">
      <dgm:prSet/>
      <dgm:spPr/>
      <dgm:t>
        <a:bodyPr/>
        <a:lstStyle/>
        <a:p>
          <a:endParaRPr lang="en-US"/>
        </a:p>
      </dgm:t>
    </dgm:pt>
    <dgm:pt modelId="{C7FF6DBC-7351-44F2-BC85-7F88D5B656C1}">
      <dgm:prSet/>
      <dgm:spPr/>
      <dgm:t>
        <a:bodyPr/>
        <a:lstStyle/>
        <a:p>
          <a:r>
            <a:rPr lang="en-US"/>
            <a:t>Donated by Vincent Sigillito</a:t>
          </a:r>
        </a:p>
      </dgm:t>
    </dgm:pt>
    <dgm:pt modelId="{C481834C-776B-42BE-A0A3-564D0C04497E}" type="parTrans" cxnId="{26CEAE56-D227-4691-89B9-1197DABDECA6}">
      <dgm:prSet/>
      <dgm:spPr/>
      <dgm:t>
        <a:bodyPr/>
        <a:lstStyle/>
        <a:p>
          <a:endParaRPr lang="en-US"/>
        </a:p>
      </dgm:t>
    </dgm:pt>
    <dgm:pt modelId="{9A6D0C3C-1075-4C36-AE41-C44898C05097}" type="sibTrans" cxnId="{26CEAE56-D227-4691-89B9-1197DABDECA6}">
      <dgm:prSet/>
      <dgm:spPr/>
      <dgm:t>
        <a:bodyPr/>
        <a:lstStyle/>
        <a:p>
          <a:endParaRPr lang="en-US"/>
        </a:p>
      </dgm:t>
    </dgm:pt>
    <dgm:pt modelId="{EAF3FA77-E884-45EE-9F4C-2C3FD7228D38}">
      <dgm:prSet/>
      <dgm:spPr/>
      <dgm:t>
        <a:bodyPr/>
        <a:lstStyle/>
        <a:p>
          <a:r>
            <a:rPr lang="en-US"/>
            <a:t>768 observations with 8 attribute values and an outcome variable </a:t>
          </a:r>
        </a:p>
      </dgm:t>
    </dgm:pt>
    <dgm:pt modelId="{1FEEF49A-550E-4BA9-899C-A9CF4CB1B31D}" type="parTrans" cxnId="{D2EEC42A-046A-4F08-BF9F-D8B7250A7957}">
      <dgm:prSet/>
      <dgm:spPr/>
      <dgm:t>
        <a:bodyPr/>
        <a:lstStyle/>
        <a:p>
          <a:endParaRPr lang="en-US"/>
        </a:p>
      </dgm:t>
    </dgm:pt>
    <dgm:pt modelId="{617F0773-B8AF-4A27-BFE3-93FB3D74540D}" type="sibTrans" cxnId="{D2EEC42A-046A-4F08-BF9F-D8B7250A7957}">
      <dgm:prSet/>
      <dgm:spPr/>
      <dgm:t>
        <a:bodyPr/>
        <a:lstStyle/>
        <a:p>
          <a:endParaRPr lang="en-US"/>
        </a:p>
      </dgm:t>
    </dgm:pt>
    <dgm:pt modelId="{1B6CE2BF-02A4-42E8-B1D9-909B499A73EB}">
      <dgm:prSet/>
      <dgm:spPr/>
      <dgm:t>
        <a:bodyPr/>
        <a:lstStyle/>
        <a:p>
          <a:r>
            <a:rPr lang="en-US"/>
            <a:t>8 attribute values are independent variables and the outcome variable is binary in nature</a:t>
          </a:r>
        </a:p>
      </dgm:t>
    </dgm:pt>
    <dgm:pt modelId="{FEB77AC4-83D8-4C82-A4B3-9EFBB0D36CCF}" type="parTrans" cxnId="{2811A424-5400-4CFC-BA87-B75EB74298D8}">
      <dgm:prSet/>
      <dgm:spPr/>
      <dgm:t>
        <a:bodyPr/>
        <a:lstStyle/>
        <a:p>
          <a:endParaRPr lang="en-US"/>
        </a:p>
      </dgm:t>
    </dgm:pt>
    <dgm:pt modelId="{03E7B687-6410-45FA-95EB-03BC1F663212}" type="sibTrans" cxnId="{2811A424-5400-4CFC-BA87-B75EB74298D8}">
      <dgm:prSet/>
      <dgm:spPr/>
      <dgm:t>
        <a:bodyPr/>
        <a:lstStyle/>
        <a:p>
          <a:endParaRPr lang="en-US"/>
        </a:p>
      </dgm:t>
    </dgm:pt>
    <dgm:pt modelId="{04A31349-77E5-4FEA-958B-5B40ABB79F9F}">
      <dgm:prSet/>
      <dgm:spPr/>
      <dgm:t>
        <a:bodyPr/>
        <a:lstStyle/>
        <a:p>
          <a:r>
            <a:rPr lang="en-US"/>
            <a:t>All patients are females at least 21 years old of Pima Indian heritage</a:t>
          </a:r>
        </a:p>
      </dgm:t>
    </dgm:pt>
    <dgm:pt modelId="{18158EC2-D00E-45EF-B313-021C727C79C0}" type="parTrans" cxnId="{2AADBDED-0410-40D2-881D-047702F3D2EB}">
      <dgm:prSet/>
      <dgm:spPr/>
      <dgm:t>
        <a:bodyPr/>
        <a:lstStyle/>
        <a:p>
          <a:endParaRPr lang="en-US"/>
        </a:p>
      </dgm:t>
    </dgm:pt>
    <dgm:pt modelId="{34CAFA0B-AEA4-45F2-BB36-B3512E07B12B}" type="sibTrans" cxnId="{2AADBDED-0410-40D2-881D-047702F3D2EB}">
      <dgm:prSet/>
      <dgm:spPr/>
      <dgm:t>
        <a:bodyPr/>
        <a:lstStyle/>
        <a:p>
          <a:endParaRPr lang="en-US"/>
        </a:p>
      </dgm:t>
    </dgm:pt>
    <dgm:pt modelId="{A32BE723-E5C9-4F3D-A3A8-D7BF1ABC6FAF}" type="pres">
      <dgm:prSet presAssocID="{1CB70C3B-1A93-4B51-BC8D-B4C961A53623}" presName="vert0" presStyleCnt="0">
        <dgm:presLayoutVars>
          <dgm:dir/>
          <dgm:animOne val="branch"/>
          <dgm:animLvl val="lvl"/>
        </dgm:presLayoutVars>
      </dgm:prSet>
      <dgm:spPr/>
    </dgm:pt>
    <dgm:pt modelId="{8EF9E62E-E097-4DC3-AFD0-660518DA455B}" type="pres">
      <dgm:prSet presAssocID="{2F879303-B7C0-4EC9-B8EB-9AF51A5B163B}" presName="thickLine" presStyleLbl="alignNode1" presStyleIdx="0" presStyleCnt="5"/>
      <dgm:spPr/>
    </dgm:pt>
    <dgm:pt modelId="{1FA2F4B3-6EC8-4239-B5BF-28ACD5F2EA0D}" type="pres">
      <dgm:prSet presAssocID="{2F879303-B7C0-4EC9-B8EB-9AF51A5B163B}" presName="horz1" presStyleCnt="0"/>
      <dgm:spPr/>
    </dgm:pt>
    <dgm:pt modelId="{0A81581B-A21A-4E69-8463-13358AF23F4C}" type="pres">
      <dgm:prSet presAssocID="{2F879303-B7C0-4EC9-B8EB-9AF51A5B163B}" presName="tx1" presStyleLbl="revTx" presStyleIdx="0" presStyleCnt="5"/>
      <dgm:spPr/>
    </dgm:pt>
    <dgm:pt modelId="{1E0BDAA1-81D3-4DDB-A84A-3F866E377C6A}" type="pres">
      <dgm:prSet presAssocID="{2F879303-B7C0-4EC9-B8EB-9AF51A5B163B}" presName="vert1" presStyleCnt="0"/>
      <dgm:spPr/>
    </dgm:pt>
    <dgm:pt modelId="{7B146516-4E77-476B-8468-9C4F3663F2B0}" type="pres">
      <dgm:prSet presAssocID="{C7FF6DBC-7351-44F2-BC85-7F88D5B656C1}" presName="thickLine" presStyleLbl="alignNode1" presStyleIdx="1" presStyleCnt="5"/>
      <dgm:spPr/>
    </dgm:pt>
    <dgm:pt modelId="{0549AC6B-25C6-4F35-8AB9-60A05E280209}" type="pres">
      <dgm:prSet presAssocID="{C7FF6DBC-7351-44F2-BC85-7F88D5B656C1}" presName="horz1" presStyleCnt="0"/>
      <dgm:spPr/>
    </dgm:pt>
    <dgm:pt modelId="{A9562085-2FB5-45EB-8D04-7B1469A40982}" type="pres">
      <dgm:prSet presAssocID="{C7FF6DBC-7351-44F2-BC85-7F88D5B656C1}" presName="tx1" presStyleLbl="revTx" presStyleIdx="1" presStyleCnt="5"/>
      <dgm:spPr/>
    </dgm:pt>
    <dgm:pt modelId="{FC220880-14E2-42B4-AFBE-B642122A06E8}" type="pres">
      <dgm:prSet presAssocID="{C7FF6DBC-7351-44F2-BC85-7F88D5B656C1}" presName="vert1" presStyleCnt="0"/>
      <dgm:spPr/>
    </dgm:pt>
    <dgm:pt modelId="{CDBAECFF-4917-4965-A8B2-C631A64019A9}" type="pres">
      <dgm:prSet presAssocID="{EAF3FA77-E884-45EE-9F4C-2C3FD7228D38}" presName="thickLine" presStyleLbl="alignNode1" presStyleIdx="2" presStyleCnt="5"/>
      <dgm:spPr/>
    </dgm:pt>
    <dgm:pt modelId="{24876FCF-2636-4F98-9C57-B7760386DA0B}" type="pres">
      <dgm:prSet presAssocID="{EAF3FA77-E884-45EE-9F4C-2C3FD7228D38}" presName="horz1" presStyleCnt="0"/>
      <dgm:spPr/>
    </dgm:pt>
    <dgm:pt modelId="{F6B60086-77A3-4840-8E59-822328615832}" type="pres">
      <dgm:prSet presAssocID="{EAF3FA77-E884-45EE-9F4C-2C3FD7228D38}" presName="tx1" presStyleLbl="revTx" presStyleIdx="2" presStyleCnt="5"/>
      <dgm:spPr/>
    </dgm:pt>
    <dgm:pt modelId="{92F905AD-5624-422E-BB3A-39CBD708FA43}" type="pres">
      <dgm:prSet presAssocID="{EAF3FA77-E884-45EE-9F4C-2C3FD7228D38}" presName="vert1" presStyleCnt="0"/>
      <dgm:spPr/>
    </dgm:pt>
    <dgm:pt modelId="{16F9831F-8DEC-4B95-BDE4-D0F8C889D96D}" type="pres">
      <dgm:prSet presAssocID="{1B6CE2BF-02A4-42E8-B1D9-909B499A73EB}" presName="thickLine" presStyleLbl="alignNode1" presStyleIdx="3" presStyleCnt="5"/>
      <dgm:spPr/>
    </dgm:pt>
    <dgm:pt modelId="{81E9994C-46F0-4FE3-B99D-C83873F5665F}" type="pres">
      <dgm:prSet presAssocID="{1B6CE2BF-02A4-42E8-B1D9-909B499A73EB}" presName="horz1" presStyleCnt="0"/>
      <dgm:spPr/>
    </dgm:pt>
    <dgm:pt modelId="{1B92D11C-98D0-4657-B7EE-B7E4F52C063C}" type="pres">
      <dgm:prSet presAssocID="{1B6CE2BF-02A4-42E8-B1D9-909B499A73EB}" presName="tx1" presStyleLbl="revTx" presStyleIdx="3" presStyleCnt="5"/>
      <dgm:spPr/>
    </dgm:pt>
    <dgm:pt modelId="{B62097FD-CB31-4794-9995-8F9110FDBDC4}" type="pres">
      <dgm:prSet presAssocID="{1B6CE2BF-02A4-42E8-B1D9-909B499A73EB}" presName="vert1" presStyleCnt="0"/>
      <dgm:spPr/>
    </dgm:pt>
    <dgm:pt modelId="{93EA4ABA-0DC3-4230-8675-8E07891E45B9}" type="pres">
      <dgm:prSet presAssocID="{04A31349-77E5-4FEA-958B-5B40ABB79F9F}" presName="thickLine" presStyleLbl="alignNode1" presStyleIdx="4" presStyleCnt="5"/>
      <dgm:spPr/>
    </dgm:pt>
    <dgm:pt modelId="{81E5304E-FB08-4E1D-AD4D-EBEF8AEADFD2}" type="pres">
      <dgm:prSet presAssocID="{04A31349-77E5-4FEA-958B-5B40ABB79F9F}" presName="horz1" presStyleCnt="0"/>
      <dgm:spPr/>
    </dgm:pt>
    <dgm:pt modelId="{882AFBC3-CD03-4A53-B0DE-F64B6C069E83}" type="pres">
      <dgm:prSet presAssocID="{04A31349-77E5-4FEA-958B-5B40ABB79F9F}" presName="tx1" presStyleLbl="revTx" presStyleIdx="4" presStyleCnt="5"/>
      <dgm:spPr/>
    </dgm:pt>
    <dgm:pt modelId="{2F323C20-90A3-436A-93E7-AE0B70F9FE1F}" type="pres">
      <dgm:prSet presAssocID="{04A31349-77E5-4FEA-958B-5B40ABB79F9F}" presName="vert1" presStyleCnt="0"/>
      <dgm:spPr/>
    </dgm:pt>
  </dgm:ptLst>
  <dgm:cxnLst>
    <dgm:cxn modelId="{2811A424-5400-4CFC-BA87-B75EB74298D8}" srcId="{1CB70C3B-1A93-4B51-BC8D-B4C961A53623}" destId="{1B6CE2BF-02A4-42E8-B1D9-909B499A73EB}" srcOrd="3" destOrd="0" parTransId="{FEB77AC4-83D8-4C82-A4B3-9EFBB0D36CCF}" sibTransId="{03E7B687-6410-45FA-95EB-03BC1F663212}"/>
    <dgm:cxn modelId="{6FFA8B28-D98D-44CF-9EF1-91AC392BA717}" type="presOf" srcId="{EAF3FA77-E884-45EE-9F4C-2C3FD7228D38}" destId="{F6B60086-77A3-4840-8E59-822328615832}" srcOrd="0" destOrd="0" presId="urn:microsoft.com/office/officeart/2008/layout/LinedList"/>
    <dgm:cxn modelId="{D2EEC42A-046A-4F08-BF9F-D8B7250A7957}" srcId="{1CB70C3B-1A93-4B51-BC8D-B4C961A53623}" destId="{EAF3FA77-E884-45EE-9F4C-2C3FD7228D38}" srcOrd="2" destOrd="0" parTransId="{1FEEF49A-550E-4BA9-899C-A9CF4CB1B31D}" sibTransId="{617F0773-B8AF-4A27-BFE3-93FB3D74540D}"/>
    <dgm:cxn modelId="{6409513A-CCED-4DF7-8083-B8BD5A83D3E5}" type="presOf" srcId="{04A31349-77E5-4FEA-958B-5B40ABB79F9F}" destId="{882AFBC3-CD03-4A53-B0DE-F64B6C069E83}" srcOrd="0" destOrd="0" presId="urn:microsoft.com/office/officeart/2008/layout/LinedList"/>
    <dgm:cxn modelId="{2930C368-AC3B-4503-8694-5C2D82F4977C}" type="presOf" srcId="{C7FF6DBC-7351-44F2-BC85-7F88D5B656C1}" destId="{A9562085-2FB5-45EB-8D04-7B1469A40982}" srcOrd="0" destOrd="0" presId="urn:microsoft.com/office/officeart/2008/layout/LinedList"/>
    <dgm:cxn modelId="{26CEAE56-D227-4691-89B9-1197DABDECA6}" srcId="{1CB70C3B-1A93-4B51-BC8D-B4C961A53623}" destId="{C7FF6DBC-7351-44F2-BC85-7F88D5B656C1}" srcOrd="1" destOrd="0" parTransId="{C481834C-776B-42BE-A0A3-564D0C04497E}" sibTransId="{9A6D0C3C-1075-4C36-AE41-C44898C05097}"/>
    <dgm:cxn modelId="{F59C599B-CD1B-4A6B-A7CC-2F5CDBA50CE3}" type="presOf" srcId="{1B6CE2BF-02A4-42E8-B1D9-909B499A73EB}" destId="{1B92D11C-98D0-4657-B7EE-B7E4F52C063C}" srcOrd="0" destOrd="0" presId="urn:microsoft.com/office/officeart/2008/layout/LinedList"/>
    <dgm:cxn modelId="{89B2489F-1972-43FE-9D95-9CBC544BAFFE}" srcId="{1CB70C3B-1A93-4B51-BC8D-B4C961A53623}" destId="{2F879303-B7C0-4EC9-B8EB-9AF51A5B163B}" srcOrd="0" destOrd="0" parTransId="{BF81F070-E0DE-4722-BA39-29007E31146B}" sibTransId="{EFD4E946-3BC9-4021-894B-D432DCAF9C27}"/>
    <dgm:cxn modelId="{878D33C6-543B-4495-909D-99A0755B183F}" type="presOf" srcId="{1CB70C3B-1A93-4B51-BC8D-B4C961A53623}" destId="{A32BE723-E5C9-4F3D-A3A8-D7BF1ABC6FAF}" srcOrd="0" destOrd="0" presId="urn:microsoft.com/office/officeart/2008/layout/LinedList"/>
    <dgm:cxn modelId="{FD34C7E0-D26B-47DF-A68A-F02BFA08FBF3}" type="presOf" srcId="{2F879303-B7C0-4EC9-B8EB-9AF51A5B163B}" destId="{0A81581B-A21A-4E69-8463-13358AF23F4C}" srcOrd="0" destOrd="0" presId="urn:microsoft.com/office/officeart/2008/layout/LinedList"/>
    <dgm:cxn modelId="{2AADBDED-0410-40D2-881D-047702F3D2EB}" srcId="{1CB70C3B-1A93-4B51-BC8D-B4C961A53623}" destId="{04A31349-77E5-4FEA-958B-5B40ABB79F9F}" srcOrd="4" destOrd="0" parTransId="{18158EC2-D00E-45EF-B313-021C727C79C0}" sibTransId="{34CAFA0B-AEA4-45F2-BB36-B3512E07B12B}"/>
    <dgm:cxn modelId="{2CA0E847-A98C-4F64-A8AB-A439D37E954D}" type="presParOf" srcId="{A32BE723-E5C9-4F3D-A3A8-D7BF1ABC6FAF}" destId="{8EF9E62E-E097-4DC3-AFD0-660518DA455B}" srcOrd="0" destOrd="0" presId="urn:microsoft.com/office/officeart/2008/layout/LinedList"/>
    <dgm:cxn modelId="{51C8EB06-F566-4692-A9E6-4CF651E521BD}" type="presParOf" srcId="{A32BE723-E5C9-4F3D-A3A8-D7BF1ABC6FAF}" destId="{1FA2F4B3-6EC8-4239-B5BF-28ACD5F2EA0D}" srcOrd="1" destOrd="0" presId="urn:microsoft.com/office/officeart/2008/layout/LinedList"/>
    <dgm:cxn modelId="{2F00ED89-D4E6-4141-AD56-31206F5F6BED}" type="presParOf" srcId="{1FA2F4B3-6EC8-4239-B5BF-28ACD5F2EA0D}" destId="{0A81581B-A21A-4E69-8463-13358AF23F4C}" srcOrd="0" destOrd="0" presId="urn:microsoft.com/office/officeart/2008/layout/LinedList"/>
    <dgm:cxn modelId="{18EF4983-B68C-40C2-8651-ECC7029820F6}" type="presParOf" srcId="{1FA2F4B3-6EC8-4239-B5BF-28ACD5F2EA0D}" destId="{1E0BDAA1-81D3-4DDB-A84A-3F866E377C6A}" srcOrd="1" destOrd="0" presId="urn:microsoft.com/office/officeart/2008/layout/LinedList"/>
    <dgm:cxn modelId="{67A9E526-A308-4611-8489-9CE6A2B04437}" type="presParOf" srcId="{A32BE723-E5C9-4F3D-A3A8-D7BF1ABC6FAF}" destId="{7B146516-4E77-476B-8468-9C4F3663F2B0}" srcOrd="2" destOrd="0" presId="urn:microsoft.com/office/officeart/2008/layout/LinedList"/>
    <dgm:cxn modelId="{44F32892-C913-4070-9995-BB25291120BA}" type="presParOf" srcId="{A32BE723-E5C9-4F3D-A3A8-D7BF1ABC6FAF}" destId="{0549AC6B-25C6-4F35-8AB9-60A05E280209}" srcOrd="3" destOrd="0" presId="urn:microsoft.com/office/officeart/2008/layout/LinedList"/>
    <dgm:cxn modelId="{4D7E6922-BD00-4E52-B5D3-FBBA55C77E76}" type="presParOf" srcId="{0549AC6B-25C6-4F35-8AB9-60A05E280209}" destId="{A9562085-2FB5-45EB-8D04-7B1469A40982}" srcOrd="0" destOrd="0" presId="urn:microsoft.com/office/officeart/2008/layout/LinedList"/>
    <dgm:cxn modelId="{532652BD-6AC9-40B5-8C2A-A35CEE0A2ADE}" type="presParOf" srcId="{0549AC6B-25C6-4F35-8AB9-60A05E280209}" destId="{FC220880-14E2-42B4-AFBE-B642122A06E8}" srcOrd="1" destOrd="0" presId="urn:microsoft.com/office/officeart/2008/layout/LinedList"/>
    <dgm:cxn modelId="{E3ECD078-1ACE-49A3-94EC-AB2425037370}" type="presParOf" srcId="{A32BE723-E5C9-4F3D-A3A8-D7BF1ABC6FAF}" destId="{CDBAECFF-4917-4965-A8B2-C631A64019A9}" srcOrd="4" destOrd="0" presId="urn:microsoft.com/office/officeart/2008/layout/LinedList"/>
    <dgm:cxn modelId="{6AA0AD58-BA7D-4029-82B8-9459791D18EA}" type="presParOf" srcId="{A32BE723-E5C9-4F3D-A3A8-D7BF1ABC6FAF}" destId="{24876FCF-2636-4F98-9C57-B7760386DA0B}" srcOrd="5" destOrd="0" presId="urn:microsoft.com/office/officeart/2008/layout/LinedList"/>
    <dgm:cxn modelId="{F6721D36-A7B9-4112-8FA7-E6EC1B96B941}" type="presParOf" srcId="{24876FCF-2636-4F98-9C57-B7760386DA0B}" destId="{F6B60086-77A3-4840-8E59-822328615832}" srcOrd="0" destOrd="0" presId="urn:microsoft.com/office/officeart/2008/layout/LinedList"/>
    <dgm:cxn modelId="{C29FD86F-526F-4BF8-B326-4BBF743F098E}" type="presParOf" srcId="{24876FCF-2636-4F98-9C57-B7760386DA0B}" destId="{92F905AD-5624-422E-BB3A-39CBD708FA43}" srcOrd="1" destOrd="0" presId="urn:microsoft.com/office/officeart/2008/layout/LinedList"/>
    <dgm:cxn modelId="{D1B398BE-421A-48C3-AAC4-EB9EBA0530CE}" type="presParOf" srcId="{A32BE723-E5C9-4F3D-A3A8-D7BF1ABC6FAF}" destId="{16F9831F-8DEC-4B95-BDE4-D0F8C889D96D}" srcOrd="6" destOrd="0" presId="urn:microsoft.com/office/officeart/2008/layout/LinedList"/>
    <dgm:cxn modelId="{E913C85D-6F1F-4DA4-8141-F74E6E33A256}" type="presParOf" srcId="{A32BE723-E5C9-4F3D-A3A8-D7BF1ABC6FAF}" destId="{81E9994C-46F0-4FE3-B99D-C83873F5665F}" srcOrd="7" destOrd="0" presId="urn:microsoft.com/office/officeart/2008/layout/LinedList"/>
    <dgm:cxn modelId="{B4F8133B-1111-4D7E-9506-663F7C4F145D}" type="presParOf" srcId="{81E9994C-46F0-4FE3-B99D-C83873F5665F}" destId="{1B92D11C-98D0-4657-B7EE-B7E4F52C063C}" srcOrd="0" destOrd="0" presId="urn:microsoft.com/office/officeart/2008/layout/LinedList"/>
    <dgm:cxn modelId="{16251FBB-3DCB-466F-94D4-BFDC5720B106}" type="presParOf" srcId="{81E9994C-46F0-4FE3-B99D-C83873F5665F}" destId="{B62097FD-CB31-4794-9995-8F9110FDBDC4}" srcOrd="1" destOrd="0" presId="urn:microsoft.com/office/officeart/2008/layout/LinedList"/>
    <dgm:cxn modelId="{05AEE6E5-1752-402C-945A-8CE992323E5C}" type="presParOf" srcId="{A32BE723-E5C9-4F3D-A3A8-D7BF1ABC6FAF}" destId="{93EA4ABA-0DC3-4230-8675-8E07891E45B9}" srcOrd="8" destOrd="0" presId="urn:microsoft.com/office/officeart/2008/layout/LinedList"/>
    <dgm:cxn modelId="{82BFCDD1-B33F-49AD-8C17-04AA1A339859}" type="presParOf" srcId="{A32BE723-E5C9-4F3D-A3A8-D7BF1ABC6FAF}" destId="{81E5304E-FB08-4E1D-AD4D-EBEF8AEADFD2}" srcOrd="9" destOrd="0" presId="urn:microsoft.com/office/officeart/2008/layout/LinedList"/>
    <dgm:cxn modelId="{9AA9047E-1051-4EEE-8477-85AB96A7F93B}" type="presParOf" srcId="{81E5304E-FB08-4E1D-AD4D-EBEF8AEADFD2}" destId="{882AFBC3-CD03-4A53-B0DE-F64B6C069E83}" srcOrd="0" destOrd="0" presId="urn:microsoft.com/office/officeart/2008/layout/LinedList"/>
    <dgm:cxn modelId="{3FD048DB-78E2-4301-8D30-68E7994C6438}" type="presParOf" srcId="{81E5304E-FB08-4E1D-AD4D-EBEF8AEADFD2}" destId="{2F323C20-90A3-436A-93E7-AE0B70F9FE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E7F56A-B697-4380-8F39-95CC2ECC7B0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93C32426-EAEE-4026-A2C3-3E64BDACC5AC}">
      <dgm:prSet/>
      <dgm:spPr/>
      <dgm:t>
        <a:bodyPr/>
        <a:lstStyle/>
        <a:p>
          <a:r>
            <a:rPr lang="en-US" dirty="0"/>
            <a:t>C5.0 algorithm is used to build a </a:t>
          </a:r>
          <a:r>
            <a:rPr lang="en-US" b="1" dirty="0"/>
            <a:t>decision tree</a:t>
          </a:r>
          <a:r>
            <a:rPr lang="en-US" dirty="0"/>
            <a:t>. </a:t>
          </a:r>
        </a:p>
      </dgm:t>
    </dgm:pt>
    <dgm:pt modelId="{1F3C984F-A053-468B-AB6A-8B79E4DE8F2C}" type="parTrans" cxnId="{3E2A6EE3-FEB8-4732-AAA3-D0B89060F6AA}">
      <dgm:prSet/>
      <dgm:spPr/>
      <dgm:t>
        <a:bodyPr/>
        <a:lstStyle/>
        <a:p>
          <a:endParaRPr lang="en-US"/>
        </a:p>
      </dgm:t>
    </dgm:pt>
    <dgm:pt modelId="{9B360A84-03C3-4C74-80DD-650F228032FE}" type="sibTrans" cxnId="{3E2A6EE3-FEB8-4732-AAA3-D0B89060F6AA}">
      <dgm:prSet/>
      <dgm:spPr/>
      <dgm:t>
        <a:bodyPr/>
        <a:lstStyle/>
        <a:p>
          <a:endParaRPr lang="en-US"/>
        </a:p>
      </dgm:t>
    </dgm:pt>
    <dgm:pt modelId="{7A1A6678-8B2D-4EB9-A297-6C68BDDD6A89}">
      <dgm:prSet/>
      <dgm:spPr/>
      <dgm:t>
        <a:bodyPr/>
        <a:lstStyle/>
        <a:p>
          <a:r>
            <a:rPr lang="en-US"/>
            <a:t>Works by splitting the sample based on the field that provides the maximum </a:t>
          </a:r>
          <a:r>
            <a:rPr lang="en-US" b="1"/>
            <a:t>information gain</a:t>
          </a:r>
          <a:r>
            <a:rPr lang="en-US"/>
            <a:t>. </a:t>
          </a:r>
        </a:p>
      </dgm:t>
    </dgm:pt>
    <dgm:pt modelId="{A956BAB1-5C9A-436B-8944-45B6FB7FB6A0}" type="parTrans" cxnId="{6B2B28DD-D72D-488B-A333-35FF62C24099}">
      <dgm:prSet/>
      <dgm:spPr/>
      <dgm:t>
        <a:bodyPr/>
        <a:lstStyle/>
        <a:p>
          <a:endParaRPr lang="en-US"/>
        </a:p>
      </dgm:t>
    </dgm:pt>
    <dgm:pt modelId="{6DCEE4A7-FEDC-439D-A655-AB92F0B90726}" type="sibTrans" cxnId="{6B2B28DD-D72D-488B-A333-35FF62C24099}">
      <dgm:prSet/>
      <dgm:spPr/>
      <dgm:t>
        <a:bodyPr/>
        <a:lstStyle/>
        <a:p>
          <a:endParaRPr lang="en-US"/>
        </a:p>
      </dgm:t>
    </dgm:pt>
    <dgm:pt modelId="{30A591A5-918E-4988-95B2-F1771AF424F6}">
      <dgm:prSet/>
      <dgm:spPr/>
      <dgm:t>
        <a:bodyPr/>
        <a:lstStyle/>
        <a:p>
          <a:r>
            <a:rPr lang="en-US" baseline="0" dirty="0"/>
            <a:t>Information gain is the difference in the entropy before &amp; after the split.</a:t>
          </a:r>
        </a:p>
        <a:p>
          <a:r>
            <a:rPr lang="en-US" dirty="0"/>
            <a:t>Entropy</a:t>
          </a:r>
          <a:r>
            <a:rPr lang="en-US" baseline="0" dirty="0"/>
            <a:t> is a measure of randomness.</a:t>
          </a:r>
        </a:p>
        <a:p>
          <a:endParaRPr lang="en-US" dirty="0"/>
        </a:p>
      </dgm:t>
    </dgm:pt>
    <dgm:pt modelId="{551F4867-DDC1-42B4-9DF5-6210F3BE5938}" type="parTrans" cxnId="{343A0A60-0E61-4048-9DA4-639189E5FA0C}">
      <dgm:prSet/>
      <dgm:spPr/>
      <dgm:t>
        <a:bodyPr/>
        <a:lstStyle/>
        <a:p>
          <a:endParaRPr lang="en-US"/>
        </a:p>
      </dgm:t>
    </dgm:pt>
    <dgm:pt modelId="{2770FF5B-5D43-4015-B54D-903CC33E750D}" type="sibTrans" cxnId="{343A0A60-0E61-4048-9DA4-639189E5FA0C}">
      <dgm:prSet/>
      <dgm:spPr/>
      <dgm:t>
        <a:bodyPr/>
        <a:lstStyle/>
        <a:p>
          <a:endParaRPr lang="en-US"/>
        </a:p>
      </dgm:t>
    </dgm:pt>
    <dgm:pt modelId="{8D4D5A8A-8DFA-4942-82CB-C42D09A98095}">
      <dgm:prSet/>
      <dgm:spPr/>
      <dgm:t>
        <a:bodyPr/>
        <a:lstStyle/>
        <a:p>
          <a:r>
            <a:rPr lang="en-US" dirty="0"/>
            <a:t>The lowest-level splits are reexamined, and those that do not contribute significantly to the value of the model are removed or </a:t>
          </a:r>
          <a:r>
            <a:rPr lang="en-US" b="1" dirty="0"/>
            <a:t>pruned</a:t>
          </a:r>
          <a:r>
            <a:rPr lang="en-US" dirty="0"/>
            <a:t>. This process is called ‘Subtree Replacement’.</a:t>
          </a:r>
        </a:p>
      </dgm:t>
    </dgm:pt>
    <dgm:pt modelId="{66A1CCB2-E5D4-442E-ADA3-03E8E72C5285}" type="parTrans" cxnId="{34CF2127-B5AE-4B48-9022-6CB39E84E9D0}">
      <dgm:prSet/>
      <dgm:spPr/>
      <dgm:t>
        <a:bodyPr/>
        <a:lstStyle/>
        <a:p>
          <a:endParaRPr lang="en-US"/>
        </a:p>
      </dgm:t>
    </dgm:pt>
    <dgm:pt modelId="{4B7A4C3A-5C80-436A-BC52-ECD002352A30}" type="sibTrans" cxnId="{34CF2127-B5AE-4B48-9022-6CB39E84E9D0}">
      <dgm:prSet/>
      <dgm:spPr/>
      <dgm:t>
        <a:bodyPr/>
        <a:lstStyle/>
        <a:p>
          <a:endParaRPr lang="en-US"/>
        </a:p>
      </dgm:t>
    </dgm:pt>
    <dgm:pt modelId="{C0042E59-FDE1-4770-AA82-82FDF63761F6}">
      <dgm:prSet/>
      <dgm:spPr/>
      <dgm:t>
        <a:bodyPr/>
        <a:lstStyle/>
        <a:p>
          <a:r>
            <a:rPr lang="en-US" dirty="0"/>
            <a:t>Works only on categorical variable outcome.</a:t>
          </a:r>
        </a:p>
        <a:p>
          <a:endParaRPr lang="en-US" dirty="0"/>
        </a:p>
      </dgm:t>
    </dgm:pt>
    <dgm:pt modelId="{8D477EE7-FEBF-4832-9C7D-160584EACB12}" type="parTrans" cxnId="{1D2896D3-BAFE-445A-A4BC-089F540740B0}">
      <dgm:prSet/>
      <dgm:spPr/>
      <dgm:t>
        <a:bodyPr/>
        <a:lstStyle/>
        <a:p>
          <a:endParaRPr lang="en-US"/>
        </a:p>
      </dgm:t>
    </dgm:pt>
    <dgm:pt modelId="{9713A7C7-CA27-4383-A74D-3DE09E84EF6B}" type="sibTrans" cxnId="{1D2896D3-BAFE-445A-A4BC-089F540740B0}">
      <dgm:prSet/>
      <dgm:spPr/>
      <dgm:t>
        <a:bodyPr/>
        <a:lstStyle/>
        <a:p>
          <a:endParaRPr lang="en-US"/>
        </a:p>
      </dgm:t>
    </dgm:pt>
    <dgm:pt modelId="{18C4DB13-66C9-42E1-B2DD-FBA664960FD1}" type="pres">
      <dgm:prSet presAssocID="{4EE7F56A-B697-4380-8F39-95CC2ECC7B02}" presName="vert0" presStyleCnt="0">
        <dgm:presLayoutVars>
          <dgm:dir/>
          <dgm:animOne val="branch"/>
          <dgm:animLvl val="lvl"/>
        </dgm:presLayoutVars>
      </dgm:prSet>
      <dgm:spPr/>
    </dgm:pt>
    <dgm:pt modelId="{C239B279-7C2E-495C-B9F3-EC2B9C104B00}" type="pres">
      <dgm:prSet presAssocID="{93C32426-EAEE-4026-A2C3-3E64BDACC5AC}" presName="thickLine" presStyleLbl="alignNode1" presStyleIdx="0" presStyleCnt="5"/>
      <dgm:spPr/>
    </dgm:pt>
    <dgm:pt modelId="{9F7CC3E9-7C48-4635-9780-85FE0594E80D}" type="pres">
      <dgm:prSet presAssocID="{93C32426-EAEE-4026-A2C3-3E64BDACC5AC}" presName="horz1" presStyleCnt="0"/>
      <dgm:spPr/>
    </dgm:pt>
    <dgm:pt modelId="{DB174302-7804-4C74-A5EC-E282D44C976A}" type="pres">
      <dgm:prSet presAssocID="{93C32426-EAEE-4026-A2C3-3E64BDACC5AC}" presName="tx1" presStyleLbl="revTx" presStyleIdx="0" presStyleCnt="5"/>
      <dgm:spPr/>
    </dgm:pt>
    <dgm:pt modelId="{B99A86C2-E6B5-4405-AB14-422098241F8B}" type="pres">
      <dgm:prSet presAssocID="{93C32426-EAEE-4026-A2C3-3E64BDACC5AC}" presName="vert1" presStyleCnt="0"/>
      <dgm:spPr/>
    </dgm:pt>
    <dgm:pt modelId="{D96B03C6-A81F-43D0-9C0C-A7E6D691E821}" type="pres">
      <dgm:prSet presAssocID="{7A1A6678-8B2D-4EB9-A297-6C68BDDD6A89}" presName="thickLine" presStyleLbl="alignNode1" presStyleIdx="1" presStyleCnt="5"/>
      <dgm:spPr/>
    </dgm:pt>
    <dgm:pt modelId="{0F1150FA-F6B3-4B7B-92F9-0710A56EAA91}" type="pres">
      <dgm:prSet presAssocID="{7A1A6678-8B2D-4EB9-A297-6C68BDDD6A89}" presName="horz1" presStyleCnt="0"/>
      <dgm:spPr/>
    </dgm:pt>
    <dgm:pt modelId="{DCC66D92-B735-42CD-BF26-1D635D070EE9}" type="pres">
      <dgm:prSet presAssocID="{7A1A6678-8B2D-4EB9-A297-6C68BDDD6A89}" presName="tx1" presStyleLbl="revTx" presStyleIdx="1" presStyleCnt="5"/>
      <dgm:spPr/>
    </dgm:pt>
    <dgm:pt modelId="{3CAE7944-4113-4E3C-805C-685FA2F650C7}" type="pres">
      <dgm:prSet presAssocID="{7A1A6678-8B2D-4EB9-A297-6C68BDDD6A89}" presName="vert1" presStyleCnt="0"/>
      <dgm:spPr/>
    </dgm:pt>
    <dgm:pt modelId="{870610D3-F436-41B8-BE4D-BAECF640851D}" type="pres">
      <dgm:prSet presAssocID="{30A591A5-918E-4988-95B2-F1771AF424F6}" presName="thickLine" presStyleLbl="alignNode1" presStyleIdx="2" presStyleCnt="5"/>
      <dgm:spPr/>
    </dgm:pt>
    <dgm:pt modelId="{24446D2C-F65C-4C13-AD01-9812CB2DB4E5}" type="pres">
      <dgm:prSet presAssocID="{30A591A5-918E-4988-95B2-F1771AF424F6}" presName="horz1" presStyleCnt="0"/>
      <dgm:spPr/>
    </dgm:pt>
    <dgm:pt modelId="{5C7D82B2-B338-458F-A3D2-A0ED972C3426}" type="pres">
      <dgm:prSet presAssocID="{30A591A5-918E-4988-95B2-F1771AF424F6}" presName="tx1" presStyleLbl="revTx" presStyleIdx="2" presStyleCnt="5"/>
      <dgm:spPr/>
    </dgm:pt>
    <dgm:pt modelId="{3C89CDEB-CA65-475F-BA98-3162B6199072}" type="pres">
      <dgm:prSet presAssocID="{30A591A5-918E-4988-95B2-F1771AF424F6}" presName="vert1" presStyleCnt="0"/>
      <dgm:spPr/>
    </dgm:pt>
    <dgm:pt modelId="{AFE04FC0-2FA5-45EE-A1AA-89E232015D0A}" type="pres">
      <dgm:prSet presAssocID="{8D4D5A8A-8DFA-4942-82CB-C42D09A98095}" presName="thickLine" presStyleLbl="alignNode1" presStyleIdx="3" presStyleCnt="5"/>
      <dgm:spPr/>
    </dgm:pt>
    <dgm:pt modelId="{8D33731A-B46F-4A88-B04F-D0E5DC9A3947}" type="pres">
      <dgm:prSet presAssocID="{8D4D5A8A-8DFA-4942-82CB-C42D09A98095}" presName="horz1" presStyleCnt="0"/>
      <dgm:spPr/>
    </dgm:pt>
    <dgm:pt modelId="{D0E47136-EE5B-4C24-BEF3-4AAF44B2B319}" type="pres">
      <dgm:prSet presAssocID="{8D4D5A8A-8DFA-4942-82CB-C42D09A98095}" presName="tx1" presStyleLbl="revTx" presStyleIdx="3" presStyleCnt="5"/>
      <dgm:spPr/>
    </dgm:pt>
    <dgm:pt modelId="{8A34E123-94A4-42E0-9F84-430839815E83}" type="pres">
      <dgm:prSet presAssocID="{8D4D5A8A-8DFA-4942-82CB-C42D09A98095}" presName="vert1" presStyleCnt="0"/>
      <dgm:spPr/>
    </dgm:pt>
    <dgm:pt modelId="{200851D8-48A9-4732-9267-67A8CEC808DA}" type="pres">
      <dgm:prSet presAssocID="{C0042E59-FDE1-4770-AA82-82FDF63761F6}" presName="thickLine" presStyleLbl="alignNode1" presStyleIdx="4" presStyleCnt="5"/>
      <dgm:spPr/>
    </dgm:pt>
    <dgm:pt modelId="{970F6F17-FEE9-4C07-B4D9-C5D28D3CF375}" type="pres">
      <dgm:prSet presAssocID="{C0042E59-FDE1-4770-AA82-82FDF63761F6}" presName="horz1" presStyleCnt="0"/>
      <dgm:spPr/>
    </dgm:pt>
    <dgm:pt modelId="{418698CB-55E9-4A61-BCE5-0E616F344296}" type="pres">
      <dgm:prSet presAssocID="{C0042E59-FDE1-4770-AA82-82FDF63761F6}" presName="tx1" presStyleLbl="revTx" presStyleIdx="4" presStyleCnt="5"/>
      <dgm:spPr/>
    </dgm:pt>
    <dgm:pt modelId="{CE5D1152-599F-4F86-AE74-B4CFBB8E0C2C}" type="pres">
      <dgm:prSet presAssocID="{C0042E59-FDE1-4770-AA82-82FDF63761F6}" presName="vert1" presStyleCnt="0"/>
      <dgm:spPr/>
    </dgm:pt>
  </dgm:ptLst>
  <dgm:cxnLst>
    <dgm:cxn modelId="{1EFFC01B-A72D-4C4C-A754-ABED528708AC}" type="presOf" srcId="{8D4D5A8A-8DFA-4942-82CB-C42D09A98095}" destId="{D0E47136-EE5B-4C24-BEF3-4AAF44B2B319}" srcOrd="0" destOrd="0" presId="urn:microsoft.com/office/officeart/2008/layout/LinedList"/>
    <dgm:cxn modelId="{34CF2127-B5AE-4B48-9022-6CB39E84E9D0}" srcId="{4EE7F56A-B697-4380-8F39-95CC2ECC7B02}" destId="{8D4D5A8A-8DFA-4942-82CB-C42D09A98095}" srcOrd="3" destOrd="0" parTransId="{66A1CCB2-E5D4-442E-ADA3-03E8E72C5285}" sibTransId="{4B7A4C3A-5C80-436A-BC52-ECD002352A30}"/>
    <dgm:cxn modelId="{60259033-193C-46D2-BB5E-AABEAE065008}" type="presOf" srcId="{C0042E59-FDE1-4770-AA82-82FDF63761F6}" destId="{418698CB-55E9-4A61-BCE5-0E616F344296}" srcOrd="0" destOrd="0" presId="urn:microsoft.com/office/officeart/2008/layout/LinedList"/>
    <dgm:cxn modelId="{343A0A60-0E61-4048-9DA4-639189E5FA0C}" srcId="{4EE7F56A-B697-4380-8F39-95CC2ECC7B02}" destId="{30A591A5-918E-4988-95B2-F1771AF424F6}" srcOrd="2" destOrd="0" parTransId="{551F4867-DDC1-42B4-9DF5-6210F3BE5938}" sibTransId="{2770FF5B-5D43-4015-B54D-903CC33E750D}"/>
    <dgm:cxn modelId="{7DB5BD7C-F900-471A-A0DE-34C00791FDD2}" type="presOf" srcId="{7A1A6678-8B2D-4EB9-A297-6C68BDDD6A89}" destId="{DCC66D92-B735-42CD-BF26-1D635D070EE9}" srcOrd="0" destOrd="0" presId="urn:microsoft.com/office/officeart/2008/layout/LinedList"/>
    <dgm:cxn modelId="{4A4DC981-AA26-41FA-BC88-082065D8AF7A}" type="presOf" srcId="{93C32426-EAEE-4026-A2C3-3E64BDACC5AC}" destId="{DB174302-7804-4C74-A5EC-E282D44C976A}" srcOrd="0" destOrd="0" presId="urn:microsoft.com/office/officeart/2008/layout/LinedList"/>
    <dgm:cxn modelId="{B307D688-0D8F-4241-9C10-ACA61BFD44C8}" type="presOf" srcId="{4EE7F56A-B697-4380-8F39-95CC2ECC7B02}" destId="{18C4DB13-66C9-42E1-B2DD-FBA664960FD1}" srcOrd="0" destOrd="0" presId="urn:microsoft.com/office/officeart/2008/layout/LinedList"/>
    <dgm:cxn modelId="{F372E2BF-9D1A-4358-A3A6-0692ABBA1C9B}" type="presOf" srcId="{30A591A5-918E-4988-95B2-F1771AF424F6}" destId="{5C7D82B2-B338-458F-A3D2-A0ED972C3426}" srcOrd="0" destOrd="0" presId="urn:microsoft.com/office/officeart/2008/layout/LinedList"/>
    <dgm:cxn modelId="{1D2896D3-BAFE-445A-A4BC-089F540740B0}" srcId="{4EE7F56A-B697-4380-8F39-95CC2ECC7B02}" destId="{C0042E59-FDE1-4770-AA82-82FDF63761F6}" srcOrd="4" destOrd="0" parTransId="{8D477EE7-FEBF-4832-9C7D-160584EACB12}" sibTransId="{9713A7C7-CA27-4383-A74D-3DE09E84EF6B}"/>
    <dgm:cxn modelId="{6B2B28DD-D72D-488B-A333-35FF62C24099}" srcId="{4EE7F56A-B697-4380-8F39-95CC2ECC7B02}" destId="{7A1A6678-8B2D-4EB9-A297-6C68BDDD6A89}" srcOrd="1" destOrd="0" parTransId="{A956BAB1-5C9A-436B-8944-45B6FB7FB6A0}" sibTransId="{6DCEE4A7-FEDC-439D-A655-AB92F0B90726}"/>
    <dgm:cxn modelId="{3E2A6EE3-FEB8-4732-AAA3-D0B89060F6AA}" srcId="{4EE7F56A-B697-4380-8F39-95CC2ECC7B02}" destId="{93C32426-EAEE-4026-A2C3-3E64BDACC5AC}" srcOrd="0" destOrd="0" parTransId="{1F3C984F-A053-468B-AB6A-8B79E4DE8F2C}" sibTransId="{9B360A84-03C3-4C74-80DD-650F228032FE}"/>
    <dgm:cxn modelId="{FBBCAAA6-6828-4144-9F6D-5D20FFC04330}" type="presParOf" srcId="{18C4DB13-66C9-42E1-B2DD-FBA664960FD1}" destId="{C239B279-7C2E-495C-B9F3-EC2B9C104B00}" srcOrd="0" destOrd="0" presId="urn:microsoft.com/office/officeart/2008/layout/LinedList"/>
    <dgm:cxn modelId="{11489D54-FD84-4446-9DB1-C955A7A9FEC9}" type="presParOf" srcId="{18C4DB13-66C9-42E1-B2DD-FBA664960FD1}" destId="{9F7CC3E9-7C48-4635-9780-85FE0594E80D}" srcOrd="1" destOrd="0" presId="urn:microsoft.com/office/officeart/2008/layout/LinedList"/>
    <dgm:cxn modelId="{7A483242-5295-426A-A926-CC925FD47344}" type="presParOf" srcId="{9F7CC3E9-7C48-4635-9780-85FE0594E80D}" destId="{DB174302-7804-4C74-A5EC-E282D44C976A}" srcOrd="0" destOrd="0" presId="urn:microsoft.com/office/officeart/2008/layout/LinedList"/>
    <dgm:cxn modelId="{02E21DE4-7262-49EC-A685-BB2AB496275E}" type="presParOf" srcId="{9F7CC3E9-7C48-4635-9780-85FE0594E80D}" destId="{B99A86C2-E6B5-4405-AB14-422098241F8B}" srcOrd="1" destOrd="0" presId="urn:microsoft.com/office/officeart/2008/layout/LinedList"/>
    <dgm:cxn modelId="{E1872E05-D90D-47D0-BDD3-B41C119196D5}" type="presParOf" srcId="{18C4DB13-66C9-42E1-B2DD-FBA664960FD1}" destId="{D96B03C6-A81F-43D0-9C0C-A7E6D691E821}" srcOrd="2" destOrd="0" presId="urn:microsoft.com/office/officeart/2008/layout/LinedList"/>
    <dgm:cxn modelId="{B6CF2A91-AA07-4DA3-BB98-707F81BCB792}" type="presParOf" srcId="{18C4DB13-66C9-42E1-B2DD-FBA664960FD1}" destId="{0F1150FA-F6B3-4B7B-92F9-0710A56EAA91}" srcOrd="3" destOrd="0" presId="urn:microsoft.com/office/officeart/2008/layout/LinedList"/>
    <dgm:cxn modelId="{AA6854EA-E8CA-4480-833C-0B472FD474EB}" type="presParOf" srcId="{0F1150FA-F6B3-4B7B-92F9-0710A56EAA91}" destId="{DCC66D92-B735-42CD-BF26-1D635D070EE9}" srcOrd="0" destOrd="0" presId="urn:microsoft.com/office/officeart/2008/layout/LinedList"/>
    <dgm:cxn modelId="{2DFEAFBD-5750-46D7-A7C9-C5D1253A1D4C}" type="presParOf" srcId="{0F1150FA-F6B3-4B7B-92F9-0710A56EAA91}" destId="{3CAE7944-4113-4E3C-805C-685FA2F650C7}" srcOrd="1" destOrd="0" presId="urn:microsoft.com/office/officeart/2008/layout/LinedList"/>
    <dgm:cxn modelId="{33800E0C-2981-463A-870B-F7CA126FCB7D}" type="presParOf" srcId="{18C4DB13-66C9-42E1-B2DD-FBA664960FD1}" destId="{870610D3-F436-41B8-BE4D-BAECF640851D}" srcOrd="4" destOrd="0" presId="urn:microsoft.com/office/officeart/2008/layout/LinedList"/>
    <dgm:cxn modelId="{A0B03F48-8A98-4AEB-AA8F-96EDFAAB9169}" type="presParOf" srcId="{18C4DB13-66C9-42E1-B2DD-FBA664960FD1}" destId="{24446D2C-F65C-4C13-AD01-9812CB2DB4E5}" srcOrd="5" destOrd="0" presId="urn:microsoft.com/office/officeart/2008/layout/LinedList"/>
    <dgm:cxn modelId="{BE9B4E66-7A46-4FB2-A683-E994B3B9AAE9}" type="presParOf" srcId="{24446D2C-F65C-4C13-AD01-9812CB2DB4E5}" destId="{5C7D82B2-B338-458F-A3D2-A0ED972C3426}" srcOrd="0" destOrd="0" presId="urn:microsoft.com/office/officeart/2008/layout/LinedList"/>
    <dgm:cxn modelId="{BB430A7B-05BC-4F11-BB9B-F45B66590C2E}" type="presParOf" srcId="{24446D2C-F65C-4C13-AD01-9812CB2DB4E5}" destId="{3C89CDEB-CA65-475F-BA98-3162B6199072}" srcOrd="1" destOrd="0" presId="urn:microsoft.com/office/officeart/2008/layout/LinedList"/>
    <dgm:cxn modelId="{D6CED363-5786-4FC5-A8CF-1B236B78D100}" type="presParOf" srcId="{18C4DB13-66C9-42E1-B2DD-FBA664960FD1}" destId="{AFE04FC0-2FA5-45EE-A1AA-89E232015D0A}" srcOrd="6" destOrd="0" presId="urn:microsoft.com/office/officeart/2008/layout/LinedList"/>
    <dgm:cxn modelId="{4F4F574D-F9A0-4F19-9E2E-1FFE4E161C95}" type="presParOf" srcId="{18C4DB13-66C9-42E1-B2DD-FBA664960FD1}" destId="{8D33731A-B46F-4A88-B04F-D0E5DC9A3947}" srcOrd="7" destOrd="0" presId="urn:microsoft.com/office/officeart/2008/layout/LinedList"/>
    <dgm:cxn modelId="{D628B190-EF73-46B2-B256-11B1EC0F987B}" type="presParOf" srcId="{8D33731A-B46F-4A88-B04F-D0E5DC9A3947}" destId="{D0E47136-EE5B-4C24-BEF3-4AAF44B2B319}" srcOrd="0" destOrd="0" presId="urn:microsoft.com/office/officeart/2008/layout/LinedList"/>
    <dgm:cxn modelId="{D6637D48-506E-4DD8-9052-BC76F08AD99D}" type="presParOf" srcId="{8D33731A-B46F-4A88-B04F-D0E5DC9A3947}" destId="{8A34E123-94A4-42E0-9F84-430839815E83}" srcOrd="1" destOrd="0" presId="urn:microsoft.com/office/officeart/2008/layout/LinedList"/>
    <dgm:cxn modelId="{5F26694A-C416-4A0B-B752-60AD6BAA0740}" type="presParOf" srcId="{18C4DB13-66C9-42E1-B2DD-FBA664960FD1}" destId="{200851D8-48A9-4732-9267-67A8CEC808DA}" srcOrd="8" destOrd="0" presId="urn:microsoft.com/office/officeart/2008/layout/LinedList"/>
    <dgm:cxn modelId="{C9A752A4-5C65-4E98-8B03-2E73C81097A4}" type="presParOf" srcId="{18C4DB13-66C9-42E1-B2DD-FBA664960FD1}" destId="{970F6F17-FEE9-4C07-B4D9-C5D28D3CF375}" srcOrd="9" destOrd="0" presId="urn:microsoft.com/office/officeart/2008/layout/LinedList"/>
    <dgm:cxn modelId="{D2A06B7C-06F5-4B39-87C2-948F7688E794}" type="presParOf" srcId="{970F6F17-FEE9-4C07-B4D9-C5D28D3CF375}" destId="{418698CB-55E9-4A61-BCE5-0E616F344296}" srcOrd="0" destOrd="0" presId="urn:microsoft.com/office/officeart/2008/layout/LinedList"/>
    <dgm:cxn modelId="{BDAF4CA3-7C21-4A1C-A166-9E5808DCD39D}" type="presParOf" srcId="{970F6F17-FEE9-4C07-B4D9-C5D28D3CF375}" destId="{CE5D1152-599F-4F86-AE74-B4CFBB8E0C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783009-F476-40C1-B2AE-6AF0CC73E508}"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B791DB93-1BE9-478B-85CA-86A1CE3C6033}">
      <dgm:prSet/>
      <dgm:spPr/>
      <dgm:t>
        <a:bodyPr/>
        <a:lstStyle/>
        <a:p>
          <a:r>
            <a:rPr lang="en-US"/>
            <a:t>It stores all available cases and classifies new cases based on similarity measure i.e. distance function.</a:t>
          </a:r>
        </a:p>
      </dgm:t>
    </dgm:pt>
    <dgm:pt modelId="{D8D05C34-64B2-4C65-A7BF-3113F9025A8D}" type="parTrans" cxnId="{82B234AE-6DAA-4064-8BC0-2CF3C3088156}">
      <dgm:prSet/>
      <dgm:spPr/>
      <dgm:t>
        <a:bodyPr/>
        <a:lstStyle/>
        <a:p>
          <a:endParaRPr lang="en-US"/>
        </a:p>
      </dgm:t>
    </dgm:pt>
    <dgm:pt modelId="{DEDCB959-EA34-4CF7-A6EC-6F01815BC6BF}" type="sibTrans" cxnId="{82B234AE-6DAA-4064-8BC0-2CF3C3088156}">
      <dgm:prSet/>
      <dgm:spPr/>
      <dgm:t>
        <a:bodyPr/>
        <a:lstStyle/>
        <a:p>
          <a:endParaRPr lang="en-US"/>
        </a:p>
      </dgm:t>
    </dgm:pt>
    <dgm:pt modelId="{D768BCE0-1142-49A3-BB76-035F6D2DB31F}">
      <dgm:prSet/>
      <dgm:spPr/>
      <dgm:t>
        <a:bodyPr/>
        <a:lstStyle/>
        <a:p>
          <a:r>
            <a:rPr lang="en-US" dirty="0"/>
            <a:t>It is one of the top data mining algorithm used today.</a:t>
          </a:r>
        </a:p>
      </dgm:t>
    </dgm:pt>
    <dgm:pt modelId="{5DE1BB8F-C359-48A1-AC1E-9717D9ACADAF}" type="parTrans" cxnId="{5DEA1217-0FD7-43D7-9D70-2FAE082651AC}">
      <dgm:prSet/>
      <dgm:spPr/>
      <dgm:t>
        <a:bodyPr/>
        <a:lstStyle/>
        <a:p>
          <a:endParaRPr lang="en-US"/>
        </a:p>
      </dgm:t>
    </dgm:pt>
    <dgm:pt modelId="{9D91F348-216A-4025-9A59-82C494EA298E}" type="sibTrans" cxnId="{5DEA1217-0FD7-43D7-9D70-2FAE082651AC}">
      <dgm:prSet/>
      <dgm:spPr/>
      <dgm:t>
        <a:bodyPr/>
        <a:lstStyle/>
        <a:p>
          <a:endParaRPr lang="en-US"/>
        </a:p>
      </dgm:t>
    </dgm:pt>
    <dgm:pt modelId="{107E2F29-094A-4795-8487-D6DAA75164A4}">
      <dgm:prSet/>
      <dgm:spPr/>
      <dgm:t>
        <a:bodyPr/>
        <a:lstStyle/>
        <a:p>
          <a:r>
            <a:rPr lang="en-US"/>
            <a:t>To label a new point, it looks at the labelled points closest to that new point (those are its nearest neighbors), and has those neighbors vote, so whichever label the most of the neighbors have is the label for the new point (the “k” is the number of neighbors it checks).</a:t>
          </a:r>
        </a:p>
      </dgm:t>
    </dgm:pt>
    <dgm:pt modelId="{EF3A546D-D5F8-4A2E-BC96-572946CD41BC}" type="parTrans" cxnId="{3489E7E2-3F65-46BF-8133-F16AF10465BA}">
      <dgm:prSet/>
      <dgm:spPr/>
      <dgm:t>
        <a:bodyPr/>
        <a:lstStyle/>
        <a:p>
          <a:endParaRPr lang="en-US"/>
        </a:p>
      </dgm:t>
    </dgm:pt>
    <dgm:pt modelId="{CC6CB1AA-62E3-4C73-BEE1-979563400BD0}" type="sibTrans" cxnId="{3489E7E2-3F65-46BF-8133-F16AF10465BA}">
      <dgm:prSet/>
      <dgm:spPr/>
      <dgm:t>
        <a:bodyPr/>
        <a:lstStyle/>
        <a:p>
          <a:endParaRPr lang="en-US"/>
        </a:p>
      </dgm:t>
    </dgm:pt>
    <dgm:pt modelId="{7098A915-A580-4DEA-B3B8-3DCE418368A1}" type="pres">
      <dgm:prSet presAssocID="{8E783009-F476-40C1-B2AE-6AF0CC73E508}" presName="hierChild1" presStyleCnt="0">
        <dgm:presLayoutVars>
          <dgm:chPref val="1"/>
          <dgm:dir/>
          <dgm:animOne val="branch"/>
          <dgm:animLvl val="lvl"/>
          <dgm:resizeHandles/>
        </dgm:presLayoutVars>
      </dgm:prSet>
      <dgm:spPr/>
    </dgm:pt>
    <dgm:pt modelId="{844C8A0A-ED6E-468C-9E11-5AF650183E0F}" type="pres">
      <dgm:prSet presAssocID="{B791DB93-1BE9-478B-85CA-86A1CE3C6033}" presName="hierRoot1" presStyleCnt="0"/>
      <dgm:spPr/>
    </dgm:pt>
    <dgm:pt modelId="{BF249613-903F-4158-9977-A82816006F82}" type="pres">
      <dgm:prSet presAssocID="{B791DB93-1BE9-478B-85CA-86A1CE3C6033}" presName="composite" presStyleCnt="0"/>
      <dgm:spPr/>
    </dgm:pt>
    <dgm:pt modelId="{A7F2CCF8-5678-4441-A794-65048B930CA8}" type="pres">
      <dgm:prSet presAssocID="{B791DB93-1BE9-478B-85CA-86A1CE3C6033}" presName="background" presStyleLbl="node0" presStyleIdx="0" presStyleCnt="3"/>
      <dgm:spPr/>
    </dgm:pt>
    <dgm:pt modelId="{CF8C1AC0-6943-468F-A9E3-14B0A7D9D772}" type="pres">
      <dgm:prSet presAssocID="{B791DB93-1BE9-478B-85CA-86A1CE3C6033}" presName="text" presStyleLbl="fgAcc0" presStyleIdx="0" presStyleCnt="3" custLinFactX="23219" custLinFactNeighborX="100000" custLinFactNeighborY="1505">
        <dgm:presLayoutVars>
          <dgm:chPref val="3"/>
        </dgm:presLayoutVars>
      </dgm:prSet>
      <dgm:spPr/>
    </dgm:pt>
    <dgm:pt modelId="{975C8B39-F48A-40AB-90E9-4EFAD24220EB}" type="pres">
      <dgm:prSet presAssocID="{B791DB93-1BE9-478B-85CA-86A1CE3C6033}" presName="hierChild2" presStyleCnt="0"/>
      <dgm:spPr/>
    </dgm:pt>
    <dgm:pt modelId="{F2D15396-4813-42BB-9968-17E3440AA319}" type="pres">
      <dgm:prSet presAssocID="{D768BCE0-1142-49A3-BB76-035F6D2DB31F}" presName="hierRoot1" presStyleCnt="0"/>
      <dgm:spPr/>
    </dgm:pt>
    <dgm:pt modelId="{37867357-FF6F-466B-B0E6-B7D18347C7A0}" type="pres">
      <dgm:prSet presAssocID="{D768BCE0-1142-49A3-BB76-035F6D2DB31F}" presName="composite" presStyleCnt="0"/>
      <dgm:spPr/>
    </dgm:pt>
    <dgm:pt modelId="{49194EC3-B1ED-4EB9-A2CA-0336476D9426}" type="pres">
      <dgm:prSet presAssocID="{D768BCE0-1142-49A3-BB76-035F6D2DB31F}" presName="background" presStyleLbl="node0" presStyleIdx="1" presStyleCnt="3"/>
      <dgm:spPr/>
    </dgm:pt>
    <dgm:pt modelId="{362B6283-5825-49EE-B20A-949C9F2E6DDD}" type="pres">
      <dgm:prSet presAssocID="{D768BCE0-1142-49A3-BB76-035F6D2DB31F}" presName="text" presStyleLbl="fgAcc0" presStyleIdx="1" presStyleCnt="3" custLinFactX="-19260" custLinFactNeighborX="-100000" custLinFactNeighborY="1004">
        <dgm:presLayoutVars>
          <dgm:chPref val="3"/>
        </dgm:presLayoutVars>
      </dgm:prSet>
      <dgm:spPr/>
    </dgm:pt>
    <dgm:pt modelId="{6A8DAC12-2F30-430C-898F-72395BDAB0BC}" type="pres">
      <dgm:prSet presAssocID="{D768BCE0-1142-49A3-BB76-035F6D2DB31F}" presName="hierChild2" presStyleCnt="0"/>
      <dgm:spPr/>
    </dgm:pt>
    <dgm:pt modelId="{0D2A91C4-8C6B-4F70-8A81-8A4D8D140CE2}" type="pres">
      <dgm:prSet presAssocID="{107E2F29-094A-4795-8487-D6DAA75164A4}" presName="hierRoot1" presStyleCnt="0"/>
      <dgm:spPr/>
    </dgm:pt>
    <dgm:pt modelId="{A9EC5776-38E9-4B19-ABE5-1216E1543C9C}" type="pres">
      <dgm:prSet presAssocID="{107E2F29-094A-4795-8487-D6DAA75164A4}" presName="composite" presStyleCnt="0"/>
      <dgm:spPr/>
    </dgm:pt>
    <dgm:pt modelId="{D673E0B1-985C-4F60-A343-2C2119E55C20}" type="pres">
      <dgm:prSet presAssocID="{107E2F29-094A-4795-8487-D6DAA75164A4}" presName="background" presStyleLbl="node0" presStyleIdx="2" presStyleCnt="3"/>
      <dgm:spPr/>
    </dgm:pt>
    <dgm:pt modelId="{5F9F7602-2BE6-47D0-B51E-EB2D4B6E7D2E}" type="pres">
      <dgm:prSet presAssocID="{107E2F29-094A-4795-8487-D6DAA75164A4}" presName="text" presStyleLbl="fgAcc0" presStyleIdx="2" presStyleCnt="3">
        <dgm:presLayoutVars>
          <dgm:chPref val="3"/>
        </dgm:presLayoutVars>
      </dgm:prSet>
      <dgm:spPr/>
    </dgm:pt>
    <dgm:pt modelId="{B3849814-A6B8-4A84-8A27-CF6504EF641F}" type="pres">
      <dgm:prSet presAssocID="{107E2F29-094A-4795-8487-D6DAA75164A4}" presName="hierChild2" presStyleCnt="0"/>
      <dgm:spPr/>
    </dgm:pt>
  </dgm:ptLst>
  <dgm:cxnLst>
    <dgm:cxn modelId="{F9619A05-7D66-41F2-B163-255394E59EEC}" type="presOf" srcId="{107E2F29-094A-4795-8487-D6DAA75164A4}" destId="{5F9F7602-2BE6-47D0-B51E-EB2D4B6E7D2E}" srcOrd="0" destOrd="0" presId="urn:microsoft.com/office/officeart/2005/8/layout/hierarchy1"/>
    <dgm:cxn modelId="{5DEA1217-0FD7-43D7-9D70-2FAE082651AC}" srcId="{8E783009-F476-40C1-B2AE-6AF0CC73E508}" destId="{D768BCE0-1142-49A3-BB76-035F6D2DB31F}" srcOrd="1" destOrd="0" parTransId="{5DE1BB8F-C359-48A1-AC1E-9717D9ACADAF}" sibTransId="{9D91F348-216A-4025-9A59-82C494EA298E}"/>
    <dgm:cxn modelId="{1059322C-F708-4EAE-B89C-35E31441809E}" type="presOf" srcId="{8E783009-F476-40C1-B2AE-6AF0CC73E508}" destId="{7098A915-A580-4DEA-B3B8-3DCE418368A1}" srcOrd="0" destOrd="0" presId="urn:microsoft.com/office/officeart/2005/8/layout/hierarchy1"/>
    <dgm:cxn modelId="{FA75116A-2DA2-47EC-A615-91FC0B953E77}" type="presOf" srcId="{D768BCE0-1142-49A3-BB76-035F6D2DB31F}" destId="{362B6283-5825-49EE-B20A-949C9F2E6DDD}" srcOrd="0" destOrd="0" presId="urn:microsoft.com/office/officeart/2005/8/layout/hierarchy1"/>
    <dgm:cxn modelId="{6B6B1E9F-2A7C-4E52-BAE1-D5FB5C4884B8}" type="presOf" srcId="{B791DB93-1BE9-478B-85CA-86A1CE3C6033}" destId="{CF8C1AC0-6943-468F-A9E3-14B0A7D9D772}" srcOrd="0" destOrd="0" presId="urn:microsoft.com/office/officeart/2005/8/layout/hierarchy1"/>
    <dgm:cxn modelId="{82B234AE-6DAA-4064-8BC0-2CF3C3088156}" srcId="{8E783009-F476-40C1-B2AE-6AF0CC73E508}" destId="{B791DB93-1BE9-478B-85CA-86A1CE3C6033}" srcOrd="0" destOrd="0" parTransId="{D8D05C34-64B2-4C65-A7BF-3113F9025A8D}" sibTransId="{DEDCB959-EA34-4CF7-A6EC-6F01815BC6BF}"/>
    <dgm:cxn modelId="{3489E7E2-3F65-46BF-8133-F16AF10465BA}" srcId="{8E783009-F476-40C1-B2AE-6AF0CC73E508}" destId="{107E2F29-094A-4795-8487-D6DAA75164A4}" srcOrd="2" destOrd="0" parTransId="{EF3A546D-D5F8-4A2E-BC96-572946CD41BC}" sibTransId="{CC6CB1AA-62E3-4C73-BEE1-979563400BD0}"/>
    <dgm:cxn modelId="{2A2FA933-8D36-4A46-ADCB-ECEF8D63A6EA}" type="presParOf" srcId="{7098A915-A580-4DEA-B3B8-3DCE418368A1}" destId="{844C8A0A-ED6E-468C-9E11-5AF650183E0F}" srcOrd="0" destOrd="0" presId="urn:microsoft.com/office/officeart/2005/8/layout/hierarchy1"/>
    <dgm:cxn modelId="{EA475A82-2294-4BED-AC4C-DEB4E5928F63}" type="presParOf" srcId="{844C8A0A-ED6E-468C-9E11-5AF650183E0F}" destId="{BF249613-903F-4158-9977-A82816006F82}" srcOrd="0" destOrd="0" presId="urn:microsoft.com/office/officeart/2005/8/layout/hierarchy1"/>
    <dgm:cxn modelId="{ECB2B4DD-12C0-402E-9F87-4420EEE0E7A8}" type="presParOf" srcId="{BF249613-903F-4158-9977-A82816006F82}" destId="{A7F2CCF8-5678-4441-A794-65048B930CA8}" srcOrd="0" destOrd="0" presId="urn:microsoft.com/office/officeart/2005/8/layout/hierarchy1"/>
    <dgm:cxn modelId="{48470273-85B6-4F34-A9E0-D71DB59D2596}" type="presParOf" srcId="{BF249613-903F-4158-9977-A82816006F82}" destId="{CF8C1AC0-6943-468F-A9E3-14B0A7D9D772}" srcOrd="1" destOrd="0" presId="urn:microsoft.com/office/officeart/2005/8/layout/hierarchy1"/>
    <dgm:cxn modelId="{D9CB3102-67E0-4E69-92E9-A7C914E44DC4}" type="presParOf" srcId="{844C8A0A-ED6E-468C-9E11-5AF650183E0F}" destId="{975C8B39-F48A-40AB-90E9-4EFAD24220EB}" srcOrd="1" destOrd="0" presId="urn:microsoft.com/office/officeart/2005/8/layout/hierarchy1"/>
    <dgm:cxn modelId="{51C695F2-0731-4FC3-A218-4027AF9510CB}" type="presParOf" srcId="{7098A915-A580-4DEA-B3B8-3DCE418368A1}" destId="{F2D15396-4813-42BB-9968-17E3440AA319}" srcOrd="1" destOrd="0" presId="urn:microsoft.com/office/officeart/2005/8/layout/hierarchy1"/>
    <dgm:cxn modelId="{D4584F26-07CC-49EF-AD2E-1A1B4F03DC3C}" type="presParOf" srcId="{F2D15396-4813-42BB-9968-17E3440AA319}" destId="{37867357-FF6F-466B-B0E6-B7D18347C7A0}" srcOrd="0" destOrd="0" presId="urn:microsoft.com/office/officeart/2005/8/layout/hierarchy1"/>
    <dgm:cxn modelId="{6F332480-F58C-4AF6-9E0E-4B602624204C}" type="presParOf" srcId="{37867357-FF6F-466B-B0E6-B7D18347C7A0}" destId="{49194EC3-B1ED-4EB9-A2CA-0336476D9426}" srcOrd="0" destOrd="0" presId="urn:microsoft.com/office/officeart/2005/8/layout/hierarchy1"/>
    <dgm:cxn modelId="{2ED66418-9CBB-473E-83E0-8F60825D1AF9}" type="presParOf" srcId="{37867357-FF6F-466B-B0E6-B7D18347C7A0}" destId="{362B6283-5825-49EE-B20A-949C9F2E6DDD}" srcOrd="1" destOrd="0" presId="urn:microsoft.com/office/officeart/2005/8/layout/hierarchy1"/>
    <dgm:cxn modelId="{62FB2670-8845-4763-9E06-67400072E2EB}" type="presParOf" srcId="{F2D15396-4813-42BB-9968-17E3440AA319}" destId="{6A8DAC12-2F30-430C-898F-72395BDAB0BC}" srcOrd="1" destOrd="0" presId="urn:microsoft.com/office/officeart/2005/8/layout/hierarchy1"/>
    <dgm:cxn modelId="{4142F544-983B-45D2-A93B-BE6CCE932D13}" type="presParOf" srcId="{7098A915-A580-4DEA-B3B8-3DCE418368A1}" destId="{0D2A91C4-8C6B-4F70-8A81-8A4D8D140CE2}" srcOrd="2" destOrd="0" presId="urn:microsoft.com/office/officeart/2005/8/layout/hierarchy1"/>
    <dgm:cxn modelId="{F037B2C0-ABC6-47DF-B763-52B295365170}" type="presParOf" srcId="{0D2A91C4-8C6B-4F70-8A81-8A4D8D140CE2}" destId="{A9EC5776-38E9-4B19-ABE5-1216E1543C9C}" srcOrd="0" destOrd="0" presId="urn:microsoft.com/office/officeart/2005/8/layout/hierarchy1"/>
    <dgm:cxn modelId="{71E6C111-EFA3-42A9-9945-24EBBCE91D5F}" type="presParOf" srcId="{A9EC5776-38E9-4B19-ABE5-1216E1543C9C}" destId="{D673E0B1-985C-4F60-A343-2C2119E55C20}" srcOrd="0" destOrd="0" presId="urn:microsoft.com/office/officeart/2005/8/layout/hierarchy1"/>
    <dgm:cxn modelId="{3C86EAB8-0DD1-455D-8AFF-21C415A5BD38}" type="presParOf" srcId="{A9EC5776-38E9-4B19-ABE5-1216E1543C9C}" destId="{5F9F7602-2BE6-47D0-B51E-EB2D4B6E7D2E}" srcOrd="1" destOrd="0" presId="urn:microsoft.com/office/officeart/2005/8/layout/hierarchy1"/>
    <dgm:cxn modelId="{AF6E2E86-3387-4DD5-83B0-7E40D8116B26}" type="presParOf" srcId="{0D2A91C4-8C6B-4F70-8A81-8A4D8D140CE2}" destId="{B3849814-A6B8-4A84-8A27-CF6504EF641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9E62E-E097-4DC3-AFD0-660518DA455B}">
      <dsp:nvSpPr>
        <dsp:cNvPr id="0" name=""/>
        <dsp:cNvSpPr/>
      </dsp:nvSpPr>
      <dsp:spPr>
        <a:xfrm>
          <a:off x="0" y="718"/>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1581B-A21A-4E69-8463-13358AF23F4C}">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Pima Indians Diabetes Database of National Institute of Diabetes and Digestive and Kidney Diseases</a:t>
          </a:r>
        </a:p>
      </dsp:txBody>
      <dsp:txXfrm>
        <a:off x="0" y="718"/>
        <a:ext cx="6513603" cy="1176797"/>
      </dsp:txXfrm>
    </dsp:sp>
    <dsp:sp modelId="{7B146516-4E77-476B-8468-9C4F3663F2B0}">
      <dsp:nvSpPr>
        <dsp:cNvPr id="0" name=""/>
        <dsp:cNvSpPr/>
      </dsp:nvSpPr>
      <dsp:spPr>
        <a:xfrm>
          <a:off x="0" y="1177516"/>
          <a:ext cx="6513603"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62085-2FB5-45EB-8D04-7B1469A40982}">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Donated by Vincent Sigillito</a:t>
          </a:r>
        </a:p>
      </dsp:txBody>
      <dsp:txXfrm>
        <a:off x="0" y="1177516"/>
        <a:ext cx="6513603" cy="1176797"/>
      </dsp:txXfrm>
    </dsp:sp>
    <dsp:sp modelId="{CDBAECFF-4917-4965-A8B2-C631A64019A9}">
      <dsp:nvSpPr>
        <dsp:cNvPr id="0" name=""/>
        <dsp:cNvSpPr/>
      </dsp:nvSpPr>
      <dsp:spPr>
        <a:xfrm>
          <a:off x="0" y="2354314"/>
          <a:ext cx="6513603"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60086-77A3-4840-8E59-822328615832}">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768 observations with 8 attribute values and an outcome variable </a:t>
          </a:r>
        </a:p>
      </dsp:txBody>
      <dsp:txXfrm>
        <a:off x="0" y="2354314"/>
        <a:ext cx="6513603" cy="1176797"/>
      </dsp:txXfrm>
    </dsp:sp>
    <dsp:sp modelId="{16F9831F-8DEC-4B95-BDE4-D0F8C889D96D}">
      <dsp:nvSpPr>
        <dsp:cNvPr id="0" name=""/>
        <dsp:cNvSpPr/>
      </dsp:nvSpPr>
      <dsp:spPr>
        <a:xfrm>
          <a:off x="0" y="3531111"/>
          <a:ext cx="6513603"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2D11C-98D0-4657-B7EE-B7E4F52C063C}">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8 attribute values are independent variables and the outcome variable is binary in nature</a:t>
          </a:r>
        </a:p>
      </dsp:txBody>
      <dsp:txXfrm>
        <a:off x="0" y="3531111"/>
        <a:ext cx="6513603" cy="1176797"/>
      </dsp:txXfrm>
    </dsp:sp>
    <dsp:sp modelId="{93EA4ABA-0DC3-4230-8675-8E07891E45B9}">
      <dsp:nvSpPr>
        <dsp:cNvPr id="0" name=""/>
        <dsp:cNvSpPr/>
      </dsp:nvSpPr>
      <dsp:spPr>
        <a:xfrm>
          <a:off x="0" y="4707909"/>
          <a:ext cx="651360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AFBC3-CD03-4A53-B0DE-F64B6C069E83}">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All patients are females at least 21 years old of Pima Indian heritage</a:t>
          </a:r>
        </a:p>
      </dsp:txBody>
      <dsp:txXfrm>
        <a:off x="0" y="4707909"/>
        <a:ext cx="6513603" cy="1176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9B279-7C2E-495C-B9F3-EC2B9C104B00}">
      <dsp:nvSpPr>
        <dsp:cNvPr id="0" name=""/>
        <dsp:cNvSpPr/>
      </dsp:nvSpPr>
      <dsp:spPr>
        <a:xfrm>
          <a:off x="0" y="718"/>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174302-7804-4C74-A5EC-E282D44C976A}">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C5.0 algorithm is used to build a </a:t>
          </a:r>
          <a:r>
            <a:rPr lang="en-US" sz="1700" b="1" kern="1200" dirty="0"/>
            <a:t>decision tree</a:t>
          </a:r>
          <a:r>
            <a:rPr lang="en-US" sz="1700" kern="1200" dirty="0"/>
            <a:t>. </a:t>
          </a:r>
        </a:p>
      </dsp:txBody>
      <dsp:txXfrm>
        <a:off x="0" y="718"/>
        <a:ext cx="6513603" cy="1176797"/>
      </dsp:txXfrm>
    </dsp:sp>
    <dsp:sp modelId="{D96B03C6-A81F-43D0-9C0C-A7E6D691E821}">
      <dsp:nvSpPr>
        <dsp:cNvPr id="0" name=""/>
        <dsp:cNvSpPr/>
      </dsp:nvSpPr>
      <dsp:spPr>
        <a:xfrm>
          <a:off x="0" y="1177516"/>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66D92-B735-42CD-BF26-1D635D070EE9}">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Works by splitting the sample based on the field that provides the maximum </a:t>
          </a:r>
          <a:r>
            <a:rPr lang="en-US" sz="1700" b="1" kern="1200"/>
            <a:t>information gain</a:t>
          </a:r>
          <a:r>
            <a:rPr lang="en-US" sz="1700" kern="1200"/>
            <a:t>. </a:t>
          </a:r>
        </a:p>
      </dsp:txBody>
      <dsp:txXfrm>
        <a:off x="0" y="1177516"/>
        <a:ext cx="6513603" cy="1176797"/>
      </dsp:txXfrm>
    </dsp:sp>
    <dsp:sp modelId="{870610D3-F436-41B8-BE4D-BAECF640851D}">
      <dsp:nvSpPr>
        <dsp:cNvPr id="0" name=""/>
        <dsp:cNvSpPr/>
      </dsp:nvSpPr>
      <dsp:spPr>
        <a:xfrm>
          <a:off x="0" y="2354314"/>
          <a:ext cx="651360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D82B2-B338-458F-A3D2-A0ED972C3426}">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Information gain is the difference in the entropy before &amp; after the split.</a:t>
          </a:r>
        </a:p>
        <a:p>
          <a:pPr marL="0" lvl="0" indent="0" algn="l" defTabSz="755650">
            <a:lnSpc>
              <a:spcPct val="90000"/>
            </a:lnSpc>
            <a:spcBef>
              <a:spcPct val="0"/>
            </a:spcBef>
            <a:spcAft>
              <a:spcPct val="35000"/>
            </a:spcAft>
            <a:buNone/>
          </a:pPr>
          <a:r>
            <a:rPr lang="en-US" sz="1700" kern="1200" dirty="0"/>
            <a:t>Entropy</a:t>
          </a:r>
          <a:r>
            <a:rPr lang="en-US" sz="1700" kern="1200" baseline="0" dirty="0"/>
            <a:t> is a measure of randomness.</a:t>
          </a:r>
        </a:p>
        <a:p>
          <a:pPr marL="0" lvl="0" indent="0" algn="l" defTabSz="755650">
            <a:lnSpc>
              <a:spcPct val="90000"/>
            </a:lnSpc>
            <a:spcBef>
              <a:spcPct val="0"/>
            </a:spcBef>
            <a:spcAft>
              <a:spcPct val="35000"/>
            </a:spcAft>
            <a:buNone/>
          </a:pPr>
          <a:endParaRPr lang="en-US" sz="1700" kern="1200" dirty="0"/>
        </a:p>
      </dsp:txBody>
      <dsp:txXfrm>
        <a:off x="0" y="2354314"/>
        <a:ext cx="6513603" cy="1176797"/>
      </dsp:txXfrm>
    </dsp:sp>
    <dsp:sp modelId="{AFE04FC0-2FA5-45EE-A1AA-89E232015D0A}">
      <dsp:nvSpPr>
        <dsp:cNvPr id="0" name=""/>
        <dsp:cNvSpPr/>
      </dsp:nvSpPr>
      <dsp:spPr>
        <a:xfrm>
          <a:off x="0" y="3531111"/>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47136-EE5B-4C24-BEF3-4AAF44B2B319}">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lowest-level splits are reexamined, and those that do not contribute significantly to the value of the model are removed or </a:t>
          </a:r>
          <a:r>
            <a:rPr lang="en-US" sz="1700" b="1" kern="1200" dirty="0"/>
            <a:t>pruned</a:t>
          </a:r>
          <a:r>
            <a:rPr lang="en-US" sz="1700" kern="1200" dirty="0"/>
            <a:t>. This process is called ‘Subtree Replacement’.</a:t>
          </a:r>
        </a:p>
      </dsp:txBody>
      <dsp:txXfrm>
        <a:off x="0" y="3531111"/>
        <a:ext cx="6513603" cy="1176797"/>
      </dsp:txXfrm>
    </dsp:sp>
    <dsp:sp modelId="{200851D8-48A9-4732-9267-67A8CEC808DA}">
      <dsp:nvSpPr>
        <dsp:cNvPr id="0" name=""/>
        <dsp:cNvSpPr/>
      </dsp:nvSpPr>
      <dsp:spPr>
        <a:xfrm>
          <a:off x="0" y="4707909"/>
          <a:ext cx="65136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8698CB-55E9-4A61-BCE5-0E616F344296}">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Works only on categorical variable outcome.</a:t>
          </a:r>
        </a:p>
        <a:p>
          <a:pPr marL="0" lvl="0" indent="0" algn="l" defTabSz="755650">
            <a:lnSpc>
              <a:spcPct val="90000"/>
            </a:lnSpc>
            <a:spcBef>
              <a:spcPct val="0"/>
            </a:spcBef>
            <a:spcAft>
              <a:spcPct val="35000"/>
            </a:spcAft>
            <a:buNone/>
          </a:pPr>
          <a:endParaRPr lang="en-US" sz="1700" kern="1200" dirty="0"/>
        </a:p>
      </dsp:txBody>
      <dsp:txXfrm>
        <a:off x="0" y="4707909"/>
        <a:ext cx="6513603" cy="1176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2CCF8-5678-4441-A794-65048B930CA8}">
      <dsp:nvSpPr>
        <dsp:cNvPr id="0" name=""/>
        <dsp:cNvSpPr/>
      </dsp:nvSpPr>
      <dsp:spPr>
        <a:xfrm>
          <a:off x="3644217" y="973650"/>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C1AC0-6943-468F-A9E3-14B0A7D9D772}">
      <dsp:nvSpPr>
        <dsp:cNvPr id="0" name=""/>
        <dsp:cNvSpPr/>
      </dsp:nvSpPr>
      <dsp:spPr>
        <a:xfrm>
          <a:off x="3972829" y="128583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It stores all available cases and classifies new cases based on similarity measure i.e. distance function.</a:t>
          </a:r>
        </a:p>
      </dsp:txBody>
      <dsp:txXfrm>
        <a:off x="4027834" y="1340836"/>
        <a:ext cx="2847502" cy="1768010"/>
      </dsp:txXfrm>
    </dsp:sp>
    <dsp:sp modelId="{49194EC3-B1ED-4EB9-A2CA-0336476D9426}">
      <dsp:nvSpPr>
        <dsp:cNvPr id="0" name=""/>
        <dsp:cNvSpPr/>
      </dsp:nvSpPr>
      <dsp:spPr>
        <a:xfrm>
          <a:off x="87608" y="964241"/>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B6283-5825-49EE-B20A-949C9F2E6DDD}">
      <dsp:nvSpPr>
        <dsp:cNvPr id="0" name=""/>
        <dsp:cNvSpPr/>
      </dsp:nvSpPr>
      <dsp:spPr>
        <a:xfrm>
          <a:off x="416220" y="1276423"/>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It is one of the top data mining algorithm used today.</a:t>
          </a:r>
        </a:p>
      </dsp:txBody>
      <dsp:txXfrm>
        <a:off x="471225" y="1331428"/>
        <a:ext cx="2847502" cy="1768010"/>
      </dsp:txXfrm>
    </dsp:sp>
    <dsp:sp modelId="{D673E0B1-985C-4F60-A343-2C2119E55C20}">
      <dsp:nvSpPr>
        <dsp:cNvPr id="0" name=""/>
        <dsp:cNvSpPr/>
      </dsp:nvSpPr>
      <dsp:spPr>
        <a:xfrm>
          <a:off x="7229475" y="945385"/>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F7602-2BE6-47D0-B51E-EB2D4B6E7D2E}">
      <dsp:nvSpPr>
        <dsp:cNvPr id="0" name=""/>
        <dsp:cNvSpPr/>
      </dsp:nvSpPr>
      <dsp:spPr>
        <a:xfrm>
          <a:off x="7558087"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 label a new point, it looks at the labelled points closest to that new point (those are its nearest neighbors), and has those neighbors vote, so whichever label the most of the neighbors have is the label for the new point (the “k” is the number of neighbors it checks).</a:t>
          </a:r>
        </a:p>
      </dsp:txBody>
      <dsp:txXfrm>
        <a:off x="7613092" y="1312572"/>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B409-DD5D-4DF2-97C0-B1CDD3D4C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53DB8-6A45-434E-A097-915AB7255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8E096-EC98-49CF-AA4F-74D4CAF6BA56}"/>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8A5372A8-F1BF-4E10-892B-4F3758CC4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BD27B-74E7-45CB-9679-A5C5EE6A0407}"/>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421343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9D78-9DD6-4245-99BA-B251A3D545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8B7739-7E87-488D-AE54-3397D7708D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FB0F9-2A62-494C-ADC4-255A943E2921}"/>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2189E33B-8290-4778-B684-424E82828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96358-6D71-413E-923B-AD5F7B0F0624}"/>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69508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FAD8A-2E34-4F1E-AF0C-570F472D9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97824D-9047-425D-BDA9-189C0D8764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9821E-134A-4BB5-BA68-0DC6F3BF8869}"/>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4388EA5F-346B-47A3-984A-646432357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36C3F-3DE2-4F1A-AAB2-F6C8E85CBFC6}"/>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01727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458A-CD08-4FD7-8774-8C81932813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D9D43-3577-4964-B58E-317D4947E6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9E3AC-FF72-44AB-8B82-046A0118A659}"/>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13AC95E2-902E-4995-87AF-34BA06910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CEAC6-8CD3-4EFA-9615-429D8A6902D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65642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2DBB-65D6-432B-82C4-9F957AE68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7CD65C-D107-4673-A510-852630D63B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669BD3-2539-495A-9F3D-59C4A32BFF9D}"/>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8C451458-9BB9-4A7B-9553-0CD5F1CBC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F2C00-1000-4F52-A7C7-DE1588006FFE}"/>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75309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B80-0616-4E3E-944B-DB0C54053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2B185-4564-460C-A8E5-FD18154E27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D4BC4-618B-4288-9BB6-CC2CD692F6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CDC5D-48AE-479E-B18A-B6E9BD9C7A31}"/>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6" name="Footer Placeholder 5">
            <a:extLst>
              <a:ext uri="{FF2B5EF4-FFF2-40B4-BE49-F238E27FC236}">
                <a16:creationId xmlns:a16="http://schemas.microsoft.com/office/drawing/2014/main" id="{971B0943-5C23-4016-AD2F-FB0F36E40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7DDC3-2356-4C06-A4B8-020776A4532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104407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0FB-39C4-4F35-AD19-2C7602C792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9DDD4B-48A0-4B6E-AF71-FAC2B7C28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3544F1-C9E0-4FC2-B9F5-3BDF4218DE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F0423-78C2-440C-BD34-DE8D47283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5FB3E9-2837-496B-AA09-35B98C70AC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A984D-4036-41F9-9B99-5524D892D113}"/>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8" name="Footer Placeholder 7">
            <a:extLst>
              <a:ext uri="{FF2B5EF4-FFF2-40B4-BE49-F238E27FC236}">
                <a16:creationId xmlns:a16="http://schemas.microsoft.com/office/drawing/2014/main" id="{254CD35A-3E17-451B-B88D-0B17DD8A2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1BCA4-CE65-43BA-BD63-10B52A8D36C6}"/>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89231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996D-C2FC-48EB-AEC7-6AB7BED6A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F2F8D8-E22E-4A64-A561-98BEFB85B8F6}"/>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4" name="Footer Placeholder 3">
            <a:extLst>
              <a:ext uri="{FF2B5EF4-FFF2-40B4-BE49-F238E27FC236}">
                <a16:creationId xmlns:a16="http://schemas.microsoft.com/office/drawing/2014/main" id="{02457299-E066-4E5B-81F9-7D692E027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71643-3835-4960-A027-5E17896FC9BC}"/>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8693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7A61C-0BFC-4D6B-8980-4D130554213F}"/>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3" name="Footer Placeholder 2">
            <a:extLst>
              <a:ext uri="{FF2B5EF4-FFF2-40B4-BE49-F238E27FC236}">
                <a16:creationId xmlns:a16="http://schemas.microsoft.com/office/drawing/2014/main" id="{96D456B4-09F2-427E-BD4E-A2BF8E052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FD64F-3FF7-4B51-932F-FDBC501DFD53}"/>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34537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158D-2D43-4690-9435-106F6D151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20DAE-C58B-4491-ACB8-9203B55F0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4CB2F-3DBF-4F30-BD18-2800C78AD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A174A8-9129-45BB-B817-B591D3D12C1F}"/>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6" name="Footer Placeholder 5">
            <a:extLst>
              <a:ext uri="{FF2B5EF4-FFF2-40B4-BE49-F238E27FC236}">
                <a16:creationId xmlns:a16="http://schemas.microsoft.com/office/drawing/2014/main" id="{14B0BEAD-E302-4713-AE84-86A7332F9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71CE5-909C-4FF1-A343-2C7F6F9C65B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190930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A858-A38C-4D6F-A15C-6E69AD4D6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B64DF4-EC0B-4692-9D08-46AD7470E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541AB1-3188-44D0-82BD-DBA8E8C59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4687C4-50A9-4187-BFE1-010C5A44AA9F}"/>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6" name="Footer Placeholder 5">
            <a:extLst>
              <a:ext uri="{FF2B5EF4-FFF2-40B4-BE49-F238E27FC236}">
                <a16:creationId xmlns:a16="http://schemas.microsoft.com/office/drawing/2014/main" id="{F215C69F-C4C7-49DD-8AAD-8A803D110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569E5-8B19-454D-B958-A63344BBD6BC}"/>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42118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132CC-9C68-4840-81DF-D9DCE50E0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017DEF-B7D6-4110-A9C6-DCA817660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8DC6B-EAB4-4E45-A4A8-71D51C7B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8954346C-6A05-43A2-A342-D567A2A64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CABD9-98AF-4E95-A2BF-F1BB75855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F6514-7F7F-4CCE-BDBB-2F55F8EFB291}" type="slidenum">
              <a:rPr lang="en-US" smtClean="0"/>
              <a:t>‹#›</a:t>
            </a:fld>
            <a:endParaRPr lang="en-US"/>
          </a:p>
        </p:txBody>
      </p:sp>
    </p:spTree>
    <p:extLst>
      <p:ext uri="{BB962C8B-B14F-4D97-AF65-F5344CB8AC3E}">
        <p14:creationId xmlns:p14="http://schemas.microsoft.com/office/powerpoint/2010/main" val="220003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001728-ABCF-4AC9-9E12-A161F2661992}"/>
              </a:ext>
            </a:extLst>
          </p:cNvPr>
          <p:cNvSpPr>
            <a:spLocks noGrp="1"/>
          </p:cNvSpPr>
          <p:nvPr>
            <p:ph type="ctrTitle"/>
          </p:nvPr>
        </p:nvSpPr>
        <p:spPr>
          <a:xfrm>
            <a:off x="4410137" y="1799717"/>
            <a:ext cx="7164493"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Diabetes Prediction- PIMA INDIANS</a:t>
            </a:r>
          </a:p>
        </p:txBody>
      </p:sp>
      <p:pic>
        <p:nvPicPr>
          <p:cNvPr id="8" name="Graphic 7" descr="Needle">
            <a:extLst>
              <a:ext uri="{FF2B5EF4-FFF2-40B4-BE49-F238E27FC236}">
                <a16:creationId xmlns:a16="http://schemas.microsoft.com/office/drawing/2014/main" id="{96D439A7-D438-4276-A76C-71F1639D42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4" name="Subtitle 3">
            <a:extLst>
              <a:ext uri="{FF2B5EF4-FFF2-40B4-BE49-F238E27FC236}">
                <a16:creationId xmlns:a16="http://schemas.microsoft.com/office/drawing/2014/main" id="{49D84493-8101-4910-97CF-459ABE23AF82}"/>
              </a:ext>
            </a:extLst>
          </p:cNvPr>
          <p:cNvSpPr>
            <a:spLocks noGrp="1"/>
          </p:cNvSpPr>
          <p:nvPr>
            <p:ph type="subTitle" idx="1"/>
          </p:nvPr>
        </p:nvSpPr>
        <p:spPr>
          <a:xfrm>
            <a:off x="8371002" y="4128940"/>
            <a:ext cx="3177530" cy="2048022"/>
          </a:xfrm>
          <a:prstGeom prst="rect">
            <a:avLst/>
          </a:prstGeom>
        </p:spPr>
        <p:txBody>
          <a:bodyPr vert="horz" lIns="91440" tIns="45720" rIns="91440" bIns="45720" rtlCol="0">
            <a:normAutofit/>
          </a:bodyPr>
          <a:lstStyle/>
          <a:p>
            <a:pPr algn="l"/>
            <a:r>
              <a:rPr lang="en-US" sz="2000" b="1" dirty="0"/>
              <a:t>Submitted by:-</a:t>
            </a:r>
          </a:p>
          <a:p>
            <a:pPr algn="l"/>
            <a:endParaRPr lang="en-US" sz="2000" b="1" dirty="0"/>
          </a:p>
          <a:p>
            <a:pPr algn="l"/>
            <a:r>
              <a:rPr lang="en-US" sz="2000" dirty="0"/>
              <a:t>Shikhar Chhabra</a:t>
            </a:r>
          </a:p>
        </p:txBody>
      </p:sp>
    </p:spTree>
    <p:extLst>
      <p:ext uri="{BB962C8B-B14F-4D97-AF65-F5344CB8AC3E}">
        <p14:creationId xmlns:p14="http://schemas.microsoft.com/office/powerpoint/2010/main" val="7739587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32B0FD0-78CB-48AC-91DB-CFECD1AB2D0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WHAT IS C5.0 ALGORITHM &amp; WHY DO WE USE?</a:t>
            </a:r>
          </a:p>
        </p:txBody>
      </p:sp>
      <p:graphicFrame>
        <p:nvGraphicFramePr>
          <p:cNvPr id="17" name="Content Placeholder 7">
            <a:extLst>
              <a:ext uri="{FF2B5EF4-FFF2-40B4-BE49-F238E27FC236}">
                <a16:creationId xmlns:a16="http://schemas.microsoft.com/office/drawing/2014/main" id="{C378717C-E37A-49FC-9C5B-F05B372EFA7D}"/>
              </a:ext>
            </a:extLst>
          </p:cNvPr>
          <p:cNvGraphicFramePr>
            <a:graphicFrameLocks noGrp="1"/>
          </p:cNvGraphicFramePr>
          <p:nvPr>
            <p:ph idx="1"/>
            <p:extLst>
              <p:ext uri="{D42A27DB-BD31-4B8C-83A1-F6EECF244321}">
                <p14:modId xmlns:p14="http://schemas.microsoft.com/office/powerpoint/2010/main" val="1259369040"/>
              </p:ext>
            </p:extLst>
          </p:nvPr>
        </p:nvGraphicFramePr>
        <p:xfrm>
          <a:off x="5341512" y="486287"/>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6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4E3F9FE0-F62F-4EA9-8602-CF197265484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a:t>SPLITTING THE DATA &amp; CREATING A MODEL</a:t>
            </a:r>
          </a:p>
        </p:txBody>
      </p:sp>
      <p:sp>
        <p:nvSpPr>
          <p:cNvPr id="11" name="Text Placeholder 10">
            <a:extLst>
              <a:ext uri="{FF2B5EF4-FFF2-40B4-BE49-F238E27FC236}">
                <a16:creationId xmlns:a16="http://schemas.microsoft.com/office/drawing/2014/main" id="{7652B93F-9BE3-4379-8454-331CA34F8AF0}"/>
              </a:ext>
            </a:extLst>
          </p:cNvPr>
          <p:cNvSpPr>
            <a:spLocks noGrp="1"/>
          </p:cNvSpPr>
          <p:nvPr>
            <p:ph type="body" sz="half" idx="2"/>
          </p:nvPr>
        </p:nvSpPr>
        <p:spPr>
          <a:xfrm>
            <a:off x="838200" y="2015406"/>
            <a:ext cx="5097779" cy="4065986"/>
          </a:xfrm>
        </p:spPr>
        <p:txBody>
          <a:bodyPr vert="horz" lIns="91440" tIns="45720" rIns="91440" bIns="45720" rtlCol="0" anchor="t">
            <a:normAutofit/>
          </a:bodyPr>
          <a:lstStyle/>
          <a:p>
            <a:pPr indent="-228600">
              <a:buFont typeface="Arial" panose="020B0604020202020204" pitchFamily="34" charset="0"/>
              <a:buChar char="•"/>
            </a:pPr>
            <a:r>
              <a:rPr lang="en-US" sz="2000">
                <a:solidFill>
                  <a:srgbClr val="FFFFFF"/>
                </a:solidFill>
              </a:rPr>
              <a:t>diabetes_train &lt;- diabetes[index,]                  </a:t>
            </a:r>
          </a:p>
          <a:p>
            <a:pPr indent="-228600">
              <a:buFont typeface="Arial" panose="020B0604020202020204" pitchFamily="34" charset="0"/>
              <a:buChar char="•"/>
            </a:pPr>
            <a:r>
              <a:rPr lang="en-US" sz="2000">
                <a:solidFill>
                  <a:srgbClr val="FFFFFF"/>
                </a:solidFill>
              </a:rPr>
              <a:t>diabetes_test &lt;- diabetes[-index,]</a:t>
            </a:r>
          </a:p>
          <a:p>
            <a:pPr indent="-228600">
              <a:buFont typeface="Arial" panose="020B0604020202020204" pitchFamily="34" charset="0"/>
              <a:buChar char="•"/>
            </a:pPr>
            <a:r>
              <a:rPr lang="en-US" sz="2000">
                <a:solidFill>
                  <a:srgbClr val="FFFFFF"/>
                </a:solidFill>
              </a:rPr>
              <a:t>diabetes_train$Outcome &lt;- as.factor(diabetes_train$Outcome)</a:t>
            </a:r>
          </a:p>
          <a:p>
            <a:pPr indent="-228600">
              <a:buFont typeface="Arial" panose="020B0604020202020204" pitchFamily="34" charset="0"/>
              <a:buChar char="•"/>
            </a:pPr>
            <a:endParaRPr lang="en-US" sz="2000">
              <a:solidFill>
                <a:srgbClr val="FFFFFF"/>
              </a:solidFill>
            </a:endParaRPr>
          </a:p>
          <a:p>
            <a:pPr indent="-228600">
              <a:buFont typeface="Arial" panose="020B0604020202020204" pitchFamily="34" charset="0"/>
              <a:buChar char="•"/>
            </a:pPr>
            <a:r>
              <a:rPr lang="en-US" sz="2000">
                <a:solidFill>
                  <a:srgbClr val="FFFFFF"/>
                </a:solidFill>
              </a:rPr>
              <a:t>decision_model &lt;- C5.0(diabetes_train[-9], diabetes_train$Outcome)</a:t>
            </a:r>
          </a:p>
          <a:p>
            <a:pPr indent="-228600">
              <a:buFont typeface="Arial" panose="020B0604020202020204" pitchFamily="34" charset="0"/>
              <a:buChar char="•"/>
            </a:pPr>
            <a:r>
              <a:rPr lang="en-US" sz="2000">
                <a:solidFill>
                  <a:srgbClr val="FFFFFF"/>
                </a:solidFill>
              </a:rPr>
              <a:t>summary(decision_model)</a:t>
            </a:r>
          </a:p>
        </p:txBody>
      </p:sp>
      <p:pic>
        <p:nvPicPr>
          <p:cNvPr id="25" name="Picture 24" descr="A screen shot of a smart phone&#10;&#10;Description automatically generated">
            <a:extLst>
              <a:ext uri="{FF2B5EF4-FFF2-40B4-BE49-F238E27FC236}">
                <a16:creationId xmlns:a16="http://schemas.microsoft.com/office/drawing/2014/main" id="{11377CBC-F984-4108-A195-287CB02EE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350" y="4683761"/>
            <a:ext cx="3447450" cy="203313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1" name="Content Placeholder 20">
            <a:extLst>
              <a:ext uri="{FF2B5EF4-FFF2-40B4-BE49-F238E27FC236}">
                <a16:creationId xmlns:a16="http://schemas.microsoft.com/office/drawing/2014/main" id="{5CCB940D-547F-456B-908B-B3FE95B44C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8168" y="2265680"/>
            <a:ext cx="4704664" cy="227697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5819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DF493-DAB0-4C55-BE8C-6086B73214E8}"/>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PREDICTING THE VALUES &amp; FINDING THE ACCURACY</a:t>
            </a:r>
          </a:p>
        </p:txBody>
      </p:sp>
      <p:sp>
        <p:nvSpPr>
          <p:cNvPr id="4" name="Text Placeholder 3">
            <a:extLst>
              <a:ext uri="{FF2B5EF4-FFF2-40B4-BE49-F238E27FC236}">
                <a16:creationId xmlns:a16="http://schemas.microsoft.com/office/drawing/2014/main" id="{50E7A090-6DAF-4B80-9799-12DCF72B3E17}"/>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2000" dirty="0" err="1">
                <a:solidFill>
                  <a:schemeClr val="bg1"/>
                </a:solidFill>
              </a:rPr>
              <a:t>CrossTable</a:t>
            </a:r>
            <a:r>
              <a:rPr lang="en-US" sz="2000" dirty="0">
                <a:solidFill>
                  <a:schemeClr val="bg1"/>
                </a:solidFill>
              </a:rPr>
              <a:t>(</a:t>
            </a:r>
            <a:r>
              <a:rPr lang="en-US" sz="2000" dirty="0" err="1">
                <a:solidFill>
                  <a:schemeClr val="bg1"/>
                </a:solidFill>
              </a:rPr>
              <a:t>diabetes_test$Outcome</a:t>
            </a:r>
            <a:r>
              <a:rPr lang="en-US" sz="2000" dirty="0">
                <a:solidFill>
                  <a:schemeClr val="bg1"/>
                </a:solidFill>
              </a:rPr>
              <a:t>, </a:t>
            </a:r>
            <a:r>
              <a:rPr lang="en-US" sz="2000" dirty="0" err="1">
                <a:solidFill>
                  <a:schemeClr val="bg1"/>
                </a:solidFill>
              </a:rPr>
              <a:t>decision_predict</a:t>
            </a:r>
            <a:r>
              <a:rPr lang="en-US" sz="2000" dirty="0">
                <a:solidFill>
                  <a:schemeClr val="bg1"/>
                </a:solidFill>
              </a:rPr>
              <a:t>,</a:t>
            </a:r>
          </a:p>
          <a:p>
            <a:r>
              <a:rPr lang="en-US" sz="2000" dirty="0">
                <a:solidFill>
                  <a:schemeClr val="bg1"/>
                </a:solidFill>
              </a:rPr>
              <a:t>      </a:t>
            </a:r>
            <a:r>
              <a:rPr lang="en-US" sz="2000" dirty="0" err="1">
                <a:solidFill>
                  <a:schemeClr val="bg1"/>
                </a:solidFill>
              </a:rPr>
              <a:t>prop.chisq</a:t>
            </a:r>
            <a:r>
              <a:rPr lang="en-US" sz="2000" dirty="0">
                <a:solidFill>
                  <a:schemeClr val="bg1"/>
                </a:solidFill>
              </a:rPr>
              <a:t> = FALSE, </a:t>
            </a:r>
            <a:r>
              <a:rPr lang="en-US" sz="2000" dirty="0" err="1">
                <a:solidFill>
                  <a:schemeClr val="bg1"/>
                </a:solidFill>
              </a:rPr>
              <a:t>prop.c</a:t>
            </a:r>
            <a:r>
              <a:rPr lang="en-US" sz="2000" dirty="0">
                <a:solidFill>
                  <a:schemeClr val="bg1"/>
                </a:solidFill>
              </a:rPr>
              <a:t> = FALSE, </a:t>
            </a:r>
            <a:r>
              <a:rPr lang="en-US" sz="2000" dirty="0" err="1">
                <a:solidFill>
                  <a:schemeClr val="bg1"/>
                </a:solidFill>
              </a:rPr>
              <a:t>prop.r</a:t>
            </a:r>
            <a:r>
              <a:rPr lang="en-US" sz="2000" dirty="0">
                <a:solidFill>
                  <a:schemeClr val="bg1"/>
                </a:solidFill>
              </a:rPr>
              <a:t> = FALSE,</a:t>
            </a:r>
          </a:p>
          <a:p>
            <a:r>
              <a:rPr lang="en-US" sz="2000" dirty="0">
                <a:solidFill>
                  <a:schemeClr val="bg1"/>
                </a:solidFill>
              </a:rPr>
              <a:t>         </a:t>
            </a:r>
            <a:r>
              <a:rPr lang="en-US" sz="2000" dirty="0" err="1">
                <a:solidFill>
                  <a:schemeClr val="bg1"/>
                </a:solidFill>
              </a:rPr>
              <a:t>dnn</a:t>
            </a:r>
            <a:r>
              <a:rPr lang="en-US" sz="2000" dirty="0">
                <a:solidFill>
                  <a:schemeClr val="bg1"/>
                </a:solidFill>
              </a:rPr>
              <a:t> = c('actual default', 'predicted default’))</a:t>
            </a:r>
            <a:br>
              <a:rPr lang="en-US" sz="2000" dirty="0">
                <a:solidFill>
                  <a:schemeClr val="bg1"/>
                </a:solidFill>
              </a:rPr>
            </a:br>
            <a:endParaRPr lang="en-US" sz="2000" dirty="0">
              <a:solidFill>
                <a:schemeClr val="bg1"/>
              </a:solidFill>
            </a:endParaRPr>
          </a:p>
          <a:p>
            <a:pPr marL="285750" indent="-228600">
              <a:buFont typeface="Arial" panose="020B0604020202020204" pitchFamily="34" charset="0"/>
              <a:buChar char="•"/>
            </a:pPr>
            <a:r>
              <a:rPr lang="en-US" sz="2000" dirty="0">
                <a:solidFill>
                  <a:schemeClr val="bg1"/>
                </a:solidFill>
              </a:rPr>
              <a:t>mean(</a:t>
            </a:r>
            <a:r>
              <a:rPr lang="en-US" sz="2000" dirty="0" err="1">
                <a:solidFill>
                  <a:schemeClr val="bg1"/>
                </a:solidFill>
              </a:rPr>
              <a:t>diabetes_test$Outcome</a:t>
            </a:r>
            <a:r>
              <a:rPr lang="en-US" sz="2000" dirty="0">
                <a:solidFill>
                  <a:schemeClr val="bg1"/>
                </a:solidFill>
              </a:rPr>
              <a:t> == </a:t>
            </a:r>
            <a:r>
              <a:rPr lang="en-US" sz="2000" dirty="0" err="1">
                <a:solidFill>
                  <a:schemeClr val="bg1"/>
                </a:solidFill>
              </a:rPr>
              <a:t>decision_predict</a:t>
            </a:r>
            <a:r>
              <a:rPr lang="en-US" sz="2000" dirty="0">
                <a:solidFill>
                  <a:schemeClr val="bg1"/>
                </a:solidFill>
              </a:rPr>
              <a:t>)</a:t>
            </a:r>
          </a:p>
          <a:p>
            <a:pPr indent="-228600">
              <a:buFont typeface="Arial" panose="020B0604020202020204" pitchFamily="34" charset="0"/>
              <a:buChar char="•"/>
            </a:pPr>
            <a:endParaRPr lang="en-US" sz="2000" dirty="0">
              <a:solidFill>
                <a:schemeClr val="bg1"/>
              </a:solidFill>
            </a:endParaRPr>
          </a:p>
        </p:txBody>
      </p:sp>
      <p:pic>
        <p:nvPicPr>
          <p:cNvPr id="5" name="Content Placeholder 16" descr="A screenshot of a cell phone&#10;&#10;Description automatically generated">
            <a:extLst>
              <a:ext uri="{FF2B5EF4-FFF2-40B4-BE49-F238E27FC236}">
                <a16:creationId xmlns:a16="http://schemas.microsoft.com/office/drawing/2014/main" id="{AB0B6E40-4D56-4B0B-ADEB-9BDA68B19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981" y="446033"/>
            <a:ext cx="5690648" cy="4282072"/>
          </a:xfrm>
          <a:prstGeom prst="rect">
            <a:avLst/>
          </a:prstGeom>
        </p:spPr>
      </p:pic>
      <p:sp>
        <p:nvSpPr>
          <p:cNvPr id="8" name="Rectangle 7">
            <a:extLst>
              <a:ext uri="{FF2B5EF4-FFF2-40B4-BE49-F238E27FC236}">
                <a16:creationId xmlns:a16="http://schemas.microsoft.com/office/drawing/2014/main" id="{039F359F-C891-49FA-9CD6-FBAD07C3A088}"/>
              </a:ext>
            </a:extLst>
          </p:cNvPr>
          <p:cNvSpPr/>
          <p:nvPr/>
        </p:nvSpPr>
        <p:spPr>
          <a:xfrm>
            <a:off x="5357567" y="4827319"/>
            <a:ext cx="6096000" cy="1200329"/>
          </a:xfrm>
          <a:prstGeom prst="rect">
            <a:avLst/>
          </a:prstGeom>
        </p:spPr>
        <p:txBody>
          <a:bodyPr>
            <a:spAutoFit/>
          </a:bodyPr>
          <a:lstStyle/>
          <a:p>
            <a:r>
              <a:rPr lang="en-IN" dirty="0"/>
              <a:t>From the Results, we can calculate the Sensitivity and Specificity. </a:t>
            </a:r>
          </a:p>
          <a:p>
            <a:r>
              <a:rPr lang="en-IN" dirty="0"/>
              <a:t>Sensitivity = 71/90 = 0.78</a:t>
            </a:r>
          </a:p>
          <a:p>
            <a:r>
              <a:rPr lang="en-IN" dirty="0"/>
              <a:t>Specificity = 97/141 = 0.68</a:t>
            </a:r>
            <a:endParaRPr lang="en-US" dirty="0"/>
          </a:p>
        </p:txBody>
      </p:sp>
    </p:spTree>
    <p:extLst>
      <p:ext uri="{BB962C8B-B14F-4D97-AF65-F5344CB8AC3E}">
        <p14:creationId xmlns:p14="http://schemas.microsoft.com/office/powerpoint/2010/main" val="302413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7FFF2-C285-43BD-BB28-5EE582F4F81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IMPROVING THE MODEL</a:t>
            </a:r>
          </a:p>
        </p:txBody>
      </p:sp>
      <p:sp>
        <p:nvSpPr>
          <p:cNvPr id="4" name="Text Placeholder 3">
            <a:extLst>
              <a:ext uri="{FF2B5EF4-FFF2-40B4-BE49-F238E27FC236}">
                <a16:creationId xmlns:a16="http://schemas.microsoft.com/office/drawing/2014/main" id="{6E820441-53BB-4C32-9680-634F3C296A8D}"/>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1900" dirty="0" err="1">
                <a:solidFill>
                  <a:schemeClr val="bg1"/>
                </a:solidFill>
              </a:rPr>
              <a:t>CrossTable</a:t>
            </a:r>
            <a:r>
              <a:rPr lang="en-US" sz="1900" dirty="0">
                <a:solidFill>
                  <a:schemeClr val="bg1"/>
                </a:solidFill>
              </a:rPr>
              <a:t>(</a:t>
            </a:r>
            <a:r>
              <a:rPr lang="en-US" sz="1900" dirty="0" err="1">
                <a:solidFill>
                  <a:schemeClr val="bg1"/>
                </a:solidFill>
              </a:rPr>
              <a:t>diabetes_test$Outcome</a:t>
            </a:r>
            <a:r>
              <a:rPr lang="en-US" sz="1900" dirty="0">
                <a:solidFill>
                  <a:schemeClr val="bg1"/>
                </a:solidFill>
              </a:rPr>
              <a:t>, </a:t>
            </a:r>
            <a:r>
              <a:rPr lang="en-US" sz="1900" dirty="0" err="1">
                <a:solidFill>
                  <a:schemeClr val="bg1"/>
                </a:solidFill>
              </a:rPr>
              <a:t>decision_predict_boost</a:t>
            </a:r>
            <a:r>
              <a:rPr lang="en-US" sz="1900" dirty="0">
                <a:solidFill>
                  <a:schemeClr val="bg1"/>
                </a:solidFill>
              </a:rPr>
              <a:t>,         </a:t>
            </a:r>
            <a:r>
              <a:rPr lang="en-US" sz="1900" dirty="0" err="1">
                <a:solidFill>
                  <a:schemeClr val="bg1"/>
                </a:solidFill>
              </a:rPr>
              <a:t>prop.chisq</a:t>
            </a:r>
            <a:r>
              <a:rPr lang="en-US" sz="1900" dirty="0">
                <a:solidFill>
                  <a:schemeClr val="bg1"/>
                </a:solidFill>
              </a:rPr>
              <a:t> = FALSE, </a:t>
            </a:r>
            <a:r>
              <a:rPr lang="en-US" sz="1900" dirty="0" err="1">
                <a:solidFill>
                  <a:schemeClr val="bg1"/>
                </a:solidFill>
              </a:rPr>
              <a:t>prop.c</a:t>
            </a:r>
            <a:r>
              <a:rPr lang="en-US" sz="1900" dirty="0">
                <a:solidFill>
                  <a:schemeClr val="bg1"/>
                </a:solidFill>
              </a:rPr>
              <a:t> = FALSE, </a:t>
            </a:r>
            <a:r>
              <a:rPr lang="en-US" sz="1900" dirty="0" err="1">
                <a:solidFill>
                  <a:schemeClr val="bg1"/>
                </a:solidFill>
              </a:rPr>
              <a:t>prop.r</a:t>
            </a:r>
            <a:r>
              <a:rPr lang="en-US" sz="1900" dirty="0">
                <a:solidFill>
                  <a:schemeClr val="bg1"/>
                </a:solidFill>
              </a:rPr>
              <a:t> = FALSE,</a:t>
            </a:r>
          </a:p>
          <a:p>
            <a:r>
              <a:rPr lang="en-US" sz="1900" dirty="0">
                <a:solidFill>
                  <a:schemeClr val="bg1"/>
                </a:solidFill>
              </a:rPr>
              <a:t>       </a:t>
            </a:r>
            <a:r>
              <a:rPr lang="en-US" sz="1900" dirty="0" err="1">
                <a:solidFill>
                  <a:schemeClr val="bg1"/>
                </a:solidFill>
              </a:rPr>
              <a:t>dnn</a:t>
            </a:r>
            <a:r>
              <a:rPr lang="en-US" sz="1900" dirty="0">
                <a:solidFill>
                  <a:schemeClr val="bg1"/>
                </a:solidFill>
              </a:rPr>
              <a:t> = c('actual default', 'predicted default'))</a:t>
            </a:r>
          </a:p>
          <a:p>
            <a:pPr indent="-228600">
              <a:buFont typeface="Arial" panose="020B0604020202020204" pitchFamily="34" charset="0"/>
              <a:buChar char="•"/>
            </a:pPr>
            <a:endParaRPr lang="en-US" sz="1900" dirty="0">
              <a:solidFill>
                <a:schemeClr val="bg1"/>
              </a:solidFill>
            </a:endParaRPr>
          </a:p>
          <a:p>
            <a:pPr marL="285750" indent="-228600">
              <a:buFont typeface="Arial" panose="020B0604020202020204" pitchFamily="34" charset="0"/>
              <a:buChar char="•"/>
            </a:pPr>
            <a:r>
              <a:rPr lang="en-US" sz="1900" dirty="0">
                <a:solidFill>
                  <a:schemeClr val="bg1"/>
                </a:solidFill>
              </a:rPr>
              <a:t>mean(</a:t>
            </a:r>
            <a:r>
              <a:rPr lang="en-US" sz="1900" dirty="0" err="1">
                <a:solidFill>
                  <a:schemeClr val="bg1"/>
                </a:solidFill>
              </a:rPr>
              <a:t>diabetes_test$Outcome</a:t>
            </a:r>
            <a:r>
              <a:rPr lang="en-US" sz="1900" dirty="0">
                <a:solidFill>
                  <a:schemeClr val="bg1"/>
                </a:solidFill>
              </a:rPr>
              <a:t> == </a:t>
            </a:r>
            <a:r>
              <a:rPr lang="en-US" sz="1900" dirty="0" err="1">
                <a:solidFill>
                  <a:schemeClr val="bg1"/>
                </a:solidFill>
              </a:rPr>
              <a:t>decision_predict_boost</a:t>
            </a:r>
            <a:r>
              <a:rPr lang="en-US" sz="1900" dirty="0">
                <a:solidFill>
                  <a:schemeClr val="bg1"/>
                </a:solidFill>
              </a:rPr>
              <a:t>)</a:t>
            </a:r>
          </a:p>
          <a:p>
            <a:pPr indent="-228600">
              <a:buFont typeface="Arial" panose="020B0604020202020204" pitchFamily="34" charset="0"/>
              <a:buChar char="•"/>
            </a:pPr>
            <a:endParaRPr lang="en-US" sz="1900" dirty="0">
              <a:solidFill>
                <a:schemeClr val="bg1"/>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01DF1196-1EF9-425B-A212-A589A4D75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534" y="265796"/>
            <a:ext cx="5625709" cy="4744495"/>
          </a:xfrm>
          <a:prstGeom prst="rect">
            <a:avLst/>
          </a:prstGeom>
        </p:spPr>
      </p:pic>
      <p:sp>
        <p:nvSpPr>
          <p:cNvPr id="8" name="TextBox 7">
            <a:extLst>
              <a:ext uri="{FF2B5EF4-FFF2-40B4-BE49-F238E27FC236}">
                <a16:creationId xmlns:a16="http://schemas.microsoft.com/office/drawing/2014/main" id="{E940EDC1-BB00-4AF8-880A-23137A1CC67D}"/>
              </a:ext>
            </a:extLst>
          </p:cNvPr>
          <p:cNvSpPr txBox="1"/>
          <p:nvPr/>
        </p:nvSpPr>
        <p:spPr>
          <a:xfrm>
            <a:off x="5335647" y="5107589"/>
            <a:ext cx="6329778" cy="1200329"/>
          </a:xfrm>
          <a:prstGeom prst="rect">
            <a:avLst/>
          </a:prstGeom>
          <a:noFill/>
        </p:spPr>
        <p:txBody>
          <a:bodyPr wrap="square" rtlCol="0">
            <a:spAutoFit/>
          </a:bodyPr>
          <a:lstStyle/>
          <a:p>
            <a:r>
              <a:rPr lang="en-IN" dirty="0"/>
              <a:t>From the Results, we can calculate the Sensitivity and Specificity. </a:t>
            </a:r>
          </a:p>
          <a:p>
            <a:r>
              <a:rPr lang="en-IN" dirty="0"/>
              <a:t>Sensitivity = 57/90 = 0.63</a:t>
            </a:r>
          </a:p>
          <a:p>
            <a:r>
              <a:rPr lang="en-IN" dirty="0"/>
              <a:t>Specificity = 119/141 = 0.84</a:t>
            </a:r>
            <a:endParaRPr lang="en-US" dirty="0"/>
          </a:p>
          <a:p>
            <a:endParaRPr lang="en-US" dirty="0"/>
          </a:p>
        </p:txBody>
      </p:sp>
    </p:spTree>
    <p:extLst>
      <p:ext uri="{BB962C8B-B14F-4D97-AF65-F5344CB8AC3E}">
        <p14:creationId xmlns:p14="http://schemas.microsoft.com/office/powerpoint/2010/main" val="114944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38F7FF-802A-4689-889A-CD484B1D82A2}"/>
              </a:ext>
            </a:extLst>
          </p:cNvPr>
          <p:cNvSpPr txBox="1"/>
          <p:nvPr/>
        </p:nvSpPr>
        <p:spPr>
          <a:xfrm>
            <a:off x="838200" y="5529884"/>
            <a:ext cx="7719381" cy="109633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K-Nearest Neighbor</a:t>
            </a:r>
            <a:endParaRPr lang="en-US" sz="4400" kern="1200" dirty="0">
              <a:solidFill>
                <a:schemeClr val="tx1"/>
              </a:solidFill>
              <a:latin typeface="+mj-lt"/>
              <a:ea typeface="+mj-ea"/>
              <a:cs typeface="+mj-cs"/>
            </a:endParaRPr>
          </a:p>
        </p:txBody>
      </p:sp>
      <p:sp>
        <p:nvSpPr>
          <p:cNvPr id="17"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TextBox 4">
            <a:extLst>
              <a:ext uri="{FF2B5EF4-FFF2-40B4-BE49-F238E27FC236}">
                <a16:creationId xmlns:a16="http://schemas.microsoft.com/office/drawing/2014/main" id="{C43DB215-2132-4B33-A204-AE638E50ADAB}"/>
              </a:ext>
            </a:extLst>
          </p:cNvPr>
          <p:cNvGraphicFramePr/>
          <p:nvPr>
            <p:extLst>
              <p:ext uri="{D42A27DB-BD31-4B8C-83A1-F6EECF244321}">
                <p14:modId xmlns:p14="http://schemas.microsoft.com/office/powerpoint/2010/main" val="192114828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78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A8580F2-16AE-4AF8-9C09-100000C6DCE8}"/>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a:solidFill>
                  <a:srgbClr val="404040"/>
                </a:solidFill>
              </a:rPr>
              <a:t>KNN Model</a:t>
            </a:r>
          </a:p>
        </p:txBody>
      </p:sp>
      <p:pic>
        <p:nvPicPr>
          <p:cNvPr id="8" name="Picture 7">
            <a:extLst>
              <a:ext uri="{FF2B5EF4-FFF2-40B4-BE49-F238E27FC236}">
                <a16:creationId xmlns:a16="http://schemas.microsoft.com/office/drawing/2014/main" id="{5F1356DB-0AF0-40F3-9ED4-B207FEC07769}"/>
              </a:ext>
            </a:extLst>
          </p:cNvPr>
          <p:cNvPicPr>
            <a:picLocks noChangeAspect="1"/>
          </p:cNvPicPr>
          <p:nvPr/>
        </p:nvPicPr>
        <p:blipFill>
          <a:blip r:embed="rId2"/>
          <a:stretch>
            <a:fillRect/>
          </a:stretch>
        </p:blipFill>
        <p:spPr>
          <a:xfrm>
            <a:off x="7324627" y="71583"/>
            <a:ext cx="4346159" cy="4085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E994DFB-2C9C-4F1E-B16F-39ADE2816558}"/>
              </a:ext>
            </a:extLst>
          </p:cNvPr>
          <p:cNvPicPr>
            <a:picLocks noChangeAspect="1"/>
          </p:cNvPicPr>
          <p:nvPr/>
        </p:nvPicPr>
        <p:blipFill rotWithShape="1">
          <a:blip r:embed="rId3"/>
          <a:srcRect r="2871" b="15883"/>
          <a:stretch/>
        </p:blipFill>
        <p:spPr>
          <a:xfrm>
            <a:off x="129633" y="1323956"/>
            <a:ext cx="6846202" cy="1067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6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A7371EC0-25B7-4D77-8AB7-6FC422A6E1F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a:solidFill>
                  <a:srgbClr val="FFFFFF"/>
                </a:solidFill>
              </a:rPr>
              <a:t>Model Results</a:t>
            </a:r>
          </a:p>
        </p:txBody>
      </p:sp>
      <p:pic>
        <p:nvPicPr>
          <p:cNvPr id="7" name="Content Placeholder 6">
            <a:extLst>
              <a:ext uri="{FF2B5EF4-FFF2-40B4-BE49-F238E27FC236}">
                <a16:creationId xmlns:a16="http://schemas.microsoft.com/office/drawing/2014/main" id="{1677F994-E8D0-4921-AEAE-330EEADA9B65}"/>
              </a:ext>
            </a:extLst>
          </p:cNvPr>
          <p:cNvPicPr>
            <a:picLocks noGrp="1" noChangeAspect="1"/>
          </p:cNvPicPr>
          <p:nvPr>
            <p:ph idx="1"/>
          </p:nvPr>
        </p:nvPicPr>
        <p:blipFill>
          <a:blip r:embed="rId2"/>
          <a:stretch>
            <a:fillRect/>
          </a:stretch>
        </p:blipFill>
        <p:spPr>
          <a:xfrm>
            <a:off x="6426769" y="794816"/>
            <a:ext cx="5390093" cy="1160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2" name="Straight Connector 17">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BE1CEA-3CDC-4B66-97FB-ED20D4D9D67F}"/>
              </a:ext>
            </a:extLst>
          </p:cNvPr>
          <p:cNvPicPr>
            <a:picLocks noChangeAspect="1"/>
          </p:cNvPicPr>
          <p:nvPr/>
        </p:nvPicPr>
        <p:blipFill>
          <a:blip r:embed="rId3"/>
          <a:stretch>
            <a:fillRect/>
          </a:stretch>
        </p:blipFill>
        <p:spPr>
          <a:xfrm>
            <a:off x="7048872" y="2442234"/>
            <a:ext cx="4270612" cy="27948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759BB574-1800-441F-BC3E-CA38C6B65C54}"/>
              </a:ext>
            </a:extLst>
          </p:cNvPr>
          <p:cNvPicPr>
            <a:picLocks noChangeAspect="1"/>
          </p:cNvPicPr>
          <p:nvPr/>
        </p:nvPicPr>
        <p:blipFill>
          <a:blip r:embed="rId4"/>
          <a:stretch>
            <a:fillRect/>
          </a:stretch>
        </p:blipFill>
        <p:spPr>
          <a:xfrm>
            <a:off x="7048872" y="5723819"/>
            <a:ext cx="4338707" cy="50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638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D1D6E-A0B4-411A-895A-AB1093186F7F}"/>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CONCLUSIONS</a:t>
            </a:r>
          </a:p>
        </p:txBody>
      </p:sp>
      <p:sp>
        <p:nvSpPr>
          <p:cNvPr id="15" name="Content Placeholder 2">
            <a:extLst>
              <a:ext uri="{FF2B5EF4-FFF2-40B4-BE49-F238E27FC236}">
                <a16:creationId xmlns:a16="http://schemas.microsoft.com/office/drawing/2014/main" id="{A7E95AC1-8C48-4DCA-89CA-309914142FE2}"/>
              </a:ext>
            </a:extLst>
          </p:cNvPr>
          <p:cNvSpPr>
            <a:spLocks noGrp="1"/>
          </p:cNvSpPr>
          <p:nvPr>
            <p:ph idx="1"/>
          </p:nvPr>
        </p:nvSpPr>
        <p:spPr>
          <a:xfrm>
            <a:off x="838200" y="2015406"/>
            <a:ext cx="10515600" cy="4065986"/>
          </a:xfrm>
        </p:spPr>
        <p:txBody>
          <a:bodyPr anchor="ctr">
            <a:normAutofit/>
          </a:bodyPr>
          <a:lstStyle/>
          <a:p>
            <a:r>
              <a:rPr lang="en-US" sz="2000"/>
              <a:t>Accuracy levels across three models:</a:t>
            </a:r>
          </a:p>
          <a:p>
            <a:pPr marL="0" indent="0">
              <a:buNone/>
            </a:pPr>
            <a:br>
              <a:rPr lang="en-US" sz="2000"/>
            </a:br>
            <a:r>
              <a:rPr lang="en-US" sz="2000"/>
              <a:t>Logistic Regression</a:t>
            </a:r>
            <a:br>
              <a:rPr lang="en-US" sz="2000"/>
            </a:br>
            <a:r>
              <a:rPr lang="en-US" sz="2000"/>
              <a:t> Before:           77.92%               | After:  77.92%</a:t>
            </a:r>
          </a:p>
          <a:p>
            <a:pPr marL="0" indent="0">
              <a:buNone/>
            </a:pPr>
            <a:r>
              <a:rPr lang="en-US" sz="2000"/>
              <a:t>Decision Trees </a:t>
            </a:r>
            <a:br>
              <a:rPr lang="en-US" sz="2000"/>
            </a:br>
            <a:r>
              <a:rPr lang="en-US" sz="2000"/>
              <a:t> Before:           72.72%               | After:  76.19%</a:t>
            </a:r>
            <a:br>
              <a:rPr lang="en-US" sz="2000"/>
            </a:br>
            <a:r>
              <a:rPr lang="en-US" sz="2000"/>
              <a:t>KNN Classification</a:t>
            </a:r>
          </a:p>
          <a:p>
            <a:pPr marL="0" indent="0">
              <a:buNone/>
            </a:pPr>
            <a:r>
              <a:rPr lang="en-US" sz="2000"/>
              <a:t>    76.62%</a:t>
            </a:r>
          </a:p>
          <a:p>
            <a:r>
              <a:rPr lang="en-US" sz="2000"/>
              <a:t>In logistic regression model, the significant predictor variables are number of pregnancies, glucose, blood pressure, BMI &amp; Diabetes Pedigree function.</a:t>
            </a:r>
          </a:p>
          <a:p>
            <a:pPr marL="0" indent="0">
              <a:buNone/>
            </a:pPr>
            <a:br>
              <a:rPr lang="en-US" sz="2000"/>
            </a:br>
            <a:endParaRPr lang="en-US" sz="2000"/>
          </a:p>
        </p:txBody>
      </p:sp>
    </p:spTree>
    <p:extLst>
      <p:ext uri="{BB962C8B-B14F-4D97-AF65-F5344CB8AC3E}">
        <p14:creationId xmlns:p14="http://schemas.microsoft.com/office/powerpoint/2010/main" val="38629857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C59E1-59A3-4971-A3A6-4D91BAF6AB5B}"/>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6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6513B1-5D09-4E3C-B3E3-2A3C83B88FDD}"/>
              </a:ext>
            </a:extLst>
          </p:cNvPr>
          <p:cNvSpPr>
            <a:spLocks noGrp="1"/>
          </p:cNvSpPr>
          <p:nvPr>
            <p:ph type="title"/>
          </p:nvPr>
        </p:nvSpPr>
        <p:spPr>
          <a:xfrm>
            <a:off x="863029" y="1012004"/>
            <a:ext cx="3416158" cy="4795408"/>
          </a:xfrm>
        </p:spPr>
        <p:txBody>
          <a:bodyPr>
            <a:normAutofit/>
          </a:bodyPr>
          <a:lstStyle/>
          <a:p>
            <a:r>
              <a:rPr lang="en-US">
                <a:solidFill>
                  <a:srgbClr val="FFFFFF"/>
                </a:solidFill>
              </a:rPr>
              <a:t>About the data set:</a:t>
            </a:r>
          </a:p>
        </p:txBody>
      </p:sp>
      <p:graphicFrame>
        <p:nvGraphicFramePr>
          <p:cNvPr id="5" name="Content Placeholder 2">
            <a:extLst>
              <a:ext uri="{FF2B5EF4-FFF2-40B4-BE49-F238E27FC236}">
                <a16:creationId xmlns:a16="http://schemas.microsoft.com/office/drawing/2014/main" id="{0DD81E13-18E2-47E3-8BF8-24ECC6A639B0}"/>
              </a:ext>
            </a:extLst>
          </p:cNvPr>
          <p:cNvGraphicFramePr>
            <a:graphicFrameLocks noGrp="1"/>
          </p:cNvGraphicFramePr>
          <p:nvPr>
            <p:ph idx="1"/>
            <p:extLst>
              <p:ext uri="{D42A27DB-BD31-4B8C-83A1-F6EECF244321}">
                <p14:modId xmlns:p14="http://schemas.microsoft.com/office/powerpoint/2010/main" val="32321938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00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6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2B384-BE0E-4B45-A5CF-0E52E5E87DC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PREDICTORS</a:t>
            </a:r>
          </a:p>
        </p:txBody>
      </p:sp>
      <p:pic>
        <p:nvPicPr>
          <p:cNvPr id="4" name="Content Placeholder 3">
            <a:extLst>
              <a:ext uri="{FF2B5EF4-FFF2-40B4-BE49-F238E27FC236}">
                <a16:creationId xmlns:a16="http://schemas.microsoft.com/office/drawing/2014/main" id="{1A54C92C-DE8A-48A0-9A54-4A5D01C8C594}"/>
              </a:ext>
            </a:extLst>
          </p:cNvPr>
          <p:cNvPicPr>
            <a:picLocks noGrp="1" noChangeAspect="1"/>
          </p:cNvPicPr>
          <p:nvPr>
            <p:ph idx="1"/>
          </p:nvPr>
        </p:nvPicPr>
        <p:blipFill rotWithShape="1">
          <a:blip r:embed="rId2"/>
          <a:srcRect l="2165" t="32441" r="55154" b="40068"/>
          <a:stretch/>
        </p:blipFill>
        <p:spPr>
          <a:xfrm>
            <a:off x="3717304" y="914400"/>
            <a:ext cx="8342615" cy="4673600"/>
          </a:xfrm>
          <a:prstGeom prst="rect">
            <a:avLst/>
          </a:prstGeom>
        </p:spPr>
      </p:pic>
    </p:spTree>
    <p:extLst>
      <p:ext uri="{BB962C8B-B14F-4D97-AF65-F5344CB8AC3E}">
        <p14:creationId xmlns:p14="http://schemas.microsoft.com/office/powerpoint/2010/main" val="86233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EA3BD0B4-FD1B-4CFF-ABA5-2213205CF704}"/>
              </a:ext>
            </a:extLst>
          </p:cNvPr>
          <p:cNvSpPr txBox="1"/>
          <p:nvPr/>
        </p:nvSpPr>
        <p:spPr>
          <a:xfrm>
            <a:off x="3220721" y="233681"/>
            <a:ext cx="8327812" cy="1457008"/>
          </a:xfrm>
          <a:prstGeom prst="rect">
            <a:avLst/>
          </a:prstGeom>
        </p:spPr>
        <p:txBody>
          <a:bodyPr vert="horz" lIns="91440" tIns="45720" rIns="91440" bIns="45720" rtlCol="0" anchor="ctr">
            <a:normAutofit fontScale="77500" lnSpcReduction="20000"/>
          </a:bodyPr>
          <a:lstStyle/>
          <a:p>
            <a:pPr>
              <a:lnSpc>
                <a:spcPct val="90000"/>
              </a:lnSpc>
              <a:spcBef>
                <a:spcPct val="0"/>
              </a:spcBef>
              <a:spcAft>
                <a:spcPts val="600"/>
              </a:spcAft>
            </a:pPr>
            <a:r>
              <a:rPr lang="en-US" sz="4800" kern="1200" dirty="0">
                <a:solidFill>
                  <a:schemeClr val="tx1"/>
                </a:solidFill>
                <a:latin typeface="+mj-lt"/>
                <a:ea typeface="+mj-ea"/>
                <a:cs typeface="+mj-cs"/>
              </a:rPr>
              <a:t>OBJECTIVE OF THE DATASET : To diagnostically predict whether or not a patient has diabetes</a:t>
            </a:r>
          </a:p>
          <a:p>
            <a:pPr>
              <a:lnSpc>
                <a:spcPct val="90000"/>
              </a:lnSpc>
              <a:spcBef>
                <a:spcPct val="0"/>
              </a:spcBef>
              <a:spcAft>
                <a:spcPts val="600"/>
              </a:spcAft>
            </a:pPr>
            <a:endParaRPr lang="en-US" sz="2800" kern="1200" dirty="0">
              <a:solidFill>
                <a:schemeClr val="tx1"/>
              </a:solidFill>
              <a:latin typeface="+mj-lt"/>
              <a:ea typeface="+mj-ea"/>
              <a:cs typeface="+mj-cs"/>
            </a:endParaRPr>
          </a:p>
        </p:txBody>
      </p:sp>
      <p:pic>
        <p:nvPicPr>
          <p:cNvPr id="36" name="Graphic 35" descr="Team">
            <a:extLst>
              <a:ext uri="{FF2B5EF4-FFF2-40B4-BE49-F238E27FC236}">
                <a16:creationId xmlns:a16="http://schemas.microsoft.com/office/drawing/2014/main" id="{8E929E5E-FECC-4253-9E0A-2B1B3A1AAD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540" y="3535738"/>
            <a:ext cx="3322262" cy="3322262"/>
          </a:xfrm>
          <a:prstGeom prst="rect">
            <a:avLst/>
          </a:prstGeom>
        </p:spPr>
      </p:pic>
      <p:sp>
        <p:nvSpPr>
          <p:cNvPr id="45" name="Content Placeholder 2">
            <a:extLst>
              <a:ext uri="{FF2B5EF4-FFF2-40B4-BE49-F238E27FC236}">
                <a16:creationId xmlns:a16="http://schemas.microsoft.com/office/drawing/2014/main" id="{75783339-7D21-4FA5-A4EF-F9B634265B0B}"/>
              </a:ext>
            </a:extLst>
          </p:cNvPr>
          <p:cNvSpPr>
            <a:spLocks noGrp="1"/>
          </p:cNvSpPr>
          <p:nvPr>
            <p:ph idx="1"/>
          </p:nvPr>
        </p:nvSpPr>
        <p:spPr>
          <a:xfrm>
            <a:off x="4387515" y="2022601"/>
            <a:ext cx="7161017" cy="4154361"/>
          </a:xfrm>
        </p:spPr>
        <p:txBody>
          <a:bodyPr vert="horz" lIns="91440" tIns="45720" rIns="91440" bIns="45720" rtlCol="0">
            <a:noAutofit/>
          </a:bodyPr>
          <a:lstStyle/>
          <a:p>
            <a:pPr marL="0" indent="0">
              <a:buNone/>
            </a:pPr>
            <a:endParaRPr lang="en-US" sz="2600" dirty="0"/>
          </a:p>
          <a:p>
            <a:pPr marL="0" indent="0">
              <a:buNone/>
            </a:pPr>
            <a:endParaRPr lang="en-US" sz="2600" dirty="0"/>
          </a:p>
          <a:p>
            <a:r>
              <a:rPr lang="en-US" sz="2600" dirty="0"/>
              <a:t>WHO raised a concern that by 2030, diabetes will be 7</a:t>
            </a:r>
            <a:r>
              <a:rPr lang="en-US" sz="2600" baseline="30000" dirty="0"/>
              <a:t>th</a:t>
            </a:r>
            <a:r>
              <a:rPr lang="en-US" sz="2600" dirty="0"/>
              <a:t> leading cause of death in the world.</a:t>
            </a:r>
            <a:br>
              <a:rPr lang="en-US" sz="2600" dirty="0"/>
            </a:br>
            <a:endParaRPr lang="en-US" sz="2600" dirty="0"/>
          </a:p>
          <a:p>
            <a:r>
              <a:rPr lang="en-US" sz="2600" dirty="0"/>
              <a:t>It is a universal problem with overwhelming human, social, and economic impact, affecting around 300 million people worldwide.</a:t>
            </a:r>
          </a:p>
        </p:txBody>
      </p:sp>
    </p:spTree>
    <p:extLst>
      <p:ext uri="{BB962C8B-B14F-4D97-AF65-F5344CB8AC3E}">
        <p14:creationId xmlns:p14="http://schemas.microsoft.com/office/powerpoint/2010/main" val="19167418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55762-4F3C-4F4A-A36B-63B42864D36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b="1">
                <a:solidFill>
                  <a:srgbClr val="262626"/>
                </a:solidFill>
              </a:rPr>
              <a:t>Logistic Regression</a:t>
            </a:r>
          </a:p>
        </p:txBody>
      </p:sp>
      <p:sp>
        <p:nvSpPr>
          <p:cNvPr id="3" name="Content Placeholder 2">
            <a:extLst>
              <a:ext uri="{FF2B5EF4-FFF2-40B4-BE49-F238E27FC236}">
                <a16:creationId xmlns:a16="http://schemas.microsoft.com/office/drawing/2014/main" id="{66F54B79-3A8A-4565-841F-7BA2F37718F5}"/>
              </a:ext>
            </a:extLst>
          </p:cNvPr>
          <p:cNvSpPr>
            <a:spLocks noGrp="1"/>
          </p:cNvSpPr>
          <p:nvPr>
            <p:ph idx="1"/>
          </p:nvPr>
        </p:nvSpPr>
        <p:spPr>
          <a:xfrm>
            <a:off x="6049182" y="802638"/>
            <a:ext cx="5408696" cy="5252722"/>
          </a:xfrm>
        </p:spPr>
        <p:txBody>
          <a:bodyPr anchor="ctr">
            <a:normAutofit/>
          </a:bodyPr>
          <a:lstStyle/>
          <a:p>
            <a:r>
              <a:rPr lang="en-US" sz="2000" dirty="0"/>
              <a:t>Defines the relationship between predictors/independent variables (</a:t>
            </a:r>
            <a:r>
              <a:rPr lang="en-US" sz="2000" b="1" dirty="0"/>
              <a:t>Pregnancies, Insulin Level, BMI, etc.</a:t>
            </a:r>
            <a:r>
              <a:rPr lang="en-US" sz="2000" dirty="0"/>
              <a:t>) and the response/dependent variable (</a:t>
            </a:r>
            <a:r>
              <a:rPr lang="en-US" sz="2000" b="1" dirty="0"/>
              <a:t>Outcome</a:t>
            </a:r>
            <a:r>
              <a:rPr lang="en-US" sz="2000" dirty="0"/>
              <a:t>)</a:t>
            </a:r>
          </a:p>
          <a:p>
            <a:r>
              <a:rPr lang="en-US" sz="2000" dirty="0"/>
              <a:t>Dependent variable takes a binary form i.e. 0s and 1s (for ex. if a dependent variable predicts Diabetes then it takes the value 0 if a patient does not have diabetes, 1 otherwise.</a:t>
            </a:r>
          </a:p>
          <a:p>
            <a:r>
              <a:rPr lang="en-US" sz="2000" dirty="0"/>
              <a:t>Models the probability of an event occurring depending on the values of the independent variables. </a:t>
            </a:r>
          </a:p>
          <a:p>
            <a:r>
              <a:rPr lang="en-US" sz="2000" dirty="0"/>
              <a:t>Classify observations by estimating the probability that an observation is in a particular category such as Diabetes or No Diabetes</a:t>
            </a:r>
          </a:p>
        </p:txBody>
      </p:sp>
    </p:spTree>
    <p:extLst>
      <p:ext uri="{BB962C8B-B14F-4D97-AF65-F5344CB8AC3E}">
        <p14:creationId xmlns:p14="http://schemas.microsoft.com/office/powerpoint/2010/main" val="20035069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7C5C8C4-0A16-47CE-9D06-82A034552BB7}"/>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lang="en-US" sz="2400" b="1" kern="1200">
                <a:solidFill>
                  <a:schemeClr val="bg1"/>
                </a:solidFill>
                <a:latin typeface="+mj-lt"/>
                <a:ea typeface="+mj-ea"/>
                <a:cs typeface="+mj-cs"/>
              </a:rPr>
              <a:t>Logistic Regression Equation and Coefficient estimates</a:t>
            </a:r>
          </a:p>
        </p:txBody>
      </p:sp>
      <p:pic>
        <p:nvPicPr>
          <p:cNvPr id="13" name="Content Placeholder 12">
            <a:extLst>
              <a:ext uri="{FF2B5EF4-FFF2-40B4-BE49-F238E27FC236}">
                <a16:creationId xmlns:a16="http://schemas.microsoft.com/office/drawing/2014/main" id="{C8A97F3E-6F39-4BC9-8BE6-7DE2E137D0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42" y="1049597"/>
            <a:ext cx="10595911" cy="2490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7" name="Straight Connector 19">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E2F335-30D6-4701-829F-C546C8DC37CB}"/>
              </a:ext>
            </a:extLst>
          </p:cNvPr>
          <p:cNvSpPr txBox="1"/>
          <p:nvPr/>
        </p:nvSpPr>
        <p:spPr>
          <a:xfrm>
            <a:off x="4878784" y="4824249"/>
            <a:ext cx="6673136" cy="146178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bg1"/>
                </a:solidFill>
              </a:rPr>
              <a:t>In Logistic Regression, coefficients are estimated using the </a:t>
            </a:r>
            <a:r>
              <a:rPr lang="en-US" b="1" dirty="0">
                <a:solidFill>
                  <a:schemeClr val="bg1"/>
                </a:solidFill>
              </a:rPr>
              <a:t>Maximum Likelihood Estimation (MLE)</a:t>
            </a:r>
            <a:r>
              <a:rPr lang="en-US" dirty="0">
                <a:solidFill>
                  <a:schemeClr val="bg1"/>
                </a:solidFill>
              </a:rPr>
              <a:t> method</a:t>
            </a:r>
          </a:p>
          <a:p>
            <a:pPr marL="285750" indent="-228600">
              <a:lnSpc>
                <a:spcPct val="90000"/>
              </a:lnSpc>
              <a:spcAft>
                <a:spcPts val="600"/>
              </a:spcAft>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10200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51315C-80F7-4FB8-A01F-47328271AA15}"/>
              </a:ext>
            </a:extLst>
          </p:cNvPr>
          <p:cNvSpPr>
            <a:spLocks noGrp="1"/>
          </p:cNvSpPr>
          <p:nvPr>
            <p:ph type="title"/>
          </p:nvPr>
        </p:nvSpPr>
        <p:spPr>
          <a:xfrm>
            <a:off x="838200" y="365125"/>
            <a:ext cx="10515600" cy="1325563"/>
          </a:xfrm>
        </p:spPr>
        <p:txBody>
          <a:bodyPr>
            <a:normAutofit/>
          </a:bodyPr>
          <a:lstStyle/>
          <a:p>
            <a:r>
              <a:rPr lang="en-US" b="1" dirty="0"/>
              <a:t>Logistic Regression Model on diabetes data set using </a:t>
            </a:r>
            <a:r>
              <a:rPr lang="en-US" b="1" dirty="0" err="1"/>
              <a:t>glm</a:t>
            </a:r>
            <a:r>
              <a:rPr lang="en-US" b="1" dirty="0"/>
              <a:t>()</a:t>
            </a:r>
          </a:p>
        </p:txBody>
      </p:sp>
      <p:sp>
        <p:nvSpPr>
          <p:cNvPr id="3" name="Content Placeholder 2">
            <a:extLst>
              <a:ext uri="{FF2B5EF4-FFF2-40B4-BE49-F238E27FC236}">
                <a16:creationId xmlns:a16="http://schemas.microsoft.com/office/drawing/2014/main" id="{2884F5F7-FF6E-4095-82EE-CA0F340C29E4}"/>
              </a:ext>
            </a:extLst>
          </p:cNvPr>
          <p:cNvSpPr>
            <a:spLocks noGrp="1"/>
          </p:cNvSpPr>
          <p:nvPr>
            <p:ph idx="1"/>
          </p:nvPr>
        </p:nvSpPr>
        <p:spPr>
          <a:xfrm>
            <a:off x="838200" y="2015406"/>
            <a:ext cx="5097779" cy="4065986"/>
          </a:xfrm>
        </p:spPr>
        <p:txBody>
          <a:bodyPr anchor="t">
            <a:normAutofit/>
          </a:bodyPr>
          <a:lstStyle/>
          <a:p>
            <a:pPr marL="0" indent="0">
              <a:buNone/>
            </a:pPr>
            <a:endParaRPr lang="en-US" sz="2000">
              <a:solidFill>
                <a:srgbClr val="FFFFFF"/>
              </a:solidFill>
            </a:endParaRPr>
          </a:p>
          <a:p>
            <a:pPr marL="0" indent="0">
              <a:buNone/>
            </a:pPr>
            <a:endParaRPr lang="en-US" sz="2000">
              <a:solidFill>
                <a:srgbClr val="FFFFFF"/>
              </a:solidFill>
            </a:endParaRPr>
          </a:p>
        </p:txBody>
      </p:sp>
      <p:pic>
        <p:nvPicPr>
          <p:cNvPr id="4" name="Picture 3">
            <a:extLst>
              <a:ext uri="{FF2B5EF4-FFF2-40B4-BE49-F238E27FC236}">
                <a16:creationId xmlns:a16="http://schemas.microsoft.com/office/drawing/2014/main" id="{BEBD846E-ECFA-4EE2-B00A-3807A9D0ED82}"/>
              </a:ext>
            </a:extLst>
          </p:cNvPr>
          <p:cNvPicPr>
            <a:picLocks noChangeAspect="1"/>
          </p:cNvPicPr>
          <p:nvPr/>
        </p:nvPicPr>
        <p:blipFill rotWithShape="1">
          <a:blip r:embed="rId2"/>
          <a:srcRect l="58917" t="22543" r="5361" b="24948"/>
          <a:stretch/>
        </p:blipFill>
        <p:spPr>
          <a:xfrm>
            <a:off x="665090" y="2755218"/>
            <a:ext cx="4414910" cy="365041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Picture 4">
            <a:extLst>
              <a:ext uri="{FF2B5EF4-FFF2-40B4-BE49-F238E27FC236}">
                <a16:creationId xmlns:a16="http://schemas.microsoft.com/office/drawing/2014/main" id="{1FC6970D-C7F3-4C0E-8461-1B57A3BFCDBA}"/>
              </a:ext>
            </a:extLst>
          </p:cNvPr>
          <p:cNvPicPr>
            <a:picLocks noChangeAspect="1"/>
          </p:cNvPicPr>
          <p:nvPr/>
        </p:nvPicPr>
        <p:blipFill rotWithShape="1">
          <a:blip r:embed="rId3"/>
          <a:srcRect l="58333" t="34565" r="13402" b="26735"/>
          <a:stretch/>
        </p:blipFill>
        <p:spPr>
          <a:xfrm>
            <a:off x="7417321" y="2699604"/>
            <a:ext cx="4513154" cy="365041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1" name="TextBox 10">
            <a:extLst>
              <a:ext uri="{FF2B5EF4-FFF2-40B4-BE49-F238E27FC236}">
                <a16:creationId xmlns:a16="http://schemas.microsoft.com/office/drawing/2014/main" id="{70175F87-84DA-428C-B4D8-2DA2DA6A1C2D}"/>
              </a:ext>
            </a:extLst>
          </p:cNvPr>
          <p:cNvSpPr txBox="1"/>
          <p:nvPr/>
        </p:nvSpPr>
        <p:spPr>
          <a:xfrm>
            <a:off x="665090" y="1947623"/>
            <a:ext cx="4576213" cy="369332"/>
          </a:xfrm>
          <a:prstGeom prst="rect">
            <a:avLst/>
          </a:prstGeom>
          <a:noFill/>
        </p:spPr>
        <p:txBody>
          <a:bodyPr wrap="square" rtlCol="0">
            <a:spAutoFit/>
          </a:bodyPr>
          <a:lstStyle/>
          <a:p>
            <a:pPr algn="ctr"/>
            <a:r>
              <a:rPr lang="en-US" b="1" dirty="0">
                <a:solidFill>
                  <a:schemeClr val="bg1"/>
                </a:solidFill>
              </a:rPr>
              <a:t>Summary of Output</a:t>
            </a:r>
          </a:p>
        </p:txBody>
      </p:sp>
      <p:sp>
        <p:nvSpPr>
          <p:cNvPr id="13" name="TextBox 12">
            <a:extLst>
              <a:ext uri="{FF2B5EF4-FFF2-40B4-BE49-F238E27FC236}">
                <a16:creationId xmlns:a16="http://schemas.microsoft.com/office/drawing/2014/main" id="{05812A7C-CF16-4DCD-A78E-D1D069DB5301}"/>
              </a:ext>
            </a:extLst>
          </p:cNvPr>
          <p:cNvSpPr txBox="1"/>
          <p:nvPr/>
        </p:nvSpPr>
        <p:spPr>
          <a:xfrm>
            <a:off x="7315201" y="1940889"/>
            <a:ext cx="4211709" cy="376065"/>
          </a:xfrm>
          <a:prstGeom prst="rect">
            <a:avLst/>
          </a:prstGeom>
          <a:noFill/>
        </p:spPr>
        <p:txBody>
          <a:bodyPr wrap="square" rtlCol="0">
            <a:spAutoFit/>
          </a:bodyPr>
          <a:lstStyle/>
          <a:p>
            <a:pPr algn="ctr"/>
            <a:r>
              <a:rPr lang="en-US" b="1" dirty="0"/>
              <a:t>Confusion Matrix</a:t>
            </a:r>
          </a:p>
        </p:txBody>
      </p:sp>
    </p:spTree>
    <p:extLst>
      <p:ext uri="{BB962C8B-B14F-4D97-AF65-F5344CB8AC3E}">
        <p14:creationId xmlns:p14="http://schemas.microsoft.com/office/powerpoint/2010/main" val="264383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D28EDB-8B4E-4960-A893-AB8D2FA6F67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Performance Metrics: Sensitivity, Specificity, AUC and ROC</a:t>
            </a:r>
          </a:p>
        </p:txBody>
      </p:sp>
      <p:sp>
        <p:nvSpPr>
          <p:cNvPr id="7" name="TextBox 6">
            <a:extLst>
              <a:ext uri="{FF2B5EF4-FFF2-40B4-BE49-F238E27FC236}">
                <a16:creationId xmlns:a16="http://schemas.microsoft.com/office/drawing/2014/main" id="{94239FCC-E910-45B9-B21B-BCCEBA297D48}"/>
              </a:ext>
            </a:extLst>
          </p:cNvPr>
          <p:cNvSpPr txBox="1"/>
          <p:nvPr/>
        </p:nvSpPr>
        <p:spPr>
          <a:xfrm>
            <a:off x="838200" y="2015406"/>
            <a:ext cx="5097779" cy="406598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b="1">
                <a:solidFill>
                  <a:srgbClr val="FFFFFF"/>
                </a:solidFill>
              </a:rPr>
              <a:t>Sensitivity or True Positive Rate (TPR)</a:t>
            </a:r>
            <a:r>
              <a:rPr lang="en-US" sz="1400">
                <a:solidFill>
                  <a:srgbClr val="FFFFFF"/>
                </a:solidFill>
              </a:rPr>
              <a:t> is 0.6222, where TP = 56, FN = 34</a:t>
            </a:r>
          </a:p>
          <a:p>
            <a:pPr marL="285750" indent="-228600">
              <a:lnSpc>
                <a:spcPct val="90000"/>
              </a:lnSpc>
              <a:spcAft>
                <a:spcPts val="600"/>
              </a:spcAft>
              <a:buFont typeface="Arial" panose="020B0604020202020204" pitchFamily="34" charset="0"/>
              <a:buChar char="•"/>
            </a:pPr>
            <a:r>
              <a:rPr lang="en-US" sz="1400" b="1">
                <a:solidFill>
                  <a:srgbClr val="FFFFFF"/>
                </a:solidFill>
              </a:rPr>
              <a:t>Specificity or True Negative Rate</a:t>
            </a:r>
            <a:r>
              <a:rPr lang="en-US" sz="1400">
                <a:solidFill>
                  <a:srgbClr val="FFFFFF"/>
                </a:solidFill>
              </a:rPr>
              <a:t> is 0.8794, where TN = 124, FP = 17</a:t>
            </a:r>
          </a:p>
          <a:p>
            <a:pPr marL="285750" indent="-228600">
              <a:lnSpc>
                <a:spcPct val="90000"/>
              </a:lnSpc>
              <a:spcAft>
                <a:spcPts val="600"/>
              </a:spcAft>
              <a:buFont typeface="Arial" panose="020B0604020202020204" pitchFamily="34" charset="0"/>
              <a:buChar char="•"/>
            </a:pPr>
            <a:r>
              <a:rPr lang="en-US" sz="1400" b="1">
                <a:solidFill>
                  <a:srgbClr val="FFFFFF"/>
                </a:solidFill>
              </a:rPr>
              <a:t>False Positive Rate or FPR</a:t>
            </a:r>
            <a:r>
              <a:rPr lang="en-US" sz="1400">
                <a:solidFill>
                  <a:srgbClr val="FFFFFF"/>
                </a:solidFill>
              </a:rPr>
              <a:t> = 1-Specificity</a:t>
            </a:r>
          </a:p>
          <a:p>
            <a:pPr indent="-228600">
              <a:lnSpc>
                <a:spcPct val="90000"/>
              </a:lnSpc>
              <a:spcAft>
                <a:spcPts val="600"/>
              </a:spcAft>
              <a:buFont typeface="Arial" panose="020B0604020202020204" pitchFamily="34" charset="0"/>
              <a:buChar char="•"/>
            </a:pPr>
            <a:r>
              <a:rPr lang="en-US" sz="1400">
                <a:solidFill>
                  <a:srgbClr val="FFFFFF"/>
                </a:solidFill>
              </a:rPr>
              <a:t>             =  1-(0.8794326)</a:t>
            </a:r>
          </a:p>
          <a:p>
            <a:pPr indent="-228600">
              <a:lnSpc>
                <a:spcPct val="90000"/>
              </a:lnSpc>
              <a:spcAft>
                <a:spcPts val="600"/>
              </a:spcAft>
              <a:buFont typeface="Arial" panose="020B0604020202020204" pitchFamily="34" charset="0"/>
              <a:buChar char="•"/>
            </a:pPr>
            <a:r>
              <a:rPr lang="en-US" sz="1400">
                <a:solidFill>
                  <a:srgbClr val="FFFFFF"/>
                </a:solidFill>
              </a:rPr>
              <a:t>             =  0.121 approx.</a:t>
            </a:r>
          </a:p>
          <a:p>
            <a:pPr marL="285750" indent="-228600">
              <a:lnSpc>
                <a:spcPct val="90000"/>
              </a:lnSpc>
              <a:spcAft>
                <a:spcPts val="600"/>
              </a:spcAft>
              <a:buFont typeface="Arial" panose="020B0604020202020204" pitchFamily="34" charset="0"/>
              <a:buChar char="•"/>
            </a:pPr>
            <a:r>
              <a:rPr lang="en-US" sz="1400">
                <a:solidFill>
                  <a:srgbClr val="FFFFFF"/>
                </a:solidFill>
              </a:rPr>
              <a:t>ROC is a probability curve that shows a trade-off between sensitivity and False Positive Rate or 1-(Specificity)</a:t>
            </a:r>
          </a:p>
          <a:p>
            <a:pPr marL="285750" indent="-228600">
              <a:lnSpc>
                <a:spcPct val="90000"/>
              </a:lnSpc>
              <a:spcAft>
                <a:spcPts val="600"/>
              </a:spcAft>
              <a:buFont typeface="Arial" panose="020B0604020202020204" pitchFamily="34" charset="0"/>
              <a:buChar char="•"/>
            </a:pPr>
            <a:r>
              <a:rPr lang="en-US" sz="1400">
                <a:solidFill>
                  <a:srgbClr val="FFFFFF"/>
                </a:solidFill>
              </a:rPr>
              <a:t>FPR = TPR at 45-degree line </a:t>
            </a:r>
          </a:p>
          <a:p>
            <a:pPr marL="285750" indent="-228600">
              <a:lnSpc>
                <a:spcPct val="90000"/>
              </a:lnSpc>
              <a:spcAft>
                <a:spcPts val="600"/>
              </a:spcAft>
              <a:buFont typeface="Arial" panose="020B0604020202020204" pitchFamily="34" charset="0"/>
              <a:buChar char="•"/>
            </a:pPr>
            <a:r>
              <a:rPr lang="en-US" sz="1400">
                <a:solidFill>
                  <a:srgbClr val="FFFFFF"/>
                </a:solidFill>
              </a:rPr>
              <a:t>An ideal ROC curve is the one that is closer to the left border and away from 45-degree line (Sensitivity = 1, 1-specificity = 0)</a:t>
            </a:r>
          </a:p>
          <a:p>
            <a:pPr marL="285750" indent="-228600">
              <a:lnSpc>
                <a:spcPct val="90000"/>
              </a:lnSpc>
              <a:spcAft>
                <a:spcPts val="600"/>
              </a:spcAft>
              <a:buFont typeface="Arial" panose="020B0604020202020204" pitchFamily="34" charset="0"/>
              <a:buChar char="•"/>
            </a:pPr>
            <a:r>
              <a:rPr lang="en-US" sz="1400">
                <a:solidFill>
                  <a:srgbClr val="FFFFFF"/>
                </a:solidFill>
              </a:rPr>
              <a:t>AUC – Area Under the Curve represents degree or measure of separability </a:t>
            </a:r>
          </a:p>
          <a:p>
            <a:pPr marL="285750" indent="-228600">
              <a:lnSpc>
                <a:spcPct val="90000"/>
              </a:lnSpc>
              <a:spcAft>
                <a:spcPts val="600"/>
              </a:spcAft>
              <a:buFont typeface="Arial" panose="020B0604020202020204" pitchFamily="34" charset="0"/>
              <a:buChar char="•"/>
            </a:pPr>
            <a:r>
              <a:rPr lang="en-US" sz="1400">
                <a:solidFill>
                  <a:srgbClr val="FFFFFF"/>
                </a:solidFill>
              </a:rPr>
              <a:t>Higher AUC or closer to 1 is better at prediction</a:t>
            </a:r>
          </a:p>
          <a:p>
            <a:pPr marL="285750" indent="-228600">
              <a:lnSpc>
                <a:spcPct val="90000"/>
              </a:lnSpc>
              <a:spcAft>
                <a:spcPts val="600"/>
              </a:spcAft>
              <a:buFont typeface="Arial" panose="020B0604020202020204" pitchFamily="34" charset="0"/>
              <a:buChar char="•"/>
            </a:pPr>
            <a:endParaRPr lang="en-US" sz="1400">
              <a:solidFill>
                <a:srgbClr val="FFFFFF"/>
              </a:solidFill>
            </a:endParaRPr>
          </a:p>
          <a:p>
            <a:pPr indent="-228600">
              <a:lnSpc>
                <a:spcPct val="90000"/>
              </a:lnSpc>
              <a:spcAft>
                <a:spcPts val="600"/>
              </a:spcAft>
              <a:buFont typeface="Arial" panose="020B0604020202020204" pitchFamily="34" charset="0"/>
              <a:buChar char="•"/>
            </a:pPr>
            <a:endParaRPr lang="en-US" sz="1400">
              <a:solidFill>
                <a:srgbClr val="FFFFFF"/>
              </a:solidFill>
            </a:endParaRPr>
          </a:p>
        </p:txBody>
      </p:sp>
      <p:pic>
        <p:nvPicPr>
          <p:cNvPr id="4" name="Content Placeholder 3">
            <a:extLst>
              <a:ext uri="{FF2B5EF4-FFF2-40B4-BE49-F238E27FC236}">
                <a16:creationId xmlns:a16="http://schemas.microsoft.com/office/drawing/2014/main" id="{3B033A1A-178C-4AA2-9CCC-06504AAB0E94}"/>
              </a:ext>
            </a:extLst>
          </p:cNvPr>
          <p:cNvPicPr>
            <a:picLocks noGrp="1" noChangeAspect="1"/>
          </p:cNvPicPr>
          <p:nvPr>
            <p:ph idx="1"/>
          </p:nvPr>
        </p:nvPicPr>
        <p:blipFill rotWithShape="1">
          <a:blip r:embed="rId2"/>
          <a:srcRect l="58694" t="64849" r="5846" b="23018"/>
          <a:stretch/>
        </p:blipFill>
        <p:spPr>
          <a:xfrm>
            <a:off x="6898106" y="4933877"/>
            <a:ext cx="4455694" cy="857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9DFE2211-3F54-4086-9946-E91C852E4EF3}"/>
              </a:ext>
            </a:extLst>
          </p:cNvPr>
          <p:cNvPicPr>
            <a:picLocks noChangeAspect="1"/>
          </p:cNvPicPr>
          <p:nvPr/>
        </p:nvPicPr>
        <p:blipFill rotWithShape="1">
          <a:blip r:embed="rId3">
            <a:extLst>
              <a:ext uri="{28A0092B-C50C-407E-A947-70E740481C1C}">
                <a14:useLocalDpi xmlns:a14="http://schemas.microsoft.com/office/drawing/2010/main" val="0"/>
              </a:ext>
            </a:extLst>
          </a:blip>
          <a:srcRect l="15135" r="22967"/>
          <a:stretch/>
        </p:blipFill>
        <p:spPr>
          <a:xfrm>
            <a:off x="8309026" y="2562620"/>
            <a:ext cx="2978870" cy="1708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9679FC03-5944-4162-9D5B-89ABB2203496}"/>
              </a:ext>
            </a:extLst>
          </p:cNvPr>
          <p:cNvPicPr>
            <a:picLocks noChangeAspect="1"/>
          </p:cNvPicPr>
          <p:nvPr/>
        </p:nvPicPr>
        <p:blipFill rotWithShape="1">
          <a:blip r:embed="rId4">
            <a:extLst>
              <a:ext uri="{28A0092B-C50C-407E-A947-70E740481C1C}">
                <a14:useLocalDpi xmlns:a14="http://schemas.microsoft.com/office/drawing/2010/main" val="0"/>
              </a:ext>
            </a:extLst>
          </a:blip>
          <a:srcRect r="14317" b="6416"/>
          <a:stretch/>
        </p:blipFill>
        <p:spPr>
          <a:xfrm>
            <a:off x="5842880" y="6130622"/>
            <a:ext cx="6182331" cy="550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191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A7093-5905-46E0-990A-B957D4E989B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ROC and Area Under the Curve (AUC)</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9C378765-EB31-4247-BE35-502FF5A9E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161" y="2426818"/>
            <a:ext cx="4568729" cy="3997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B0DA6EF-BA97-4A64-B52B-85C2E18B4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376" y="2426818"/>
            <a:ext cx="4689311" cy="3997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545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908</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Tw Cen MT</vt:lpstr>
      <vt:lpstr>Office Theme</vt:lpstr>
      <vt:lpstr>Diabetes Prediction- PIMA INDIANS</vt:lpstr>
      <vt:lpstr>About the data set:</vt:lpstr>
      <vt:lpstr>PREDICTORS</vt:lpstr>
      <vt:lpstr>PowerPoint Presentation</vt:lpstr>
      <vt:lpstr>Logistic Regression</vt:lpstr>
      <vt:lpstr>Logistic Regression Equation and Coefficient estimates</vt:lpstr>
      <vt:lpstr>Logistic Regression Model on diabetes data set using glm()</vt:lpstr>
      <vt:lpstr>Performance Metrics: Sensitivity, Specificity, AUC and ROC</vt:lpstr>
      <vt:lpstr>ROC and Area Under the Curve (AUC)</vt:lpstr>
      <vt:lpstr>WHAT IS C5.0 ALGORITHM &amp; WHY DO WE USE?</vt:lpstr>
      <vt:lpstr>SPLITTING THE DATA &amp; CREATING A MODEL</vt:lpstr>
      <vt:lpstr>PREDICTING THE VALUES &amp; FINDING THE ACCURACY</vt:lpstr>
      <vt:lpstr>IMPROVING THE MODEL</vt:lpstr>
      <vt:lpstr>PowerPoint Presentation</vt:lpstr>
      <vt:lpstr>KNN Model</vt:lpstr>
      <vt:lpstr>Model Results</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PIMA INDIANS</dc:title>
  <dc:creator>Unnaty Gandhi</dc:creator>
  <cp:lastModifiedBy>Shikhar Chhabra</cp:lastModifiedBy>
  <cp:revision>2</cp:revision>
  <dcterms:created xsi:type="dcterms:W3CDTF">2019-05-14T21:38:22Z</dcterms:created>
  <dcterms:modified xsi:type="dcterms:W3CDTF">2020-04-08T03:47:10Z</dcterms:modified>
</cp:coreProperties>
</file>