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70" r:id="rId15"/>
    <p:sldId id="269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249B4-C545-40D5-A0A8-E291EA9975E6}" v="2" dt="2022-11-04T11:01:11.558"/>
    <p1510:client id="{425DF6F7-E698-4BFD-BF8E-15ECAA2CDC7D}" v="9" dt="2022-11-01T10:58:16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6893-4472-482B-7064-02A2CBFB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72B0E-4656-A29F-F57D-566AE2A2D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2D0F-77AD-3974-6F69-25C06D2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6CBE1-A1BE-FC18-14E4-8A86ECC7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C050-2E46-63B1-340F-25FA1F1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AFDE-70D5-0B6B-0706-0F506085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D4EC2-B2DE-5866-63E3-86EF13C9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7382-063A-B058-ABDF-920C2A45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43D0-6F0B-385D-C061-0352749D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7EC7-2F88-88C4-7B1E-38862932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B80C4-D16E-D0D8-3C2B-1E9C368BA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403B5-1A89-4BDA-33EE-E4E0A11B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44D2-74B9-78BD-A450-F099718B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65CC-96D8-5833-BE15-418002E7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B376-88E1-C731-FA71-9F7B5FA4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6E18-DB46-9BE2-16F7-6892B14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155-A1D6-0276-B077-FC8C22A5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0921-4252-3E9B-5526-6C2FFFD4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C092-F8CA-4D9C-AF1C-DE4B01B7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B5-7C6F-A35F-0837-5F25BBB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B6B-6F23-DA18-6E47-ABEC2F68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3B34-83C3-612E-54F8-855AF7F6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8A47-84FA-263A-98BC-823E02C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2590D-C93C-F5CF-7C3F-BBE5E04D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181F-A5BC-D7DE-50A2-E1E4923E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FF7-07D5-52EC-7DE6-F7C3037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A05-E17A-D2C9-1A9C-E4F14F6AA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1D07F-5F1A-BFF2-2EC1-42ED402B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BA4B-33F5-3C5A-F3B0-80FF4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4E6B3-4B48-F44B-5BB2-39216EB4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E20F-E6E2-F03A-AE5F-95C8AA4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2CA7-681A-3FE1-A130-BA07A5B0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C51EA-9EC2-35AA-2087-64EB81C1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B9BF-845F-0109-94F0-86A6B2D8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BCC05-A813-D991-37A7-99A8C6D7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6CCA0-210C-4ECB-832E-C1051E735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49611-7FB3-C8DD-908E-3A38EB3C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9FBFE-4EAE-1481-804D-893D946C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A7460-D661-A55D-B1DF-B9464DA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CCB8-6A0D-EFB3-6C96-BFF1D1E9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D8BB1-C5F4-BA3F-6BC3-5D4866EB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7889E-E3D1-F30E-36BF-276C4AE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AA1F2-1559-EE96-8585-6557573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D77C2-638F-8AEE-D491-BF577855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7B081-D1CD-5628-B4F1-3EAF4389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C000-9BAE-8324-2AFD-02FC2999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2D5A-E74F-F8BA-AA7A-6D587DE0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0992-FD64-491C-AE2F-BC9AD55B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9DED5-BC61-22BF-0FCC-7CDB5851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CF36-172D-5146-C479-90B8A15D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5D510-020E-ACCE-7A12-19E8D67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1B5A-7E2C-6DB6-540C-AF6E61DD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88BF-A698-36E0-D2D5-DF9BD947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0B69C-EC75-4DD3-2E5D-7A210D16D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EE1ED-5850-F008-F2AC-4D6F1E898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41B5-50B8-A0FF-44DF-C5E05654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690A-E56F-77EC-79AC-71747017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2BC2B-D82E-1F18-8AF0-1ABD970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07D9F-0473-3F34-36EB-A4AA5C35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45BE8-E5B2-B37D-7DEC-3D9F8D4F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1B30-4F7B-2372-0231-B27B4CE49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B1D6-69FB-44CF-8251-5D79123B3C6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1CA0-5712-80BC-7ECC-28176B765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479C-659B-F903-5D57-0D26D8AD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A63C-2AE3-4DA6-A0F7-E0EFFD21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B93C48A-AA7F-1462-3124-4EB04B02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9" y="428607"/>
            <a:ext cx="5558610" cy="35352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36ADA4-3706-E35A-5232-58150DC8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5" y="583712"/>
            <a:ext cx="5235183" cy="28452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09B38F-7FBE-3C5F-2337-39DD53939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09" y="3963811"/>
            <a:ext cx="4556705" cy="30378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04859E6-C642-7BCB-0567-62A1DDCC9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587" y="3669257"/>
            <a:ext cx="4812698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7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D54B2990-3BDA-B2D2-6021-1BC108FF6CBE}"/>
              </a:ext>
            </a:extLst>
          </p:cNvPr>
          <p:cNvGrpSpPr/>
          <p:nvPr/>
        </p:nvGrpSpPr>
        <p:grpSpPr>
          <a:xfrm>
            <a:off x="-334260" y="183957"/>
            <a:ext cx="12848575" cy="6862725"/>
            <a:chOff x="-334260" y="183957"/>
            <a:chExt cx="12848575" cy="6862725"/>
          </a:xfrm>
        </p:grpSpPr>
        <p:grpSp>
          <p:nvGrpSpPr>
            <p:cNvPr id="1128" name="Group 1127">
              <a:extLst>
                <a:ext uri="{FF2B5EF4-FFF2-40B4-BE49-F238E27FC236}">
                  <a16:creationId xmlns:a16="http://schemas.microsoft.com/office/drawing/2014/main" id="{610309E6-042D-91EE-CEA6-B54F09F49839}"/>
                </a:ext>
              </a:extLst>
            </p:cNvPr>
            <p:cNvGrpSpPr/>
            <p:nvPr/>
          </p:nvGrpSpPr>
          <p:grpSpPr>
            <a:xfrm>
              <a:off x="-334260" y="183957"/>
              <a:ext cx="12848575" cy="6862725"/>
              <a:chOff x="-334260" y="183957"/>
              <a:chExt cx="12848575" cy="6862725"/>
            </a:xfrm>
          </p:grpSpPr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338AF361-6853-76FD-A3EA-552AA60A1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172" y="6121858"/>
                <a:ext cx="921214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D7551C-322A-29D1-35E3-A2C6F2612FC8}"/>
                  </a:ext>
                </a:extLst>
              </p:cNvPr>
              <p:cNvSpPr/>
              <p:nvPr/>
            </p:nvSpPr>
            <p:spPr>
              <a:xfrm>
                <a:off x="5180151" y="3565467"/>
                <a:ext cx="720000" cy="72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33C901-1C80-B998-3C84-CB306079DEC6}"/>
                  </a:ext>
                </a:extLst>
              </p:cNvPr>
              <p:cNvSpPr/>
              <p:nvPr/>
            </p:nvSpPr>
            <p:spPr>
              <a:xfrm>
                <a:off x="8220545" y="890686"/>
                <a:ext cx="3688027" cy="144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DB8BEC-8D24-9611-3253-59FB26449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765" y="1094580"/>
                    <a:ext cx="2861368" cy="10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3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s-E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s-E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3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s-ES" sz="2300" b="1" i="1" dirty="0"/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𝒃𝒄𝒅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</m:t>
                              </m:r>
                            </m:sub>
                          </m:sSub>
                          <m:r>
                            <a:rPr lang="es-ES" sz="23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𝒃𝒄𝒏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</m:t>
                              </m:r>
                            </m:sub>
                          </m:sSub>
                        </m:oMath>
                      </m:oMathPara>
                    </a14:m>
                    <a:endParaRPr lang="es-ES" sz="23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DB8BEC-8D24-9611-3253-59FB26449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765" y="1094580"/>
                    <a:ext cx="2861368" cy="10907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06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1455BCB1-4CBB-F928-9904-2D91FABF8E17}"/>
                  </a:ext>
                </a:extLst>
              </p:cNvPr>
              <p:cNvGrpSpPr/>
              <p:nvPr/>
            </p:nvGrpSpPr>
            <p:grpSpPr>
              <a:xfrm>
                <a:off x="8350764" y="3245349"/>
                <a:ext cx="3557809" cy="1440000"/>
                <a:chOff x="8360171" y="3623704"/>
                <a:chExt cx="3557809" cy="144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372AFBD-AE2B-02A8-AD0E-53974F758533}"/>
                    </a:ext>
                  </a:extLst>
                </p:cNvPr>
                <p:cNvSpPr/>
                <p:nvPr/>
              </p:nvSpPr>
              <p:spPr>
                <a:xfrm>
                  <a:off x="8360171" y="3623704"/>
                  <a:ext cx="3557809" cy="144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A17F7448-E75C-1836-C16C-19C3DF4667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7005" y="4044844"/>
                      <a:ext cx="2952783" cy="609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𝒇𝒔</m:t>
                                </m:r>
                              </m:sub>
                            </m:sSub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𝑴𝑺</m:t>
                            </m:r>
                            <m:sSub>
                              <m:sSubPr>
                                <m:ctrlPr>
                                  <a:rPr lang="es-E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𝒇𝒔</m:t>
                                </m:r>
                              </m:sub>
                            </m:sSub>
                            <m:r>
                              <a:rPr lang="en-US" sz="23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𝑴𝑺</m:t>
                            </m:r>
                            <m:sSub>
                              <m:sSubPr>
                                <m:ctrlPr>
                                  <a:rPr lang="es-E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2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A17F7448-E75C-1836-C16C-19C3DF4667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7005" y="4044844"/>
                      <a:ext cx="2952783" cy="60946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A1C53A-F6E7-5D27-6E0B-F099C816FD8E}"/>
                  </a:ext>
                </a:extLst>
              </p:cNvPr>
              <p:cNvSpPr/>
              <p:nvPr/>
            </p:nvSpPr>
            <p:spPr>
              <a:xfrm>
                <a:off x="8013251" y="668329"/>
                <a:ext cx="4078892" cy="436567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C7300D-E951-09B8-5617-28FF1A7E672A}"/>
                  </a:ext>
                </a:extLst>
              </p:cNvPr>
              <p:cNvSpPr/>
              <p:nvPr/>
            </p:nvSpPr>
            <p:spPr>
              <a:xfrm>
                <a:off x="4957291" y="693465"/>
                <a:ext cx="1274743" cy="434053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0" name="Picture 6" descr="Neural network Icons – Download for Free in PNG and SVG">
                <a:extLst>
                  <a:ext uri="{FF2B5EF4-FFF2-40B4-BE49-F238E27FC236}">
                    <a16:creationId xmlns:a16="http://schemas.microsoft.com/office/drawing/2014/main" id="{4D6252F7-EC2E-0B43-0030-A9A108EF6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1" b="25069"/>
              <a:stretch/>
            </p:blipFill>
            <p:spPr bwMode="auto">
              <a:xfrm flipH="1">
                <a:off x="2356084" y="1048054"/>
                <a:ext cx="2122004" cy="1597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Neural network Icons – Download for Free in PNG and SVG">
                <a:extLst>
                  <a:ext uri="{FF2B5EF4-FFF2-40B4-BE49-F238E27FC236}">
                    <a16:creationId xmlns:a16="http://schemas.microsoft.com/office/drawing/2014/main" id="{5A02EB24-7A6D-0044-D663-BBC6CE0E4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1" b="25069"/>
              <a:stretch/>
            </p:blipFill>
            <p:spPr bwMode="auto">
              <a:xfrm flipH="1">
                <a:off x="2313019" y="3060807"/>
                <a:ext cx="2208134" cy="1661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2EB144-C321-32C1-38F4-5F3DFB2FFC09}"/>
                  </a:ext>
                </a:extLst>
              </p:cNvPr>
              <p:cNvSpPr/>
              <p:nvPr/>
            </p:nvSpPr>
            <p:spPr>
              <a:xfrm>
                <a:off x="5156372" y="1504564"/>
                <a:ext cx="720000" cy="72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F0A2A-DA74-071B-B825-AACE84AC89BC}"/>
                  </a:ext>
                </a:extLst>
              </p:cNvPr>
              <p:cNvSpPr txBox="1"/>
              <p:nvPr/>
            </p:nvSpPr>
            <p:spPr>
              <a:xfrm>
                <a:off x="5322557" y="1504564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6FA392-B58E-4BD2-2371-FA9898E1CA1C}"/>
                  </a:ext>
                </a:extLst>
              </p:cNvPr>
              <p:cNvSpPr txBox="1"/>
              <p:nvPr/>
            </p:nvSpPr>
            <p:spPr>
              <a:xfrm>
                <a:off x="5374150" y="3532606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s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7DDDEAC-1BD1-5F4A-A156-E79E7C257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8011" y="1846564"/>
                <a:ext cx="2187514" cy="20092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8C36BE-E7FC-D80C-7933-67B0D7DCC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331" y="1772036"/>
                <a:ext cx="2161194" cy="6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BA477D0-6973-D8F8-C2C3-764F21E5A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033" y="1945026"/>
                <a:ext cx="2239107" cy="19467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A140C14-C49A-DBE4-0F97-22F9B4992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941" y="3990418"/>
                <a:ext cx="2293199" cy="7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Arrow Connector 1034">
                <a:extLst>
                  <a:ext uri="{FF2B5EF4-FFF2-40B4-BE49-F238E27FC236}">
                    <a16:creationId xmlns:a16="http://schemas.microsoft.com/office/drawing/2014/main" id="{60139E6F-21DE-B14E-AA37-66E6B7BEE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98" y="1864563"/>
                <a:ext cx="8216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Arrow Connector 1036">
                <a:extLst>
                  <a:ext uri="{FF2B5EF4-FFF2-40B4-BE49-F238E27FC236}">
                    <a16:creationId xmlns:a16="http://schemas.microsoft.com/office/drawing/2014/main" id="{091E0D5A-34A3-D276-0C31-3ADD63B4C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98" y="3965349"/>
                <a:ext cx="8216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9ECD2782-E1A6-27B9-6636-2C1336C68EAD}"/>
                  </a:ext>
                </a:extLst>
              </p:cNvPr>
              <p:cNvSpPr txBox="1"/>
              <p:nvPr/>
            </p:nvSpPr>
            <p:spPr>
              <a:xfrm>
                <a:off x="8088064" y="183957"/>
                <a:ext cx="4287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Physics informed loss function  </a:t>
                </a: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5D65BD37-4A23-09EA-9D86-3D7F1CE46B40}"/>
                  </a:ext>
                </a:extLst>
              </p:cNvPr>
              <p:cNvSpPr txBox="1"/>
              <p:nvPr/>
            </p:nvSpPr>
            <p:spPr>
              <a:xfrm>
                <a:off x="4957291" y="205086"/>
                <a:ext cx="1927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Outputs</a:t>
                </a:r>
              </a:p>
            </p:txBody>
          </p: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AB7BFE92-0DD0-9AC4-F0D4-8FBD5E493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14315" y="2642018"/>
                <a:ext cx="0" cy="34798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8F929216-BAD3-4558-C972-54DE96816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0" y="2642018"/>
                <a:ext cx="32231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Arrow Connector 1075">
                <a:extLst>
                  <a:ext uri="{FF2B5EF4-FFF2-40B4-BE49-F238E27FC236}">
                    <a16:creationId xmlns:a16="http://schemas.microsoft.com/office/drawing/2014/main" id="{E3031329-C933-11F4-8ED2-2D53A9FE018E}"/>
                  </a:ext>
                </a:extLst>
              </p:cNvPr>
              <p:cNvCxnSpPr/>
              <p:nvPr/>
            </p:nvCxnSpPr>
            <p:spPr>
              <a:xfrm>
                <a:off x="8013251" y="5202195"/>
                <a:ext cx="0" cy="37070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3386C0F2-56E1-6232-27AF-885AEC38494F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>
                <a:off x="5594663" y="5034000"/>
                <a:ext cx="0" cy="16819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3" name="Group 1082">
                <a:extLst>
                  <a:ext uri="{FF2B5EF4-FFF2-40B4-BE49-F238E27FC236}">
                    <a16:creationId xmlns:a16="http://schemas.microsoft.com/office/drawing/2014/main" id="{594A7503-592D-156A-E16A-6C7E2A7B3C7E}"/>
                  </a:ext>
                </a:extLst>
              </p:cNvPr>
              <p:cNvGrpSpPr/>
              <p:nvPr/>
            </p:nvGrpSpPr>
            <p:grpSpPr>
              <a:xfrm>
                <a:off x="6232034" y="5572898"/>
                <a:ext cx="3712061" cy="1018860"/>
                <a:chOff x="8187897" y="3669264"/>
                <a:chExt cx="3712061" cy="1018860"/>
              </a:xfrm>
            </p:grpSpPr>
            <p:sp>
              <p:nvSpPr>
                <p:cNvPr id="1084" name="Oval 1083">
                  <a:extLst>
                    <a:ext uri="{FF2B5EF4-FFF2-40B4-BE49-F238E27FC236}">
                      <a16:creationId xmlns:a16="http://schemas.microsoft.com/office/drawing/2014/main" id="{DD4D095A-FD37-521D-5320-8235A9F177F2}"/>
                    </a:ext>
                  </a:extLst>
                </p:cNvPr>
                <p:cNvSpPr/>
                <p:nvPr/>
              </p:nvSpPr>
              <p:spPr>
                <a:xfrm>
                  <a:off x="8187897" y="3669264"/>
                  <a:ext cx="3712061" cy="101886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TextBox 1084">
                  <a:extLst>
                    <a:ext uri="{FF2B5EF4-FFF2-40B4-BE49-F238E27FC236}">
                      <a16:creationId xmlns:a16="http://schemas.microsoft.com/office/drawing/2014/main" id="{B3F46087-85D2-3578-27E7-04ED3CF3B421}"/>
                    </a:ext>
                  </a:extLst>
                </p:cNvPr>
                <p:cNvSpPr txBox="1"/>
                <p:nvPr/>
              </p:nvSpPr>
              <p:spPr>
                <a:xfrm>
                  <a:off x="8711075" y="3893356"/>
                  <a:ext cx="2952783" cy="422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s-ES" sz="2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1086" name="Straight Arrow Connector 1085">
                <a:extLst>
                  <a:ext uri="{FF2B5EF4-FFF2-40B4-BE49-F238E27FC236}">
                    <a16:creationId xmlns:a16="http://schemas.microsoft.com/office/drawing/2014/main" id="{AC3F0FCC-5740-3F15-0490-4FD44087CD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2172" y="4685349"/>
                <a:ext cx="0" cy="143650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040E14E7-255F-1165-4857-804848B3F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4663" y="5202195"/>
                <a:ext cx="241858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9713E0A-9E44-C310-964C-26E0D44474A3}"/>
                  </a:ext>
                </a:extLst>
              </p:cNvPr>
              <p:cNvSpPr/>
              <p:nvPr/>
            </p:nvSpPr>
            <p:spPr>
              <a:xfrm>
                <a:off x="2406257" y="693465"/>
                <a:ext cx="2071831" cy="434053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0" name="Group 1109">
                <a:extLst>
                  <a:ext uri="{FF2B5EF4-FFF2-40B4-BE49-F238E27FC236}">
                    <a16:creationId xmlns:a16="http://schemas.microsoft.com/office/drawing/2014/main" id="{7D99198C-CACD-2B63-00BB-D2E5D815E3A5}"/>
                  </a:ext>
                </a:extLst>
              </p:cNvPr>
              <p:cNvGrpSpPr/>
              <p:nvPr/>
            </p:nvGrpSpPr>
            <p:grpSpPr>
              <a:xfrm>
                <a:off x="-334260" y="2524772"/>
                <a:ext cx="1544806" cy="720000"/>
                <a:chOff x="521339" y="2640265"/>
                <a:chExt cx="1544806" cy="720000"/>
              </a:xfrm>
            </p:grpSpPr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16E0B69F-3CB0-FC28-44DF-063FEBF0490F}"/>
                    </a:ext>
                  </a:extLst>
                </p:cNvPr>
                <p:cNvSpPr/>
                <p:nvPr/>
              </p:nvSpPr>
              <p:spPr>
                <a:xfrm>
                  <a:off x="521339" y="2640265"/>
                  <a:ext cx="1544806" cy="720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TextBox 1099">
                  <a:extLst>
                    <a:ext uri="{FF2B5EF4-FFF2-40B4-BE49-F238E27FC236}">
                      <a16:creationId xmlns:a16="http://schemas.microsoft.com/office/drawing/2014/main" id="{B73CDED1-A4F5-13C8-5200-C9F1331A3BE1}"/>
                    </a:ext>
                  </a:extLst>
                </p:cNvPr>
                <p:cNvSpPr txBox="1"/>
                <p:nvPr/>
              </p:nvSpPr>
              <p:spPr>
                <a:xfrm>
                  <a:off x="521339" y="2677099"/>
                  <a:ext cx="14472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600" b="1" dirty="0"/>
                </a:p>
              </p:txBody>
            </p:sp>
          </p:grp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D99D58F1-765F-12AD-6924-4E09BFA5A8D4}"/>
                  </a:ext>
                </a:extLst>
              </p:cNvPr>
              <p:cNvSpPr txBox="1"/>
              <p:nvPr/>
            </p:nvSpPr>
            <p:spPr>
              <a:xfrm>
                <a:off x="2858678" y="203749"/>
                <a:ext cx="1476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DNNs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4" name="TextBox 1103">
                    <a:extLst>
                      <a:ext uri="{FF2B5EF4-FFF2-40B4-BE49-F238E27FC236}">
                        <a16:creationId xmlns:a16="http://schemas.microsoft.com/office/drawing/2014/main" id="{41E06D8E-3604-2E86-8497-88D438CFA20D}"/>
                      </a:ext>
                    </a:extLst>
                  </p:cNvPr>
                  <p:cNvSpPr txBox="1"/>
                  <p:nvPr/>
                </p:nvSpPr>
                <p:spPr>
                  <a:xfrm>
                    <a:off x="6685674" y="5824664"/>
                    <a:ext cx="3022320" cy="5987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limLow>
                            <m:limLowPr>
                              <m:ctrlPr>
                                <a:rPr lang="en-US" sz="23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 </m:t>
                          </m:r>
                          <m:limLow>
                            <m:limLowPr>
                              <m:ctrlPr>
                                <a:rPr lang="en-US" sz="23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lim>
                          </m:limLow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oMath>
                      </m:oMathPara>
                    </a14:m>
                    <a:endParaRPr lang="en-US" sz="2300" b="1" dirty="0"/>
                  </a:p>
                </p:txBody>
              </p:sp>
            </mc:Choice>
            <mc:Fallback xmlns="">
              <p:sp>
                <p:nvSpPr>
                  <p:cNvPr id="1104" name="TextBox 1103">
                    <a:extLst>
                      <a:ext uri="{FF2B5EF4-FFF2-40B4-BE49-F238E27FC236}">
                        <a16:creationId xmlns:a16="http://schemas.microsoft.com/office/drawing/2014/main" id="{41E06D8E-3604-2E86-8497-88D438CFA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674" y="5824664"/>
                    <a:ext cx="3022320" cy="5987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0190E76A-6789-E03F-FEB0-647F29582E8F}"/>
                  </a:ext>
                </a:extLst>
              </p:cNvPr>
              <p:cNvSpPr txBox="1"/>
              <p:nvPr/>
            </p:nvSpPr>
            <p:spPr>
              <a:xfrm>
                <a:off x="6232034" y="6585017"/>
                <a:ext cx="491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Gradient descent/ascent step</a:t>
                </a:r>
              </a:p>
            </p:txBody>
          </p:sp>
          <p:cxnSp>
            <p:nvCxnSpPr>
              <p:cNvPr id="1112" name="Straight Arrow Connector 1111">
                <a:extLst>
                  <a:ext uri="{FF2B5EF4-FFF2-40B4-BE49-F238E27FC236}">
                    <a16:creationId xmlns:a16="http://schemas.microsoft.com/office/drawing/2014/main" id="{D1765107-ACC8-D0B8-AB30-B675B181C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6867" y="1864563"/>
                <a:ext cx="1292663" cy="77745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Arrow Connector 1113">
                <a:extLst>
                  <a:ext uri="{FF2B5EF4-FFF2-40B4-BE49-F238E27FC236}">
                    <a16:creationId xmlns:a16="http://schemas.microsoft.com/office/drawing/2014/main" id="{EE328B1F-26A8-158A-EB55-2EDB3E1AA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406" y="3155820"/>
                <a:ext cx="1262057" cy="735907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6" name="TextBox 1135">
                  <a:extLst>
                    <a:ext uri="{FF2B5EF4-FFF2-40B4-BE49-F238E27FC236}">
                      <a16:creationId xmlns:a16="http://schemas.microsoft.com/office/drawing/2014/main" id="{D03095E3-396F-0A18-825E-14A13E20E216}"/>
                    </a:ext>
                  </a:extLst>
                </p:cNvPr>
                <p:cNvSpPr txBox="1"/>
                <p:nvPr/>
              </p:nvSpPr>
              <p:spPr>
                <a:xfrm>
                  <a:off x="-83473" y="2653938"/>
                  <a:ext cx="78757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E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36" name="TextBox 1135">
                  <a:extLst>
                    <a:ext uri="{FF2B5EF4-FFF2-40B4-BE49-F238E27FC236}">
                      <a16:creationId xmlns:a16="http://schemas.microsoft.com/office/drawing/2014/main" id="{D03095E3-396F-0A18-825E-14A13E20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473" y="2653938"/>
                  <a:ext cx="78757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154" r="-3923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49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D54B2990-3BDA-B2D2-6021-1BC108FF6CBE}"/>
              </a:ext>
            </a:extLst>
          </p:cNvPr>
          <p:cNvGrpSpPr/>
          <p:nvPr/>
        </p:nvGrpSpPr>
        <p:grpSpPr>
          <a:xfrm>
            <a:off x="-334260" y="183957"/>
            <a:ext cx="12848575" cy="6862725"/>
            <a:chOff x="-334260" y="183957"/>
            <a:chExt cx="12848575" cy="6862725"/>
          </a:xfrm>
        </p:grpSpPr>
        <p:grpSp>
          <p:nvGrpSpPr>
            <p:cNvPr id="1128" name="Group 1127">
              <a:extLst>
                <a:ext uri="{FF2B5EF4-FFF2-40B4-BE49-F238E27FC236}">
                  <a16:creationId xmlns:a16="http://schemas.microsoft.com/office/drawing/2014/main" id="{610309E6-042D-91EE-CEA6-B54F09F49839}"/>
                </a:ext>
              </a:extLst>
            </p:cNvPr>
            <p:cNvGrpSpPr/>
            <p:nvPr/>
          </p:nvGrpSpPr>
          <p:grpSpPr>
            <a:xfrm>
              <a:off x="-334260" y="183957"/>
              <a:ext cx="12848575" cy="6862725"/>
              <a:chOff x="-334260" y="183957"/>
              <a:chExt cx="12848575" cy="6862725"/>
            </a:xfrm>
          </p:grpSpPr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338AF361-6853-76FD-A3EA-552AA60A1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172" y="6121858"/>
                <a:ext cx="921214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D7551C-322A-29D1-35E3-A2C6F2612FC8}"/>
                  </a:ext>
                </a:extLst>
              </p:cNvPr>
              <p:cNvSpPr/>
              <p:nvPr/>
            </p:nvSpPr>
            <p:spPr>
              <a:xfrm>
                <a:off x="5180151" y="3565467"/>
                <a:ext cx="720000" cy="72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33C901-1C80-B998-3C84-CB306079DEC6}"/>
                  </a:ext>
                </a:extLst>
              </p:cNvPr>
              <p:cNvSpPr/>
              <p:nvPr/>
            </p:nvSpPr>
            <p:spPr>
              <a:xfrm>
                <a:off x="8220545" y="890686"/>
                <a:ext cx="3688027" cy="144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DB8BEC-8D24-9611-3253-59FB264495E0}"/>
                  </a:ext>
                </a:extLst>
              </p:cNvPr>
              <p:cNvSpPr txBox="1"/>
              <p:nvPr/>
            </p:nvSpPr>
            <p:spPr>
              <a:xfrm>
                <a:off x="8594754" y="1333171"/>
                <a:ext cx="2861368" cy="454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3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Equation</a:t>
                </a:r>
                <a:r>
                  <a:rPr lang="es-ES" sz="23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s-ES" sz="23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driven</a:t>
                </a:r>
                <a:r>
                  <a:rPr lang="es-ES" sz="23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s-ES" sz="23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loss</a:t>
                </a:r>
                <a:endParaRPr lang="es-ES" sz="23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1455BCB1-4CBB-F928-9904-2D91FABF8E17}"/>
                  </a:ext>
                </a:extLst>
              </p:cNvPr>
              <p:cNvGrpSpPr/>
              <p:nvPr/>
            </p:nvGrpSpPr>
            <p:grpSpPr>
              <a:xfrm>
                <a:off x="8350764" y="3245349"/>
                <a:ext cx="3557809" cy="1440000"/>
                <a:chOff x="8360171" y="3623704"/>
                <a:chExt cx="3557809" cy="144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372AFBD-AE2B-02A8-AD0E-53974F758533}"/>
                    </a:ext>
                  </a:extLst>
                </p:cNvPr>
                <p:cNvSpPr/>
                <p:nvPr/>
              </p:nvSpPr>
              <p:spPr>
                <a:xfrm>
                  <a:off x="8360171" y="3623704"/>
                  <a:ext cx="3557809" cy="144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7F7448-E75C-1836-C16C-19C3DF4667F4}"/>
                    </a:ext>
                  </a:extLst>
                </p:cNvPr>
                <p:cNvSpPr txBox="1"/>
                <p:nvPr/>
              </p:nvSpPr>
              <p:spPr>
                <a:xfrm>
                  <a:off x="8637005" y="4044844"/>
                  <a:ext cx="2952783" cy="4542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3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Data-</a:t>
                  </a:r>
                  <a:r>
                    <a:rPr lang="es-ES" sz="2300" b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driven</a:t>
                  </a:r>
                  <a:r>
                    <a:rPr lang="es-ES" sz="23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</a:t>
                  </a:r>
                  <a:r>
                    <a:rPr lang="es-ES" sz="2300" b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loss</a:t>
                  </a:r>
                  <a:endParaRPr lang="es-ES" sz="23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A1C53A-F6E7-5D27-6E0B-F099C816FD8E}"/>
                  </a:ext>
                </a:extLst>
              </p:cNvPr>
              <p:cNvSpPr/>
              <p:nvPr/>
            </p:nvSpPr>
            <p:spPr>
              <a:xfrm>
                <a:off x="8013251" y="668329"/>
                <a:ext cx="4078892" cy="436567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C7300D-E951-09B8-5617-28FF1A7E672A}"/>
                  </a:ext>
                </a:extLst>
              </p:cNvPr>
              <p:cNvSpPr/>
              <p:nvPr/>
            </p:nvSpPr>
            <p:spPr>
              <a:xfrm>
                <a:off x="4957291" y="693465"/>
                <a:ext cx="1274743" cy="434053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0" name="Picture 6" descr="Neural network Icons – Download for Free in PNG and SVG">
                <a:extLst>
                  <a:ext uri="{FF2B5EF4-FFF2-40B4-BE49-F238E27FC236}">
                    <a16:creationId xmlns:a16="http://schemas.microsoft.com/office/drawing/2014/main" id="{4D6252F7-EC2E-0B43-0030-A9A108EF6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1" b="25069"/>
              <a:stretch/>
            </p:blipFill>
            <p:spPr bwMode="auto">
              <a:xfrm flipH="1">
                <a:off x="2356084" y="1048054"/>
                <a:ext cx="2122004" cy="1597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Neural network Icons – Download for Free in PNG and SVG">
                <a:extLst>
                  <a:ext uri="{FF2B5EF4-FFF2-40B4-BE49-F238E27FC236}">
                    <a16:creationId xmlns:a16="http://schemas.microsoft.com/office/drawing/2014/main" id="{5A02EB24-7A6D-0044-D663-BBC6CE0E4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1" b="25069"/>
              <a:stretch/>
            </p:blipFill>
            <p:spPr bwMode="auto">
              <a:xfrm flipH="1">
                <a:off x="2313019" y="3060807"/>
                <a:ext cx="2208134" cy="1661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2EB144-C321-32C1-38F4-5F3DFB2FFC09}"/>
                  </a:ext>
                </a:extLst>
              </p:cNvPr>
              <p:cNvSpPr/>
              <p:nvPr/>
            </p:nvSpPr>
            <p:spPr>
              <a:xfrm>
                <a:off x="5156372" y="1504564"/>
                <a:ext cx="720000" cy="72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F0A2A-DA74-071B-B825-AACE84AC89BC}"/>
                  </a:ext>
                </a:extLst>
              </p:cNvPr>
              <p:cNvSpPr txBox="1"/>
              <p:nvPr/>
            </p:nvSpPr>
            <p:spPr>
              <a:xfrm>
                <a:off x="5180965" y="1685958"/>
                <a:ext cx="7734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THETA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6FA392-B58E-4BD2-2371-FA9898E1CA1C}"/>
                  </a:ext>
                </a:extLst>
              </p:cNvPr>
              <p:cNvSpPr txBox="1"/>
              <p:nvPr/>
            </p:nvSpPr>
            <p:spPr>
              <a:xfrm>
                <a:off x="5178993" y="3762339"/>
                <a:ext cx="8578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OMEGA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7DDDEAC-1BD1-5F4A-A156-E79E7C257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8011" y="1846564"/>
                <a:ext cx="2187514" cy="20092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8C36BE-E7FC-D80C-7933-67B0D7DCC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331" y="1772036"/>
                <a:ext cx="2161194" cy="6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BA477D0-6973-D8F8-C2C3-764F21E5A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033" y="1945026"/>
                <a:ext cx="2239107" cy="19467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A140C14-C49A-DBE4-0F97-22F9B4992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941" y="3990418"/>
                <a:ext cx="2293199" cy="7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Arrow Connector 1034">
                <a:extLst>
                  <a:ext uri="{FF2B5EF4-FFF2-40B4-BE49-F238E27FC236}">
                    <a16:creationId xmlns:a16="http://schemas.microsoft.com/office/drawing/2014/main" id="{60139E6F-21DE-B14E-AA37-66E6B7BEE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98" y="1864563"/>
                <a:ext cx="8216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Arrow Connector 1036">
                <a:extLst>
                  <a:ext uri="{FF2B5EF4-FFF2-40B4-BE49-F238E27FC236}">
                    <a16:creationId xmlns:a16="http://schemas.microsoft.com/office/drawing/2014/main" id="{091E0D5A-34A3-D276-0C31-3ADD63B4C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98" y="3965349"/>
                <a:ext cx="8216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9ECD2782-E1A6-27B9-6636-2C1336C68EAD}"/>
                  </a:ext>
                </a:extLst>
              </p:cNvPr>
              <p:cNvSpPr txBox="1"/>
              <p:nvPr/>
            </p:nvSpPr>
            <p:spPr>
              <a:xfrm>
                <a:off x="8088064" y="183957"/>
                <a:ext cx="4287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Physics informed loss function  </a:t>
                </a: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5D65BD37-4A23-09EA-9D86-3D7F1CE46B40}"/>
                  </a:ext>
                </a:extLst>
              </p:cNvPr>
              <p:cNvSpPr txBox="1"/>
              <p:nvPr/>
            </p:nvSpPr>
            <p:spPr>
              <a:xfrm>
                <a:off x="4957291" y="205086"/>
                <a:ext cx="1927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Outputs</a:t>
                </a:r>
              </a:p>
            </p:txBody>
          </p: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AB7BFE92-0DD0-9AC4-F0D4-8FBD5E493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14315" y="2642018"/>
                <a:ext cx="0" cy="34798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8F929216-BAD3-4558-C972-54DE96816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0" y="2642018"/>
                <a:ext cx="32231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Arrow Connector 1075">
                <a:extLst>
                  <a:ext uri="{FF2B5EF4-FFF2-40B4-BE49-F238E27FC236}">
                    <a16:creationId xmlns:a16="http://schemas.microsoft.com/office/drawing/2014/main" id="{E3031329-C933-11F4-8ED2-2D53A9FE018E}"/>
                  </a:ext>
                </a:extLst>
              </p:cNvPr>
              <p:cNvCxnSpPr/>
              <p:nvPr/>
            </p:nvCxnSpPr>
            <p:spPr>
              <a:xfrm>
                <a:off x="8013251" y="5202195"/>
                <a:ext cx="0" cy="37070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3386C0F2-56E1-6232-27AF-885AEC38494F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>
                <a:off x="5594663" y="5034000"/>
                <a:ext cx="0" cy="16819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3" name="Group 1082">
                <a:extLst>
                  <a:ext uri="{FF2B5EF4-FFF2-40B4-BE49-F238E27FC236}">
                    <a16:creationId xmlns:a16="http://schemas.microsoft.com/office/drawing/2014/main" id="{594A7503-592D-156A-E16A-6C7E2A7B3C7E}"/>
                  </a:ext>
                </a:extLst>
              </p:cNvPr>
              <p:cNvGrpSpPr/>
              <p:nvPr/>
            </p:nvGrpSpPr>
            <p:grpSpPr>
              <a:xfrm>
                <a:off x="6232034" y="5572898"/>
                <a:ext cx="3712061" cy="1018860"/>
                <a:chOff x="8187897" y="3669264"/>
                <a:chExt cx="3712061" cy="1018860"/>
              </a:xfrm>
            </p:grpSpPr>
            <p:sp>
              <p:nvSpPr>
                <p:cNvPr id="1084" name="Oval 1083">
                  <a:extLst>
                    <a:ext uri="{FF2B5EF4-FFF2-40B4-BE49-F238E27FC236}">
                      <a16:creationId xmlns:a16="http://schemas.microsoft.com/office/drawing/2014/main" id="{DD4D095A-FD37-521D-5320-8235A9F177F2}"/>
                    </a:ext>
                  </a:extLst>
                </p:cNvPr>
                <p:cNvSpPr/>
                <p:nvPr/>
              </p:nvSpPr>
              <p:spPr>
                <a:xfrm>
                  <a:off x="8187897" y="3669264"/>
                  <a:ext cx="3712061" cy="101886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TextBox 1084">
                  <a:extLst>
                    <a:ext uri="{FF2B5EF4-FFF2-40B4-BE49-F238E27FC236}">
                      <a16:creationId xmlns:a16="http://schemas.microsoft.com/office/drawing/2014/main" id="{B3F46087-85D2-3578-27E7-04ED3CF3B421}"/>
                    </a:ext>
                  </a:extLst>
                </p:cNvPr>
                <p:cNvSpPr txBox="1"/>
                <p:nvPr/>
              </p:nvSpPr>
              <p:spPr>
                <a:xfrm>
                  <a:off x="8711075" y="3893356"/>
                  <a:ext cx="2952783" cy="422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s-ES" sz="2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1086" name="Straight Arrow Connector 1085">
                <a:extLst>
                  <a:ext uri="{FF2B5EF4-FFF2-40B4-BE49-F238E27FC236}">
                    <a16:creationId xmlns:a16="http://schemas.microsoft.com/office/drawing/2014/main" id="{AC3F0FCC-5740-3F15-0490-4FD44087CD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2172" y="4685349"/>
                <a:ext cx="0" cy="143650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040E14E7-255F-1165-4857-804848B3F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4663" y="5202195"/>
                <a:ext cx="241858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9713E0A-9E44-C310-964C-26E0D44474A3}"/>
                  </a:ext>
                </a:extLst>
              </p:cNvPr>
              <p:cNvSpPr/>
              <p:nvPr/>
            </p:nvSpPr>
            <p:spPr>
              <a:xfrm>
                <a:off x="2406257" y="693465"/>
                <a:ext cx="2071831" cy="434053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0" name="Group 1109">
                <a:extLst>
                  <a:ext uri="{FF2B5EF4-FFF2-40B4-BE49-F238E27FC236}">
                    <a16:creationId xmlns:a16="http://schemas.microsoft.com/office/drawing/2014/main" id="{7D99198C-CACD-2B63-00BB-D2E5D815E3A5}"/>
                  </a:ext>
                </a:extLst>
              </p:cNvPr>
              <p:cNvGrpSpPr/>
              <p:nvPr/>
            </p:nvGrpSpPr>
            <p:grpSpPr>
              <a:xfrm>
                <a:off x="-334260" y="2524772"/>
                <a:ext cx="1544806" cy="720000"/>
                <a:chOff x="521339" y="2640265"/>
                <a:chExt cx="1544806" cy="720000"/>
              </a:xfrm>
            </p:grpSpPr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16E0B69F-3CB0-FC28-44DF-063FEBF0490F}"/>
                    </a:ext>
                  </a:extLst>
                </p:cNvPr>
                <p:cNvSpPr/>
                <p:nvPr/>
              </p:nvSpPr>
              <p:spPr>
                <a:xfrm>
                  <a:off x="521339" y="2640265"/>
                  <a:ext cx="1544806" cy="720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TextBox 1099">
                  <a:extLst>
                    <a:ext uri="{FF2B5EF4-FFF2-40B4-BE49-F238E27FC236}">
                      <a16:creationId xmlns:a16="http://schemas.microsoft.com/office/drawing/2014/main" id="{B73CDED1-A4F5-13C8-5200-C9F1331A3BE1}"/>
                    </a:ext>
                  </a:extLst>
                </p:cNvPr>
                <p:cNvSpPr txBox="1"/>
                <p:nvPr/>
              </p:nvSpPr>
              <p:spPr>
                <a:xfrm>
                  <a:off x="521339" y="2677099"/>
                  <a:ext cx="14472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600" b="1" dirty="0"/>
                </a:p>
              </p:txBody>
            </p:sp>
          </p:grp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D99D58F1-765F-12AD-6924-4E09BFA5A8D4}"/>
                  </a:ext>
                </a:extLst>
              </p:cNvPr>
              <p:cNvSpPr txBox="1"/>
              <p:nvPr/>
            </p:nvSpPr>
            <p:spPr>
              <a:xfrm>
                <a:off x="2858678" y="203749"/>
                <a:ext cx="1476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DNNs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4" name="TextBox 1103">
                    <a:extLst>
                      <a:ext uri="{FF2B5EF4-FFF2-40B4-BE49-F238E27FC236}">
                        <a16:creationId xmlns:a16="http://schemas.microsoft.com/office/drawing/2014/main" id="{41E06D8E-3604-2E86-8497-88D438CFA20D}"/>
                      </a:ext>
                    </a:extLst>
                  </p:cNvPr>
                  <p:cNvSpPr txBox="1"/>
                  <p:nvPr/>
                </p:nvSpPr>
                <p:spPr>
                  <a:xfrm>
                    <a:off x="6685674" y="5824664"/>
                    <a:ext cx="3022320" cy="5987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limLow>
                            <m:limLowPr>
                              <m:ctrlPr>
                                <a:rPr lang="en-US" sz="23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 </m:t>
                          </m:r>
                          <m:limLow>
                            <m:limLowPr>
                              <m:ctrlPr>
                                <a:rPr lang="en-US" sz="23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lim>
                          </m:limLow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sz="23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oMath>
                      </m:oMathPara>
                    </a14:m>
                    <a:endParaRPr lang="en-US" sz="2300" b="1" dirty="0"/>
                  </a:p>
                </p:txBody>
              </p:sp>
            </mc:Choice>
            <mc:Fallback>
              <p:sp>
                <p:nvSpPr>
                  <p:cNvPr id="1104" name="TextBox 1103">
                    <a:extLst>
                      <a:ext uri="{FF2B5EF4-FFF2-40B4-BE49-F238E27FC236}">
                        <a16:creationId xmlns:a16="http://schemas.microsoft.com/office/drawing/2014/main" id="{41E06D8E-3604-2E86-8497-88D438CFA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674" y="5824664"/>
                    <a:ext cx="3022320" cy="5987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0190E76A-6789-E03F-FEB0-647F29582E8F}"/>
                  </a:ext>
                </a:extLst>
              </p:cNvPr>
              <p:cNvSpPr txBox="1"/>
              <p:nvPr/>
            </p:nvSpPr>
            <p:spPr>
              <a:xfrm>
                <a:off x="6232034" y="6585017"/>
                <a:ext cx="491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Gradient descent/ascent step</a:t>
                </a:r>
              </a:p>
            </p:txBody>
          </p:sp>
          <p:cxnSp>
            <p:nvCxnSpPr>
              <p:cNvPr id="1112" name="Straight Arrow Connector 1111">
                <a:extLst>
                  <a:ext uri="{FF2B5EF4-FFF2-40B4-BE49-F238E27FC236}">
                    <a16:creationId xmlns:a16="http://schemas.microsoft.com/office/drawing/2014/main" id="{D1765107-ACC8-D0B8-AB30-B675B181C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6867" y="1864563"/>
                <a:ext cx="1292663" cy="77745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Arrow Connector 1113">
                <a:extLst>
                  <a:ext uri="{FF2B5EF4-FFF2-40B4-BE49-F238E27FC236}">
                    <a16:creationId xmlns:a16="http://schemas.microsoft.com/office/drawing/2014/main" id="{EE328B1F-26A8-158A-EB55-2EDB3E1AA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406" y="3155820"/>
                <a:ext cx="1262057" cy="735907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6" name="TextBox 1135">
                  <a:extLst>
                    <a:ext uri="{FF2B5EF4-FFF2-40B4-BE49-F238E27FC236}">
                      <a16:creationId xmlns:a16="http://schemas.microsoft.com/office/drawing/2014/main" id="{D03095E3-396F-0A18-825E-14A13E20E216}"/>
                    </a:ext>
                  </a:extLst>
                </p:cNvPr>
                <p:cNvSpPr txBox="1"/>
                <p:nvPr/>
              </p:nvSpPr>
              <p:spPr>
                <a:xfrm>
                  <a:off x="-83473" y="2653938"/>
                  <a:ext cx="78757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E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136" name="TextBox 1135">
                  <a:extLst>
                    <a:ext uri="{FF2B5EF4-FFF2-40B4-BE49-F238E27FC236}">
                      <a16:creationId xmlns:a16="http://schemas.microsoft.com/office/drawing/2014/main" id="{D03095E3-396F-0A18-825E-14A13E20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473" y="2653938"/>
                  <a:ext cx="78757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154" r="-47692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079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B59B10-507D-CA63-A0FF-FA09BDE1847B}"/>
              </a:ext>
            </a:extLst>
          </p:cNvPr>
          <p:cNvSpPr txBox="1"/>
          <p:nvPr/>
        </p:nvSpPr>
        <p:spPr>
          <a:xfrm>
            <a:off x="-18217" y="7083965"/>
            <a:ext cx="132117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Figure 1: Flowchart of </a:t>
            </a:r>
            <a:r>
              <a:rPr lang="en-US" sz="2400" dirty="0" err="1"/>
              <a:t>dw</a:t>
            </a:r>
            <a:r>
              <a:rPr lang="en-US" sz="2400" dirty="0"/>
              <a:t>-PINN framework representing two Deep Neural Networks with time and spatial points as input and concentration of aqueous and retained nano-particles as output. The loss function J consists of 6 Mean square error term MSEs corresponding to the boundary and governing PDE equations. For each MSE, a weight term is assigned to balance the loss function.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0049B-8785-5CB9-DDC8-FF618E3D0268}"/>
              </a:ext>
            </a:extLst>
          </p:cNvPr>
          <p:cNvGrpSpPr/>
          <p:nvPr/>
        </p:nvGrpSpPr>
        <p:grpSpPr>
          <a:xfrm>
            <a:off x="-334260" y="203749"/>
            <a:ext cx="13364335" cy="6842933"/>
            <a:chOff x="-334260" y="203749"/>
            <a:chExt cx="13364335" cy="68429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7B2A30-8629-0226-3591-25CE5C5B6879}"/>
                </a:ext>
              </a:extLst>
            </p:cNvPr>
            <p:cNvGrpSpPr/>
            <p:nvPr/>
          </p:nvGrpSpPr>
          <p:grpSpPr>
            <a:xfrm>
              <a:off x="-334260" y="203749"/>
              <a:ext cx="13364335" cy="6842933"/>
              <a:chOff x="-334260" y="203749"/>
              <a:chExt cx="13364335" cy="684293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E73F1F-ED52-016F-8F63-0D4E0D5BA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172" y="6121858"/>
                <a:ext cx="921214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61C52F2-B256-E4E8-DF4A-C44427879F24}"/>
                  </a:ext>
                </a:extLst>
              </p:cNvPr>
              <p:cNvSpPr/>
              <p:nvPr/>
            </p:nvSpPr>
            <p:spPr>
              <a:xfrm>
                <a:off x="5180151" y="3565467"/>
                <a:ext cx="720000" cy="72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2AC9BF6-4D74-EBBF-5AB7-CC257DAA4A5E}"/>
                  </a:ext>
                </a:extLst>
              </p:cNvPr>
              <p:cNvSpPr/>
              <p:nvPr/>
            </p:nvSpPr>
            <p:spPr>
              <a:xfrm>
                <a:off x="8220545" y="890686"/>
                <a:ext cx="3688027" cy="144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0B29C2F-A72B-6DCD-56FA-A22FFE4D82BC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765" y="1094580"/>
                    <a:ext cx="2861368" cy="10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3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s-E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s-E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3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s-ES" sz="2300" b="1" i="1" dirty="0"/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𝒃𝒄𝒅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</m:t>
                              </m:r>
                            </m:sub>
                          </m:sSub>
                          <m:r>
                            <a:rPr lang="es-ES" sz="23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𝒃𝒄𝒏</m:t>
                              </m:r>
                            </m:sub>
                          </m:sSub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𝑴𝑺</m:t>
                          </m:r>
                          <m:sSub>
                            <m:sSubPr>
                              <m:ctrlPr>
                                <a:rPr lang="es-E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𝒃𝒄</m:t>
                              </m:r>
                            </m:sub>
                          </m:sSub>
                        </m:oMath>
                      </m:oMathPara>
                    </a14:m>
                    <a:endParaRPr lang="es-ES" sz="23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0B29C2F-A72B-6DCD-56FA-A22FFE4D82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765" y="1094580"/>
                    <a:ext cx="2861368" cy="10907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06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F855DC3-633C-CE05-9DC8-E9638D474782}"/>
                  </a:ext>
                </a:extLst>
              </p:cNvPr>
              <p:cNvGrpSpPr/>
              <p:nvPr/>
            </p:nvGrpSpPr>
            <p:grpSpPr>
              <a:xfrm>
                <a:off x="8350764" y="3245349"/>
                <a:ext cx="3557809" cy="1440000"/>
                <a:chOff x="8360171" y="3623704"/>
                <a:chExt cx="3557809" cy="14400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5B6C595-20DC-DCBA-BAE4-16F273F6E5A5}"/>
                    </a:ext>
                  </a:extLst>
                </p:cNvPr>
                <p:cNvSpPr/>
                <p:nvPr/>
              </p:nvSpPr>
              <p:spPr>
                <a:xfrm>
                  <a:off x="8360171" y="3623704"/>
                  <a:ext cx="3557809" cy="144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C7662B1-D5C6-78D6-F21F-CA82FCD96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7005" y="4044844"/>
                      <a:ext cx="2952783" cy="609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𝒇𝒔</m:t>
                                </m:r>
                              </m:sub>
                            </m:sSub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𝑴𝑺</m:t>
                            </m:r>
                            <m:sSub>
                              <m:sSubPr>
                                <m:ctrlPr>
                                  <a:rPr lang="es-E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𝒇𝒔</m:t>
                                </m:r>
                              </m:sub>
                            </m:sSub>
                            <m:r>
                              <a:rPr lang="en-US" sz="23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𝑴𝑺</m:t>
                            </m:r>
                            <m:sSub>
                              <m:sSubPr>
                                <m:ctrlPr>
                                  <a:rPr lang="es-E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ES" sz="23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2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C7662B1-D5C6-78D6-F21F-CA82FCD967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7005" y="4044844"/>
                      <a:ext cx="2952783" cy="60946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D3E85D-46AA-5C15-B9D8-3146721CB576}"/>
                  </a:ext>
                </a:extLst>
              </p:cNvPr>
              <p:cNvSpPr/>
              <p:nvPr/>
            </p:nvSpPr>
            <p:spPr>
              <a:xfrm>
                <a:off x="8013251" y="668329"/>
                <a:ext cx="4078892" cy="436567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523E87E-B9FC-DC9A-2E79-BB9AA5E38A7E}"/>
                  </a:ext>
                </a:extLst>
              </p:cNvPr>
              <p:cNvSpPr/>
              <p:nvPr/>
            </p:nvSpPr>
            <p:spPr>
              <a:xfrm>
                <a:off x="4957291" y="693465"/>
                <a:ext cx="1274743" cy="434053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6" descr="Neural network Icons – Download for Free in PNG and SVG">
                <a:extLst>
                  <a:ext uri="{FF2B5EF4-FFF2-40B4-BE49-F238E27FC236}">
                    <a16:creationId xmlns:a16="http://schemas.microsoft.com/office/drawing/2014/main" id="{9A68FFF8-0DFB-ED8D-51E0-BF41CA2DE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1" b="25069"/>
              <a:stretch/>
            </p:blipFill>
            <p:spPr bwMode="auto">
              <a:xfrm flipH="1">
                <a:off x="2356084" y="1048054"/>
                <a:ext cx="2122004" cy="1597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Neural network Icons – Download for Free in PNG and SVG">
                <a:extLst>
                  <a:ext uri="{FF2B5EF4-FFF2-40B4-BE49-F238E27FC236}">
                    <a16:creationId xmlns:a16="http://schemas.microsoft.com/office/drawing/2014/main" id="{4761B04A-A163-E2C5-372F-5FB428BD41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1" b="25069"/>
              <a:stretch/>
            </p:blipFill>
            <p:spPr bwMode="auto">
              <a:xfrm flipH="1">
                <a:off x="2313019" y="3060807"/>
                <a:ext cx="2208134" cy="1661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43352D3-9E5C-5373-0407-03C43488DD50}"/>
                  </a:ext>
                </a:extLst>
              </p:cNvPr>
              <p:cNvSpPr/>
              <p:nvPr/>
            </p:nvSpPr>
            <p:spPr>
              <a:xfrm>
                <a:off x="5156372" y="1504564"/>
                <a:ext cx="720000" cy="7200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72D60-CFE4-466B-76D4-E645FE85A1A3}"/>
                  </a:ext>
                </a:extLst>
              </p:cNvPr>
              <p:cNvSpPr txBox="1"/>
              <p:nvPr/>
            </p:nvSpPr>
            <p:spPr>
              <a:xfrm>
                <a:off x="5322557" y="1504564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F26E4-75EF-E4BF-8DA8-B30C8BA2B73B}"/>
                  </a:ext>
                </a:extLst>
              </p:cNvPr>
              <p:cNvSpPr txBox="1"/>
              <p:nvPr/>
            </p:nvSpPr>
            <p:spPr>
              <a:xfrm>
                <a:off x="5374150" y="3532606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E8F5202-6945-64E8-3A3D-D368FF12F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8011" y="1846564"/>
                <a:ext cx="2187514" cy="20092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8A62A24-DBDA-9EF8-FD82-1C7535F77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331" y="1772036"/>
                <a:ext cx="2161194" cy="6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2639F2-E825-76A7-CDAB-518ABFE85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033" y="1945026"/>
                <a:ext cx="2239107" cy="19467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4E6E723-B590-7C7C-78BE-8F48CC48C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941" y="3990418"/>
                <a:ext cx="2293199" cy="7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1A0197F-E00D-4804-92BB-B79211739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98" y="1864563"/>
                <a:ext cx="8216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A2CA257-9C8E-20DB-EB2D-32C3A5EF9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98" y="3965349"/>
                <a:ext cx="8216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052769-8659-CFB7-BD25-10A4EBE09DFF}"/>
                  </a:ext>
                </a:extLst>
              </p:cNvPr>
              <p:cNvSpPr txBox="1"/>
              <p:nvPr/>
            </p:nvSpPr>
            <p:spPr>
              <a:xfrm>
                <a:off x="7924657" y="209485"/>
                <a:ext cx="5105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Physics informed loss function 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84652D-DAE9-445D-D341-467A251C1350}"/>
                  </a:ext>
                </a:extLst>
              </p:cNvPr>
              <p:cNvSpPr txBox="1"/>
              <p:nvPr/>
            </p:nvSpPr>
            <p:spPr>
              <a:xfrm>
                <a:off x="4957291" y="205086"/>
                <a:ext cx="1927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Outputs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E0F65A0-449F-1D6A-0741-A126AB01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14315" y="2642018"/>
                <a:ext cx="0" cy="34798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93FA37-CE4A-E2E3-A695-0D8161066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0" y="2642018"/>
                <a:ext cx="32231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90A8F7A-0207-94F6-CF71-5A830BF7A48F}"/>
                  </a:ext>
                </a:extLst>
              </p:cNvPr>
              <p:cNvCxnSpPr/>
              <p:nvPr/>
            </p:nvCxnSpPr>
            <p:spPr>
              <a:xfrm>
                <a:off x="8013251" y="5202195"/>
                <a:ext cx="0" cy="37070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E1E438A-7393-4964-36CA-6036E381BB39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5594663" y="5034000"/>
                <a:ext cx="0" cy="16819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26ABAD2-4A5F-AAD9-4CBC-E57E5EB13DC2}"/>
                  </a:ext>
                </a:extLst>
              </p:cNvPr>
              <p:cNvGrpSpPr/>
              <p:nvPr/>
            </p:nvGrpSpPr>
            <p:grpSpPr>
              <a:xfrm>
                <a:off x="6232034" y="5572898"/>
                <a:ext cx="3712061" cy="1018860"/>
                <a:chOff x="8187897" y="3669264"/>
                <a:chExt cx="3712061" cy="1018860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0D9CE3D-4EB0-4625-8E72-D7DAC77B9F74}"/>
                    </a:ext>
                  </a:extLst>
                </p:cNvPr>
                <p:cNvSpPr/>
                <p:nvPr/>
              </p:nvSpPr>
              <p:spPr>
                <a:xfrm>
                  <a:off x="8187897" y="3669264"/>
                  <a:ext cx="3712061" cy="101886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AE641B4-54FA-8BD3-EE50-5D3A74F5A5CB}"/>
                    </a:ext>
                  </a:extLst>
                </p:cNvPr>
                <p:cNvSpPr txBox="1"/>
                <p:nvPr/>
              </p:nvSpPr>
              <p:spPr>
                <a:xfrm>
                  <a:off x="8711075" y="3893356"/>
                  <a:ext cx="2952783" cy="422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s-ES" sz="2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8783691-2058-BAFC-DA51-3FFBC8914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2172" y="4685349"/>
                <a:ext cx="0" cy="143650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8E0214A-643C-28C0-CB52-327FE6E7A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4663" y="5202195"/>
                <a:ext cx="241858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070E7B-18C4-8172-3514-7FFFFF50A24A}"/>
                  </a:ext>
                </a:extLst>
              </p:cNvPr>
              <p:cNvSpPr/>
              <p:nvPr/>
            </p:nvSpPr>
            <p:spPr>
              <a:xfrm>
                <a:off x="2406257" y="693465"/>
                <a:ext cx="2071831" cy="434053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56A9BB6-C6C2-9676-00C7-AE301B9B9A58}"/>
                  </a:ext>
                </a:extLst>
              </p:cNvPr>
              <p:cNvGrpSpPr/>
              <p:nvPr/>
            </p:nvGrpSpPr>
            <p:grpSpPr>
              <a:xfrm>
                <a:off x="-334260" y="2524772"/>
                <a:ext cx="1544806" cy="720000"/>
                <a:chOff x="521339" y="2640265"/>
                <a:chExt cx="1544806" cy="72000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CCD144F-2E6B-49F8-D7FF-EED69852D7DA}"/>
                    </a:ext>
                  </a:extLst>
                </p:cNvPr>
                <p:cNvSpPr/>
                <p:nvPr/>
              </p:nvSpPr>
              <p:spPr>
                <a:xfrm>
                  <a:off x="521339" y="2640265"/>
                  <a:ext cx="1544806" cy="720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927FDC7-5C30-7B15-9B4B-B6108F4619BD}"/>
                    </a:ext>
                  </a:extLst>
                </p:cNvPr>
                <p:cNvSpPr txBox="1"/>
                <p:nvPr/>
              </p:nvSpPr>
              <p:spPr>
                <a:xfrm>
                  <a:off x="521339" y="2677099"/>
                  <a:ext cx="14472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600" b="1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FC78C7-4CB5-96F9-6410-E90364F69E2F}"/>
                  </a:ext>
                </a:extLst>
              </p:cNvPr>
              <p:cNvSpPr txBox="1"/>
              <p:nvPr/>
            </p:nvSpPr>
            <p:spPr>
              <a:xfrm>
                <a:off x="2858678" y="203749"/>
                <a:ext cx="1476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DNNs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9D8058-4FB2-EE62-B0D5-E4B76E6B9822}"/>
                      </a:ext>
                    </a:extLst>
                  </p:cNvPr>
                  <p:cNvSpPr txBox="1"/>
                  <p:nvPr/>
                </p:nvSpPr>
                <p:spPr>
                  <a:xfrm>
                    <a:off x="6685674" y="5824664"/>
                    <a:ext cx="3022320" cy="5987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limLow>
                            <m:limLowPr>
                              <m:ctrlPr>
                                <a:rPr lang="en-US" sz="23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 </m:t>
                          </m:r>
                          <m:limLow>
                            <m:limLowPr>
                              <m:ctrlPr>
                                <a:rPr lang="en-US" sz="23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lim>
                          </m:limLow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23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oMath>
                      </m:oMathPara>
                    </a14:m>
                    <a:endParaRPr lang="en-US" sz="2300" b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9D8058-4FB2-EE62-B0D5-E4B76E6B9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674" y="5824664"/>
                    <a:ext cx="3022320" cy="5987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B53D34-07DC-A483-E81E-DA70B83BD463}"/>
                  </a:ext>
                </a:extLst>
              </p:cNvPr>
              <p:cNvSpPr txBox="1"/>
              <p:nvPr/>
            </p:nvSpPr>
            <p:spPr>
              <a:xfrm>
                <a:off x="6232034" y="6585017"/>
                <a:ext cx="491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Gradient descent/ascent step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1EE3F3C-1123-A5E8-16EF-272FA0FEA8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6867" y="1864563"/>
                <a:ext cx="1292663" cy="77745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47F0BD9-655D-0E1A-E702-1B15FB815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406" y="3155820"/>
                <a:ext cx="1262057" cy="735907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0D489A-CED1-85DB-F15C-30951673E0F3}"/>
                    </a:ext>
                  </a:extLst>
                </p:cNvPr>
                <p:cNvSpPr txBox="1"/>
                <p:nvPr/>
              </p:nvSpPr>
              <p:spPr>
                <a:xfrm>
                  <a:off x="-83473" y="2653938"/>
                  <a:ext cx="78757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E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0D489A-CED1-85DB-F15C-30951673E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473" y="2653938"/>
                  <a:ext cx="78757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154" r="-3923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981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F76A-30DD-8F98-854F-DB955DB9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C86E7F-8CCB-A2C8-A0A2-2CB34540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74" y="999666"/>
            <a:ext cx="6819900" cy="112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E9E26-53A7-B4CF-FE9D-112EED22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0" y="3089573"/>
            <a:ext cx="5916870" cy="32858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3D1D9-4C00-6B51-D9E0-9AD088EC6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5" y="3089573"/>
            <a:ext cx="5876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7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CF7C33-6B5B-62BC-7D8F-11C3016A3A1C}"/>
              </a:ext>
            </a:extLst>
          </p:cNvPr>
          <p:cNvCxnSpPr/>
          <p:nvPr/>
        </p:nvCxnSpPr>
        <p:spPr>
          <a:xfrm>
            <a:off x="3657600" y="3302000"/>
            <a:ext cx="48387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3E5E81-CF6C-4EEB-35C3-D60DE5529655}"/>
              </a:ext>
            </a:extLst>
          </p:cNvPr>
          <p:cNvCxnSpPr/>
          <p:nvPr/>
        </p:nvCxnSpPr>
        <p:spPr>
          <a:xfrm flipV="1">
            <a:off x="2743200" y="3302000"/>
            <a:ext cx="7112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0898B-9E7E-0FE2-E0C3-EF8A539D0103}"/>
              </a:ext>
            </a:extLst>
          </p:cNvPr>
          <p:cNvSpPr txBox="1"/>
          <p:nvPr/>
        </p:nvSpPr>
        <p:spPr>
          <a:xfrm>
            <a:off x="2089150" y="374650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Influent ENPs of 1 Kg·m</a:t>
            </a:r>
            <a:r>
              <a:rPr lang="en-US" baseline="30000" dirty="0"/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99CCC-87FC-13FD-6706-177172CA8295}"/>
              </a:ext>
            </a:extLst>
          </p:cNvPr>
          <p:cNvSpPr txBox="1"/>
          <p:nvPr/>
        </p:nvSpPr>
        <p:spPr>
          <a:xfrm>
            <a:off x="9093200" y="30861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621CDC-24F4-5A3C-441F-C44281800B9E}"/>
              </a:ext>
            </a:extLst>
          </p:cNvPr>
          <p:cNvCxnSpPr>
            <a:cxnSpLocks/>
          </p:cNvCxnSpPr>
          <p:nvPr/>
        </p:nvCxnSpPr>
        <p:spPr>
          <a:xfrm>
            <a:off x="8496300" y="3270766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771F-D289-2780-F981-E9EC2E92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0D068E-4BD9-C7BD-E311-D54E26F0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7" y="1959428"/>
            <a:ext cx="7254748" cy="330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D5A72F-AC21-4637-E742-F83942A27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12" t="6333" r="2067" b="32590"/>
          <a:stretch/>
        </p:blipFill>
        <p:spPr>
          <a:xfrm>
            <a:off x="5730748" y="225712"/>
            <a:ext cx="2902857" cy="15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9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3AD0-8356-23C9-83D0-826588CD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0146F1-6892-6DBD-4CE1-26924C82BAB6}"/>
              </a:ext>
            </a:extLst>
          </p:cNvPr>
          <p:cNvGrpSpPr/>
          <p:nvPr/>
        </p:nvGrpSpPr>
        <p:grpSpPr>
          <a:xfrm>
            <a:off x="838200" y="2642259"/>
            <a:ext cx="9761292" cy="4592272"/>
            <a:chOff x="1817334" y="2419616"/>
            <a:chExt cx="9761292" cy="45922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5CCE25-6DEA-E1C0-A49D-282244010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101" t="1" b="6757"/>
            <a:stretch/>
          </p:blipFill>
          <p:spPr>
            <a:xfrm>
              <a:off x="2138516" y="3245224"/>
              <a:ext cx="9440110" cy="35095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DB6376-6812-961F-6D59-EED7E4477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92" t="6714" r="42882" b="84072"/>
            <a:stretch/>
          </p:blipFill>
          <p:spPr>
            <a:xfrm>
              <a:off x="6839857" y="2834421"/>
              <a:ext cx="3599543" cy="3468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85AF1F-EBF9-3928-CB61-D682A6EF2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92" t="15238" r="42882" b="75548"/>
            <a:stretch/>
          </p:blipFill>
          <p:spPr>
            <a:xfrm>
              <a:off x="3024940" y="2834421"/>
              <a:ext cx="3599543" cy="3468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84137C-94DA-2CA5-0F69-A0640053C77A}"/>
                </a:ext>
              </a:extLst>
            </p:cNvPr>
            <p:cNvSpPr txBox="1"/>
            <p:nvPr/>
          </p:nvSpPr>
          <p:spPr>
            <a:xfrm rot="16200000">
              <a:off x="209230" y="4027720"/>
              <a:ext cx="3523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Aqueous concentration (kg·m</a:t>
              </a:r>
              <a:r>
                <a:rPr lang="en-US" sz="1400" b="1" baseline="30000" dirty="0"/>
                <a:t>-3</a:t>
              </a:r>
              <a:r>
                <a:rPr lang="en-US" sz="1400" b="1" dirty="0"/>
                <a:t>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B51201-82F9-C316-6F5B-F4068BB83009}"/>
                </a:ext>
              </a:extLst>
            </p:cNvPr>
            <p:cNvSpPr txBox="1"/>
            <p:nvPr/>
          </p:nvSpPr>
          <p:spPr>
            <a:xfrm>
              <a:off x="6272971" y="6704111"/>
              <a:ext cx="3539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3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0643AD-9F84-E0BF-90A8-0DC26ACE53E7}"/>
              </a:ext>
            </a:extLst>
          </p:cNvPr>
          <p:cNvGrpSpPr/>
          <p:nvPr/>
        </p:nvGrpSpPr>
        <p:grpSpPr>
          <a:xfrm>
            <a:off x="719429" y="353337"/>
            <a:ext cx="11208574" cy="3626692"/>
            <a:chOff x="719429" y="353337"/>
            <a:chExt cx="11208574" cy="36266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EE7B90-3A40-F827-DCEB-4811DDA626B1}"/>
                </a:ext>
              </a:extLst>
            </p:cNvPr>
            <p:cNvGrpSpPr/>
            <p:nvPr/>
          </p:nvGrpSpPr>
          <p:grpSpPr>
            <a:xfrm>
              <a:off x="719429" y="510193"/>
              <a:ext cx="11208574" cy="3469836"/>
              <a:chOff x="260649" y="496264"/>
              <a:chExt cx="11667354" cy="369731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E0182E-F893-F762-C2A6-36579D5757D4}"/>
                  </a:ext>
                </a:extLst>
              </p:cNvPr>
              <p:cNvGrpSpPr/>
              <p:nvPr/>
            </p:nvGrpSpPr>
            <p:grpSpPr>
              <a:xfrm>
                <a:off x="296613" y="496264"/>
                <a:ext cx="11631390" cy="3697311"/>
                <a:chOff x="296613" y="496264"/>
                <a:chExt cx="11631390" cy="3697311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C349F053-4E49-A518-3507-0FACE88AC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6613" y="722669"/>
                  <a:ext cx="5576186" cy="3110157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1A5D108-6409-EE72-DAFF-1E06EB1BF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72860" y="722670"/>
                  <a:ext cx="5722528" cy="3110157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DD2C01E-1E7B-C3CE-C570-A53EDCAC3EE1}"/>
                    </a:ext>
                  </a:extLst>
                </p:cNvPr>
                <p:cNvSpPr txBox="1"/>
                <p:nvPr/>
              </p:nvSpPr>
              <p:spPr>
                <a:xfrm>
                  <a:off x="8388390" y="3832826"/>
                  <a:ext cx="3539613" cy="360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Column length (m)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6BE56C-262E-0AA6-C65D-C8AAB104A59B}"/>
                    </a:ext>
                  </a:extLst>
                </p:cNvPr>
                <p:cNvSpPr txBox="1"/>
                <p:nvPr/>
              </p:nvSpPr>
              <p:spPr>
                <a:xfrm rot="16200000">
                  <a:off x="4792285" y="1918021"/>
                  <a:ext cx="3195926" cy="352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Retained concentration (kg·m</a:t>
                  </a:r>
                  <a:r>
                    <a:rPr lang="en-US" sz="1600" b="1" baseline="30000" dirty="0"/>
                    <a:t>-3</a:t>
                  </a:r>
                  <a:r>
                    <a:rPr lang="en-US" sz="1600" b="1" dirty="0"/>
                    <a:t>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F85FF1-97EE-6F7B-EAF5-BAC0E270093A}"/>
                    </a:ext>
                  </a:extLst>
                </p:cNvPr>
                <p:cNvSpPr txBox="1"/>
                <p:nvPr/>
              </p:nvSpPr>
              <p:spPr>
                <a:xfrm>
                  <a:off x="2706811" y="3832826"/>
                  <a:ext cx="3539613" cy="360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Time (seconds)</a:t>
                  </a: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707051DB-37E0-0985-388C-0E2AC8E35E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5361" t="3585" r="1455" b="69860"/>
                <a:stretch/>
              </p:blipFill>
              <p:spPr>
                <a:xfrm>
                  <a:off x="9851922" y="841097"/>
                  <a:ext cx="1850442" cy="825910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6A0C-E0EB-31F9-907E-C678624BBFCA}"/>
                  </a:ext>
                </a:extLst>
              </p:cNvPr>
              <p:cNvSpPr txBox="1"/>
              <p:nvPr/>
            </p:nvSpPr>
            <p:spPr>
              <a:xfrm rot="16200000">
                <a:off x="-1118224" y="1960906"/>
                <a:ext cx="3110158" cy="35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Aqueous concentration (kg·m</a:t>
                </a:r>
                <a:r>
                  <a:rPr lang="en-US" sz="1600" b="1" baseline="30000" dirty="0"/>
                  <a:t>-3</a:t>
                </a:r>
                <a:r>
                  <a:rPr lang="en-US" sz="1600" b="1" dirty="0"/>
                  <a:t>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38FB71-E3BB-9834-2E48-81C7780048FA}"/>
                </a:ext>
              </a:extLst>
            </p:cNvPr>
            <p:cNvSpPr txBox="1"/>
            <p:nvPr/>
          </p:nvSpPr>
          <p:spPr>
            <a:xfrm>
              <a:off x="2382253" y="353337"/>
              <a:ext cx="2735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Breakthrough curve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459BE4-EBD7-F100-87D6-8B20F49AC998}"/>
                </a:ext>
              </a:extLst>
            </p:cNvPr>
            <p:cNvSpPr txBox="1"/>
            <p:nvPr/>
          </p:nvSpPr>
          <p:spPr>
            <a:xfrm>
              <a:off x="8442158" y="353337"/>
              <a:ext cx="2735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Retention 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EE2E61C-06DB-83B7-28BF-7BD9EA4BD198}"/>
              </a:ext>
            </a:extLst>
          </p:cNvPr>
          <p:cNvGrpSpPr/>
          <p:nvPr/>
        </p:nvGrpSpPr>
        <p:grpSpPr>
          <a:xfrm>
            <a:off x="3596958" y="1781464"/>
            <a:ext cx="4998083" cy="3514002"/>
            <a:chOff x="1721221" y="1206277"/>
            <a:chExt cx="4998083" cy="3514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475C55-0658-44B2-573F-37008B26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606" y="1206277"/>
              <a:ext cx="4812698" cy="33396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A16C3-8681-018B-E61A-6998B2F51CF8}"/>
                </a:ext>
              </a:extLst>
            </p:cNvPr>
            <p:cNvSpPr/>
            <p:nvPr/>
          </p:nvSpPr>
          <p:spPr>
            <a:xfrm>
              <a:off x="2521974" y="1474838"/>
              <a:ext cx="4026310" cy="766139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478728-4175-99E6-008C-DCEDDAAC2602}"/>
                </a:ext>
              </a:extLst>
            </p:cNvPr>
            <p:cNvSpPr txBox="1"/>
            <p:nvPr/>
          </p:nvSpPr>
          <p:spPr>
            <a:xfrm>
              <a:off x="3128728" y="1810089"/>
              <a:ext cx="66367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∆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λ</a:t>
              </a:r>
              <a:r>
                <a:rPr lang="en-US" sz="2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is</a:t>
              </a:r>
              <a:endParaRPr lang="en-US" sz="2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EE9C25-5DA3-ADB0-3451-4E0004699F7A}"/>
                </a:ext>
              </a:extLst>
            </p:cNvPr>
            <p:cNvSpPr txBox="1"/>
            <p:nvPr/>
          </p:nvSpPr>
          <p:spPr>
            <a:xfrm>
              <a:off x="4412593" y="1428989"/>
              <a:ext cx="83446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∆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λ</a:t>
              </a:r>
              <a:r>
                <a:rPr lang="en-US" sz="2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b1</a:t>
              </a:r>
              <a:endParaRPr 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BD68F9-60BE-3558-CB47-AC1769C34179}"/>
                </a:ext>
              </a:extLst>
            </p:cNvPr>
            <p:cNvSpPr txBox="1"/>
            <p:nvPr/>
          </p:nvSpPr>
          <p:spPr>
            <a:xfrm>
              <a:off x="4488890" y="1810089"/>
              <a:ext cx="66367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∆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λ</a:t>
              </a:r>
              <a:r>
                <a:rPr lang="en-US" sz="2200" baseline="-250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fc</a:t>
              </a:r>
              <a:endParaRPr lang="en-US" sz="2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89F1B3-553D-8050-0C6D-C7588F822C88}"/>
                </a:ext>
              </a:extLst>
            </p:cNvPr>
            <p:cNvSpPr txBox="1"/>
            <p:nvPr/>
          </p:nvSpPr>
          <p:spPr>
            <a:xfrm>
              <a:off x="5902935" y="1436961"/>
              <a:ext cx="66367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∆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λ</a:t>
              </a:r>
              <a:r>
                <a:rPr lang="en-US" sz="2200" baseline="-250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</a:t>
              </a:r>
              <a:r>
                <a:rPr lang="en-US" sz="2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</a:t>
              </a:r>
              <a:endParaRPr lang="en-US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B0F0CF-9911-85DD-2AC3-B49C289923E5}"/>
                </a:ext>
              </a:extLst>
            </p:cNvPr>
            <p:cNvSpPr txBox="1"/>
            <p:nvPr/>
          </p:nvSpPr>
          <p:spPr>
            <a:xfrm>
              <a:off x="5848684" y="1814170"/>
              <a:ext cx="66367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∆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λ</a:t>
              </a:r>
              <a:r>
                <a:rPr lang="en-US" sz="2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j</a:t>
              </a:r>
              <a:endParaRPr lang="en-US" sz="2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C2A254-CFE0-6BA8-CA85-BD482036C18F}"/>
                </a:ext>
              </a:extLst>
            </p:cNvPr>
            <p:cNvSpPr txBox="1"/>
            <p:nvPr/>
          </p:nvSpPr>
          <p:spPr>
            <a:xfrm rot="16200000">
              <a:off x="785134" y="2604819"/>
              <a:ext cx="2179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Change in weights value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27AC9-5BDB-B7B9-205B-C6FAC2CFE9CA}"/>
                </a:ext>
              </a:extLst>
            </p:cNvPr>
            <p:cNvSpPr txBox="1"/>
            <p:nvPr/>
          </p:nvSpPr>
          <p:spPr>
            <a:xfrm>
              <a:off x="4277424" y="4412502"/>
              <a:ext cx="96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Epochs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14559F-A081-7EA7-DB33-6996B32ADB4D}"/>
                </a:ext>
              </a:extLst>
            </p:cNvPr>
            <p:cNvSpPr txBox="1"/>
            <p:nvPr/>
          </p:nvSpPr>
          <p:spPr>
            <a:xfrm>
              <a:off x="3110767" y="1423185"/>
              <a:ext cx="663678" cy="4910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∆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λ</a:t>
              </a:r>
              <a:r>
                <a:rPr lang="en-US" sz="2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ic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77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8C081BC-7E19-41E7-A94A-E19092A54C96}"/>
              </a:ext>
            </a:extLst>
          </p:cNvPr>
          <p:cNvGrpSpPr/>
          <p:nvPr/>
        </p:nvGrpSpPr>
        <p:grpSpPr>
          <a:xfrm>
            <a:off x="1163483" y="1554012"/>
            <a:ext cx="9865033" cy="3514002"/>
            <a:chOff x="106330" y="1752140"/>
            <a:chExt cx="9865033" cy="35140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87C6EE-078C-8B99-88BB-E5E99CF67C9C}"/>
                </a:ext>
              </a:extLst>
            </p:cNvPr>
            <p:cNvGrpSpPr/>
            <p:nvPr/>
          </p:nvGrpSpPr>
          <p:grpSpPr>
            <a:xfrm>
              <a:off x="5158665" y="1752140"/>
              <a:ext cx="4812698" cy="3378152"/>
              <a:chOff x="894889" y="1574174"/>
              <a:chExt cx="8890240" cy="46434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F179B8C-9557-63BB-918E-7AFD407346C7}"/>
                  </a:ext>
                </a:extLst>
              </p:cNvPr>
              <p:cNvGrpSpPr/>
              <p:nvPr/>
            </p:nvGrpSpPr>
            <p:grpSpPr>
              <a:xfrm>
                <a:off x="957475" y="1574174"/>
                <a:ext cx="8827654" cy="4375759"/>
                <a:chOff x="957475" y="1574174"/>
                <a:chExt cx="8827654" cy="437575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514DF13-B51D-F124-DB08-5C3D13A722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475" y="2062162"/>
                  <a:ext cx="8785600" cy="3887771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58CA0F67-8A3B-90A9-9BCB-6A1C27872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7303" t="22750" r="3128" b="67254"/>
                <a:stretch/>
              </p:blipFill>
              <p:spPr>
                <a:xfrm>
                  <a:off x="7187278" y="1574174"/>
                  <a:ext cx="2597851" cy="388620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FCCD59FF-EE5F-BE4B-80E5-D0B73930C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7131" t="13609" r="2841" b="76395"/>
                <a:stretch/>
              </p:blipFill>
              <p:spPr>
                <a:xfrm>
                  <a:off x="4549182" y="1574174"/>
                  <a:ext cx="2638096" cy="388620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F76D7F5-EBC6-D6F0-667B-5DC4AFE84A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7359" t="5956" r="2613" b="85479"/>
                <a:stretch/>
              </p:blipFill>
              <p:spPr>
                <a:xfrm>
                  <a:off x="1702125" y="1649706"/>
                  <a:ext cx="2638096" cy="332983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7497FA-8966-E408-A9A2-19BDCA0A3A29}"/>
                  </a:ext>
                </a:extLst>
              </p:cNvPr>
              <p:cNvSpPr txBox="1"/>
              <p:nvPr/>
            </p:nvSpPr>
            <p:spPr>
              <a:xfrm rot="16200000">
                <a:off x="-728337" y="3586020"/>
                <a:ext cx="3714956" cy="46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Aqueous concentration (kg·m</a:t>
                </a:r>
                <a:r>
                  <a:rPr lang="en-US" sz="1400" b="1" baseline="30000" dirty="0"/>
                  <a:t>-3</a:t>
                </a:r>
                <a:r>
                  <a:rPr lang="en-US" sz="1400" b="1" dirty="0"/>
                  <a:t>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1AE2FA-AA88-EC9B-ED93-C062E8F7F0BC}"/>
                  </a:ext>
                </a:extLst>
              </p:cNvPr>
              <p:cNvSpPr txBox="1"/>
              <p:nvPr/>
            </p:nvSpPr>
            <p:spPr>
              <a:xfrm>
                <a:off x="5181542" y="5909828"/>
                <a:ext cx="3539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Time (seconds)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A546CD-38D5-1ADF-9999-0D767561F365}"/>
                </a:ext>
              </a:extLst>
            </p:cNvPr>
            <p:cNvGrpSpPr/>
            <p:nvPr/>
          </p:nvGrpSpPr>
          <p:grpSpPr>
            <a:xfrm>
              <a:off x="106330" y="1752140"/>
              <a:ext cx="4998083" cy="3514002"/>
              <a:chOff x="1721221" y="1206277"/>
              <a:chExt cx="4998083" cy="351400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1C86AC2-6DB1-4E75-2BD0-433464B13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6606" y="1206277"/>
                <a:ext cx="4812698" cy="333968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BB4473-7191-842D-2791-69535381D0E3}"/>
                  </a:ext>
                </a:extLst>
              </p:cNvPr>
              <p:cNvSpPr/>
              <p:nvPr/>
            </p:nvSpPr>
            <p:spPr>
              <a:xfrm>
                <a:off x="2521974" y="1474838"/>
                <a:ext cx="4026310" cy="766139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3C76B8-BFF8-C5A1-DF76-DDF0348B32BF}"/>
                  </a:ext>
                </a:extLst>
              </p:cNvPr>
              <p:cNvSpPr txBox="1"/>
              <p:nvPr/>
            </p:nvSpPr>
            <p:spPr>
              <a:xfrm>
                <a:off x="3128728" y="1810089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is</a:t>
                </a:r>
                <a:endParaRPr lang="en-US" sz="2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409B19-F9DA-72CC-7308-A2948539F27F}"/>
                  </a:ext>
                </a:extLst>
              </p:cNvPr>
              <p:cNvSpPr txBox="1"/>
              <p:nvPr/>
            </p:nvSpPr>
            <p:spPr>
              <a:xfrm>
                <a:off x="4412593" y="1428989"/>
                <a:ext cx="83446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b1</a:t>
                </a:r>
                <a:endParaRPr lang="en-US" sz="2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49A7E7-8371-BC3E-E5F7-577A3A5EFA38}"/>
                  </a:ext>
                </a:extLst>
              </p:cNvPr>
              <p:cNvSpPr txBox="1"/>
              <p:nvPr/>
            </p:nvSpPr>
            <p:spPr>
              <a:xfrm>
                <a:off x="4488890" y="1810089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fc</a:t>
                </a:r>
                <a:endParaRPr lang="en-US" sz="2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D749E4-C23E-29BC-F2D6-E91693732B78}"/>
                  </a:ext>
                </a:extLst>
              </p:cNvPr>
              <p:cNvSpPr txBox="1"/>
              <p:nvPr/>
            </p:nvSpPr>
            <p:spPr>
              <a:xfrm>
                <a:off x="5902935" y="1436961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endParaRPr lang="en-US" sz="2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87D070-875C-EDF8-B53D-9ADEE9FC6C62}"/>
                  </a:ext>
                </a:extLst>
              </p:cNvPr>
              <p:cNvSpPr txBox="1"/>
              <p:nvPr/>
            </p:nvSpPr>
            <p:spPr>
              <a:xfrm>
                <a:off x="5848684" y="1814170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j</a:t>
                </a:r>
                <a:endParaRPr lang="en-US" sz="2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CA6A10-111F-AF27-EB09-0438BF574E4F}"/>
                  </a:ext>
                </a:extLst>
              </p:cNvPr>
              <p:cNvSpPr txBox="1"/>
              <p:nvPr/>
            </p:nvSpPr>
            <p:spPr>
              <a:xfrm rot="16200000">
                <a:off x="785134" y="2604819"/>
                <a:ext cx="2179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Change in weights value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703F54-086F-F781-7815-9278FE142F85}"/>
                  </a:ext>
                </a:extLst>
              </p:cNvPr>
              <p:cNvSpPr txBox="1"/>
              <p:nvPr/>
            </p:nvSpPr>
            <p:spPr>
              <a:xfrm>
                <a:off x="4277424" y="4412502"/>
                <a:ext cx="969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Epochs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D67CC2-0CCE-65D1-AE58-40F244F0BDF7}"/>
                  </a:ext>
                </a:extLst>
              </p:cNvPr>
              <p:cNvSpPr txBox="1"/>
              <p:nvPr/>
            </p:nvSpPr>
            <p:spPr>
              <a:xfrm>
                <a:off x="3110767" y="1423185"/>
                <a:ext cx="663678" cy="4910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ic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6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15371-FC4E-0707-FFF4-18D1A33A39F5}"/>
              </a:ext>
            </a:extLst>
          </p:cNvPr>
          <p:cNvGrpSpPr/>
          <p:nvPr/>
        </p:nvGrpSpPr>
        <p:grpSpPr>
          <a:xfrm>
            <a:off x="0" y="1597603"/>
            <a:ext cx="10190806" cy="3662794"/>
            <a:chOff x="4249830" y="1523207"/>
            <a:chExt cx="10190806" cy="3662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A546CD-38D5-1ADF-9999-0D767561F365}"/>
                </a:ext>
              </a:extLst>
            </p:cNvPr>
            <p:cNvGrpSpPr/>
            <p:nvPr/>
          </p:nvGrpSpPr>
          <p:grpSpPr>
            <a:xfrm>
              <a:off x="4249830" y="1671999"/>
              <a:ext cx="4998083" cy="3514002"/>
              <a:chOff x="1721221" y="1206277"/>
              <a:chExt cx="4998083" cy="351400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1C86AC2-6DB1-4E75-2BD0-433464B13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06606" y="1206277"/>
                <a:ext cx="4812698" cy="333968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BB4473-7191-842D-2791-69535381D0E3}"/>
                  </a:ext>
                </a:extLst>
              </p:cNvPr>
              <p:cNvSpPr/>
              <p:nvPr/>
            </p:nvSpPr>
            <p:spPr>
              <a:xfrm>
                <a:off x="2521974" y="1474838"/>
                <a:ext cx="4026310" cy="766139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3C76B8-BFF8-C5A1-DF76-DDF0348B32BF}"/>
                  </a:ext>
                </a:extLst>
              </p:cNvPr>
              <p:cNvSpPr txBox="1"/>
              <p:nvPr/>
            </p:nvSpPr>
            <p:spPr>
              <a:xfrm>
                <a:off x="3128728" y="1810089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is</a:t>
                </a:r>
                <a:endParaRPr lang="en-US" sz="2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409B19-F9DA-72CC-7308-A2948539F27F}"/>
                  </a:ext>
                </a:extLst>
              </p:cNvPr>
              <p:cNvSpPr txBox="1"/>
              <p:nvPr/>
            </p:nvSpPr>
            <p:spPr>
              <a:xfrm>
                <a:off x="4412593" y="1428989"/>
                <a:ext cx="83446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b1</a:t>
                </a:r>
                <a:endParaRPr lang="en-US" sz="2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49A7E7-8371-BC3E-E5F7-577A3A5EFA38}"/>
                  </a:ext>
                </a:extLst>
              </p:cNvPr>
              <p:cNvSpPr txBox="1"/>
              <p:nvPr/>
            </p:nvSpPr>
            <p:spPr>
              <a:xfrm>
                <a:off x="4488890" y="1810089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fc</a:t>
                </a:r>
                <a:endParaRPr lang="en-US" sz="2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D749E4-C23E-29BC-F2D6-E91693732B78}"/>
                  </a:ext>
                </a:extLst>
              </p:cNvPr>
              <p:cNvSpPr txBox="1"/>
              <p:nvPr/>
            </p:nvSpPr>
            <p:spPr>
              <a:xfrm>
                <a:off x="5902935" y="1436961"/>
                <a:ext cx="66367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endParaRPr lang="en-US" sz="2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87D070-875C-EDF8-B53D-9ADEE9FC6C62}"/>
                  </a:ext>
                </a:extLst>
              </p:cNvPr>
              <p:cNvSpPr txBox="1"/>
              <p:nvPr/>
            </p:nvSpPr>
            <p:spPr>
              <a:xfrm>
                <a:off x="5848683" y="1814170"/>
                <a:ext cx="775897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b2</a:t>
                </a:r>
                <a:endParaRPr lang="en-US" sz="2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CA6A10-111F-AF27-EB09-0438BF574E4F}"/>
                  </a:ext>
                </a:extLst>
              </p:cNvPr>
              <p:cNvSpPr txBox="1"/>
              <p:nvPr/>
            </p:nvSpPr>
            <p:spPr>
              <a:xfrm rot="16200000">
                <a:off x="785134" y="2604819"/>
                <a:ext cx="2179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Change in weights value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703F54-086F-F781-7815-9278FE142F85}"/>
                  </a:ext>
                </a:extLst>
              </p:cNvPr>
              <p:cNvSpPr txBox="1"/>
              <p:nvPr/>
            </p:nvSpPr>
            <p:spPr>
              <a:xfrm>
                <a:off x="4277424" y="4412502"/>
                <a:ext cx="969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Epochs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D67CC2-0CCE-65D1-AE58-40F244F0BDF7}"/>
                  </a:ext>
                </a:extLst>
              </p:cNvPr>
              <p:cNvSpPr txBox="1"/>
              <p:nvPr/>
            </p:nvSpPr>
            <p:spPr>
              <a:xfrm>
                <a:off x="3110767" y="1423185"/>
                <a:ext cx="663678" cy="4910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∆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λ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ic</a:t>
                </a:r>
                <a:endParaRPr lang="en-US" sz="22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C209B-28E6-9788-8674-B7039289B92F}"/>
                </a:ext>
              </a:extLst>
            </p:cNvPr>
            <p:cNvGrpSpPr/>
            <p:nvPr/>
          </p:nvGrpSpPr>
          <p:grpSpPr>
            <a:xfrm>
              <a:off x="9302165" y="1523207"/>
              <a:ext cx="5138471" cy="3508905"/>
              <a:chOff x="-936584" y="1692430"/>
              <a:chExt cx="5138471" cy="350890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60CC365-40F4-9592-8EB5-242C860EC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10811" y="1692430"/>
                <a:ext cx="4812698" cy="333968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8E4E6-BD4C-7442-6F52-E5D6E6006C95}"/>
                  </a:ext>
                </a:extLst>
              </p:cNvPr>
              <p:cNvSpPr txBox="1"/>
              <p:nvPr/>
            </p:nvSpPr>
            <p:spPr>
              <a:xfrm rot="16200000">
                <a:off x="-1082418" y="3187952"/>
                <a:ext cx="599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Loss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3BA942-68D4-DC06-13E0-B83D1BA9D24F}"/>
                  </a:ext>
                </a:extLst>
              </p:cNvPr>
              <p:cNvSpPr txBox="1"/>
              <p:nvPr/>
            </p:nvSpPr>
            <p:spPr>
              <a:xfrm>
                <a:off x="1678691" y="4893558"/>
                <a:ext cx="969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Epochs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2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457C7DB-927A-76C2-B408-A925C7A1D2F9}"/>
              </a:ext>
            </a:extLst>
          </p:cNvPr>
          <p:cNvGrpSpPr/>
          <p:nvPr/>
        </p:nvGrpSpPr>
        <p:grpSpPr>
          <a:xfrm>
            <a:off x="847687" y="1546872"/>
            <a:ext cx="10496626" cy="3764255"/>
            <a:chOff x="1604212" y="1674020"/>
            <a:chExt cx="10496626" cy="37642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308C51-4C62-46FB-C6ED-BBFDFE4489AD}"/>
                </a:ext>
              </a:extLst>
            </p:cNvPr>
            <p:cNvGrpSpPr/>
            <p:nvPr/>
          </p:nvGrpSpPr>
          <p:grpSpPr>
            <a:xfrm>
              <a:off x="1604212" y="1881002"/>
              <a:ext cx="10496626" cy="3557273"/>
              <a:chOff x="-234217" y="1109600"/>
              <a:chExt cx="12335056" cy="432867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271AEB8-7ACA-2FF6-4C16-25CE129DD0B4}"/>
                  </a:ext>
                </a:extLst>
              </p:cNvPr>
              <p:cNvGrpSpPr/>
              <p:nvPr/>
            </p:nvGrpSpPr>
            <p:grpSpPr>
              <a:xfrm>
                <a:off x="6169687" y="1109600"/>
                <a:ext cx="5931152" cy="4328675"/>
                <a:chOff x="1998129" y="1532785"/>
                <a:chExt cx="8148065" cy="4600397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BE2024F-92BC-3DA4-0E98-FD48575BA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710" b="5668"/>
                <a:stretch/>
              </p:blipFill>
              <p:spPr>
                <a:xfrm>
                  <a:off x="2277979" y="2090545"/>
                  <a:ext cx="7868215" cy="3684614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C1D2B1A-637C-928B-4E0A-D7FD7B055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92" t="6714" r="42882" b="84072"/>
                <a:stretch/>
              </p:blipFill>
              <p:spPr>
                <a:xfrm>
                  <a:off x="6317384" y="1693487"/>
                  <a:ext cx="3599543" cy="346814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ED36817D-79E1-D7D4-2ECE-BC0CA9D98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92" t="15238" r="42882" b="75548"/>
                <a:stretch/>
              </p:blipFill>
              <p:spPr>
                <a:xfrm>
                  <a:off x="2717828" y="1532785"/>
                  <a:ext cx="3599556" cy="346815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CF6D9E-11E0-4537-B6A9-B842772526EC}"/>
                    </a:ext>
                  </a:extLst>
                </p:cNvPr>
                <p:cNvSpPr txBox="1"/>
                <p:nvPr/>
              </p:nvSpPr>
              <p:spPr>
                <a:xfrm rot="16200000">
                  <a:off x="574837" y="3485362"/>
                  <a:ext cx="3302567" cy="455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Aqueous concentration (kg·m</a:t>
                  </a:r>
                  <a:r>
                    <a:rPr lang="en-US" sz="1400" b="1" baseline="30000" dirty="0"/>
                    <a:t>-3</a:t>
                  </a:r>
                  <a:r>
                    <a:rPr lang="en-US" sz="1400" b="1" dirty="0"/>
                    <a:t>)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0DD499-D122-5304-B963-135961C9FA4D}"/>
                    </a:ext>
                  </a:extLst>
                </p:cNvPr>
                <p:cNvSpPr txBox="1"/>
                <p:nvPr/>
              </p:nvSpPr>
              <p:spPr>
                <a:xfrm>
                  <a:off x="5645349" y="5825405"/>
                  <a:ext cx="3539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Time (seconds)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4FC12C4-58A9-886E-CCB7-37FA42552BCC}"/>
                  </a:ext>
                </a:extLst>
              </p:cNvPr>
              <p:cNvGrpSpPr/>
              <p:nvPr/>
            </p:nvGrpSpPr>
            <p:grpSpPr>
              <a:xfrm>
                <a:off x="-234217" y="1223550"/>
                <a:ext cx="6330217" cy="4214725"/>
                <a:chOff x="1444051" y="2797163"/>
                <a:chExt cx="10134575" cy="4214725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3C6A757-781F-36A7-C409-641C18A6ED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0101" t="1" b="6757"/>
                <a:stretch/>
              </p:blipFill>
              <p:spPr>
                <a:xfrm>
                  <a:off x="2138516" y="3245224"/>
                  <a:ext cx="9440110" cy="3509538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D3D9E77-6BB0-DC1E-8554-F99D091813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92" t="6714" r="42882" b="84072"/>
                <a:stretch/>
              </p:blipFill>
              <p:spPr>
                <a:xfrm>
                  <a:off x="7339726" y="2797163"/>
                  <a:ext cx="3599543" cy="346814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C42365B2-C337-9E79-575B-DB35C0E14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92" t="15238" r="42882" b="75548"/>
                <a:stretch/>
              </p:blipFill>
              <p:spPr>
                <a:xfrm>
                  <a:off x="2673429" y="2814691"/>
                  <a:ext cx="3599543" cy="346814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AC02C7-8C4E-4503-4CB7-40D72BA2BB2A}"/>
                    </a:ext>
                  </a:extLst>
                </p:cNvPr>
                <p:cNvSpPr txBox="1"/>
                <p:nvPr/>
              </p:nvSpPr>
              <p:spPr>
                <a:xfrm rot="16200000">
                  <a:off x="127032" y="4562245"/>
                  <a:ext cx="3210533" cy="57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Aqueous concentration (kg·m</a:t>
                  </a:r>
                  <a:r>
                    <a:rPr lang="en-US" sz="1400" b="1" baseline="30000" dirty="0"/>
                    <a:t>-3</a:t>
                  </a:r>
                  <a:r>
                    <a:rPr lang="en-US" sz="1400" b="1" dirty="0"/>
                    <a:t>)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2A8F1B-2678-4F35-AE61-27C5574163DF}"/>
                    </a:ext>
                  </a:extLst>
                </p:cNvPr>
                <p:cNvSpPr txBox="1"/>
                <p:nvPr/>
              </p:nvSpPr>
              <p:spPr>
                <a:xfrm>
                  <a:off x="6272971" y="6704111"/>
                  <a:ext cx="3539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Time (seconds)</a:t>
                  </a: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3C1956-9A20-71D7-F332-00A3D0BFAB9B}"/>
                </a:ext>
              </a:extLst>
            </p:cNvPr>
            <p:cNvSpPr txBox="1"/>
            <p:nvPr/>
          </p:nvSpPr>
          <p:spPr>
            <a:xfrm>
              <a:off x="2496413" y="1743666"/>
              <a:ext cx="167448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training dataset (tracer)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C0DFF-BDD6-FC26-CEB3-35D4BF62C35D}"/>
                </a:ext>
              </a:extLst>
            </p:cNvPr>
            <p:cNvSpPr txBox="1"/>
            <p:nvPr/>
          </p:nvSpPr>
          <p:spPr>
            <a:xfrm>
              <a:off x="4982216" y="1722702"/>
              <a:ext cx="19132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dw</a:t>
              </a:r>
              <a:r>
                <a:rPr lang="en-US" sz="1600" dirty="0"/>
                <a:t>-PINN prediction (tracer)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2D4906-88AE-B792-3F87-479F5150CA4D}"/>
                </a:ext>
              </a:extLst>
            </p:cNvPr>
            <p:cNvSpPr txBox="1"/>
            <p:nvPr/>
          </p:nvSpPr>
          <p:spPr>
            <a:xfrm>
              <a:off x="7804606" y="1674020"/>
              <a:ext cx="1870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Training dataset</a:t>
              </a:r>
            </a:p>
            <a:p>
              <a:pPr algn="ctr"/>
              <a:r>
                <a:rPr lang="en-US" sz="1600" dirty="0"/>
                <a:t>(ENPs)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E33A8F-1D88-8072-26D3-B52716195A67}"/>
                </a:ext>
              </a:extLst>
            </p:cNvPr>
            <p:cNvSpPr txBox="1"/>
            <p:nvPr/>
          </p:nvSpPr>
          <p:spPr>
            <a:xfrm>
              <a:off x="9991630" y="1674020"/>
              <a:ext cx="19132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dw</a:t>
              </a:r>
              <a:r>
                <a:rPr lang="en-US" sz="1600" dirty="0"/>
                <a:t>-PINN prediction  (ENPs)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8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BE7707-B99A-2FB7-5565-A542A6D6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7369" y="752958"/>
            <a:ext cx="9218810" cy="57722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48BE05-A3AE-CEAC-614A-119C9D3FE256}"/>
              </a:ext>
            </a:extLst>
          </p:cNvPr>
          <p:cNvCxnSpPr/>
          <p:nvPr/>
        </p:nvCxnSpPr>
        <p:spPr>
          <a:xfrm>
            <a:off x="7197214" y="2323900"/>
            <a:ext cx="516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4A69D1-2F72-7A21-8998-A0159E29ED8F}"/>
              </a:ext>
            </a:extLst>
          </p:cNvPr>
          <p:cNvSpPr txBox="1"/>
          <p:nvPr/>
        </p:nvSpPr>
        <p:spPr>
          <a:xfrm>
            <a:off x="7860890" y="2064774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9028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33962DD793BA49BB2070AB61D72EA5" ma:contentTypeVersion="11" ma:contentTypeDescription="Crear nuevo documento." ma:contentTypeScope="" ma:versionID="8277d21a791847409a41879af06de50b">
  <xsd:schema xmlns:xsd="http://www.w3.org/2001/XMLSchema" xmlns:xs="http://www.w3.org/2001/XMLSchema" xmlns:p="http://schemas.microsoft.com/office/2006/metadata/properties" xmlns:ns3="f0f2b805-9786-4022-beda-0d2573520238" xmlns:ns4="e6ff469f-65b5-482f-be3d-99b0b082eb42" targetNamespace="http://schemas.microsoft.com/office/2006/metadata/properties" ma:root="true" ma:fieldsID="e6d243ea215d408e2e4e2a31ac252899" ns3:_="" ns4:_="">
    <xsd:import namespace="f0f2b805-9786-4022-beda-0d2573520238"/>
    <xsd:import namespace="e6ff469f-65b5-482f-be3d-99b0b082eb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2b805-9786-4022-beda-0d2573520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f469f-65b5-482f-be3d-99b0b082eb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DD8DEE-109E-46A3-A780-970B85A30F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5F98DF-F08E-4AAF-8B87-70BC36C24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f2b805-9786-4022-beda-0d2573520238"/>
    <ds:schemaRef ds:uri="e6ff469f-65b5-482f-be3d-99b0b082e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29177B-4FDB-427E-8D65-23B046EB7372}">
  <ds:schemaRefs>
    <ds:schemaRef ds:uri="f0f2b805-9786-4022-beda-0d257352023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e6ff469f-65b5-482f-be3d-99b0b082eb4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328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Shikhar</dc:creator>
  <cp:lastModifiedBy>Shikhar Nilabh</cp:lastModifiedBy>
  <cp:revision>10</cp:revision>
  <dcterms:created xsi:type="dcterms:W3CDTF">2022-09-18T10:59:59Z</dcterms:created>
  <dcterms:modified xsi:type="dcterms:W3CDTF">2022-11-04T12:23:52Z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0x0101004633962DD793BA49BB2070AB61D72EA5</vt:lpwstr>
  </property>
</Properties>
</file>