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9" r:id="rId1"/>
  </p:sldMasterIdLst>
  <p:sldIdLst>
    <p:sldId id="256" r:id="rId2"/>
    <p:sldId id="290" r:id="rId3"/>
    <p:sldId id="292" r:id="rId4"/>
    <p:sldId id="277" r:id="rId5"/>
    <p:sldId id="257" r:id="rId6"/>
    <p:sldId id="291" r:id="rId7"/>
    <p:sldId id="262" r:id="rId8"/>
    <p:sldId id="259" r:id="rId9"/>
    <p:sldId id="276" r:id="rId10"/>
    <p:sldId id="261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4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9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231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73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548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51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48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9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5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5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1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6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6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p/prime-borrower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vestopedia.com/terms/l/lender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9423875" y="4114780"/>
            <a:ext cx="2328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dirty="0"/>
              <a:t>MEMBERS:</a:t>
            </a:r>
            <a:endParaRPr lang="en-IN" altLang="en-US" dirty="0"/>
          </a:p>
          <a:p>
            <a:r>
              <a:rPr lang="en-IN" altLang="en-US" dirty="0"/>
              <a:t>SHIKHA RANI</a:t>
            </a:r>
          </a:p>
          <a:p>
            <a:r>
              <a:rPr lang="en-IN" altLang="en-US" dirty="0"/>
              <a:t>SHELLY RAOTEY</a:t>
            </a:r>
          </a:p>
          <a:p>
            <a:r>
              <a:rPr lang="en-IN" altLang="en-US" dirty="0"/>
              <a:t>PRATIBHA SHARMA</a:t>
            </a:r>
          </a:p>
          <a:p>
            <a:r>
              <a:rPr lang="en-IN" altLang="en-US" dirty="0"/>
              <a:t>RASHI JAISWAL</a:t>
            </a:r>
          </a:p>
          <a:p>
            <a:r>
              <a:rPr lang="en-IN" altLang="en-US" dirty="0"/>
              <a:t>RISHIKA JAISWAL</a:t>
            </a:r>
          </a:p>
          <a:p>
            <a:r>
              <a:rPr lang="en-IN" altLang="en-US" dirty="0"/>
              <a:t>RITESHWARI SINGH</a:t>
            </a:r>
          </a:p>
          <a:p>
            <a:r>
              <a:rPr lang="en-IN" altLang="en-US" dirty="0"/>
              <a:t>SADHNA </a:t>
            </a:r>
          </a:p>
          <a:p>
            <a:endParaRPr lang="en-I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D8DBC3-A579-4AC4-9EDB-17B2596DB0F1}"/>
              </a:ext>
            </a:extLst>
          </p:cNvPr>
          <p:cNvSpPr/>
          <p:nvPr/>
        </p:nvSpPr>
        <p:spPr>
          <a:xfrm>
            <a:off x="2447542" y="2161794"/>
            <a:ext cx="6976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</a:t>
            </a:r>
            <a:r>
              <a:rPr lang="en-IN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MI LOAN CALCULATOR</a:t>
            </a:r>
            <a:endParaRPr lang="en-IN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003F1-8F76-46F6-ABFA-60DAA85E207F}"/>
              </a:ext>
            </a:extLst>
          </p:cNvPr>
          <p:cNvSpPr txBox="1"/>
          <p:nvPr/>
        </p:nvSpPr>
        <p:spPr>
          <a:xfrm>
            <a:off x="1442125" y="4945776"/>
            <a:ext cx="2760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b="1" dirty="0"/>
              <a:t>SUBMITTED TO:</a:t>
            </a:r>
          </a:p>
          <a:p>
            <a:r>
              <a:rPr lang="en-IN" altLang="en-US" dirty="0"/>
              <a:t>MR. RAJESH CHAUDHARY</a:t>
            </a:r>
          </a:p>
          <a:p>
            <a:r>
              <a:rPr lang="en-IN" altLang="en-US" dirty="0"/>
              <a:t>MRS. RAVITA PARVANI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C7C04-C498-47CC-A77D-2D012C683F5B}"/>
              </a:ext>
            </a:extLst>
          </p:cNvPr>
          <p:cNvSpPr/>
          <p:nvPr/>
        </p:nvSpPr>
        <p:spPr>
          <a:xfrm>
            <a:off x="2677500" y="261971"/>
            <a:ext cx="6136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SHE ARISE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62C58D-B9C1-45F6-A18F-6214A4BA8840}"/>
              </a:ext>
            </a:extLst>
          </p:cNvPr>
          <p:cNvSpPr txBox="1"/>
          <p:nvPr/>
        </p:nvSpPr>
        <p:spPr>
          <a:xfrm flipH="1">
            <a:off x="4899496" y="1605064"/>
            <a:ext cx="190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PROJECT  ON</a:t>
            </a:r>
            <a:endParaRPr lang="en-IN" b="1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FEB452-AB59-48EE-883D-2E0B97081882}"/>
              </a:ext>
            </a:extLst>
          </p:cNvPr>
          <p:cNvSpPr/>
          <p:nvPr/>
        </p:nvSpPr>
        <p:spPr>
          <a:xfrm>
            <a:off x="10412852" y="318600"/>
            <a:ext cx="1556425" cy="147113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sz="48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Proposition: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u="sng" dirty="0"/>
              <a:t>Social Impacts :</a:t>
            </a:r>
            <a:endParaRPr lang="en-IN" dirty="0"/>
          </a:p>
          <a:p>
            <a:r>
              <a:rPr lang="en-IN" dirty="0"/>
              <a:t>Eliminating Human error.</a:t>
            </a:r>
          </a:p>
          <a:p>
            <a:r>
              <a:rPr lang="en-IN" dirty="0"/>
              <a:t>Improve productivity or increased quality of production</a:t>
            </a:r>
          </a:p>
          <a:p>
            <a:r>
              <a:rPr lang="en-IN" dirty="0"/>
              <a:t>Continuously monitoring payment.</a:t>
            </a:r>
          </a:p>
          <a:p>
            <a:r>
              <a:rPr lang="en-IN" dirty="0"/>
              <a:t>Real time data and current scheme.</a:t>
            </a:r>
          </a:p>
          <a:p>
            <a:r>
              <a:rPr lang="en-IN" dirty="0"/>
              <a:t>Improved Principal</a:t>
            </a:r>
          </a:p>
          <a:p>
            <a:r>
              <a:rPr lang="en-IN" dirty="0">
                <a:sym typeface="+mn-ea"/>
              </a:rPr>
              <a:t>Improves GDP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3495" y="2829560"/>
            <a:ext cx="4525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671" y="1691005"/>
            <a:ext cx="7403640" cy="4622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C681F1-00C0-473D-A1B5-FDCB8729A599}"/>
              </a:ext>
            </a:extLst>
          </p:cNvPr>
          <p:cNvSpPr/>
          <p:nvPr/>
        </p:nvSpPr>
        <p:spPr>
          <a:xfrm>
            <a:off x="2319711" y="121345"/>
            <a:ext cx="666240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en-US" sz="9600" dirty="0"/>
              <a:t>WHAT IS EMI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FC501-12D7-487A-AAFD-AC31BFF3805D}"/>
              </a:ext>
            </a:extLst>
          </p:cNvPr>
          <p:cNvSpPr/>
          <p:nvPr/>
        </p:nvSpPr>
        <p:spPr>
          <a:xfrm>
            <a:off x="7918315" y="1691005"/>
            <a:ext cx="3988340" cy="46228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600" b="0" i="0" dirty="0">
                <a:solidFill>
                  <a:srgbClr val="111111"/>
                </a:solidFill>
                <a:effectLst/>
                <a:latin typeface="SourceSansPro"/>
              </a:rPr>
              <a:t>An equated monthly installment (EMI) is a fixed payment amount made by a </a:t>
            </a:r>
            <a:r>
              <a:rPr lang="en-US" sz="3600" b="0" i="0" u="sng" dirty="0">
                <a:solidFill>
                  <a:srgbClr val="2C40D0"/>
                </a:solidFill>
                <a:effectLst/>
                <a:latin typeface="SourceSansPro"/>
                <a:hlinkClick r:id="rId3"/>
              </a:rPr>
              <a:t>borrower</a:t>
            </a:r>
            <a:r>
              <a:rPr lang="en-US" sz="3600" b="0" i="0" dirty="0">
                <a:solidFill>
                  <a:srgbClr val="111111"/>
                </a:solidFill>
                <a:effectLst/>
                <a:latin typeface="SourceSansPro"/>
              </a:rPr>
              <a:t> to a </a:t>
            </a:r>
            <a:r>
              <a:rPr lang="en-US" sz="3600" b="0" i="0" u="sng" dirty="0">
                <a:solidFill>
                  <a:srgbClr val="2C40D0"/>
                </a:solidFill>
                <a:effectLst/>
                <a:latin typeface="SourceSansPro"/>
                <a:hlinkClick r:id="rId4"/>
              </a:rPr>
              <a:t>lender</a:t>
            </a:r>
            <a:r>
              <a:rPr lang="en-US" sz="3600" b="0" i="0" dirty="0">
                <a:solidFill>
                  <a:srgbClr val="111111"/>
                </a:solidFill>
                <a:effectLst/>
                <a:latin typeface="SourceSansPro"/>
              </a:rPr>
              <a:t> at a specified date each calendar month</a:t>
            </a:r>
            <a:r>
              <a:rPr lang="en-US" sz="36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EF01-48F1-4E3D-B3BB-C7ADB6A0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087" y="303097"/>
            <a:ext cx="7095825" cy="698852"/>
          </a:xfrm>
        </p:spPr>
        <p:txBody>
          <a:bodyPr/>
          <a:lstStyle/>
          <a:p>
            <a:r>
              <a:rPr lang="en-US" dirty="0"/>
              <a:t>Front Page View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222CDB-128F-4E66-9819-0EA84749E1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226" y="1001949"/>
            <a:ext cx="6795283" cy="572122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D841ED-7CCE-4E3D-92D5-8EE749F6B6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5" y="1186774"/>
            <a:ext cx="4313238" cy="5368129"/>
          </a:xfrm>
        </p:spPr>
      </p:pic>
    </p:spTree>
    <p:extLst>
      <p:ext uri="{BB962C8B-B14F-4D97-AF65-F5344CB8AC3E}">
        <p14:creationId xmlns:p14="http://schemas.microsoft.com/office/powerpoint/2010/main" val="54139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189426" y="2431915"/>
            <a:ext cx="4313238" cy="38019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27330" y="408940"/>
            <a:ext cx="11397615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b="1" dirty="0"/>
              <a:t>Desktop based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b="1" dirty="0"/>
              <a:t>User/Admin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b="1" dirty="0"/>
              <a:t>Reports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BCC77BDB-41BB-429C-8160-8C7D710DC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201" y="2283789"/>
            <a:ext cx="4084642" cy="39908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475" y="800735"/>
            <a:ext cx="1920240" cy="6254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b="1"/>
              <a:t>INPUT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985" y="2892425"/>
            <a:ext cx="2395855" cy="848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b="1" dirty="0"/>
              <a:t>DATA PROCESSING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26390" y="5207635"/>
            <a:ext cx="1965325" cy="565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b="1"/>
              <a:t>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4220" y="800735"/>
            <a:ext cx="2486025" cy="5657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b="1" dirty="0"/>
              <a:t> USERNAME &amp; PASSWORD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5320" y="2155825"/>
            <a:ext cx="3021965" cy="19792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b="1" dirty="0"/>
              <a:t>U</a:t>
            </a:r>
            <a:r>
              <a:rPr lang="en-IN" altLang="en-US" b="1" dirty="0"/>
              <a:t>SING COMPOUND INTEREST FORMULA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20" y="4984115"/>
            <a:ext cx="3096260" cy="7886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b="1" dirty="0"/>
              <a:t>P</a:t>
            </a:r>
            <a:r>
              <a:rPr lang="en-IN" altLang="en-US" b="1" dirty="0"/>
              <a:t>AYABLE AMOUNT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83600" y="637540"/>
            <a:ext cx="3290570" cy="53587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b="1"/>
          </a:p>
        </p:txBody>
      </p: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 flipV="1">
            <a:off x="2291715" y="1083945"/>
            <a:ext cx="2262505" cy="29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 flipV="1">
            <a:off x="2529840" y="3302000"/>
            <a:ext cx="195008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7487285" y="3077210"/>
            <a:ext cx="937260" cy="6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2291715" y="5490210"/>
            <a:ext cx="214376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692515" y="1024255"/>
            <a:ext cx="2515870" cy="5067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BASIC DETAILS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752205" y="1976755"/>
            <a:ext cx="2471420" cy="4914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CLIENT Personal Details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544560" y="2810510"/>
            <a:ext cx="2961640" cy="6699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Loan File Detail &amp; Loan Evaluation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641499" y="3731451"/>
            <a:ext cx="2872740" cy="990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/>
              <a:t>Loan Issue</a:t>
            </a:r>
            <a:endParaRPr lang="en-IN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826500" y="4969510"/>
            <a:ext cx="2337435" cy="5949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/>
              <a:t>R</a:t>
            </a:r>
            <a:r>
              <a:rPr lang="en-IN" altLang="en-US" dirty="0" err="1"/>
              <a:t>eports</a:t>
            </a:r>
            <a:endParaRPr lang="en-IN" altLang="en-US" dirty="0"/>
          </a:p>
        </p:txBody>
      </p:sp>
      <p:sp>
        <p:nvSpPr>
          <p:cNvPr id="23" name="Text Box 22"/>
          <p:cNvSpPr txBox="1"/>
          <p:nvPr/>
        </p:nvSpPr>
        <p:spPr>
          <a:xfrm>
            <a:off x="8945880" y="6100445"/>
            <a:ext cx="2560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b="1"/>
              <a:t>DATA PROCESSING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2589530" y="250190"/>
            <a:ext cx="541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000" b="1" u="sng"/>
              <a:t>PROPOSED SYSTEM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314182-7F33-4B5B-916E-DEF4C8D5C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0" y="683579"/>
            <a:ext cx="11101185" cy="5637321"/>
          </a:xfrm>
        </p:spPr>
      </p:pic>
    </p:spTree>
    <p:extLst>
      <p:ext uri="{BB962C8B-B14F-4D97-AF65-F5344CB8AC3E}">
        <p14:creationId xmlns:p14="http://schemas.microsoft.com/office/powerpoint/2010/main" val="365162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31060" cy="80327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b="1" u="sng" dirty="0">
                <a:solidFill>
                  <a:schemeClr val="accent3"/>
                </a:solidFill>
                <a:effectLst/>
              </a:rPr>
              <a:t>Working: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38910"/>
            <a:ext cx="10897870" cy="4738370"/>
          </a:xfrm>
        </p:spPr>
        <p:txBody>
          <a:bodyPr>
            <a:normAutofit/>
          </a:bodyPr>
          <a:lstStyle/>
          <a:p>
            <a:r>
              <a:rPr lang="en-IN" dirty="0"/>
              <a:t>We plan to </a:t>
            </a:r>
            <a:r>
              <a:rPr lang="en-IN" u="sng" dirty="0"/>
              <a:t>integrate Compound Interest formula and Desktop application</a:t>
            </a:r>
            <a:r>
              <a:rPr lang="en-IN" dirty="0"/>
              <a:t> to store the amount of a items to calculate particular </a:t>
            </a:r>
            <a:r>
              <a:rPr lang="en-IN" u="sng" dirty="0"/>
              <a:t>monthly EMI</a:t>
            </a:r>
            <a:r>
              <a:rPr lang="en-IN" dirty="0"/>
              <a:t> with the help of additional information gathered with by users input which will be ask each users. There will be certain </a:t>
            </a:r>
            <a:r>
              <a:rPr lang="en-IN" u="sng" dirty="0"/>
              <a:t>manually fed data </a:t>
            </a:r>
            <a:r>
              <a:rPr lang="en-IN" dirty="0"/>
              <a:t>by the users on the desktop application about the amount of the items in specific his salary.</a:t>
            </a:r>
          </a:p>
          <a:p>
            <a:endParaRPr lang="en-IN" dirty="0"/>
          </a:p>
          <a:p>
            <a:r>
              <a:rPr lang="en-IN" dirty="0"/>
              <a:t>The Desktop application will provide the processed data automatically such as </a:t>
            </a:r>
            <a:r>
              <a:rPr lang="en-IN" i="1" dirty="0"/>
              <a:t>monthly payable amount</a:t>
            </a:r>
            <a:r>
              <a:rPr lang="en-IN" dirty="0"/>
              <a:t>, which will be stored in the user’s database for a traction.</a:t>
            </a:r>
          </a:p>
          <a:p>
            <a:endParaRPr lang="en-IN" dirty="0"/>
          </a:p>
          <a:p>
            <a:r>
              <a:rPr lang="en-IN" dirty="0"/>
              <a:t>We will process the data which is stores by the user by using forms and figure out the best payable amount on monthly basis. The values fetched by the calculator.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7820" y="719455"/>
            <a:ext cx="2397125" cy="5505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U</a:t>
            </a:r>
            <a:r>
              <a:rPr lang="en-IN" altLang="en-US" dirty="0">
                <a:solidFill>
                  <a:schemeClr val="bg1"/>
                </a:solidFill>
              </a:rPr>
              <a:t>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524375" y="2527935"/>
            <a:ext cx="2069465" cy="6248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Client personal Detail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7945" y="1172845"/>
            <a:ext cx="1817370" cy="521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 Database</a:t>
            </a:r>
          </a:p>
        </p:txBody>
      </p:sp>
      <p:sp>
        <p:nvSpPr>
          <p:cNvPr id="7" name="Oval 6"/>
          <p:cNvSpPr/>
          <p:nvPr/>
        </p:nvSpPr>
        <p:spPr>
          <a:xfrm>
            <a:off x="13970" y="979805"/>
            <a:ext cx="1190625" cy="61023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dirty="0"/>
          </a:p>
        </p:txBody>
      </p:sp>
      <p:sp>
        <p:nvSpPr>
          <p:cNvPr id="8" name="Oval 7"/>
          <p:cNvSpPr/>
          <p:nvPr/>
        </p:nvSpPr>
        <p:spPr>
          <a:xfrm>
            <a:off x="2257425" y="2380615"/>
            <a:ext cx="1965960" cy="5511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dirty="0"/>
          </a:p>
        </p:txBody>
      </p:sp>
      <p:sp>
        <p:nvSpPr>
          <p:cNvPr id="9" name="Oval 8"/>
          <p:cNvSpPr/>
          <p:nvPr/>
        </p:nvSpPr>
        <p:spPr>
          <a:xfrm>
            <a:off x="13970" y="1753870"/>
            <a:ext cx="1191260" cy="5803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dirty="0"/>
          </a:p>
        </p:txBody>
      </p:sp>
      <p:sp>
        <p:nvSpPr>
          <p:cNvPr id="10" name="Oval 9"/>
          <p:cNvSpPr/>
          <p:nvPr/>
        </p:nvSpPr>
        <p:spPr>
          <a:xfrm>
            <a:off x="3311525" y="1724660"/>
            <a:ext cx="1563370" cy="65595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5770" y="2557780"/>
            <a:ext cx="1726565" cy="17418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On the basis of Predictive Analysis based on that formula &amp; Given 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5770" y="4849495"/>
            <a:ext cx="1697355" cy="12655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Best amount Is Suggested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63990" y="875665"/>
            <a:ext cx="2054860" cy="5359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/>
              <a:t>Basic Details</a:t>
            </a:r>
          </a:p>
        </p:txBody>
      </p:sp>
      <p:sp>
        <p:nvSpPr>
          <p:cNvPr id="14" name="Oval 13"/>
          <p:cNvSpPr/>
          <p:nvPr/>
        </p:nvSpPr>
        <p:spPr>
          <a:xfrm>
            <a:off x="9333230" y="1947545"/>
            <a:ext cx="1146175" cy="5803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Add</a:t>
            </a:r>
          </a:p>
        </p:txBody>
      </p:sp>
      <p:sp>
        <p:nvSpPr>
          <p:cNvPr id="15" name="Oval 14"/>
          <p:cNvSpPr/>
          <p:nvPr/>
        </p:nvSpPr>
        <p:spPr>
          <a:xfrm>
            <a:off x="10479405" y="1694180"/>
            <a:ext cx="1414780" cy="61023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/>
              <a:t>D</a:t>
            </a:r>
            <a:r>
              <a:rPr lang="en-IN" altLang="en-US" dirty="0"/>
              <a:t>OB</a:t>
            </a:r>
          </a:p>
        </p:txBody>
      </p:sp>
      <p:sp>
        <p:nvSpPr>
          <p:cNvPr id="16" name="Oval 15"/>
          <p:cNvSpPr/>
          <p:nvPr/>
        </p:nvSpPr>
        <p:spPr>
          <a:xfrm>
            <a:off x="7903845" y="1678940"/>
            <a:ext cx="1130935" cy="6254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/>
              <a:t>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511665" y="3317240"/>
            <a:ext cx="1890395" cy="5359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/>
              <a:t>L</a:t>
            </a:r>
            <a:r>
              <a:rPr lang="en-IN" altLang="en-US" dirty="0" err="1"/>
              <a:t>ogin</a:t>
            </a:r>
            <a:r>
              <a:rPr lang="en-IN" altLang="en-US" dirty="0"/>
              <a:t> user Name &amp; password</a:t>
            </a:r>
          </a:p>
        </p:txBody>
      </p:sp>
      <p:sp>
        <p:nvSpPr>
          <p:cNvPr id="18" name="Oval 17"/>
          <p:cNvSpPr/>
          <p:nvPr/>
        </p:nvSpPr>
        <p:spPr>
          <a:xfrm>
            <a:off x="7963535" y="4299585"/>
            <a:ext cx="1593215" cy="6553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dirty="0"/>
          </a:p>
        </p:txBody>
      </p:sp>
      <p:sp>
        <p:nvSpPr>
          <p:cNvPr id="19" name="Oval 18"/>
          <p:cNvSpPr/>
          <p:nvPr/>
        </p:nvSpPr>
        <p:spPr>
          <a:xfrm>
            <a:off x="7323455" y="3362325"/>
            <a:ext cx="1398905" cy="49085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dirty="0"/>
          </a:p>
        </p:txBody>
      </p:sp>
      <p:sp>
        <p:nvSpPr>
          <p:cNvPr id="20" name="Oval 19"/>
          <p:cNvSpPr/>
          <p:nvPr/>
        </p:nvSpPr>
        <p:spPr>
          <a:xfrm>
            <a:off x="10078720" y="4370070"/>
            <a:ext cx="1815465" cy="72961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91025" y="4172585"/>
            <a:ext cx="2202815" cy="6254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/>
              <a:t>DATABASE</a:t>
            </a:r>
          </a:p>
        </p:txBody>
      </p:sp>
      <p:sp>
        <p:nvSpPr>
          <p:cNvPr id="22" name="Oval 21"/>
          <p:cNvSpPr/>
          <p:nvPr/>
        </p:nvSpPr>
        <p:spPr>
          <a:xfrm>
            <a:off x="2573316" y="4686935"/>
            <a:ext cx="1369695" cy="59499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Value</a:t>
            </a:r>
          </a:p>
        </p:txBody>
      </p:sp>
      <p:sp>
        <p:nvSpPr>
          <p:cNvPr id="23" name="Oval 22"/>
          <p:cNvSpPr/>
          <p:nvPr/>
        </p:nvSpPr>
        <p:spPr>
          <a:xfrm>
            <a:off x="3706495" y="5758180"/>
            <a:ext cx="2127885" cy="5803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data</a:t>
            </a:r>
          </a:p>
        </p:txBody>
      </p:sp>
      <p:sp>
        <p:nvSpPr>
          <p:cNvPr id="24" name="Oval 23"/>
          <p:cNvSpPr/>
          <p:nvPr/>
        </p:nvSpPr>
        <p:spPr>
          <a:xfrm>
            <a:off x="6057900" y="5758180"/>
            <a:ext cx="1591945" cy="5505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dirty="0"/>
          </a:p>
        </p:txBody>
      </p:sp>
      <p:sp>
        <p:nvSpPr>
          <p:cNvPr id="25" name="Oval 24"/>
          <p:cNvSpPr/>
          <p:nvPr/>
        </p:nvSpPr>
        <p:spPr>
          <a:xfrm>
            <a:off x="6474460" y="4954270"/>
            <a:ext cx="1489075" cy="4914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dirty="0"/>
          </a:p>
        </p:txBody>
      </p:sp>
      <p:cxnSp>
        <p:nvCxnSpPr>
          <p:cNvPr id="26" name="Straight Connector 25"/>
          <p:cNvCxnSpPr>
            <a:stCxn id="6" idx="1"/>
          </p:cNvCxnSpPr>
          <p:nvPr/>
        </p:nvCxnSpPr>
        <p:spPr>
          <a:xfrm flipH="1" flipV="1">
            <a:off x="1145540" y="1172845"/>
            <a:ext cx="192405" cy="260985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59685" y="1708785"/>
            <a:ext cx="193675" cy="6997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endCxn id="10" idx="2"/>
          </p:cNvCxnSpPr>
          <p:nvPr/>
        </p:nvCxnSpPr>
        <p:spPr>
          <a:xfrm>
            <a:off x="2991485" y="1694180"/>
            <a:ext cx="320040" cy="358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stCxn id="6" idx="1"/>
            <a:endCxn id="9" idx="7"/>
          </p:cNvCxnSpPr>
          <p:nvPr/>
        </p:nvCxnSpPr>
        <p:spPr>
          <a:xfrm flipH="1">
            <a:off x="1030605" y="1433830"/>
            <a:ext cx="307340" cy="405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621790" y="1694180"/>
            <a:ext cx="238125" cy="8483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472565" y="4254500"/>
            <a:ext cx="15240" cy="491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endCxn id="16" idx="7"/>
          </p:cNvCxnSpPr>
          <p:nvPr/>
        </p:nvCxnSpPr>
        <p:spPr>
          <a:xfrm flipH="1">
            <a:off x="8869045" y="1396365"/>
            <a:ext cx="374650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endCxn id="14" idx="0"/>
          </p:cNvCxnSpPr>
          <p:nvPr/>
        </p:nvCxnSpPr>
        <p:spPr>
          <a:xfrm>
            <a:off x="9853930" y="1396365"/>
            <a:ext cx="52705" cy="5511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598150" y="1411605"/>
            <a:ext cx="197485" cy="3422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>
            <a:stCxn id="17" idx="1"/>
            <a:endCxn id="19" idx="6"/>
          </p:cNvCxnSpPr>
          <p:nvPr/>
        </p:nvCxnSpPr>
        <p:spPr>
          <a:xfrm flipH="1">
            <a:off x="8722360" y="3585210"/>
            <a:ext cx="789305" cy="22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079865" y="3718560"/>
            <a:ext cx="476250" cy="5810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553700" y="3837940"/>
            <a:ext cx="74295" cy="595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>
            <a:stCxn id="21" idx="1"/>
          </p:cNvCxnSpPr>
          <p:nvPr/>
        </p:nvCxnSpPr>
        <p:spPr>
          <a:xfrm flipH="1">
            <a:off x="3795395" y="4485640"/>
            <a:ext cx="595630" cy="2901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224145" y="4820285"/>
            <a:ext cx="104140" cy="923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28055" y="4790440"/>
            <a:ext cx="372110" cy="10121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>
            <a:stCxn id="21" idx="3"/>
          </p:cNvCxnSpPr>
          <p:nvPr/>
        </p:nvCxnSpPr>
        <p:spPr>
          <a:xfrm>
            <a:off x="6593840" y="4485640"/>
            <a:ext cx="446405" cy="4984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330180" y="1396365"/>
            <a:ext cx="253365" cy="18313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283835" y="3123565"/>
            <a:ext cx="0" cy="10712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5" name="Straight Arrow Connector 44"/>
          <p:cNvCxnSpPr>
            <a:stCxn id="4" idx="3"/>
          </p:cNvCxnSpPr>
          <p:nvPr/>
        </p:nvCxnSpPr>
        <p:spPr>
          <a:xfrm>
            <a:off x="7814945" y="995045"/>
            <a:ext cx="1220470" cy="267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6" name="Straight Connector 45"/>
          <p:cNvCxnSpPr>
            <a:stCxn id="4" idx="1"/>
          </p:cNvCxnSpPr>
          <p:nvPr/>
        </p:nvCxnSpPr>
        <p:spPr>
          <a:xfrm flipH="1">
            <a:off x="3140075" y="995045"/>
            <a:ext cx="2277745" cy="56515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268595" y="1306830"/>
            <a:ext cx="819150" cy="1221105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 and Innovative Part of The Project: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9610817" cy="4779361"/>
          </a:xfrm>
        </p:spPr>
        <p:txBody>
          <a:bodyPr>
            <a:normAutofit/>
          </a:bodyPr>
          <a:lstStyle/>
          <a:p>
            <a:r>
              <a:rPr lang="en-IN" dirty="0"/>
              <a:t>Accurate Result.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Smart Work.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Comparing loan offers.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Beneficial for loan management.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Choosing the right tenure.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Easy to access and use.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750</TotalTime>
  <Words>346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SourceSansPro</vt:lpstr>
      <vt:lpstr>Wingdings 3</vt:lpstr>
      <vt:lpstr>Wisp</vt:lpstr>
      <vt:lpstr>PowerPoint Presentation</vt:lpstr>
      <vt:lpstr>PowerPoint Presentation</vt:lpstr>
      <vt:lpstr>Front Page View</vt:lpstr>
      <vt:lpstr>PowerPoint Presentation</vt:lpstr>
      <vt:lpstr>PowerPoint Presentation</vt:lpstr>
      <vt:lpstr>PowerPoint Presentation</vt:lpstr>
      <vt:lpstr>Working:</vt:lpstr>
      <vt:lpstr>PowerPoint Presentation</vt:lpstr>
      <vt:lpstr>Unique and Innovative Part of The Project:</vt:lpstr>
      <vt:lpstr>Value Proposition: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SHALU SHARMA</dc:creator>
  <cp:lastModifiedBy>shalu sharma</cp:lastModifiedBy>
  <cp:revision>22</cp:revision>
  <dcterms:created xsi:type="dcterms:W3CDTF">2020-05-01T04:29:00Z</dcterms:created>
  <dcterms:modified xsi:type="dcterms:W3CDTF">2020-12-21T04:18:54Z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