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7" r:id="rId3"/>
    <p:sldId id="257" r:id="rId5"/>
    <p:sldId id="258" r:id="rId6"/>
    <p:sldId id="259" r:id="rId7"/>
    <p:sldId id="260" r:id="rId8"/>
    <p:sldId id="261" r:id="rId9"/>
    <p:sldId id="262" r:id="rId10"/>
    <p:sldId id="263" r:id="rId11"/>
    <p:sldId id="328" r:id="rId12"/>
    <p:sldId id="329" r:id="rId13"/>
    <p:sldId id="265" r:id="rId14"/>
    <p:sldId id="264" r:id="rId15"/>
    <p:sldId id="297" r:id="rId16"/>
    <p:sldId id="299" r:id="rId17"/>
    <p:sldId id="311" r:id="rId18"/>
    <p:sldId id="312" r:id="rId19"/>
    <p:sldId id="327" r:id="rId20"/>
    <p:sldId id="271" r:id="rId21"/>
    <p:sldId id="272" r:id="rId22"/>
    <p:sldId id="267" r:id="rId23"/>
    <p:sldId id="273" r:id="rId24"/>
    <p:sldId id="274" r:id="rId25"/>
    <p:sldId id="314"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1"/>
        <p:cNvGrpSpPr/>
        <p:nvPr/>
      </p:nvGrpSpPr>
      <p:grpSpPr>
        <a:xfrm>
          <a:off x="0" y="0"/>
          <a:ext cx="0" cy="0"/>
          <a:chOff x="0" y="0"/>
          <a:chExt cx="0" cy="0"/>
        </a:xfrm>
      </p:grpSpPr>
      <p:sp>
        <p:nvSpPr>
          <p:cNvPr id="1162" name="Google Shape;116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63" name="Google Shape;116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5B7B64BF-E929-438E-9D48-B7F772EABC32}" type="datetimeFigureOut">
              <a:rPr lang="en-US" smtClean="0"/>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59B6C05B-EC9C-4C24-9C03-34AB98B24FE2}"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B64BF-E929-438E-9D48-B7F772EABC3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6C05B-EC9C-4C24-9C03-34AB98B24FE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5B7B64BF-E929-438E-9D48-B7F772EABC32}" type="datetimeFigureOut">
              <a:rPr lang="en-US" smtClean="0"/>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59B6C05B-EC9C-4C24-9C03-34AB98B24FE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B64BF-E929-438E-9D48-B7F772EABC3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6C05B-EC9C-4C24-9C03-34AB98B24FE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lstStyle>
          <a:p>
            <a:fld id="{5B7B64BF-E929-438E-9D48-B7F772EABC32}" type="datetimeFigureOut">
              <a:rPr lang="en-US" smtClean="0"/>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59B6C05B-EC9C-4C24-9C03-34AB98B24FE2}"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7B64BF-E929-438E-9D48-B7F772EABC3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6C05B-EC9C-4C24-9C03-34AB98B24FE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7B64BF-E929-438E-9D48-B7F772EABC3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B6C05B-EC9C-4C24-9C03-34AB98B24FE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7B64BF-E929-438E-9D48-B7F772EABC3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B6C05B-EC9C-4C24-9C03-34AB98B24FE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5B7B64BF-E929-438E-9D48-B7F772EABC32}" type="datetimeFigureOut">
              <a:rPr lang="en-US" smtClean="0"/>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p>
            <a:fld id="{59B6C05B-EC9C-4C24-9C03-34AB98B24FE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7B64BF-E929-438E-9D48-B7F772EABC3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6C05B-EC9C-4C24-9C03-34AB98B24FE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5B7B64BF-E929-438E-9D48-B7F772EABC3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6C05B-EC9C-4C24-9C03-34AB98B24FE2}" type="slidenum">
              <a:rPr lang="en-US" smtClean="0"/>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lstStyle>
          <a:p>
            <a:fld id="{5B7B64BF-E929-438E-9D48-B7F772EABC32}" type="datetimeFigureOut">
              <a:rPr lang="en-US" smtClean="0"/>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lstStyle>
          <a:p>
            <a:fld id="{59B6C05B-EC9C-4C24-9C03-34AB98B24FE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71" name="Google Shape;1171;p5"/>
          <p:cNvSpPr txBox="1"/>
          <p:nvPr/>
        </p:nvSpPr>
        <p:spPr>
          <a:xfrm>
            <a:off x="1034148" y="4270193"/>
            <a:ext cx="5373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1" dirty="0">
              <a:solidFill>
                <a:srgbClr val="FFFFFF"/>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178" name="Google Shape;1178;p5"/>
          <p:cNvSpPr/>
          <p:nvPr/>
        </p:nvSpPr>
        <p:spPr>
          <a:xfrm>
            <a:off x="1333369" y="4256018"/>
            <a:ext cx="7259743" cy="193899"/>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None/>
            </a:pPr>
            <a:endParaRPr dirty="0"/>
          </a:p>
        </p:txBody>
      </p:sp>
      <p:sp>
        <p:nvSpPr>
          <p:cNvPr id="11" name="Title 1"/>
          <p:cNvSpPr>
            <a:spLocks noGrp="1"/>
          </p:cNvSpPr>
          <p:nvPr/>
        </p:nvSpPr>
        <p:spPr>
          <a:xfrm>
            <a:off x="533400" y="2438400"/>
            <a:ext cx="7552055" cy="27457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7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sym typeface="+mn-ea"/>
              </a:rPr>
              <a:t>SMART ATTENDANCE SYSTEM</a:t>
            </a:r>
            <a:r>
              <a:rPr lang="en-US" sz="27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sym typeface="+mn-ea"/>
              </a:rPr>
              <a:t> </a:t>
            </a:r>
            <a:br>
              <a:rPr lang="en-US" sz="2250" dirty="0">
                <a:effectLst/>
                <a:latin typeface="Times New Roman" panose="02020603050405020304" pitchFamily="18" charset="0"/>
                <a:ea typeface="Times New Roman" panose="02020603050405020304" pitchFamily="18" charset="0"/>
              </a:rPr>
            </a:br>
            <a:br>
              <a:rPr lang="en-IN" sz="2250" dirty="0">
                <a:effectLst/>
                <a:latin typeface="Times New Roman" panose="02020603050405020304" pitchFamily="18" charset="0"/>
                <a:ea typeface="Times New Roman" panose="02020603050405020304" pitchFamily="18" charset="0"/>
              </a:rPr>
            </a:br>
            <a:endParaRPr lang="en-IN" sz="2250" dirty="0"/>
          </a:p>
        </p:txBody>
      </p:sp>
      <p:sp>
        <p:nvSpPr>
          <p:cNvPr id="12" name="Content Placeholder 2"/>
          <p:cNvSpPr>
            <a:spLocks noGrp="1"/>
          </p:cNvSpPr>
          <p:nvPr/>
        </p:nvSpPr>
        <p:spPr>
          <a:xfrm>
            <a:off x="-990836" y="2666825"/>
            <a:ext cx="10515600" cy="478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4520" marR="721360" indent="0" algn="ctr">
              <a:lnSpc>
                <a:spcPts val="1370"/>
              </a:lnSpc>
              <a:buNone/>
            </a:pPr>
            <a:endParaRPr lang="en-US" sz="1800" b="1"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81000" y="1830070"/>
            <a:ext cx="7523480" cy="2245360"/>
          </a:xfrm>
          <a:prstGeom prst="rect">
            <a:avLst/>
          </a:prstGeom>
          <a:noFill/>
          <a:ln w="9525">
            <a:noFill/>
            <a:miter lim="800000"/>
          </a:ln>
          <a:effectLst/>
        </p:spPr>
        <p:txBody>
          <a:bodyPr vert="horz" wrap="square" lIns="91440" tIns="45720" rIns="91440" bIns="45720" numCol="1" anchor="ctr" anchorCtr="0" compatLnSpc="1">
            <a:spAutoFit/>
          </a:bodyPr>
          <a:lstStyle/>
          <a:p>
            <a:pPr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Step 1: Face detection</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Step 2: Face analysis</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Step 3: Converting the image to data</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Step 4: Finding a match</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425450" y="457200"/>
            <a:ext cx="8292465" cy="4603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alt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STEPS FOR FACE RECOGNITION</a:t>
            </a:r>
            <a:endParaRPr lang="en-IN" alt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219200"/>
            <a:ext cx="7404100" cy="5939155"/>
          </a:xfrm>
          <a:prstGeom prst="rect">
            <a:avLst/>
          </a:prstGeom>
          <a:noFill/>
        </p:spPr>
        <p:txBody>
          <a:bodyPr wrap="square" rtlCol="0">
            <a:spAutoFit/>
          </a:bodyPr>
          <a:lstStyle/>
          <a:p>
            <a:pPr marL="457200" indent="-457200" algn="just">
              <a:buAutoNum type="arabicPeriod"/>
            </a:pPr>
            <a:r>
              <a:rPr lang="en-IN" altLang="en-US" sz="2000" dirty="0">
                <a:latin typeface="Times New Roman" panose="02020603050405020304" pitchFamily="18" charset="0"/>
                <a:cs typeface="Times New Roman" panose="02020603050405020304" pitchFamily="18" charset="0"/>
              </a:rPr>
              <a:t>We use LBPH (Local Binary Pattern Histograms) algorithm to detect faces. It labels the pixels of an image by thresholding the neighborhood of each pixel and considers the result as a binary number.</a:t>
            </a:r>
            <a:endParaRPr lang="en-IN" altLang="en-US" sz="2000" dirty="0">
              <a:latin typeface="Times New Roman" panose="02020603050405020304" pitchFamily="18" charset="0"/>
              <a:cs typeface="Times New Roman" panose="02020603050405020304" pitchFamily="18" charset="0"/>
            </a:endParaRPr>
          </a:p>
          <a:p>
            <a:pPr marL="457200" indent="-457200" algn="just">
              <a:buAutoNum type="arabicPeriod"/>
            </a:pPr>
            <a:r>
              <a:rPr lang="en-IN" altLang="en-US" sz="2000" dirty="0">
                <a:latin typeface="Times New Roman" panose="02020603050405020304" pitchFamily="18" charset="0"/>
                <a:cs typeface="Times New Roman" panose="02020603050405020304" pitchFamily="18" charset="0"/>
              </a:rPr>
              <a:t>LPBH uses 4 Parameters : </a:t>
            </a:r>
            <a:endParaRPr lang="en-IN" altLang="en-US" sz="2000" dirty="0">
              <a:latin typeface="Times New Roman" panose="02020603050405020304" pitchFamily="18" charset="0"/>
              <a:cs typeface="Times New Roman" panose="02020603050405020304" pitchFamily="18" charset="0"/>
            </a:endParaRPr>
          </a:p>
          <a:p>
            <a:pPr indent="0" algn="just">
              <a:buNone/>
            </a:pPr>
            <a:r>
              <a:rPr lang="en-IN" altLang="en-US" sz="2000" dirty="0">
                <a:latin typeface="Times New Roman" panose="02020603050405020304" pitchFamily="18" charset="0"/>
                <a:cs typeface="Times New Roman" panose="02020603050405020304" pitchFamily="18" charset="0"/>
                <a:sym typeface="+mn-ea"/>
              </a:rPr>
              <a:t>(i) Radius : the radius is used to build the circular local binary pattern and represents the radius aorund the central pixels. </a:t>
            </a:r>
            <a:endParaRPr lang="en-IN" altLang="en-US" sz="2000" dirty="0">
              <a:latin typeface="Times New Roman" panose="02020603050405020304" pitchFamily="18" charset="0"/>
              <a:cs typeface="Times New Roman" panose="02020603050405020304" pitchFamily="18" charset="0"/>
            </a:endParaRPr>
          </a:p>
          <a:p>
            <a:pPr indent="0" algn="just">
              <a:buNone/>
            </a:pPr>
            <a:r>
              <a:rPr lang="en-IN" altLang="en-US" sz="2000" dirty="0">
                <a:latin typeface="Times New Roman" panose="02020603050405020304" pitchFamily="18" charset="0"/>
                <a:cs typeface="Times New Roman" panose="02020603050405020304" pitchFamily="18" charset="0"/>
                <a:sym typeface="+mn-ea"/>
              </a:rPr>
              <a:t>(ii) Neighbors : the number of sample points to build the circular local binary pattern.</a:t>
            </a:r>
            <a:endParaRPr lang="en-IN" altLang="en-US" sz="2000" dirty="0">
              <a:latin typeface="Times New Roman" panose="02020603050405020304" pitchFamily="18" charset="0"/>
              <a:cs typeface="Times New Roman" panose="02020603050405020304" pitchFamily="18" charset="0"/>
              <a:sym typeface="+mn-ea"/>
            </a:endParaRPr>
          </a:p>
          <a:p>
            <a:pPr indent="0" algn="just">
              <a:buNone/>
            </a:pPr>
            <a:r>
              <a:rPr lang="en-IN" altLang="en-US" sz="2000" dirty="0">
                <a:latin typeface="Times New Roman" panose="02020603050405020304" pitchFamily="18" charset="0"/>
                <a:cs typeface="Times New Roman" panose="02020603050405020304" pitchFamily="18" charset="0"/>
                <a:sym typeface="+mn-ea"/>
              </a:rPr>
              <a:t>(iii) Grid X : the number of cells in the horizontal direction.</a:t>
            </a:r>
            <a:endParaRPr lang="en-IN" altLang="en-US" sz="2000" dirty="0">
              <a:latin typeface="Times New Roman" panose="02020603050405020304" pitchFamily="18" charset="0"/>
              <a:cs typeface="Times New Roman" panose="02020603050405020304" pitchFamily="18" charset="0"/>
              <a:sym typeface="+mn-ea"/>
            </a:endParaRPr>
          </a:p>
          <a:p>
            <a:pPr indent="0" algn="just">
              <a:buNone/>
            </a:pPr>
            <a:r>
              <a:rPr lang="en-IN" altLang="en-US" sz="2000" dirty="0">
                <a:latin typeface="Times New Roman" panose="02020603050405020304" pitchFamily="18" charset="0"/>
                <a:cs typeface="Times New Roman" panose="02020603050405020304" pitchFamily="18" charset="0"/>
                <a:sym typeface="+mn-ea"/>
              </a:rPr>
              <a:t>(iv) Grid Y : the number of cells in the vertical direction.</a:t>
            </a:r>
            <a:endParaRPr lang="en-IN" altLang="en-US" sz="2000" dirty="0">
              <a:latin typeface="Times New Roman" panose="02020603050405020304" pitchFamily="18" charset="0"/>
              <a:cs typeface="Times New Roman" panose="02020603050405020304" pitchFamily="18" charset="0"/>
            </a:endParaRPr>
          </a:p>
          <a:p>
            <a:pPr indent="0" algn="just">
              <a:buNone/>
            </a:pPr>
            <a:r>
              <a:rPr lang="en-IN" altLang="en-US" sz="2000" dirty="0">
                <a:latin typeface="Times New Roman" panose="02020603050405020304" pitchFamily="18" charset="0"/>
                <a:cs typeface="Times New Roman" panose="02020603050405020304" pitchFamily="18" charset="0"/>
              </a:rPr>
              <a:t>3.    The model built is trained with the faces with tag given to them, and later on, the machine is given a test data and machine decides the correct label for it.</a:t>
            </a:r>
            <a:endParaRPr lang="en-US" sz="2000" dirty="0">
              <a:latin typeface="Times New Roman" panose="02020603050405020304" pitchFamily="18" charset="0"/>
              <a:cs typeface="Times New Roman" panose="02020603050405020304" pitchFamily="18" charset="0"/>
            </a:endParaRPr>
          </a:p>
          <a:p>
            <a:pPr indent="0" algn="just">
              <a:buNone/>
            </a:pPr>
            <a:r>
              <a:rPr lang="en-IN" alt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endParaRPr>
          </a:p>
          <a:p>
            <a:pPr indent="0" algn="just">
              <a:buNone/>
            </a:pPr>
            <a:r>
              <a:rPr lang="en-IN" alt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endParaRPr>
          </a:p>
          <a:p>
            <a:pPr indent="0" algn="just">
              <a:buNone/>
            </a:pPr>
            <a:endParaRPr lang="en-US" sz="2000" dirty="0">
              <a:latin typeface="Times New Roman" panose="02020603050405020304" pitchFamily="18" charset="0"/>
              <a:cs typeface="Times New Roman" panose="02020603050405020304" pitchFamily="18" charset="0"/>
            </a:endParaRPr>
          </a:p>
          <a:p>
            <a:pPr marL="457200" lvl="0" indent="-457200" algn="just"/>
            <a:endParaRPr lang="en-US" sz="2000" dirty="0" smtClean="0">
              <a:latin typeface="Times New Roman" panose="02020603050405020304" pitchFamily="18" charset="0"/>
              <a:cs typeface="Times New Roman" panose="02020603050405020304" pitchFamily="18" charset="0"/>
            </a:endParaRPr>
          </a:p>
          <a:p>
            <a:pPr marL="457200" indent="-457200" algn="just"/>
            <a:endParaRPr lang="en-US" sz="20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990600" y="304800"/>
            <a:ext cx="6934200" cy="4603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alt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ALGORITHM</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Block diagram of attendance monitoring system. "/>
          <p:cNvPicPr>
            <a:picLocks noChangeAspect="1" noChangeArrowheads="1"/>
          </p:cNvPicPr>
          <p:nvPr/>
        </p:nvPicPr>
        <p:blipFill>
          <a:blip r:embed="rId1"/>
          <a:srcRect l="20455"/>
          <a:stretch>
            <a:fillRect/>
          </a:stretch>
        </p:blipFill>
        <p:spPr bwMode="auto">
          <a:xfrm>
            <a:off x="1219200" y="1676400"/>
            <a:ext cx="5867400" cy="3657600"/>
          </a:xfrm>
          <a:prstGeom prst="rect">
            <a:avLst/>
          </a:prstGeom>
          <a:noFill/>
        </p:spPr>
      </p:pic>
      <p:sp>
        <p:nvSpPr>
          <p:cNvPr id="4" name="Rectangle 3"/>
          <p:cNvSpPr/>
          <p:nvPr/>
        </p:nvSpPr>
        <p:spPr>
          <a:xfrm>
            <a:off x="1411519" y="304800"/>
            <a:ext cx="6320961" cy="4603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BLOCK DIAGRAM</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219200"/>
            <a:ext cx="7404100" cy="3169285"/>
          </a:xfrm>
          <a:prstGeom prst="rect">
            <a:avLst/>
          </a:prstGeom>
          <a:noFill/>
        </p:spPr>
        <p:txBody>
          <a:bodyPr wrap="square" rtlCol="0">
            <a:spAutoFit/>
          </a:bodyPr>
          <a:lstStyle/>
          <a:p>
            <a:pPr lvl="0" indent="0" algn="just">
              <a:buFont typeface="Arial" panose="020B0604020202020204" pitchFamily="34" charset="0"/>
              <a:buNone/>
            </a:pPr>
            <a:r>
              <a:rPr lang="en-IN" altLang="en-US" sz="2000" b="1" dirty="0" smtClean="0">
                <a:latin typeface="Times New Roman" panose="02020603050405020304" pitchFamily="18" charset="0"/>
                <a:cs typeface="Times New Roman" panose="02020603050405020304" pitchFamily="18" charset="0"/>
              </a:rPr>
              <a:t>SOFTWARE REQUIREMENTS :</a:t>
            </a:r>
            <a:endParaRPr lang="en-US" sz="2000" b="1" dirty="0" smtClean="0">
              <a:latin typeface="Times New Roman" panose="02020603050405020304" pitchFamily="18" charset="0"/>
              <a:cs typeface="Times New Roman" panose="02020603050405020304" pitchFamily="18" charset="0"/>
            </a:endParaRPr>
          </a:p>
          <a:p>
            <a:pPr marL="457200" indent="-457200" algn="just"/>
            <a:r>
              <a:rPr lang="en-US" sz="2000" dirty="0" smtClean="0">
                <a:latin typeface="Times New Roman" panose="02020603050405020304" pitchFamily="18" charset="0"/>
                <a:cs typeface="Times New Roman" panose="02020603050405020304" pitchFamily="18" charset="0"/>
              </a:rPr>
              <a:t>1.</a:t>
            </a:r>
            <a:r>
              <a:rPr lang="en-IN" altLang="en-US" sz="2000" dirty="0" smtClean="0">
                <a:latin typeface="Times New Roman" panose="02020603050405020304" pitchFamily="18" charset="0"/>
                <a:cs typeface="Times New Roman" panose="02020603050405020304" pitchFamily="18" charset="0"/>
              </a:rPr>
              <a:t> Python 3.10.0</a:t>
            </a:r>
            <a:endParaRPr lang="en-IN" altLang="en-US" sz="2000" dirty="0" smtClean="0">
              <a:latin typeface="Times New Roman" panose="02020603050405020304" pitchFamily="18" charset="0"/>
              <a:cs typeface="Times New Roman" panose="02020603050405020304" pitchFamily="18" charset="0"/>
            </a:endParaRPr>
          </a:p>
          <a:p>
            <a:pPr marL="457200" indent="-457200" algn="just"/>
            <a:r>
              <a:rPr lang="en-IN" altLang="en-US" sz="2000" dirty="0" smtClean="0">
                <a:latin typeface="Times New Roman" panose="02020603050405020304" pitchFamily="18" charset="0"/>
                <a:cs typeface="Times New Roman" panose="02020603050405020304" pitchFamily="18" charset="0"/>
              </a:rPr>
              <a:t>2. OpenCV Library</a:t>
            </a:r>
            <a:endParaRPr lang="en-IN" altLang="en-US" sz="2000" dirty="0" smtClean="0">
              <a:latin typeface="Times New Roman" panose="02020603050405020304" pitchFamily="18" charset="0"/>
              <a:cs typeface="Times New Roman" panose="02020603050405020304" pitchFamily="18" charset="0"/>
            </a:endParaRPr>
          </a:p>
          <a:p>
            <a:pPr marL="457200" indent="-457200" algn="just"/>
            <a:endParaRPr lang="en-US" sz="2000" dirty="0" smtClean="0">
              <a:latin typeface="Times New Roman" panose="02020603050405020304" pitchFamily="18" charset="0"/>
              <a:cs typeface="Times New Roman" panose="02020603050405020304" pitchFamily="18" charset="0"/>
            </a:endParaRPr>
          </a:p>
          <a:p>
            <a:pPr lvl="0" indent="0" algn="just">
              <a:buFont typeface="Arial" panose="020B0604020202020204" pitchFamily="34" charset="0"/>
              <a:buNone/>
            </a:pPr>
            <a:r>
              <a:rPr lang="en-IN" altLang="en-US" sz="2000" b="1" dirty="0" smtClean="0">
                <a:latin typeface="Times New Roman" panose="02020603050405020304" pitchFamily="18" charset="0"/>
                <a:cs typeface="Times New Roman" panose="02020603050405020304" pitchFamily="18" charset="0"/>
                <a:sym typeface="+mn-ea"/>
              </a:rPr>
              <a:t>HARDWARE REQUIREMENTS :</a:t>
            </a:r>
            <a:endParaRPr lang="en-US" sz="2000" b="1" dirty="0" smtClean="0">
              <a:latin typeface="Times New Roman" panose="02020603050405020304" pitchFamily="18" charset="0"/>
              <a:cs typeface="Times New Roman" panose="02020603050405020304" pitchFamily="18" charset="0"/>
            </a:endParaRPr>
          </a:p>
          <a:p>
            <a:pPr marL="457200" indent="-457200" algn="just"/>
            <a:r>
              <a:rPr lang="en-US" sz="2000" dirty="0" smtClean="0">
                <a:latin typeface="Times New Roman" panose="02020603050405020304" pitchFamily="18" charset="0"/>
                <a:cs typeface="Times New Roman" panose="02020603050405020304" pitchFamily="18" charset="0"/>
                <a:sym typeface="+mn-ea"/>
              </a:rPr>
              <a:t>1.</a:t>
            </a:r>
            <a:r>
              <a:rPr lang="en-IN" altLang="en-US" sz="2000" dirty="0" smtClean="0">
                <a:latin typeface="Times New Roman" panose="02020603050405020304" pitchFamily="18" charset="0"/>
                <a:cs typeface="Times New Roman" panose="02020603050405020304" pitchFamily="18" charset="0"/>
                <a:sym typeface="+mn-ea"/>
              </a:rPr>
              <a:t> Webcam 720p HD</a:t>
            </a:r>
            <a:endParaRPr lang="en-IN" altLang="en-US" sz="2000" dirty="0" smtClean="0">
              <a:latin typeface="Times New Roman" panose="02020603050405020304" pitchFamily="18" charset="0"/>
              <a:cs typeface="Times New Roman" panose="02020603050405020304" pitchFamily="18" charset="0"/>
            </a:endParaRP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endParaRPr lang="en-US" sz="2000" dirty="0">
              <a:latin typeface="Times New Roman" panose="02020603050405020304" pitchFamily="18" charset="0"/>
              <a:cs typeface="Times New Roman" panose="02020603050405020304" pitchFamily="18" charset="0"/>
            </a:endParaRPr>
          </a:p>
          <a:p>
            <a:pPr marL="457200" lvl="0" indent="-457200" algn="just"/>
            <a:endParaRPr lang="en-US" sz="2000" dirty="0" smtClean="0">
              <a:latin typeface="Times New Roman" panose="02020603050405020304" pitchFamily="18" charset="0"/>
              <a:cs typeface="Times New Roman" panose="02020603050405020304" pitchFamily="18" charset="0"/>
            </a:endParaRPr>
          </a:p>
          <a:p>
            <a:pPr marL="457200" indent="-457200" algn="just"/>
            <a:endParaRPr lang="en-US" sz="20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990600" y="304800"/>
            <a:ext cx="6934200" cy="4603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alt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EXPERIMENTAL SETUP</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219200"/>
            <a:ext cx="7404100" cy="1322070"/>
          </a:xfrm>
          <a:prstGeom prst="rect">
            <a:avLst/>
          </a:prstGeom>
          <a:noFill/>
        </p:spPr>
        <p:txBody>
          <a:bodyPr wrap="square" rtlCol="0">
            <a:spAutoFit/>
          </a:bodyPr>
          <a:lstStyle/>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endParaRPr lang="en-US" sz="2000" dirty="0">
              <a:latin typeface="Times New Roman" panose="02020603050405020304" pitchFamily="18" charset="0"/>
              <a:cs typeface="Times New Roman" panose="02020603050405020304" pitchFamily="18" charset="0"/>
            </a:endParaRPr>
          </a:p>
          <a:p>
            <a:pPr marL="457200" lvl="0" indent="-457200" algn="just"/>
            <a:endParaRPr lang="en-US" sz="2000" dirty="0" smtClean="0">
              <a:latin typeface="Times New Roman" panose="02020603050405020304" pitchFamily="18" charset="0"/>
              <a:cs typeface="Times New Roman" panose="02020603050405020304" pitchFamily="18" charset="0"/>
            </a:endParaRPr>
          </a:p>
          <a:p>
            <a:pPr marL="457200" indent="-457200" algn="just"/>
            <a:endParaRPr lang="en-US" sz="20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990600" y="304800"/>
            <a:ext cx="6934200" cy="4603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alt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RESULT</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 name="Picture 1" descr="result1_project"/>
          <p:cNvPicPr>
            <a:picLocks noChangeAspect="1"/>
          </p:cNvPicPr>
          <p:nvPr/>
        </p:nvPicPr>
        <p:blipFill>
          <a:blip r:embed="rId1"/>
          <a:stretch>
            <a:fillRect/>
          </a:stretch>
        </p:blipFill>
        <p:spPr>
          <a:xfrm>
            <a:off x="381000" y="1066800"/>
            <a:ext cx="4656455" cy="2619375"/>
          </a:xfrm>
          <a:prstGeom prst="rect">
            <a:avLst/>
          </a:prstGeom>
        </p:spPr>
      </p:pic>
      <p:pic>
        <p:nvPicPr>
          <p:cNvPr id="6" name="Picture 5" descr="result_project"/>
          <p:cNvPicPr>
            <a:picLocks noChangeAspect="1"/>
          </p:cNvPicPr>
          <p:nvPr/>
        </p:nvPicPr>
        <p:blipFill>
          <a:blip r:embed="rId2"/>
          <a:stretch>
            <a:fillRect/>
          </a:stretch>
        </p:blipFill>
        <p:spPr>
          <a:xfrm>
            <a:off x="3048000" y="3886200"/>
            <a:ext cx="4928235" cy="27717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219200"/>
            <a:ext cx="7404100" cy="1322070"/>
          </a:xfrm>
          <a:prstGeom prst="rect">
            <a:avLst/>
          </a:prstGeom>
          <a:noFill/>
        </p:spPr>
        <p:txBody>
          <a:bodyPr wrap="square" rtlCol="0">
            <a:spAutoFit/>
          </a:bodyPr>
          <a:lstStyle/>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endParaRPr lang="en-US" sz="2000" dirty="0">
              <a:latin typeface="Times New Roman" panose="02020603050405020304" pitchFamily="18" charset="0"/>
              <a:cs typeface="Times New Roman" panose="02020603050405020304" pitchFamily="18" charset="0"/>
            </a:endParaRPr>
          </a:p>
          <a:p>
            <a:pPr marL="457200" lvl="0" indent="-457200" algn="just"/>
            <a:endParaRPr lang="en-US" sz="2000" dirty="0" smtClean="0">
              <a:latin typeface="Times New Roman" panose="02020603050405020304" pitchFamily="18" charset="0"/>
              <a:cs typeface="Times New Roman" panose="02020603050405020304" pitchFamily="18" charset="0"/>
            </a:endParaRPr>
          </a:p>
          <a:p>
            <a:pPr marL="457200" indent="-457200" algn="just"/>
            <a:endParaRPr lang="en-US" sz="20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990600" y="304800"/>
            <a:ext cx="6934200" cy="4603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alt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USECASE DIAGRAM</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6" name="Picture 5" descr="0001303.020"/>
          <p:cNvPicPr>
            <a:picLocks noChangeAspect="1"/>
          </p:cNvPicPr>
          <p:nvPr/>
        </p:nvPicPr>
        <p:blipFill>
          <a:blip r:embed="rId1"/>
          <a:stretch>
            <a:fillRect/>
          </a:stretch>
        </p:blipFill>
        <p:spPr>
          <a:xfrm>
            <a:off x="1308735" y="932180"/>
            <a:ext cx="6526530" cy="55067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219200"/>
            <a:ext cx="7404100" cy="1322070"/>
          </a:xfrm>
          <a:prstGeom prst="rect">
            <a:avLst/>
          </a:prstGeom>
          <a:noFill/>
        </p:spPr>
        <p:txBody>
          <a:bodyPr wrap="square" rtlCol="0">
            <a:spAutoFit/>
          </a:bodyPr>
          <a:lstStyle/>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endParaRPr lang="en-US" sz="2000" dirty="0">
              <a:latin typeface="Times New Roman" panose="02020603050405020304" pitchFamily="18" charset="0"/>
              <a:cs typeface="Times New Roman" panose="02020603050405020304" pitchFamily="18" charset="0"/>
            </a:endParaRPr>
          </a:p>
          <a:p>
            <a:pPr marL="457200" lvl="0" indent="-457200" algn="just"/>
            <a:endParaRPr lang="en-US" sz="2000" dirty="0" smtClean="0">
              <a:latin typeface="Times New Roman" panose="02020603050405020304" pitchFamily="18" charset="0"/>
              <a:cs typeface="Times New Roman" panose="02020603050405020304" pitchFamily="18" charset="0"/>
            </a:endParaRPr>
          </a:p>
          <a:p>
            <a:pPr marL="457200" indent="-457200" algn="just"/>
            <a:endParaRPr lang="en-US" sz="20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990600" y="304800"/>
            <a:ext cx="6934200" cy="4603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alt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FLOW DIAGRAM</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6" name="Picture 5" descr="C:\Users\Shikhar\OneDrive\Desktop\2-Figure1-1.png2-Figure1-1"/>
          <p:cNvPicPr>
            <a:picLocks noChangeAspect="1"/>
          </p:cNvPicPr>
          <p:nvPr/>
        </p:nvPicPr>
        <p:blipFill>
          <a:blip r:embed="rId1"/>
          <a:srcRect/>
          <a:stretch>
            <a:fillRect/>
          </a:stretch>
        </p:blipFill>
        <p:spPr>
          <a:xfrm>
            <a:off x="1308735" y="1709420"/>
            <a:ext cx="6526530" cy="39522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219200"/>
            <a:ext cx="7404100" cy="2553335"/>
          </a:xfrm>
          <a:prstGeom prst="rect">
            <a:avLst/>
          </a:prstGeom>
          <a:noFill/>
        </p:spPr>
        <p:txBody>
          <a:bodyPr wrap="square" rtlCol="0">
            <a:spAutoFit/>
          </a:bodyPr>
          <a:lstStyle/>
          <a:p>
            <a:pPr lvl="0" algn="just">
              <a:buFont typeface="Arial" panose="020B0604020202020204" pitchFamily="34" charset="0"/>
              <a:buChar char="•"/>
            </a:pPr>
            <a:r>
              <a:rPr lang="en-IN" alt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goal of this project is to create cloud integrated smart attendance system using sensor,wifi module,</a:t>
            </a:r>
            <a:r>
              <a:rPr lang="en-US"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webcam.</a:t>
            </a:r>
            <a:endParaRPr lang="en-US" sz="2000" dirty="0" smtClean="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altLang="en-US" sz="20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Hardware used </a:t>
            </a:r>
            <a:r>
              <a:rPr lang="en-IN" altLang="en-US" sz="2000" b="1"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marL="457200" indent="-457200" algn="just"/>
            <a:r>
              <a:rPr lang="en-US" sz="2000" dirty="0" smtClean="0">
                <a:latin typeface="Times New Roman" panose="02020603050405020304" pitchFamily="18" charset="0"/>
                <a:cs typeface="Times New Roman" panose="02020603050405020304" pitchFamily="18" charset="0"/>
              </a:rPr>
              <a:t>1.</a:t>
            </a:r>
            <a:r>
              <a:rPr lang="en-IN" altLang="en-US" sz="2000" dirty="0" smtClean="0">
                <a:latin typeface="Times New Roman" panose="02020603050405020304" pitchFamily="18" charset="0"/>
                <a:cs typeface="Times New Roman" panose="02020603050405020304" pitchFamily="18" charset="0"/>
              </a:rPr>
              <a:t> Webcam.</a:t>
            </a:r>
            <a:endParaRPr lang="en-US" sz="2000" dirty="0">
              <a:latin typeface="Times New Roman" panose="02020603050405020304" pitchFamily="18" charset="0"/>
              <a:cs typeface="Times New Roman" panose="02020603050405020304" pitchFamily="18" charset="0"/>
            </a:endParaRPr>
          </a:p>
          <a:p>
            <a:pPr marL="457200" indent="-457200" algn="just"/>
            <a:endParaRPr lang="en-US" sz="2000" dirty="0">
              <a:latin typeface="Times New Roman" panose="02020603050405020304" pitchFamily="18" charset="0"/>
              <a:cs typeface="Times New Roman" panose="02020603050405020304" pitchFamily="18" charset="0"/>
            </a:endParaRPr>
          </a:p>
          <a:p>
            <a:pPr marL="457200" lvl="0" indent="-457200" algn="just"/>
            <a:endParaRPr lang="en-US" sz="2000" dirty="0" smtClean="0">
              <a:latin typeface="Times New Roman" panose="02020603050405020304" pitchFamily="18" charset="0"/>
              <a:cs typeface="Times New Roman" panose="02020603050405020304" pitchFamily="18" charset="0"/>
            </a:endParaRPr>
          </a:p>
          <a:p>
            <a:pPr marL="457200" indent="-457200" algn="just"/>
            <a:endParaRPr lang="en-US" sz="20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990600" y="304800"/>
            <a:ext cx="6934200" cy="4603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METHODOLOGY</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28600" y="1295083"/>
            <a:ext cx="7717155" cy="347662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cloud-based attendance system has both a </a:t>
            </a:r>
            <a:r>
              <a:rPr kumimoji="0" lang="en-US" sz="20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lcd</a:t>
            </a: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a computer interface. This allows for on-the-spot attendance viewing on an LCD or remotely from a computer.</a:t>
            </a:r>
            <a:endPar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pPr>
            <a:r>
              <a:rPr lang="en-US" sz="200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Quick and efficient: identifies candidates in a matter of seconds.</a:t>
            </a:r>
            <a:endParaRPr lang="en-US" sz="200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algn="just"/>
            <a:r>
              <a:rPr lang="en-US" sz="2000" dirty="0">
                <a:latin typeface="Times New Roman" panose="02020603050405020304" pitchFamily="18" charset="0"/>
                <a:cs typeface="Times New Roman" panose="02020603050405020304" pitchFamily="18" charset="0"/>
                <a:sym typeface="+mn-ea"/>
              </a:rPr>
              <a:t>• The technique allows for more precise </a:t>
            </a:r>
            <a:r>
              <a:rPr lang="en-US" sz="2000" dirty="0" smtClean="0">
                <a:latin typeface="Times New Roman" panose="02020603050405020304" pitchFamily="18" charset="0"/>
                <a:cs typeface="Times New Roman" panose="02020603050405020304" pitchFamily="18" charset="0"/>
                <a:sym typeface="+mn-ea"/>
              </a:rPr>
              <a:t>identification</a:t>
            </a:r>
            <a:r>
              <a:rPr lang="en-IN" altLang="en-US" sz="2000" dirty="0" smtClean="0">
                <a:latin typeface="Times New Roman" panose="02020603050405020304" pitchFamily="18" charset="0"/>
                <a:cs typeface="Times New Roman" panose="02020603050405020304" pitchFamily="18" charset="0"/>
                <a:sym typeface="+mn-ea"/>
              </a:rPr>
              <a:t>.</a:t>
            </a:r>
            <a:endParaRPr lang="en-IN" altLang="en-US" sz="2000" dirty="0" smtClean="0">
              <a:latin typeface="Times New Roman" panose="02020603050405020304" pitchFamily="18" charset="0"/>
              <a:cs typeface="Times New Roman" panose="02020603050405020304" pitchFamily="18" charset="0"/>
              <a:sym typeface="+mn-ea"/>
            </a:endParaRPr>
          </a:p>
          <a:p>
            <a:pPr marL="0" marR="0" lvl="0" indent="0" algn="just" defTabSz="914400" rtl="0" eaLnBrk="1" fontAlgn="base" latinLnBrk="0" hangingPunct="1">
              <a:lnSpc>
                <a:spcPct val="100000"/>
              </a:lnSpc>
              <a:spcBef>
                <a:spcPct val="0"/>
              </a:spcBef>
              <a:spcAft>
                <a:spcPct val="0"/>
              </a:spcAft>
              <a:buClrTx/>
              <a:buSzTx/>
              <a:buFontTx/>
              <a:buNone/>
            </a:pPr>
            <a:r>
              <a:rPr lang="en-US" sz="200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 Educational institutions, such as schools, colleges, and universities, can track the frequency of students, teachers, and personnel in order to avoid proxy marking and errors.</a:t>
            </a: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lgn="just"/>
            <a:endPar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pP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3" name="TextBox 12"/>
          <p:cNvSpPr txBox="1"/>
          <p:nvPr/>
        </p:nvSpPr>
        <p:spPr>
          <a:xfrm>
            <a:off x="2286000" y="457200"/>
            <a:ext cx="3505200" cy="39878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15" name="Rectangle 14"/>
          <p:cNvSpPr/>
          <p:nvPr/>
        </p:nvSpPr>
        <p:spPr>
          <a:xfrm>
            <a:off x="1600201" y="533400"/>
            <a:ext cx="5143452" cy="4603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ADVANTAGES</a:t>
            </a:r>
            <a:endPar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685800"/>
            <a:ext cx="4572000" cy="460375"/>
          </a:xfrm>
          <a:prstGeom prst="rect">
            <a:avLst/>
          </a:prstGeom>
        </p:spPr>
        <p:txBody>
          <a:bodyPr wrap="square">
            <a:spAutoFit/>
          </a:bodyPr>
          <a:lstStyle/>
          <a:p>
            <a:pPr algn="ctr"/>
            <a:r>
              <a:rPr lang="en-IN" altLang="en-US" sz="2400" b="1" dirty="0">
                <a:solidFill>
                  <a:srgbClr val="C00000"/>
                </a:solidFill>
                <a:latin typeface="Times New Roman" panose="02020603050405020304" pitchFamily="18" charset="0"/>
                <a:cs typeface="Times New Roman" panose="02020603050405020304" pitchFamily="18" charset="0"/>
              </a:rPr>
              <a:t>OTHER </a:t>
            </a:r>
            <a:r>
              <a:rPr lang="en-US" sz="2400" b="1" dirty="0">
                <a:solidFill>
                  <a:srgbClr val="C00000"/>
                </a:solidFill>
                <a:latin typeface="Times New Roman" panose="02020603050405020304" pitchFamily="18" charset="0"/>
                <a:cs typeface="Times New Roman" panose="02020603050405020304" pitchFamily="18" charset="0"/>
              </a:rPr>
              <a:t>APPLICATIONS</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28673" name="Rectangle 1"/>
          <p:cNvSpPr>
            <a:spLocks noChangeArrowheads="1"/>
          </p:cNvSpPr>
          <p:nvPr/>
        </p:nvSpPr>
        <p:spPr bwMode="auto">
          <a:xfrm>
            <a:off x="381000" y="2133600"/>
            <a:ext cx="7563485" cy="19380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Identification and authentication at the library – circulation fees collection counter.</a:t>
            </a: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IN"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 a cash card in campus cooperative stores, canteens, gyms, library fines, and other locations.</a:t>
            </a: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IN"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t>
            </a: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aculty, officials, and non-teaching staff attendance</a:t>
            </a:r>
            <a:r>
              <a:rPr kumimoji="0" lang="en-IN"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management</a:t>
            </a: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as well as leave management.</a:t>
            </a:r>
            <a:endParaRPr kumimoji="0" lang="en-US" sz="20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7696200" cy="5708015"/>
          </a:xfrm>
          <a:prstGeom prst="rect">
            <a:avLst/>
          </a:prstGeom>
        </p:spPr>
        <p:txBody>
          <a:bodyPr wrap="square">
            <a:spAutoFit/>
          </a:bodyPr>
          <a:lstStyle/>
          <a:p>
            <a:pPr>
              <a:defRPr/>
            </a:pPr>
            <a:endParaRPr lang="en-US" sz="2000" b="1" dirty="0">
              <a:latin typeface="Times New Roman" panose="02020603050405020304" pitchFamily="18" charset="0"/>
              <a:cs typeface="Times New Roman" panose="02020603050405020304" pitchFamily="18" charset="0"/>
            </a:endParaRPr>
          </a:p>
          <a:p>
            <a:pPr>
              <a:spcAft>
                <a:spcPts val="600"/>
              </a:spcAft>
              <a:buFont typeface="Arial" panose="020B0604020202020204" pitchFamily="34" charset="0"/>
              <a:buChar char="•"/>
              <a:defRPr/>
            </a:pPr>
            <a:r>
              <a:rPr lang="en-IN" alt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Introduction</a:t>
            </a:r>
            <a:endParaRPr lang="en-US" sz="2000" dirty="0" smtClean="0">
              <a:latin typeface="Times New Roman" panose="02020603050405020304" pitchFamily="18" charset="0"/>
              <a:cs typeface="Times New Roman" panose="02020603050405020304" pitchFamily="18" charset="0"/>
            </a:endParaRPr>
          </a:p>
          <a:p>
            <a:pPr>
              <a:spcAft>
                <a:spcPts val="600"/>
              </a:spcAft>
              <a:buFont typeface="Arial" panose="020B0604020202020204" pitchFamily="34" charset="0"/>
              <a:buChar char="•"/>
              <a:defRPr/>
            </a:pPr>
            <a:r>
              <a:rPr lang="en-IN" alt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Motivation</a:t>
            </a:r>
            <a:endParaRPr lang="en-US" sz="2000" dirty="0" smtClean="0">
              <a:latin typeface="Times New Roman" panose="02020603050405020304" pitchFamily="18" charset="0"/>
              <a:cs typeface="Times New Roman" panose="02020603050405020304" pitchFamily="18" charset="0"/>
            </a:endParaRPr>
          </a:p>
          <a:p>
            <a:pPr>
              <a:spcAft>
                <a:spcPts val="600"/>
              </a:spcAft>
              <a:buFont typeface="Arial" panose="020B0604020202020204" pitchFamily="34" charset="0"/>
              <a:buChar char="•"/>
              <a:defRPr/>
            </a:pPr>
            <a:r>
              <a:rPr lang="en-IN" alt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Problem statement</a:t>
            </a:r>
            <a:endParaRPr lang="en-US" sz="2000" dirty="0" smtClean="0">
              <a:latin typeface="Times New Roman" panose="02020603050405020304" pitchFamily="18" charset="0"/>
              <a:cs typeface="Times New Roman" panose="02020603050405020304" pitchFamily="18" charset="0"/>
            </a:endParaRPr>
          </a:p>
          <a:p>
            <a:pPr>
              <a:spcAft>
                <a:spcPts val="600"/>
              </a:spcAft>
              <a:buFont typeface="Arial" panose="020B0604020202020204" pitchFamily="34" charset="0"/>
              <a:buChar char="•"/>
              <a:defRPr/>
            </a:pPr>
            <a:r>
              <a:rPr lang="en-IN" altLang="en-US" sz="2000" dirty="0" err="1" smtClean="0">
                <a:latin typeface="Times New Roman" panose="02020603050405020304" pitchFamily="18" charset="0"/>
                <a:cs typeface="Times New Roman" panose="02020603050405020304" pitchFamily="18" charset="0"/>
                <a:sym typeface="+mn-ea"/>
              </a:rPr>
              <a:t> </a:t>
            </a:r>
            <a:r>
              <a:rPr lang="en-US" sz="2000" dirty="0" err="1" smtClean="0">
                <a:latin typeface="Times New Roman" panose="02020603050405020304" pitchFamily="18" charset="0"/>
                <a:cs typeface="Times New Roman" panose="02020603050405020304" pitchFamily="18" charset="0"/>
                <a:sym typeface="+mn-ea"/>
              </a:rPr>
              <a:t>Lit</a:t>
            </a:r>
            <a:r>
              <a:rPr lang="en-IN" altLang="en-US" sz="2000" dirty="0" err="1" smtClean="0">
                <a:latin typeface="Times New Roman" panose="02020603050405020304" pitchFamily="18" charset="0"/>
                <a:cs typeface="Times New Roman" panose="02020603050405020304" pitchFamily="18" charset="0"/>
                <a:sym typeface="+mn-ea"/>
              </a:rPr>
              <a:t>e</a:t>
            </a:r>
            <a:r>
              <a:rPr lang="en-US" sz="2000" dirty="0" err="1" smtClean="0">
                <a:latin typeface="Times New Roman" panose="02020603050405020304" pitchFamily="18" charset="0"/>
                <a:cs typeface="Times New Roman" panose="02020603050405020304" pitchFamily="18" charset="0"/>
                <a:sym typeface="+mn-ea"/>
              </a:rPr>
              <a:t>rature</a:t>
            </a:r>
            <a:r>
              <a:rPr lang="en-US" sz="2000" dirty="0" smtClean="0">
                <a:latin typeface="Times New Roman" panose="02020603050405020304" pitchFamily="18" charset="0"/>
                <a:cs typeface="Times New Roman" panose="02020603050405020304" pitchFamily="18" charset="0"/>
                <a:sym typeface="+mn-ea"/>
              </a:rPr>
              <a:t> review</a:t>
            </a:r>
            <a:endParaRPr lang="en-US" sz="2000" dirty="0" smtClean="0">
              <a:latin typeface="Times New Roman" panose="02020603050405020304" pitchFamily="18" charset="0"/>
              <a:cs typeface="Times New Roman" panose="02020603050405020304" pitchFamily="18" charset="0"/>
            </a:endParaRPr>
          </a:p>
          <a:p>
            <a:pPr>
              <a:spcAft>
                <a:spcPts val="600"/>
              </a:spcAft>
              <a:buFont typeface="Arial" panose="020B0604020202020204" pitchFamily="34" charset="0"/>
              <a:buChar char="•"/>
              <a:defRPr/>
            </a:pPr>
            <a:r>
              <a:rPr lang="en-IN" altLang="en-US" sz="2000" dirty="0" smtClean="0">
                <a:latin typeface="Times New Roman" panose="02020603050405020304" pitchFamily="18" charset="0"/>
                <a:cs typeface="Times New Roman" panose="02020603050405020304" pitchFamily="18" charset="0"/>
              </a:rPr>
              <a:t> Face Recognition &amp; steps</a:t>
            </a:r>
            <a:endParaRPr lang="en-IN" altLang="en-US" sz="2000" dirty="0" smtClean="0">
              <a:latin typeface="Times New Roman" panose="02020603050405020304" pitchFamily="18" charset="0"/>
              <a:cs typeface="Times New Roman" panose="02020603050405020304" pitchFamily="18" charset="0"/>
            </a:endParaRPr>
          </a:p>
          <a:p>
            <a:pPr>
              <a:spcAft>
                <a:spcPts val="600"/>
              </a:spcAft>
              <a:buFont typeface="Arial" panose="020B0604020202020204" pitchFamily="34" charset="0"/>
              <a:buChar char="•"/>
              <a:defRPr/>
            </a:pPr>
            <a:r>
              <a:rPr lang="en-IN" altLang="en-US" sz="2000" dirty="0" smtClean="0">
                <a:latin typeface="Times New Roman" panose="02020603050405020304" pitchFamily="18" charset="0"/>
                <a:cs typeface="Times New Roman" panose="02020603050405020304" pitchFamily="18" charset="0"/>
                <a:sym typeface="+mn-ea"/>
              </a:rPr>
              <a:t> Algorithm</a:t>
            </a:r>
            <a:endParaRPr lang="en-US" sz="2000" dirty="0" smtClean="0">
              <a:latin typeface="Times New Roman" panose="02020603050405020304" pitchFamily="18" charset="0"/>
              <a:cs typeface="Times New Roman" panose="02020603050405020304" pitchFamily="18" charset="0"/>
            </a:endParaRPr>
          </a:p>
          <a:p>
            <a:pPr>
              <a:spcAft>
                <a:spcPts val="600"/>
              </a:spcAft>
              <a:buFont typeface="Arial" panose="020B0604020202020204" pitchFamily="34" charset="0"/>
              <a:buChar char="•"/>
              <a:defRPr/>
            </a:pPr>
            <a:r>
              <a:rPr lang="en-IN" alt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Proposed block diagram</a:t>
            </a:r>
            <a:endParaRPr lang="en-US" sz="2000" dirty="0" smtClean="0">
              <a:latin typeface="Times New Roman" panose="02020603050405020304" pitchFamily="18" charset="0"/>
              <a:cs typeface="Times New Roman" panose="02020603050405020304" pitchFamily="18" charset="0"/>
            </a:endParaRPr>
          </a:p>
          <a:p>
            <a:pPr>
              <a:spcAft>
                <a:spcPts val="600"/>
              </a:spcAft>
              <a:buFont typeface="Arial" panose="020B0604020202020204" pitchFamily="34" charset="0"/>
              <a:buChar char="•"/>
              <a:defRPr/>
            </a:pPr>
            <a:r>
              <a:rPr lang="en-IN" altLang="en-US" sz="2000" dirty="0" smtClean="0">
                <a:latin typeface="Times New Roman" panose="02020603050405020304" pitchFamily="18" charset="0"/>
                <a:cs typeface="Times New Roman" panose="02020603050405020304" pitchFamily="18" charset="0"/>
              </a:rPr>
              <a:t> Experimental Setup &amp; </a:t>
            </a:r>
            <a:r>
              <a:rPr lang="en-IN" altLang="en-US" sz="2000" dirty="0" smtClean="0">
                <a:latin typeface="Times New Roman" panose="02020603050405020304" pitchFamily="18" charset="0"/>
                <a:cs typeface="Times New Roman" panose="02020603050405020304" pitchFamily="18" charset="0"/>
                <a:sym typeface="+mn-ea"/>
              </a:rPr>
              <a:t>Result</a:t>
            </a:r>
            <a:endParaRPr lang="en-IN" altLang="en-US" sz="2000" dirty="0" smtClean="0">
              <a:latin typeface="Times New Roman" panose="02020603050405020304" pitchFamily="18" charset="0"/>
              <a:cs typeface="Times New Roman" panose="02020603050405020304" pitchFamily="18" charset="0"/>
              <a:sym typeface="+mn-ea"/>
            </a:endParaRPr>
          </a:p>
          <a:p>
            <a:pPr>
              <a:spcAft>
                <a:spcPts val="600"/>
              </a:spcAft>
              <a:buFont typeface="Arial" panose="020B0604020202020204" pitchFamily="34" charset="0"/>
              <a:buChar char="•"/>
              <a:defRPr/>
            </a:pPr>
            <a:r>
              <a:rPr lang="en-IN" altLang="en-US" sz="2000" dirty="0" smtClean="0">
                <a:latin typeface="Times New Roman" panose="02020603050405020304" pitchFamily="18" charset="0"/>
                <a:cs typeface="Times New Roman" panose="02020603050405020304" pitchFamily="18" charset="0"/>
                <a:sym typeface="+mn-ea"/>
              </a:rPr>
              <a:t> UseCase Diagram</a:t>
            </a:r>
            <a:endParaRPr lang="en-IN" altLang="en-US" sz="2000" dirty="0" smtClean="0">
              <a:latin typeface="Times New Roman" panose="02020603050405020304" pitchFamily="18" charset="0"/>
              <a:cs typeface="Times New Roman" panose="02020603050405020304" pitchFamily="18" charset="0"/>
              <a:sym typeface="+mn-ea"/>
            </a:endParaRPr>
          </a:p>
          <a:p>
            <a:pPr>
              <a:spcAft>
                <a:spcPts val="600"/>
              </a:spcAft>
              <a:buFont typeface="Arial" panose="020B0604020202020204" pitchFamily="34" charset="0"/>
              <a:buChar char="•"/>
              <a:defRPr/>
            </a:pPr>
            <a:r>
              <a:rPr lang="en-IN" altLang="en-US" sz="2000" dirty="0" smtClean="0">
                <a:latin typeface="Times New Roman" panose="02020603050405020304" pitchFamily="18" charset="0"/>
                <a:cs typeface="Times New Roman" panose="02020603050405020304" pitchFamily="18" charset="0"/>
                <a:sym typeface="+mn-ea"/>
              </a:rPr>
              <a:t> Flow Diagram</a:t>
            </a:r>
            <a:endParaRPr lang="en-IN" altLang="en-US" sz="2000" dirty="0" smtClean="0">
              <a:latin typeface="Times New Roman" panose="02020603050405020304" pitchFamily="18" charset="0"/>
              <a:cs typeface="Times New Roman" panose="02020603050405020304" pitchFamily="18" charset="0"/>
              <a:sym typeface="+mn-ea"/>
            </a:endParaRPr>
          </a:p>
          <a:p>
            <a:pPr>
              <a:spcAft>
                <a:spcPts val="600"/>
              </a:spcAft>
              <a:buFont typeface="Arial" panose="020B0604020202020204" pitchFamily="34" charset="0"/>
              <a:buChar char="•"/>
              <a:defRPr/>
            </a:pPr>
            <a:r>
              <a:rPr lang="en-IN" altLang="en-US" sz="2000" dirty="0" smtClean="0">
                <a:latin typeface="Times New Roman" panose="02020603050405020304" pitchFamily="18" charset="0"/>
                <a:cs typeface="Times New Roman" panose="02020603050405020304" pitchFamily="18" charset="0"/>
                <a:sym typeface="+mn-ea"/>
              </a:rPr>
              <a:t> </a:t>
            </a:r>
            <a:r>
              <a:rPr lang="en-US" sz="2000" dirty="0" smtClean="0">
                <a:latin typeface="Times New Roman" panose="02020603050405020304" pitchFamily="18" charset="0"/>
                <a:cs typeface="Times New Roman" panose="02020603050405020304" pitchFamily="18" charset="0"/>
                <a:sym typeface="+mn-ea"/>
              </a:rPr>
              <a:t>Methodology</a:t>
            </a:r>
            <a:endParaRPr lang="en-US" sz="2000" dirty="0" smtClean="0">
              <a:latin typeface="Times New Roman" panose="02020603050405020304" pitchFamily="18" charset="0"/>
              <a:cs typeface="Times New Roman" panose="02020603050405020304" pitchFamily="18" charset="0"/>
            </a:endParaRPr>
          </a:p>
          <a:p>
            <a:pPr>
              <a:spcAft>
                <a:spcPts val="600"/>
              </a:spcAft>
              <a:buFont typeface="Arial" panose="020B0604020202020204" pitchFamily="34" charset="0"/>
              <a:buChar char="•"/>
              <a:defRPr/>
            </a:pPr>
            <a:r>
              <a:rPr lang="en-IN" alt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Future scope</a:t>
            </a:r>
            <a:endParaRPr lang="en-US" sz="2000" dirty="0" smtClean="0">
              <a:latin typeface="Times New Roman" panose="02020603050405020304" pitchFamily="18" charset="0"/>
              <a:cs typeface="Times New Roman" panose="02020603050405020304" pitchFamily="18" charset="0"/>
            </a:endParaRPr>
          </a:p>
          <a:p>
            <a:pPr>
              <a:spcAft>
                <a:spcPts val="600"/>
              </a:spcAft>
              <a:buFont typeface="Arial" panose="020B0604020202020204" pitchFamily="34" charset="0"/>
              <a:buChar char="•"/>
              <a:defRPr/>
            </a:pPr>
            <a:r>
              <a:rPr lang="en-IN" alt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Conclusion</a:t>
            </a:r>
            <a:endParaRPr lang="en-US" sz="2000" dirty="0" smtClean="0">
              <a:latin typeface="Times New Roman" panose="02020603050405020304" pitchFamily="18" charset="0"/>
              <a:cs typeface="Times New Roman" panose="02020603050405020304" pitchFamily="18" charset="0"/>
            </a:endParaRPr>
          </a:p>
          <a:p>
            <a:pPr>
              <a:spcAft>
                <a:spcPts val="600"/>
              </a:spcAft>
              <a:buFont typeface="Arial" panose="020B0604020202020204" pitchFamily="34" charset="0"/>
              <a:buChar char="•"/>
              <a:defRPr/>
            </a:pPr>
            <a:r>
              <a:rPr lang="en-IN" alt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References</a:t>
            </a:r>
            <a:endParaRPr lang="en-US" sz="2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057400" y="228600"/>
            <a:ext cx="4122573" cy="4603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Contents</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381000"/>
            <a:ext cx="6095999" cy="460375"/>
          </a:xfrm>
          <a:prstGeom prst="rect">
            <a:avLst/>
          </a:prstGeom>
        </p:spPr>
        <p:txBody>
          <a:bodyPr wrap="square">
            <a:spAutoFit/>
          </a:bodyPr>
          <a:lstStyle/>
          <a:p>
            <a:pPr indent="0" algn="ctr">
              <a:buFont typeface="Arial" panose="020B0604020202020204" pitchFamily="34" charset="0"/>
              <a:buNone/>
              <a:defRPr/>
            </a:pPr>
            <a:r>
              <a:rPr lang="en-US" sz="2400" b="1" dirty="0">
                <a:solidFill>
                  <a:srgbClr val="C00000"/>
                </a:solidFill>
                <a:latin typeface="Times New Roman" panose="02020603050405020304" pitchFamily="18" charset="0"/>
                <a:cs typeface="Times New Roman" panose="02020603050405020304" pitchFamily="18" charset="0"/>
              </a:rPr>
              <a:t>FUTURE SCOPE</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23553" name="Rectangle 1"/>
          <p:cNvSpPr>
            <a:spLocks noChangeArrowheads="1"/>
          </p:cNvSpPr>
          <p:nvPr/>
        </p:nvSpPr>
        <p:spPr bwMode="auto">
          <a:xfrm>
            <a:off x="457200" y="2028825"/>
            <a:ext cx="7508240" cy="13220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system can be improved by incorporating a </a:t>
            </a:r>
            <a:r>
              <a:rPr kumimoji="0" lang="en-IN"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AI based </a:t>
            </a: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face recognition module that can recognize students' faces and mark their attendance using artificial intelligence, resulting in more accuracy in the future.</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0"/>
            <a:ext cx="4953000" cy="46037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CONCLUSION </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371600"/>
            <a:ext cx="7306945" cy="4399915"/>
          </a:xfrm>
          <a:prstGeom prst="rect">
            <a:avLst/>
          </a:prstGeom>
        </p:spPr>
        <p:txBody>
          <a:bodyPr wrap="square">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study shows a prototype of an end-to-end </a:t>
            </a:r>
            <a:r>
              <a:rPr lang="en-IN" altLang="en-US" sz="2000" dirty="0" smtClean="0">
                <a:latin typeface="Times New Roman" panose="02020603050405020304" pitchFamily="18" charset="0"/>
                <a:cs typeface="Times New Roman" panose="02020603050405020304" pitchFamily="18" charset="0"/>
              </a:rPr>
              <a:t>IOT </a:t>
            </a:r>
            <a:r>
              <a:rPr lang="en-US" sz="2000" dirty="0" smtClean="0">
                <a:latin typeface="Times New Roman" panose="02020603050405020304" pitchFamily="18" charset="0"/>
                <a:cs typeface="Times New Roman" panose="02020603050405020304" pitchFamily="18" charset="0"/>
              </a:rPr>
              <a:t>solution for successful educational institute attendance management.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has the potential to replace attendance sheets with a more efficient and dependable gadget.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highlights how the internet of things may be used to make an educational institute's attendance system smart.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altLang="en-US" sz="2000" dirty="0" smtClean="0">
                <a:latin typeface="Times New Roman" panose="02020603050405020304" pitchFamily="18" charset="0"/>
                <a:cs typeface="Times New Roman" panose="02020603050405020304" pitchFamily="18" charset="0"/>
              </a:rPr>
              <a:t>As the</a:t>
            </a:r>
            <a:r>
              <a:rPr lang="en-US" sz="2000" dirty="0" smtClean="0">
                <a:latin typeface="Times New Roman" panose="02020603050405020304" pitchFamily="18" charset="0"/>
                <a:cs typeface="Times New Roman" panose="02020603050405020304" pitchFamily="18" charset="0"/>
              </a:rPr>
              <a:t> attendance data is saved in the cloud, it is easier to access and use it for various applications such as viewing, monitoring, reporting, and alerting.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simplifies the process of taking attendance for students and the management of attendance data for the institution.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gives both the institute and the students online and real-time access to attendance data, allowing them to take remedial action if they are not on time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381000"/>
            <a:ext cx="3657600" cy="460375"/>
          </a:xfrm>
          <a:prstGeom prst="rect">
            <a:avLst/>
          </a:prstGeom>
        </p:spPr>
        <p:txBody>
          <a:bodyPr wrap="square">
            <a:spAutoFit/>
          </a:bodyPr>
          <a:lstStyle/>
          <a:p>
            <a:pPr indent="0" algn="ctr">
              <a:buFont typeface="Arial" panose="020B0604020202020204" pitchFamily="34" charset="0"/>
              <a:buNone/>
            </a:pPr>
            <a:r>
              <a:rPr lang="en-US" sz="2400" b="1" dirty="0" smtClean="0">
                <a:solidFill>
                  <a:srgbClr val="C00000"/>
                </a:solidFill>
                <a:latin typeface="Times New Roman" panose="02020603050405020304" pitchFamily="18" charset="0"/>
                <a:cs typeface="Times New Roman" panose="02020603050405020304" pitchFamily="18" charset="0"/>
              </a:rPr>
              <a:t>REFERENCES</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28600" y="1143000"/>
            <a:ext cx="7773035" cy="5015865"/>
          </a:xfrm>
          <a:prstGeom prst="rect">
            <a:avLst/>
          </a:prstGeom>
        </p:spPr>
        <p:txBody>
          <a:bodyPr wrap="square">
            <a:spAutoFit/>
          </a:bodyPr>
          <a:lstStyle/>
          <a:p>
            <a:pPr algn="just"/>
            <a:r>
              <a:rPr lang="en-US" sz="2000" dirty="0" smtClean="0">
                <a:latin typeface="Times New Roman" panose="02020603050405020304" pitchFamily="18" charset="0"/>
                <a:cs typeface="Times New Roman" panose="02020603050405020304" pitchFamily="18" charset="0"/>
              </a:rPr>
              <a:t>1. X. Jia, O. Feng, T. Fan, and Q. Lei, “</a:t>
            </a:r>
            <a:r>
              <a:rPr lang="en-US" sz="2000" b="1" dirty="0" smtClean="0">
                <a:latin typeface="Times New Roman" panose="02020603050405020304" pitchFamily="18" charset="0"/>
                <a:cs typeface="Times New Roman" panose="02020603050405020304" pitchFamily="18" charset="0"/>
              </a:rPr>
              <a:t>RFID Technology and its Applications in Internet of Things (IoT)</a:t>
            </a:r>
            <a:r>
              <a:rPr lang="en-US" sz="2000" dirty="0" smtClean="0">
                <a:latin typeface="Times New Roman" panose="02020603050405020304" pitchFamily="18" charset="0"/>
                <a:cs typeface="Times New Roman" panose="02020603050405020304" pitchFamily="18" charset="0"/>
              </a:rPr>
              <a:t>”, 2nd IEEE conference on Consumer Electronics, Communications and Networks, pp. 1282 - 1285, 201</a:t>
            </a:r>
            <a:r>
              <a:rPr lang="en-IN" altLang="en-US" sz="2000" dirty="0" smtClean="0">
                <a:latin typeface="Times New Roman" panose="02020603050405020304" pitchFamily="18" charset="0"/>
                <a:cs typeface="Times New Roman" panose="02020603050405020304" pitchFamily="18" charset="0"/>
              </a:rPr>
              <a:t>9</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2. C. Sun, “</a:t>
            </a:r>
            <a:r>
              <a:rPr lang="en-US" sz="2000" b="1" dirty="0" smtClean="0">
                <a:latin typeface="Times New Roman" panose="02020603050405020304" pitchFamily="18" charset="0"/>
                <a:cs typeface="Times New Roman" panose="02020603050405020304" pitchFamily="18" charset="0"/>
              </a:rPr>
              <a:t>Application of RFID Technology for Logistics on Internet of Things</a:t>
            </a:r>
            <a:r>
              <a:rPr lang="en-US" sz="2000" dirty="0" smtClean="0">
                <a:latin typeface="Times New Roman" panose="02020603050405020304" pitchFamily="18" charset="0"/>
                <a:cs typeface="Times New Roman" panose="02020603050405020304" pitchFamily="18" charset="0"/>
              </a:rPr>
              <a:t>”, AASRI Conference on Computational Intelligence and Bioinformatics, pp. 106- 111, 201</a:t>
            </a:r>
            <a:r>
              <a:rPr lang="en-IN" altLang="en-US" sz="2000" dirty="0" smtClean="0">
                <a:latin typeface="Times New Roman" panose="02020603050405020304" pitchFamily="18" charset="0"/>
                <a:cs typeface="Times New Roman" panose="02020603050405020304" pitchFamily="18" charset="0"/>
              </a:rPr>
              <a:t>8</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3, J. He, S. </a:t>
            </a:r>
            <a:r>
              <a:rPr lang="en-US" sz="2000" dirty="0" err="1" smtClean="0">
                <a:latin typeface="Times New Roman" panose="02020603050405020304" pitchFamily="18" charset="0"/>
                <a:cs typeface="Times New Roman" panose="02020603050405020304" pitchFamily="18" charset="0"/>
              </a:rPr>
              <a:t>Ji</a:t>
            </a:r>
            <a:r>
              <a:rPr lang="en-US" sz="2000" dirty="0" smtClean="0">
                <a:latin typeface="Times New Roman" panose="02020603050405020304" pitchFamily="18" charset="0"/>
                <a:cs typeface="Times New Roman" panose="02020603050405020304" pitchFamily="18" charset="0"/>
              </a:rPr>
              <a:t>, Y. Pan, and Y. Li, “</a:t>
            </a:r>
            <a:r>
              <a:rPr lang="en-US" sz="2000" b="1" dirty="0" smtClean="0">
                <a:latin typeface="Times New Roman" panose="02020603050405020304" pitchFamily="18" charset="0"/>
                <a:cs typeface="Times New Roman" panose="02020603050405020304" pitchFamily="18" charset="0"/>
              </a:rPr>
              <a:t>Constructing Load Balanced Data Aggregation Trees in Probabilistic Wireless Sensor Networks</a:t>
            </a:r>
            <a:r>
              <a:rPr lang="en-US" sz="2000" dirty="0" smtClean="0">
                <a:latin typeface="Times New Roman" panose="02020603050405020304" pitchFamily="18" charset="0"/>
                <a:cs typeface="Times New Roman" panose="02020603050405020304" pitchFamily="18" charset="0"/>
              </a:rPr>
              <a:t>”, TPDS IEEE Transactions on Parallel and Distributed Systems, Vol. 25, No.7, pp.1681-1690, July, 2014.</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4. T.G. Zimmerman, “</a:t>
            </a:r>
            <a:r>
              <a:rPr lang="en-US" sz="2000" b="1" dirty="0" smtClean="0">
                <a:latin typeface="Times New Roman" panose="02020603050405020304" pitchFamily="18" charset="0"/>
                <a:cs typeface="Times New Roman" panose="02020603050405020304" pitchFamily="18" charset="0"/>
              </a:rPr>
              <a:t>Personal area networks: Near-field intra body communication</a:t>
            </a:r>
            <a:r>
              <a:rPr lang="en-US" sz="2000" dirty="0" smtClean="0">
                <a:latin typeface="Times New Roman" panose="02020603050405020304" pitchFamily="18" charset="0"/>
                <a:cs typeface="Times New Roman" panose="02020603050405020304" pitchFamily="18" charset="0"/>
              </a:rPr>
              <a:t>”, IBM System Journal, Vol. 35</a:t>
            </a:r>
            <a:r>
              <a:rPr lang="en-IN" altLang="en-US" sz="2000" dirty="0" smtClean="0">
                <a:latin typeface="Times New Roman" panose="02020603050405020304" pitchFamily="18" charset="0"/>
                <a:cs typeface="Times New Roman" panose="02020603050405020304" pitchFamily="18" charset="0"/>
              </a:rPr>
              <a:t>.</a:t>
            </a:r>
            <a:endParaRPr lang="en-IN" altLang="en-US" sz="2000" dirty="0" smtClean="0">
              <a:latin typeface="Times New Roman" panose="02020603050405020304" pitchFamily="18" charset="0"/>
              <a:cs typeface="Times New Roman" panose="02020603050405020304" pitchFamily="18" charset="0"/>
            </a:endParaRPr>
          </a:p>
          <a:p>
            <a:pPr algn="just"/>
            <a:r>
              <a:rPr lang="en-IN" altLang="en-US" sz="2000" dirty="0" smtClean="0">
                <a:latin typeface="Times New Roman" panose="02020603050405020304" pitchFamily="18" charset="0"/>
                <a:cs typeface="Times New Roman" panose="02020603050405020304" pitchFamily="18" charset="0"/>
              </a:rPr>
              <a:t>5. Tolga Soyata, 2012 IEEE </a:t>
            </a:r>
            <a:r>
              <a:rPr lang="en-IN" altLang="en-US" sz="2000" b="1" dirty="0" smtClean="0">
                <a:latin typeface="Times New Roman" panose="02020603050405020304" pitchFamily="18" charset="0"/>
                <a:cs typeface="Times New Roman" panose="02020603050405020304" pitchFamily="18" charset="0"/>
              </a:rPr>
              <a:t>Symposium on Computers and Communications (ISCC)</a:t>
            </a:r>
            <a:r>
              <a:rPr lang="en-IN" altLang="en-US" sz="2000" dirty="0" smtClean="0">
                <a:latin typeface="Times New Roman" panose="02020603050405020304" pitchFamily="18" charset="0"/>
                <a:cs typeface="Times New Roman" panose="02020603050405020304" pitchFamily="18" charset="0"/>
              </a:rPr>
              <a:t>, pp. 000059000066.IEEE (Institute of Electrical and Electronics (2012).</a:t>
            </a:r>
            <a:endParaRPr lang="en-IN" alt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381000"/>
            <a:ext cx="3657600" cy="460375"/>
          </a:xfrm>
          <a:prstGeom prst="rect">
            <a:avLst/>
          </a:prstGeom>
        </p:spPr>
        <p:txBody>
          <a:bodyPr wrap="square">
            <a:spAutoFit/>
          </a:bodyPr>
          <a:lstStyle/>
          <a:p>
            <a:pPr indent="0" algn="ctr">
              <a:buFont typeface="Arial" panose="020B0604020202020204" pitchFamily="34" charset="0"/>
              <a:buNone/>
            </a:pPr>
            <a:r>
              <a:rPr lang="en-US" sz="2400" b="1" dirty="0" smtClean="0">
                <a:solidFill>
                  <a:srgbClr val="C00000"/>
                </a:solidFill>
                <a:latin typeface="Times New Roman" panose="02020603050405020304" pitchFamily="18" charset="0"/>
                <a:cs typeface="Times New Roman" panose="02020603050405020304" pitchFamily="18" charset="0"/>
              </a:rPr>
              <a:t>REFERENCES</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52400" y="914400"/>
            <a:ext cx="7773035" cy="5939155"/>
          </a:xfrm>
          <a:prstGeom prst="rect">
            <a:avLst/>
          </a:prstGeom>
        </p:spPr>
        <p:txBody>
          <a:bodyPr wrap="square">
            <a:spAutoFit/>
          </a:bodyPr>
          <a:lstStyle/>
          <a:p>
            <a:pPr algn="just"/>
            <a:r>
              <a:rPr lang="en-IN" altLang="en-US" sz="2000" dirty="0" smtClean="0">
                <a:latin typeface="Times New Roman" panose="02020603050405020304" pitchFamily="18" charset="0"/>
                <a:cs typeface="Times New Roman" panose="02020603050405020304" pitchFamily="18" charset="0"/>
                <a:sym typeface="+mn-ea"/>
              </a:rPr>
              <a:t>6."</a:t>
            </a:r>
            <a:r>
              <a:rPr lang="en-IN" altLang="en-US" sz="2000" b="1" dirty="0" smtClean="0">
                <a:latin typeface="Times New Roman" panose="02020603050405020304" pitchFamily="18" charset="0"/>
                <a:cs typeface="Times New Roman" panose="02020603050405020304" pitchFamily="18" charset="0"/>
                <a:sym typeface="+mn-ea"/>
              </a:rPr>
              <a:t>A review of distributed application processing frameworks in smart mobile devices for mobile cloud computing</a:t>
            </a:r>
            <a:r>
              <a:rPr lang="en-IN" altLang="en-US" sz="2000" dirty="0" smtClean="0">
                <a:latin typeface="Times New Roman" panose="02020603050405020304" pitchFamily="18" charset="0"/>
                <a:cs typeface="Times New Roman" panose="02020603050405020304" pitchFamily="18" charset="0"/>
                <a:sym typeface="+mn-ea"/>
              </a:rPr>
              <a:t>," by Muhammad Shiraz et al. IEEE Communications Surveys and Tutorials, vol. 15, no. 3, pp. 1294-1313. (2013).</a:t>
            </a:r>
            <a:endParaRPr lang="en-IN" altLang="en-US" sz="2000" dirty="0" smtClean="0">
              <a:latin typeface="Times New Roman" panose="02020603050405020304" pitchFamily="18" charset="0"/>
              <a:cs typeface="Times New Roman" panose="02020603050405020304" pitchFamily="18" charset="0"/>
            </a:endParaRPr>
          </a:p>
          <a:p>
            <a:pPr algn="just"/>
            <a:r>
              <a:rPr lang="en-IN" altLang="en-US" sz="2000" dirty="0" smtClean="0">
                <a:latin typeface="Times New Roman" panose="02020603050405020304" pitchFamily="18" charset="0"/>
                <a:cs typeface="Times New Roman" panose="02020603050405020304" pitchFamily="18" charset="0"/>
                <a:sym typeface="+mn-ea"/>
              </a:rPr>
              <a:t>7."</a:t>
            </a:r>
            <a:r>
              <a:rPr lang="en-IN" altLang="en-US" sz="2000" b="1" dirty="0" smtClean="0">
                <a:latin typeface="Times New Roman" panose="02020603050405020304" pitchFamily="18" charset="0"/>
                <a:cs typeface="Times New Roman" panose="02020603050405020304" pitchFamily="18" charset="0"/>
                <a:sym typeface="+mn-ea"/>
              </a:rPr>
              <a:t>A Combined Feature Extraction Method for Automated Face Recognition in Classroom Environment</a:t>
            </a:r>
            <a:r>
              <a:rPr lang="en-IN" altLang="en-US" sz="2000" dirty="0" smtClean="0">
                <a:latin typeface="Times New Roman" panose="02020603050405020304" pitchFamily="18" charset="0"/>
                <a:cs typeface="Times New Roman" panose="02020603050405020304" pitchFamily="18" charset="0"/>
                <a:sym typeface="+mn-ea"/>
              </a:rPr>
              <a:t>," by Md Shafiqul Islam and colleagues. Signal Processing and Intelligent Recognition Systems: An International </a:t>
            </a:r>
            <a:endParaRPr lang="en-IN" altLang="en-US" sz="2000" dirty="0" smtClean="0">
              <a:latin typeface="Times New Roman" panose="02020603050405020304" pitchFamily="18" charset="0"/>
              <a:cs typeface="Times New Roman" panose="02020603050405020304" pitchFamily="18" charset="0"/>
            </a:endParaRPr>
          </a:p>
          <a:p>
            <a:pPr algn="just"/>
            <a:r>
              <a:rPr lang="en-IN" altLang="en-US" sz="2000" dirty="0" smtClean="0">
                <a:latin typeface="Times New Roman" panose="02020603050405020304" pitchFamily="18" charset="0"/>
                <a:cs typeface="Times New Roman" panose="02020603050405020304" pitchFamily="18" charset="0"/>
                <a:sym typeface="+mn-ea"/>
              </a:rPr>
              <a:t>8. "</a:t>
            </a:r>
            <a:r>
              <a:rPr lang="en-IN" altLang="en-US" sz="2000" b="1" dirty="0" smtClean="0">
                <a:latin typeface="Times New Roman" panose="02020603050405020304" pitchFamily="18" charset="0"/>
                <a:cs typeface="Times New Roman" panose="02020603050405020304" pitchFamily="18" charset="0"/>
                <a:sym typeface="+mn-ea"/>
              </a:rPr>
              <a:t>Facial Recognition Vendor Test, 2000</a:t>
            </a:r>
            <a:r>
              <a:rPr lang="en-IN" altLang="en-US" sz="2000" dirty="0" smtClean="0">
                <a:latin typeface="Times New Roman" panose="02020603050405020304" pitchFamily="18" charset="0"/>
                <a:cs typeface="Times New Roman" panose="02020603050405020304" pitchFamily="18" charset="0"/>
                <a:sym typeface="+mn-ea"/>
              </a:rPr>
              <a:t>," US Department of Defense Available: http://www.dodcounterdrug.com/facialrecognition/FRVT </a:t>
            </a:r>
            <a:endParaRPr lang="en-IN" altLang="en-US" sz="2000" dirty="0" smtClean="0">
              <a:latin typeface="Times New Roman" panose="02020603050405020304" pitchFamily="18" charset="0"/>
              <a:cs typeface="Times New Roman" panose="02020603050405020304" pitchFamily="18" charset="0"/>
            </a:endParaRPr>
          </a:p>
          <a:p>
            <a:pPr algn="just"/>
            <a:r>
              <a:rPr lang="en-IN" altLang="en-US" sz="2000" dirty="0" smtClean="0">
                <a:latin typeface="Times New Roman" panose="02020603050405020304" pitchFamily="18" charset="0"/>
                <a:cs typeface="Times New Roman" panose="02020603050405020304" pitchFamily="18" charset="0"/>
                <a:sym typeface="+mn-ea"/>
              </a:rPr>
              <a:t>Sujatha, Shalini Punithavathani, and Jaya K. Priya</a:t>
            </a:r>
            <a:endParaRPr lang="en-IN" altLang="en-US" sz="2000" dirty="0" smtClean="0">
              <a:latin typeface="Times New Roman" panose="02020603050405020304" pitchFamily="18" charset="0"/>
              <a:cs typeface="Times New Roman" panose="02020603050405020304" pitchFamily="18" charset="0"/>
            </a:endParaRPr>
          </a:p>
          <a:p>
            <a:pPr algn="just"/>
            <a:r>
              <a:rPr lang="en-IN" altLang="en-US" sz="2000" dirty="0" smtClean="0">
                <a:latin typeface="Times New Roman" panose="02020603050405020304" pitchFamily="18" charset="0"/>
                <a:cs typeface="Times New Roman" panose="02020603050405020304" pitchFamily="18" charset="0"/>
                <a:sym typeface="+mn-ea"/>
              </a:rPr>
              <a:t>9. Krishnamurthy, Sumatra, Shalini Punithavathani, and Jaya K. Priya.</a:t>
            </a:r>
            <a:endParaRPr lang="en-IN" altLang="en-US" sz="2000" dirty="0" smtClean="0">
              <a:latin typeface="Times New Roman" panose="02020603050405020304" pitchFamily="18" charset="0"/>
              <a:cs typeface="Times New Roman" panose="02020603050405020304" pitchFamily="18" charset="0"/>
            </a:endParaRPr>
          </a:p>
          <a:p>
            <a:pPr algn="just"/>
            <a:r>
              <a:rPr lang="en-IN" altLang="en-US" sz="2000" dirty="0" smtClean="0">
                <a:latin typeface="Times New Roman" panose="02020603050405020304" pitchFamily="18" charset="0"/>
                <a:cs typeface="Times New Roman" panose="02020603050405020304" pitchFamily="18" charset="0"/>
                <a:sym typeface="+mn-ea"/>
              </a:rPr>
              <a:t>"</a:t>
            </a:r>
            <a:r>
              <a:rPr lang="en-IN" altLang="en-US" sz="2000" b="1" dirty="0" smtClean="0">
                <a:latin typeface="Times New Roman" panose="02020603050405020304" pitchFamily="18" charset="0"/>
                <a:cs typeface="Times New Roman" panose="02020603050405020304" pitchFamily="18" charset="0"/>
                <a:sym typeface="+mn-ea"/>
              </a:rPr>
              <a:t>Extraction of well-exposed pixels for image fusion in high dynamic range photos using a subbanding technique.</a:t>
            </a:r>
            <a:r>
              <a:rPr lang="en-IN" altLang="en-US" sz="2000" dirty="0" smtClean="0">
                <a:latin typeface="Times New Roman" panose="02020603050405020304" pitchFamily="18" charset="0"/>
                <a:cs typeface="Times New Roman" panose="02020603050405020304" pitchFamily="18" charset="0"/>
                <a:sym typeface="+mn-ea"/>
              </a:rPr>
              <a:t>" 54-72 in International Journal of Image and Data Fusion, vol. 8.1 (2017).</a:t>
            </a:r>
            <a:endParaRPr lang="en-IN" altLang="en-US" sz="2000" dirty="0" smtClean="0">
              <a:latin typeface="Times New Roman" panose="02020603050405020304" pitchFamily="18" charset="0"/>
              <a:cs typeface="Times New Roman" panose="02020603050405020304" pitchFamily="18" charset="0"/>
            </a:endParaRPr>
          </a:p>
          <a:p>
            <a:pPr algn="just"/>
            <a:r>
              <a:rPr lang="en-IN" altLang="en-US" sz="2000" dirty="0" smtClean="0">
                <a:latin typeface="Times New Roman" panose="02020603050405020304" pitchFamily="18" charset="0"/>
                <a:cs typeface="Times New Roman" panose="02020603050405020304" pitchFamily="18" charset="0"/>
                <a:sym typeface="+mn-ea"/>
              </a:rPr>
              <a:t>10. K. Chang, K.W. Bowyer, and S. Sarkar, "</a:t>
            </a:r>
            <a:r>
              <a:rPr lang="en-IN" altLang="en-US" sz="2000" b="1" dirty="0" smtClean="0">
                <a:latin typeface="Times New Roman" panose="02020603050405020304" pitchFamily="18" charset="0"/>
                <a:cs typeface="Times New Roman" panose="02020603050405020304" pitchFamily="18" charset="0"/>
                <a:sym typeface="+mn-ea"/>
              </a:rPr>
              <a:t>Comparing and combining ear and facial images in appearance-based biometrics</a:t>
            </a:r>
            <a:r>
              <a:rPr lang="en-IN" altLang="en-US" sz="2000" dirty="0" smtClean="0">
                <a:latin typeface="Times New Roman" panose="02020603050405020304" pitchFamily="18" charset="0"/>
                <a:cs typeface="Times New Roman" panose="02020603050405020304" pitchFamily="18" charset="0"/>
                <a:sym typeface="+mn-ea"/>
              </a:rPr>
              <a:t>," IEEE Transactions on Pattern Analysis and Machine Intelligence, vol. 25, no. 9, September 2003.</a:t>
            </a:r>
            <a:endParaRPr lang="en-IN" alt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09600" y="2667000"/>
            <a:ext cx="7414895" cy="706755"/>
          </a:xfrm>
          <a:prstGeom prst="rect">
            <a:avLst/>
          </a:prstGeom>
          <a:noFill/>
        </p:spPr>
        <p:txBody>
          <a:bodyPr wrap="square" rtlCol="0">
            <a:spAutoFit/>
          </a:bodyPr>
          <a:p>
            <a:pPr algn="ctr"/>
            <a:r>
              <a:rPr lang="en-IN" altLang="en-US" sz="4000" b="1">
                <a:latin typeface="Times New Roman" panose="02020603050405020304" pitchFamily="18" charset="0"/>
                <a:cs typeface="Times New Roman" panose="02020603050405020304" pitchFamily="18" charset="0"/>
              </a:rPr>
              <a:t>THANK YOU!!</a:t>
            </a:r>
            <a:endParaRPr lang="en-IN" altLang="en-US" sz="4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304800"/>
            <a:ext cx="6477000" cy="4603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1" indent="0" algn="ctr">
              <a:buFont typeface="Arial" panose="020B0604020202020204" pitchFamily="34" charset="0"/>
              <a:buNone/>
            </a:pP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INTRODUCTION</a:t>
            </a:r>
            <a:endPar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609600" y="1371600"/>
            <a:ext cx="678180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4098" name="Rectangle 2"/>
          <p:cNvSpPr>
            <a:spLocks noChangeArrowheads="1"/>
          </p:cNvSpPr>
          <p:nvPr/>
        </p:nvSpPr>
        <p:spPr bwMode="auto">
          <a:xfrm>
            <a:off x="609600" y="883285"/>
            <a:ext cx="7406640" cy="6862445"/>
          </a:xfrm>
          <a:prstGeom prst="rect">
            <a:avLst/>
          </a:prstGeom>
          <a:noFill/>
          <a:ln w="9525">
            <a:noFill/>
            <a:miter lim="800000"/>
          </a:ln>
          <a:effectLst/>
        </p:spPr>
        <p:txBody>
          <a:bodyPr vert="horz" wrap="square" lIns="91440" tIns="45720" rIns="91440" bIns="45720" numCol="1" anchor="ctr" anchorCtr="0" compatLnSpc="1">
            <a:spAutoFit/>
          </a:bodyPr>
          <a:lstStyle/>
          <a:p>
            <a:pPr marL="285750" indent="-285750" algn="just" fontAlgn="base">
              <a:spcBef>
                <a:spcPct val="0"/>
              </a:spcBef>
              <a:spcAft>
                <a:spcPct val="0"/>
              </a:spcAft>
              <a:buFont typeface="Arial" panose="020B0604020202020204" pitchFamily="34" charset="0"/>
              <a:buChar char="•"/>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Internet of Things </a:t>
            </a:r>
            <a:r>
              <a:rPr kumimoji="0" 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has seen steady expansion</a:t>
            </a: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interest as the cost of computing devices, sensors, and internet has decreased. </a:t>
            </a:r>
            <a:endPar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fontAlgn="base">
              <a:spcBef>
                <a:spcPct val="0"/>
              </a:spcBef>
              <a:spcAft>
                <a:spcPct val="0"/>
              </a:spcAft>
              <a:buFont typeface="Arial" panose="020B0604020202020204" pitchFamily="34" charset="0"/>
              <a:buChar char="•"/>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Internet of Things </a:t>
            </a:r>
            <a:r>
              <a:rPr kumimoji="0" 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aims to solve real-world problems</a:t>
            </a: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by providing sensing, processing, and networking capabilities to objects that would otherwise lack these capabilities. </a:t>
            </a:r>
            <a:endPar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fontAlgn="base">
              <a:spcBef>
                <a:spcPct val="0"/>
              </a:spcBef>
              <a:spcAft>
                <a:spcPct val="0"/>
              </a:spcAft>
              <a:buFont typeface="Arial" panose="020B0604020202020204" pitchFamily="34" charset="0"/>
              <a:buChar char="•"/>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allows it to </a:t>
            </a:r>
            <a:r>
              <a:rPr kumimoji="0" 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communicate with external devices and transfer data to the outside world</a:t>
            </a: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allowing for smart data processing and autonomous judgments. As a result, iot </a:t>
            </a:r>
            <a:r>
              <a:rPr kumimoji="0" 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plays a critical role</a:t>
            </a: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the creation of a variety of helpful applications in sectors such as transportation, the environment, and health. </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285750" indent="-285750" algn="just" fontAlgn="base">
              <a:spcBef>
                <a:spcPct val="0"/>
              </a:spcBef>
              <a:spcAft>
                <a:spcPct val="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Cloud </a:t>
            </a:r>
            <a:r>
              <a:rPr lang="en-US" sz="2000" dirty="0">
                <a:latin typeface="Times New Roman" panose="02020603050405020304" pitchFamily="18" charset="0"/>
                <a:cs typeface="Times New Roman" panose="02020603050405020304" pitchFamily="18" charset="0"/>
              </a:rPr>
              <a:t>computing has seen a paradigm shift in the delivery of computer infrastructure, as well as the development and use of software applications. Cloud Computing is based on virtualization and dynamic provisioning of resources such as operating systems, database storage, and networking.</a:t>
            </a:r>
            <a:endParaRPr lang="en-US" sz="2000" dirty="0">
              <a:latin typeface="Times New Roman" panose="02020603050405020304" pitchFamily="18" charset="0"/>
              <a:cs typeface="Times New Roman" panose="02020603050405020304" pitchFamily="18" charset="0"/>
            </a:endParaRPr>
          </a:p>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pPr>
            <a:endPar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371600"/>
            <a:ext cx="7554595" cy="347662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goal would be to investigate the approaches of smart attendance systems that use rfid </a:t>
            </a:r>
            <a:r>
              <a:rPr lang="en-US" sz="2000" dirty="0" smtClean="0">
                <a:latin typeface="Times New Roman" panose="02020603050405020304" pitchFamily="18" charset="0"/>
                <a:cs typeface="Times New Roman" panose="02020603050405020304" pitchFamily="18" charset="0"/>
              </a:rPr>
              <a:t>and cloud , </a:t>
            </a:r>
            <a:r>
              <a:rPr lang="en-IN" altLang="en-US" sz="2000" dirty="0" smtClean="0">
                <a:latin typeface="Times New Roman" panose="02020603050405020304" pitchFamily="18" charset="0"/>
                <a:cs typeface="Times New Roman" panose="02020603050405020304" pitchFamily="18" charset="0"/>
              </a:rPr>
              <a:t>face recognition</a:t>
            </a:r>
            <a:r>
              <a:rPr lang="en-US" sz="2000" dirty="0">
                <a:latin typeface="Times New Roman" panose="02020603050405020304" pitchFamily="18" charset="0"/>
                <a:cs typeface="Times New Roman" panose="02020603050405020304" pitchFamily="18" charset="0"/>
              </a:rPr>
              <a:t>, as well as to properly compare the methods used by each system.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most important aspects of this system would be the modeling and interfacing of the electrical </a:t>
            </a:r>
            <a:r>
              <a:rPr lang="en-US" sz="2000" dirty="0" smtClean="0">
                <a:latin typeface="Times New Roman" panose="02020603050405020304" pitchFamily="18" charset="0"/>
                <a:cs typeface="Times New Roman" panose="02020603050405020304" pitchFamily="18" charset="0"/>
              </a:rPr>
              <a:t>hardware</a:t>
            </a:r>
            <a:r>
              <a:rPr lang="en-US" sz="2000" dirty="0">
                <a:latin typeface="Times New Roman" panose="02020603050405020304" pitchFamily="18" charset="0"/>
                <a:cs typeface="Times New Roman" panose="02020603050405020304" pitchFamily="18" charset="0"/>
              </a:rPr>
              <a:t>. The obtained parameters and design values (results) will aid in the implementation of the design on hardware.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1676400" y="457200"/>
            <a:ext cx="5791200" cy="5835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0" lang="en-US" sz="3200" b="1" i="0" u="none" strike="noStrike" cap="none" spc="0" normalizeH="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400" b="1" i="0" u="none" strike="noStrike" cap="none" spc="0" normalizeH="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ea typeface="Times New Roman" panose="02020603050405020304" pitchFamily="18" charset="0"/>
                <a:cs typeface="Times New Roman" panose="02020603050405020304" pitchFamily="18" charset="0"/>
              </a:rPr>
              <a:t>MOTIVATION</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81000" y="1676400"/>
            <a:ext cx="7523480" cy="3784600"/>
          </a:xfrm>
          <a:prstGeom prst="rect">
            <a:avLst/>
          </a:prstGeom>
          <a:noFill/>
          <a:ln w="9525">
            <a:noFill/>
            <a:miter lim="800000"/>
          </a:ln>
          <a:effectLst/>
        </p:spPr>
        <p:txBody>
          <a:bodyPr vert="horz" wrap="square" lIns="91440" tIns="45720" rIns="91440" bIns="45720" numCol="1" anchor="ctr" anchorCtr="0" compatLnSpc="1">
            <a:spAutoFit/>
          </a:bodyPr>
          <a:lstStyle/>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Most university attendance methods are still written on a piece of paper at the moment. The student must still sign the attendance sheet for classes, tutorials, and laboratory sessions. Because the risk of losing attendance data is very significant, this strategy is not adaptable. </a:t>
            </a:r>
            <a:endPar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attendance data will be lost if the attendance sheet is missing. Aside from that, unethical issues such as signature fraud could arise. For example, if a student does not show up for class, his attendance form is signed by another student. </a:t>
            </a:r>
            <a:endPar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system is presented as a solution to these issues. Furthermore, because the proposed system also records time, the lecturer can keep track of the students' punctuality.</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520065" y="457200"/>
            <a:ext cx="8292465" cy="4603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PROBLEM STATEMENT</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81000" y="609600"/>
          <a:ext cx="7410450" cy="5614035"/>
        </p:xfrm>
        <a:graphic>
          <a:graphicData uri="http://schemas.openxmlformats.org/drawingml/2006/table">
            <a:tbl>
              <a:tblPr firstRow="1" bandRow="1">
                <a:tableStyleId>{5C22544A-7EE6-4342-B048-85BDC9FD1C3A}</a:tableStyleId>
              </a:tblPr>
              <a:tblGrid>
                <a:gridCol w="563245"/>
                <a:gridCol w="1833104"/>
                <a:gridCol w="1982384"/>
                <a:gridCol w="3031717"/>
              </a:tblGrid>
              <a:tr h="118872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SR. NO.</a:t>
                      </a:r>
                      <a:endParaRPr lang="en-US" dirty="0" smtClean="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NAME</a:t>
                      </a:r>
                      <a:r>
                        <a:rPr lang="en-US" baseline="0" dirty="0" smtClean="0">
                          <a:latin typeface="Times New Roman" panose="02020603050405020304" pitchFamily="18" charset="0"/>
                          <a:cs typeface="Times New Roman" panose="02020603050405020304" pitchFamily="18" charset="0"/>
                        </a:rPr>
                        <a:t> OF AUTHER AND PUBLICATION OF PAPER</a:t>
                      </a:r>
                      <a:endParaRPr lang="en-US" dirty="0" smtClean="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endParaRPr lang="en-US" dirty="0"/>
                    </a:p>
                  </a:txBody>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IN" altLang="en-US" dirty="0"/>
                        <a:t>YEAR OF PUBLICATION</a:t>
                      </a:r>
                      <a:endParaRPr lang="en-I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SUMM</a:t>
                      </a:r>
                      <a:r>
                        <a:rPr lang="en-IN" altLang="en-US" dirty="0" smtClean="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RY OF PAPER</a:t>
                      </a:r>
                      <a:endParaRPr lang="en-US" dirty="0" smtClean="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endParaRPr lang="en-US" dirty="0"/>
                    </a:p>
                  </a:txBody>
                  <a:tcPr/>
                </a:tc>
              </a:tr>
              <a:tr h="2021205">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smtClean="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 Comparative Analysis on Smart Home System to control, Monitor and Secure </a:t>
                      </a:r>
                      <a:r>
                        <a:rPr lang="en-US" dirty="0" err="1" smtClean="0">
                          <a:latin typeface="Times New Roman" panose="02020603050405020304" pitchFamily="18" charset="0"/>
                          <a:cs typeface="Times New Roman" panose="02020603050405020304" pitchFamily="18" charset="0"/>
                        </a:rPr>
                        <a:t>Home</a:t>
                      </a:r>
                      <a:r>
                        <a:rPr lang="en-IN" altLang="en-US" dirty="0" err="1"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based</a:t>
                      </a:r>
                      <a:r>
                        <a:rPr lang="en-US" dirty="0" smtClean="0">
                          <a:latin typeface="Times New Roman" panose="02020603050405020304" pitchFamily="18" charset="0"/>
                          <a:cs typeface="Times New Roman" panose="02020603050405020304" pitchFamily="18" charset="0"/>
                        </a:rPr>
                        <a:t> on </a:t>
                      </a:r>
                      <a:r>
                        <a:rPr lang="en-IN" altLang="en-US" dirty="0" smtClean="0">
                          <a:latin typeface="Times New Roman" panose="02020603050405020304" pitchFamily="18" charset="0"/>
                          <a:cs typeface="Times New Roman" panose="02020603050405020304" pitchFamily="18" charset="0"/>
                        </a:rPr>
                        <a:t>IOT.</a:t>
                      </a:r>
                      <a:endParaRPr lang="en-IN" altLang="en-US" dirty="0" smtClean="0">
                        <a:latin typeface="Times New Roman" panose="02020603050405020304" pitchFamily="18" charset="0"/>
                        <a:cs typeface="Times New Roman" panose="02020603050405020304" pitchFamily="18" charset="0"/>
                      </a:endParaRPr>
                    </a:p>
                  </a:txBody>
                  <a:tcPr/>
                </a:tc>
                <a:tc>
                  <a:txBody>
                    <a:bodyPr/>
                    <a:p>
                      <a:pPr algn="ctr">
                        <a:buNone/>
                      </a:pPr>
                      <a:r>
                        <a:rPr lang="en-IN" altLang="en-US" dirty="0" smtClean="0">
                          <a:latin typeface="Times New Roman" panose="02020603050405020304" pitchFamily="18" charset="0"/>
                          <a:cs typeface="Times New Roman" panose="02020603050405020304" pitchFamily="18" charset="0"/>
                        </a:rPr>
                        <a:t>2018</a:t>
                      </a:r>
                      <a:endParaRPr lang="en-IN" altLang="en-US" dirty="0" smtClean="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Home Automation </a:t>
                      </a:r>
                      <a:r>
                        <a:rPr lang="en-IN" altLang="en-US" dirty="0" smtClean="0">
                          <a:latin typeface="Times New Roman" panose="02020603050405020304" pitchFamily="18" charset="0"/>
                          <a:cs typeface="Times New Roman" panose="02020603050405020304" pitchFamily="18" charset="0"/>
                        </a:rPr>
                        <a:t>is </a:t>
                      </a:r>
                      <a:r>
                        <a:rPr lang="en-US" dirty="0" smtClean="0">
                          <a:latin typeface="Times New Roman" panose="02020603050405020304" pitchFamily="18" charset="0"/>
                          <a:cs typeface="Times New Roman" panose="02020603050405020304" pitchFamily="18" charset="0"/>
                        </a:rPr>
                        <a:t>used to control home appliances remotely to reduce efforts. </a:t>
                      </a:r>
                      <a:endParaRPr lang="en-US" dirty="0" smtClean="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IN" altLang="en-US" dirty="0" smtClean="0">
                          <a:latin typeface="Times New Roman" panose="02020603050405020304" pitchFamily="18" charset="0"/>
                          <a:cs typeface="Times New Roman" panose="02020603050405020304" pitchFamily="18" charset="0"/>
                        </a:rPr>
                        <a:t>It</a:t>
                      </a:r>
                      <a:r>
                        <a:rPr lang="en-US" dirty="0" smtClean="0">
                          <a:latin typeface="Times New Roman" panose="02020603050405020304" pitchFamily="18" charset="0"/>
                          <a:cs typeface="Times New Roman" panose="02020603050405020304" pitchFamily="18" charset="0"/>
                        </a:rPr>
                        <a:t> is beneficial </a:t>
                      </a:r>
                      <a:r>
                        <a:rPr lang="en-IN" altLang="en-US"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a:t>
                      </a:r>
                      <a:r>
                        <a:rPr lang="en-IN" altLang="en-US" dirty="0" smtClean="0">
                          <a:latin typeface="Times New Roman" panose="02020603050405020304" pitchFamily="18" charset="0"/>
                          <a:cs typeface="Times New Roman" panose="02020603050405020304" pitchFamily="18" charset="0"/>
                        </a:rPr>
                        <a:t>securing</a:t>
                      </a:r>
                      <a:r>
                        <a:rPr lang="en-US" dirty="0" smtClean="0">
                          <a:latin typeface="Times New Roman" panose="02020603050405020304" pitchFamily="18" charset="0"/>
                          <a:cs typeface="Times New Roman" panose="02020603050405020304" pitchFamily="18" charset="0"/>
                        </a:rPr>
                        <a:t> your home from fire and trespass. </a:t>
                      </a:r>
                      <a:endParaRPr lang="en-US" dirty="0" smtClean="0">
                        <a:latin typeface="Times New Roman" panose="02020603050405020304" pitchFamily="18" charset="0"/>
                        <a:cs typeface="Times New Roman" panose="02020603050405020304" pitchFamily="18" charset="0"/>
                      </a:endParaRPr>
                    </a:p>
                  </a:txBody>
                  <a:tcPr/>
                </a:tc>
              </a:tr>
              <a:tr h="2129790">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smtClean="0">
                        <a:latin typeface="Times New Roman" panose="02020603050405020304" pitchFamily="18" charset="0"/>
                        <a:cs typeface="Times New Roman" panose="02020603050405020304" pitchFamily="18" charset="0"/>
                      </a:endParaRPr>
                    </a:p>
                  </a:txBody>
                  <a:tcPr/>
                </a:tc>
                <a:tc>
                  <a:txBody>
                    <a:bodyPr/>
                    <a:lstStyle/>
                    <a:p>
                      <a:pPr algn="ctr"/>
                      <a:r>
                        <a:rPr lang="en-IN" altLang="en-US" dirty="0" smtClean="0">
                          <a:latin typeface="Times New Roman" panose="02020603050405020304" pitchFamily="18" charset="0"/>
                          <a:cs typeface="Times New Roman" panose="02020603050405020304" pitchFamily="18" charset="0"/>
                        </a:rPr>
                        <a:t>Fingerprint </a:t>
                      </a:r>
                      <a:r>
                        <a:rPr lang="en-US" dirty="0" smtClean="0">
                          <a:latin typeface="Times New Roman" panose="02020603050405020304" pitchFamily="18" charset="0"/>
                          <a:cs typeface="Times New Roman" panose="02020603050405020304" pitchFamily="18" charset="0"/>
                        </a:rPr>
                        <a:t>Based Smart Attendance System for Educational Institutions</a:t>
                      </a:r>
                      <a:r>
                        <a:rPr lang="en-IN" altLang="en-US" dirty="0" smtClean="0">
                          <a:latin typeface="Times New Roman" panose="02020603050405020304" pitchFamily="18" charset="0"/>
                          <a:cs typeface="Times New Roman" panose="02020603050405020304" pitchFamily="18" charset="0"/>
                        </a:rPr>
                        <a:t>.</a:t>
                      </a:r>
                      <a:endParaRPr lang="en-IN" altLang="en-US" dirty="0" smtClean="0">
                        <a:latin typeface="Times New Roman" panose="02020603050405020304" pitchFamily="18" charset="0"/>
                        <a:cs typeface="Times New Roman" panose="02020603050405020304" pitchFamily="18" charset="0"/>
                      </a:endParaRPr>
                    </a:p>
                  </a:txBody>
                  <a:tcPr/>
                </a:tc>
                <a:tc>
                  <a:txBody>
                    <a:bodyPr/>
                    <a:p>
                      <a:pPr algn="ctr">
                        <a:buNone/>
                      </a:pPr>
                      <a:r>
                        <a:rPr lang="en-IN" altLang="en-US" dirty="0" smtClean="0">
                          <a:latin typeface="Times New Roman" panose="02020603050405020304" pitchFamily="18" charset="0"/>
                          <a:cs typeface="Times New Roman" panose="02020603050405020304" pitchFamily="18" charset="0"/>
                        </a:rPr>
                        <a:t>2019</a:t>
                      </a:r>
                      <a:endParaRPr lang="en-IN" altLang="en-US" dirty="0" smtClean="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Internet of Things (IoT) is rapidly changing the way we interact and gain information about ourselves and external world. </a:t>
                      </a:r>
                      <a:endParaRPr lang="en-IN" altLang="en-US" dirty="0" smtClean="0">
                        <a:latin typeface="Times New Roman" panose="02020603050405020304" pitchFamily="18" charset="0"/>
                        <a:cs typeface="Times New Roman" panose="02020603050405020304" pitchFamily="18" charset="0"/>
                      </a:endParaRPr>
                    </a:p>
                  </a:txBody>
                  <a:tcPr/>
                </a:tc>
              </a:tr>
            </a:tbl>
          </a:graphicData>
        </a:graphic>
      </p:graphicFrame>
      <p:sp>
        <p:nvSpPr>
          <p:cNvPr id="7" name="Rectangle 6"/>
          <p:cNvSpPr/>
          <p:nvPr/>
        </p:nvSpPr>
        <p:spPr>
          <a:xfrm>
            <a:off x="533401" y="0"/>
            <a:ext cx="7696199"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LITERATURE REVIEW</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533400"/>
          <a:ext cx="7671435" cy="5143500"/>
        </p:xfrm>
        <a:graphic>
          <a:graphicData uri="http://schemas.openxmlformats.org/drawingml/2006/table">
            <a:tbl>
              <a:tblPr firstRow="1" bandRow="1">
                <a:tableStyleId>{5C22544A-7EE6-4342-B048-85BDC9FD1C3A}</a:tableStyleId>
              </a:tblPr>
              <a:tblGrid>
                <a:gridCol w="687705"/>
                <a:gridCol w="1904365"/>
                <a:gridCol w="1606550"/>
                <a:gridCol w="3472815"/>
              </a:tblGrid>
              <a:tr h="1608455">
                <a:tc>
                  <a:txBody>
                    <a:bodyPr/>
                    <a:lstStyle/>
                    <a:p>
                      <a:pPr algn="ctr"/>
                      <a:r>
                        <a:rPr lang="en-IN" altLang="en-US" dirty="0">
                          <a:latin typeface="Times New Roman" panose="02020603050405020304" pitchFamily="18" charset="0"/>
                          <a:cs typeface="Times New Roman" panose="02020603050405020304" pitchFamily="18" charset="0"/>
                        </a:rPr>
                        <a:t>SR.NO.</a:t>
                      </a:r>
                      <a:endParaRPr lang="en-IN" alt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NAME</a:t>
                      </a:r>
                      <a:r>
                        <a:rPr lang="en-US" baseline="0" dirty="0" smtClean="0">
                          <a:latin typeface="Times New Roman" panose="02020603050405020304" pitchFamily="18" charset="0"/>
                          <a:cs typeface="Times New Roman" panose="02020603050405020304" pitchFamily="18" charset="0"/>
                        </a:rPr>
                        <a:t> OF AUTHER AND PUBLICATION OF PAPER</a:t>
                      </a:r>
                      <a:endParaRPr lang="en-US" dirty="0" smtClean="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endParaRPr lang="en-US" dirty="0"/>
                    </a:p>
                  </a:txBody>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IN" altLang="en-US" dirty="0"/>
                        <a:t>YEAR OF PUBLICATION</a:t>
                      </a:r>
                      <a:endParaRPr lang="en-I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SUMM</a:t>
                      </a:r>
                      <a:r>
                        <a:rPr lang="en-IN" altLang="en-US" dirty="0" smtClean="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RY OF PAPER</a:t>
                      </a:r>
                      <a:endParaRPr lang="en-US" dirty="0" smtClean="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endParaRPr lang="en-US" dirty="0"/>
                    </a:p>
                  </a:txBody>
                  <a:tcPr/>
                </a:tc>
              </a:tr>
              <a:tr h="2150745">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smtClean="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 Raspberry Pi Based Event Driven Quasi Real Time Attendance Tracker</a:t>
                      </a:r>
                      <a:r>
                        <a:rPr lang="en-IN" altLang="en-US" dirty="0" smtClean="0">
                          <a:latin typeface="Times New Roman" panose="02020603050405020304" pitchFamily="18" charset="0"/>
                          <a:cs typeface="Times New Roman" panose="02020603050405020304" pitchFamily="18" charset="0"/>
                        </a:rPr>
                        <a:t>.</a:t>
                      </a:r>
                      <a:endParaRPr lang="en-IN" altLang="en-US" dirty="0" smtClean="0">
                        <a:latin typeface="Times New Roman" panose="02020603050405020304" pitchFamily="18" charset="0"/>
                        <a:cs typeface="Times New Roman" panose="02020603050405020304" pitchFamily="18" charset="0"/>
                      </a:endParaRPr>
                    </a:p>
                  </a:txBody>
                  <a:tcPr/>
                </a:tc>
                <a:tc>
                  <a:txBody>
                    <a:bodyPr/>
                    <a:p>
                      <a:pPr algn="ctr">
                        <a:buNone/>
                      </a:pPr>
                      <a:r>
                        <a:rPr lang="en-IN" altLang="en-US" dirty="0" smtClean="0">
                          <a:latin typeface="Times New Roman" panose="02020603050405020304" pitchFamily="18" charset="0"/>
                          <a:cs typeface="Times New Roman" panose="02020603050405020304" pitchFamily="18" charset="0"/>
                        </a:rPr>
                        <a:t>2020</a:t>
                      </a:r>
                      <a:endParaRPr lang="en-IN" altLang="en-US" dirty="0" smtClean="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project employs the IoT with an intelligent event-driven system in order to realize an efficient quasi real-time attendance tracker.  </a:t>
                      </a:r>
                      <a:endParaRPr lang="en-US" dirty="0">
                        <a:latin typeface="Times New Roman" panose="02020603050405020304" pitchFamily="18" charset="0"/>
                        <a:cs typeface="Times New Roman" panose="02020603050405020304" pitchFamily="18" charset="0"/>
                      </a:endParaRPr>
                    </a:p>
                  </a:txBody>
                  <a:tcPr/>
                </a:tc>
              </a:tr>
              <a:tr h="1384300">
                <a:tc>
                  <a:txBody>
                    <a:bodyPr/>
                    <a:lstStyle/>
                    <a:p>
                      <a:pPr algn="ctr"/>
                      <a:r>
                        <a:rPr lang="en-IN" altLang="en-US" dirty="0">
                          <a:latin typeface="Times New Roman" panose="02020603050405020304" pitchFamily="18" charset="0"/>
                          <a:cs typeface="Times New Roman" panose="02020603050405020304" pitchFamily="18" charset="0"/>
                        </a:rPr>
                        <a:t>4</a:t>
                      </a:r>
                      <a:endParaRPr lang="en-IN" alt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sym typeface="+mn-ea"/>
                        </a:rPr>
                        <a:t>Internet of Things – based Smart Classroom Environment</a:t>
                      </a:r>
                      <a:r>
                        <a:rPr lang="en-IN" altLang="en-US" dirty="0" smtClean="0">
                          <a:latin typeface="Times New Roman" panose="02020603050405020304" pitchFamily="18" charset="0"/>
                          <a:cs typeface="Times New Roman" panose="02020603050405020304" pitchFamily="18" charset="0"/>
                          <a:sym typeface="+mn-ea"/>
                        </a:rPr>
                        <a:t>.</a:t>
                      </a:r>
                      <a:endParaRPr lang="en-US">
                        <a:latin typeface="Times New Roman" panose="02020603050405020304" pitchFamily="18" charset="0"/>
                        <a:cs typeface="Times New Roman" panose="02020603050405020304" pitchFamily="18" charset="0"/>
                      </a:endParaRPr>
                    </a:p>
                  </a:txBody>
                  <a:tcPr/>
                </a:tc>
                <a:tc>
                  <a:txBody>
                    <a:bodyPr/>
                    <a:p>
                      <a:pPr algn="ctr">
                        <a:buNone/>
                      </a:pPr>
                      <a:r>
                        <a:rPr lang="en-IN" altLang="en-US">
                          <a:latin typeface="Times New Roman" panose="02020603050405020304" pitchFamily="18" charset="0"/>
                          <a:cs typeface="Times New Roman" panose="02020603050405020304" pitchFamily="18" charset="0"/>
                        </a:rPr>
                        <a:t>2019</a:t>
                      </a:r>
                      <a:endParaRPr lang="en-IN" altLang="en-US">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IN" altLang="en-US" dirty="0" smtClean="0">
                          <a:latin typeface="Times New Roman" panose="02020603050405020304" pitchFamily="18" charset="0"/>
                          <a:cs typeface="Times New Roman" panose="02020603050405020304" pitchFamily="18" charset="0"/>
                          <a:sym typeface="+mn-ea"/>
                        </a:rPr>
                        <a:t>I</a:t>
                      </a:r>
                      <a:r>
                        <a:rPr lang="en-US" dirty="0" smtClean="0">
                          <a:latin typeface="Times New Roman" panose="02020603050405020304" pitchFamily="18" charset="0"/>
                          <a:cs typeface="Times New Roman" panose="02020603050405020304" pitchFamily="18" charset="0"/>
                          <a:sym typeface="+mn-ea"/>
                        </a:rPr>
                        <a:t>nterlinking technologies are playing major role in smart world with smart devices and has impact on computer science. </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380999"/>
          <a:ext cx="7546340" cy="5290185"/>
        </p:xfrm>
        <a:graphic>
          <a:graphicData uri="http://schemas.openxmlformats.org/drawingml/2006/table">
            <a:tbl>
              <a:tblPr firstRow="1" bandRow="1">
                <a:tableStyleId>{5C22544A-7EE6-4342-B048-85BDC9FD1C3A}</a:tableStyleId>
              </a:tblPr>
              <a:tblGrid>
                <a:gridCol w="697781"/>
                <a:gridCol w="2522747"/>
                <a:gridCol w="1730375"/>
                <a:gridCol w="2595137"/>
              </a:tblGrid>
              <a:tr h="108913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SR. NO.</a:t>
                      </a:r>
                      <a:endParaRPr lang="en-US" dirty="0" smtClean="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NAME</a:t>
                      </a:r>
                      <a:r>
                        <a:rPr lang="en-US" baseline="0" dirty="0" smtClean="0">
                          <a:latin typeface="Times New Roman" panose="02020603050405020304" pitchFamily="18" charset="0"/>
                          <a:cs typeface="Times New Roman" panose="02020603050405020304" pitchFamily="18" charset="0"/>
                        </a:rPr>
                        <a:t> OF AUTHER AND PUBLICATION OF PAPER</a:t>
                      </a:r>
                      <a:endParaRPr lang="en-US" dirty="0" smtClean="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endParaRPr lang="en-US" dirty="0"/>
                    </a:p>
                  </a:txBody>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IN" altLang="en-US" dirty="0"/>
                        <a:t>YEAR OF PUBLICATION</a:t>
                      </a:r>
                      <a:endParaRPr lang="en-I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SUMM</a:t>
                      </a:r>
                      <a:r>
                        <a:rPr lang="en-IN" altLang="en-US" dirty="0" smtClean="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RY OF PAPER</a:t>
                      </a:r>
                      <a:endParaRPr lang="en-US" dirty="0" smtClean="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endParaRPr lang="en-US" dirty="0"/>
                    </a:p>
                  </a:txBody>
                  <a:tcPr/>
                </a:tc>
              </a:tr>
              <a:tr h="2364105">
                <a:tc>
                  <a:txBody>
                    <a:bodyPr/>
                    <a:lstStyle/>
                    <a:p>
                      <a:pPr algn="ctr"/>
                      <a:r>
                        <a:rPr lang="en-IN" altLang="en-US" dirty="0" smtClean="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txBody>
                  <a:tcPr/>
                </a:tc>
                <a:tc>
                  <a:txBody>
                    <a:bodyPr/>
                    <a:lstStyle/>
                    <a:p>
                      <a:pPr algn="ctr"/>
                      <a:r>
                        <a:rPr dirty="0" smtClean="0">
                          <a:latin typeface="Times New Roman" panose="02020603050405020304" pitchFamily="18" charset="0"/>
                          <a:cs typeface="Times New Roman" panose="02020603050405020304" pitchFamily="18" charset="0"/>
                        </a:rPr>
                        <a:t>Analysis of FDA-based facial recognition performance utilising correlation, ANN, and SVM.</a:t>
                      </a:r>
                      <a:endParaRPr dirty="0" smtClean="0">
                        <a:latin typeface="Times New Roman" panose="02020603050405020304" pitchFamily="18" charset="0"/>
                        <a:cs typeface="Times New Roman" panose="02020603050405020304" pitchFamily="18" charset="0"/>
                      </a:endParaRPr>
                    </a:p>
                  </a:txBody>
                  <a:tcPr/>
                </a:tc>
                <a:tc>
                  <a:txBody>
                    <a:bodyPr/>
                    <a:p>
                      <a:pPr algn="ctr">
                        <a:buNone/>
                      </a:pPr>
                      <a:r>
                        <a:rPr lang="en-IN" altLang="en-US" dirty="0" smtClean="0">
                          <a:latin typeface="Times New Roman" panose="02020603050405020304" pitchFamily="18" charset="0"/>
                          <a:cs typeface="Times New Roman" panose="02020603050405020304" pitchFamily="18" charset="0"/>
                        </a:rPr>
                        <a:t>2018</a:t>
                      </a:r>
                      <a:endParaRPr lang="en-IN" altLang="en-US" dirty="0" smtClean="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Face</a:t>
                      </a:r>
                      <a:r>
                        <a:rPr lang="en-IN" altLang="en-US" dirty="0" smtClean="0">
                          <a:latin typeface="Times New Roman" panose="02020603050405020304" pitchFamily="18" charset="0"/>
                          <a:cs typeface="Times New Roman" panose="02020603050405020304" pitchFamily="18" charset="0"/>
                        </a:rPr>
                        <a:t> is</a:t>
                      </a:r>
                      <a:r>
                        <a:rPr lang="en-US" dirty="0" smtClean="0">
                          <a:latin typeface="Times New Roman" panose="02020603050405020304" pitchFamily="18" charset="0"/>
                          <a:cs typeface="Times New Roman" panose="02020603050405020304" pitchFamily="18" charset="0"/>
                        </a:rPr>
                        <a:t> Detect</a:t>
                      </a:r>
                      <a:r>
                        <a:rPr lang="en-IN" altLang="en-US" dirty="0" smtClean="0">
                          <a:latin typeface="Times New Roman" panose="02020603050405020304" pitchFamily="18" charset="0"/>
                          <a:cs typeface="Times New Roman" panose="02020603050405020304" pitchFamily="18" charset="0"/>
                        </a:rPr>
                        <a:t>ed</a:t>
                      </a:r>
                      <a:r>
                        <a:rPr lang="en-US" dirty="0" smtClean="0">
                          <a:latin typeface="Times New Roman" panose="02020603050405020304" pitchFamily="18" charset="0"/>
                          <a:cs typeface="Times New Roman" panose="02020603050405020304" pitchFamily="18" charset="0"/>
                        </a:rPr>
                        <a:t> and Recogni</a:t>
                      </a:r>
                      <a:r>
                        <a:rPr lang="en-IN" altLang="en-US" dirty="0" smtClean="0">
                          <a:latin typeface="Times New Roman" panose="02020603050405020304" pitchFamily="18" charset="0"/>
                          <a:cs typeface="Times New Roman" panose="02020603050405020304" pitchFamily="18" charset="0"/>
                        </a:rPr>
                        <a:t>sed using Artificial Intelligence and Neural Network</a:t>
                      </a:r>
                      <a:r>
                        <a:rPr lang="en-US" dirty="0" smtClean="0">
                          <a:latin typeface="Times New Roman" panose="02020603050405020304" pitchFamily="18" charset="0"/>
                          <a:cs typeface="Times New Roman" panose="02020603050405020304" pitchFamily="18" charset="0"/>
                        </a:rPr>
                        <a:t> for Automatic Attendance System</a:t>
                      </a:r>
                      <a:r>
                        <a:rPr lang="en-IN" altLang="en-US" dirty="0" smtClean="0">
                          <a:latin typeface="Times New Roman" panose="02020603050405020304" pitchFamily="18" charset="0"/>
                          <a:cs typeface="Times New Roman" panose="02020603050405020304" pitchFamily="18" charset="0"/>
                        </a:rPr>
                        <a:t>.</a:t>
                      </a:r>
                      <a:endParaRPr lang="en-IN" altLang="en-US" dirty="0" smtClean="0">
                        <a:latin typeface="Times New Roman" panose="02020603050405020304" pitchFamily="18" charset="0"/>
                        <a:cs typeface="Times New Roman" panose="02020603050405020304" pitchFamily="18" charset="0"/>
                      </a:endParaRPr>
                    </a:p>
                  </a:txBody>
                  <a:tcPr/>
                </a:tc>
              </a:tr>
              <a:tr h="1089136">
                <a:tc>
                  <a:txBody>
                    <a:bodyPr/>
                    <a:lstStyle/>
                    <a:p>
                      <a:pPr algn="ctr"/>
                      <a:r>
                        <a:rPr lang="en-IN" altLang="en-US">
                          <a:latin typeface="Times New Roman" panose="02020603050405020304" pitchFamily="18" charset="0"/>
                          <a:cs typeface="Times New Roman" panose="02020603050405020304" pitchFamily="18" charset="0"/>
                        </a:rPr>
                        <a:t>6.</a:t>
                      </a:r>
                      <a:endParaRPr lang="en-IN" altLang="en-US">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Combined Feature Extraction Method for Automated Face Recognition in Classroom Environmen</a:t>
                      </a:r>
                      <a:r>
                        <a:rPr lang="en-IN" altLang="en-US" dirty="0">
                          <a:latin typeface="Times New Roman" panose="02020603050405020304" pitchFamily="18" charset="0"/>
                          <a:cs typeface="Times New Roman" panose="02020603050405020304" pitchFamily="18" charset="0"/>
                        </a:rPr>
                        <a:t>t.</a:t>
                      </a:r>
                      <a:endParaRPr lang="en-IN" altLang="en-US" dirty="0">
                        <a:latin typeface="Times New Roman" panose="02020603050405020304" pitchFamily="18" charset="0"/>
                        <a:cs typeface="Times New Roman" panose="02020603050405020304" pitchFamily="18" charset="0"/>
                      </a:endParaRPr>
                    </a:p>
                  </a:txBody>
                  <a:tcPr/>
                </a:tc>
                <a:tc>
                  <a:txBody>
                    <a:bodyPr/>
                    <a:p>
                      <a:pPr algn="ctr">
                        <a:buNone/>
                      </a:pPr>
                      <a:r>
                        <a:rPr lang="en-IN" altLang="en-US" dirty="0">
                          <a:latin typeface="Times New Roman" panose="02020603050405020304" pitchFamily="18" charset="0"/>
                          <a:cs typeface="Times New Roman" panose="02020603050405020304" pitchFamily="18" charset="0"/>
                        </a:rPr>
                        <a:t>2020</a:t>
                      </a:r>
                      <a:endParaRPr lang="en-IN" altLang="en-US"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Feature Extraction method is used to detect and recognise faces.</a:t>
                      </a:r>
                      <a:endParaRPr lang="en-IN" altLang="en-US"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It is also compared with other methods.</a:t>
                      </a:r>
                      <a:endParaRPr lang="en-IN" altLang="en-US"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81000" y="1676083"/>
            <a:ext cx="7523480" cy="2553335"/>
          </a:xfrm>
          <a:prstGeom prst="rect">
            <a:avLst/>
          </a:prstGeom>
          <a:noFill/>
          <a:ln w="9525">
            <a:noFill/>
            <a:miter lim="800000"/>
          </a:ln>
          <a:effectLst/>
        </p:spPr>
        <p:txBody>
          <a:bodyPr vert="horz" wrap="square" lIns="91440" tIns="45720" rIns="91440" bIns="45720" numCol="1" anchor="ctr" anchorCtr="0" compatLnSpc="1">
            <a:spAutoFit/>
          </a:bodyPr>
          <a:lstStyle/>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facial recognition system is a technology capable of matching a human face from a digital image or a video frame against a database of faces, typically employed to authenticate users through ID verification services, works by pinpointing and measuring facial features from a given image. </a:t>
            </a:r>
            <a:endPar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Facial recognition is a category of biometric security.</a:t>
            </a:r>
            <a:r>
              <a:rPr kumimoji="0" lang="en-IN"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technology is mostly used for security and law enforcement, though there is increasing interest in other areas of use. </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425450" y="457200"/>
            <a:ext cx="8292465" cy="4603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alt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FACE RECOGNITION</a:t>
            </a:r>
            <a:endParaRPr lang="en-IN" alt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9207</Words>
  <Application>WPS Presentation</Application>
  <PresentationFormat>On-screen Show (4:3)</PresentationFormat>
  <Paragraphs>256</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Wingdings 2</vt:lpstr>
      <vt:lpstr>Wingdings</vt:lpstr>
      <vt:lpstr>Quattrocento Sans</vt:lpstr>
      <vt:lpstr>Times New Roman</vt:lpstr>
      <vt:lpstr>Trebuchet MS</vt:lpstr>
      <vt:lpstr>Yu Gothic UI</vt:lpstr>
      <vt:lpstr>Microsoft YaHei</vt:lpstr>
      <vt:lpstr>Arial Unicode MS</vt:lpstr>
      <vt:lpstr>Calibri</vt:lpstr>
      <vt:lpstr>Opulent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INTEGRATED SMART ATTENDANCE SYSTEM</dc:title>
  <dc:creator>ssp</dc:creator>
  <cp:lastModifiedBy>Shikhar</cp:lastModifiedBy>
  <cp:revision>19</cp:revision>
  <dcterms:created xsi:type="dcterms:W3CDTF">2021-12-13T06:36:00Z</dcterms:created>
  <dcterms:modified xsi:type="dcterms:W3CDTF">2022-06-04T07:57:28Z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CCD18B05B575408B8DFB6C94D59C4B2D</vt:lpwstr>
  </property>
  <property fmtid="{D5CDD505-2E9C-101B-9397-08002B2CF9AE}" pid="3" name="KSOProductBuildVer">
    <vt:lpwstr>1033-11.2.0.10451</vt:lpwstr>
  </property>
</Properties>
</file>