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5" r:id="rId4"/>
    <p:sldId id="262" r:id="rId5"/>
    <p:sldId id="278" r:id="rId6"/>
    <p:sldId id="264" r:id="rId7"/>
    <p:sldId id="274" r:id="rId8"/>
    <p:sldId id="280" r:id="rId9"/>
    <p:sldId id="266" r:id="rId10"/>
    <p:sldId id="284" r:id="rId11"/>
    <p:sldId id="282" r:id="rId12"/>
    <p:sldId id="276" r:id="rId13"/>
    <p:sldId id="277" r:id="rId14"/>
    <p:sldId id="281" r:id="rId15"/>
    <p:sldId id="286" r:id="rId16"/>
    <p:sldId id="268" r:id="rId17"/>
    <p:sldId id="287" r:id="rId18"/>
    <p:sldId id="288" r:id="rId19"/>
    <p:sldId id="285" r:id="rId20"/>
    <p:sldId id="279" r:id="rId21"/>
  </p:sldIdLst>
  <p:sldSz cx="20104100" cy="11303000"/>
  <p:notesSz cx="20104100" cy="11303000"/>
  <p:defaultTextStyle>
    <a:defPPr>
      <a:defRPr lang="en-US"/>
    </a:defPPr>
    <a:lvl1pPr marL="0" algn="l" defTabSz="914287" rtl="0" eaLnBrk="1" latinLnBrk="0" hangingPunct="1">
      <a:defRPr sz="1800" kern="1200">
        <a:solidFill>
          <a:schemeClr val="tx1"/>
        </a:solidFill>
        <a:latin typeface="+mn-lt"/>
        <a:ea typeface="+mn-ea"/>
        <a:cs typeface="+mn-cs"/>
      </a:defRPr>
    </a:lvl1pPr>
    <a:lvl2pPr marL="457144" algn="l" defTabSz="914287" rtl="0" eaLnBrk="1" latinLnBrk="0" hangingPunct="1">
      <a:defRPr sz="1800" kern="1200">
        <a:solidFill>
          <a:schemeClr val="tx1"/>
        </a:solidFill>
        <a:latin typeface="+mn-lt"/>
        <a:ea typeface="+mn-ea"/>
        <a:cs typeface="+mn-cs"/>
      </a:defRPr>
    </a:lvl2pPr>
    <a:lvl3pPr marL="914287" algn="l" defTabSz="914287" rtl="0" eaLnBrk="1" latinLnBrk="0" hangingPunct="1">
      <a:defRPr sz="1800" kern="1200">
        <a:solidFill>
          <a:schemeClr val="tx1"/>
        </a:solidFill>
        <a:latin typeface="+mn-lt"/>
        <a:ea typeface="+mn-ea"/>
        <a:cs typeface="+mn-cs"/>
      </a:defRPr>
    </a:lvl3pPr>
    <a:lvl4pPr marL="1371429" algn="l" defTabSz="914287" rtl="0" eaLnBrk="1" latinLnBrk="0" hangingPunct="1">
      <a:defRPr sz="1800" kern="1200">
        <a:solidFill>
          <a:schemeClr val="tx1"/>
        </a:solidFill>
        <a:latin typeface="+mn-lt"/>
        <a:ea typeface="+mn-ea"/>
        <a:cs typeface="+mn-cs"/>
      </a:defRPr>
    </a:lvl4pPr>
    <a:lvl5pPr marL="1828573" algn="l" defTabSz="914287" rtl="0" eaLnBrk="1" latinLnBrk="0" hangingPunct="1">
      <a:defRPr sz="1800" kern="1200">
        <a:solidFill>
          <a:schemeClr val="tx1"/>
        </a:solidFill>
        <a:latin typeface="+mn-lt"/>
        <a:ea typeface="+mn-ea"/>
        <a:cs typeface="+mn-cs"/>
      </a:defRPr>
    </a:lvl5pPr>
    <a:lvl6pPr marL="2285716" algn="l" defTabSz="914287" rtl="0" eaLnBrk="1" latinLnBrk="0" hangingPunct="1">
      <a:defRPr sz="1800" kern="1200">
        <a:solidFill>
          <a:schemeClr val="tx1"/>
        </a:solidFill>
        <a:latin typeface="+mn-lt"/>
        <a:ea typeface="+mn-ea"/>
        <a:cs typeface="+mn-cs"/>
      </a:defRPr>
    </a:lvl6pPr>
    <a:lvl7pPr marL="2742860" algn="l" defTabSz="914287" rtl="0" eaLnBrk="1" latinLnBrk="0" hangingPunct="1">
      <a:defRPr sz="1800" kern="1200">
        <a:solidFill>
          <a:schemeClr val="tx1"/>
        </a:solidFill>
        <a:latin typeface="+mn-lt"/>
        <a:ea typeface="+mn-ea"/>
        <a:cs typeface="+mn-cs"/>
      </a:defRPr>
    </a:lvl7pPr>
    <a:lvl8pPr marL="3200003" algn="l" defTabSz="914287" rtl="0" eaLnBrk="1" latinLnBrk="0" hangingPunct="1">
      <a:defRPr sz="1800" kern="1200">
        <a:solidFill>
          <a:schemeClr val="tx1"/>
        </a:solidFill>
        <a:latin typeface="+mn-lt"/>
        <a:ea typeface="+mn-ea"/>
        <a:cs typeface="+mn-cs"/>
      </a:defRPr>
    </a:lvl8pPr>
    <a:lvl9pPr marL="3657145" algn="l" defTabSz="91428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9">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sraga19@gmail.com" initials="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7" d="100"/>
          <a:sy n="47" d="100"/>
        </p:scale>
        <p:origin x="-414" y="198"/>
      </p:cViewPr>
      <p:guideLst>
        <p:guide orient="horz" pos="2879"/>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3C4C1F16-B328-4FE9-A407-B2712653E59A}" type="datetimeFigureOut">
              <a:rPr lang="en-US" smtClean="0"/>
              <a:pPr/>
              <a:t>1/18/2022</a:t>
            </a:fld>
            <a:endParaRPr lang="en-US"/>
          </a:p>
        </p:txBody>
      </p:sp>
      <p:sp>
        <p:nvSpPr>
          <p:cNvPr id="4" name="Slide Image Placeholder 3"/>
          <p:cNvSpPr>
            <a:spLocks noGrp="1" noRot="1" noChangeAspect="1"/>
          </p:cNvSpPr>
          <p:nvPr>
            <p:ph type="sldImg" idx="2"/>
          </p:nvPr>
        </p:nvSpPr>
        <p:spPr>
          <a:xfrm>
            <a:off x="6283325" y="847725"/>
            <a:ext cx="7537450" cy="4238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368925"/>
            <a:ext cx="16084550" cy="50863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36263"/>
            <a:ext cx="8712200" cy="5651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36263"/>
            <a:ext cx="8712200" cy="565150"/>
          </a:xfrm>
          <a:prstGeom prst="rect">
            <a:avLst/>
          </a:prstGeom>
        </p:spPr>
        <p:txBody>
          <a:bodyPr vert="horz" lIns="91440" tIns="45720" rIns="91440" bIns="45720" rtlCol="0" anchor="b"/>
          <a:lstStyle>
            <a:lvl1pPr algn="r">
              <a:defRPr sz="1200"/>
            </a:lvl1pPr>
          </a:lstStyle>
          <a:p>
            <a:fld id="{DFFF6BC1-F65E-46F4-A087-AE80F33D0A4E}" type="slidenum">
              <a:rPr lang="en-US" smtClean="0"/>
              <a:pPr/>
              <a:t>‹#›</a:t>
            </a:fld>
            <a:endParaRPr lang="en-US"/>
          </a:p>
        </p:txBody>
      </p:sp>
    </p:spTree>
    <p:extLst>
      <p:ext uri="{BB962C8B-B14F-4D97-AF65-F5344CB8AC3E}">
        <p14:creationId xmlns:p14="http://schemas.microsoft.com/office/powerpoint/2010/main" val="3307578604"/>
      </p:ext>
    </p:extLst>
  </p:cSld>
  <p:clrMap bg1="lt1" tx1="dk1" bg2="lt2" tx2="dk2" accent1="accent1" accent2="accent2" accent3="accent3" accent4="accent4" accent5="accent5" accent6="accent6" hlink="hlink" folHlink="folHlink"/>
  <p:notesStyle>
    <a:lvl1pPr marL="0" algn="l" defTabSz="914287" rtl="0" eaLnBrk="1" latinLnBrk="0" hangingPunct="1">
      <a:defRPr sz="1200" kern="1200">
        <a:solidFill>
          <a:schemeClr val="tx1"/>
        </a:solidFill>
        <a:latin typeface="+mn-lt"/>
        <a:ea typeface="+mn-ea"/>
        <a:cs typeface="+mn-cs"/>
      </a:defRPr>
    </a:lvl1pPr>
    <a:lvl2pPr marL="457144" algn="l" defTabSz="914287" rtl="0" eaLnBrk="1" latinLnBrk="0" hangingPunct="1">
      <a:defRPr sz="1200" kern="1200">
        <a:solidFill>
          <a:schemeClr val="tx1"/>
        </a:solidFill>
        <a:latin typeface="+mn-lt"/>
        <a:ea typeface="+mn-ea"/>
        <a:cs typeface="+mn-cs"/>
      </a:defRPr>
    </a:lvl2pPr>
    <a:lvl3pPr marL="914287" algn="l" defTabSz="914287" rtl="0" eaLnBrk="1" latinLnBrk="0" hangingPunct="1">
      <a:defRPr sz="1200" kern="1200">
        <a:solidFill>
          <a:schemeClr val="tx1"/>
        </a:solidFill>
        <a:latin typeface="+mn-lt"/>
        <a:ea typeface="+mn-ea"/>
        <a:cs typeface="+mn-cs"/>
      </a:defRPr>
    </a:lvl3pPr>
    <a:lvl4pPr marL="1371429" algn="l" defTabSz="914287" rtl="0" eaLnBrk="1" latinLnBrk="0" hangingPunct="1">
      <a:defRPr sz="1200" kern="1200">
        <a:solidFill>
          <a:schemeClr val="tx1"/>
        </a:solidFill>
        <a:latin typeface="+mn-lt"/>
        <a:ea typeface="+mn-ea"/>
        <a:cs typeface="+mn-cs"/>
      </a:defRPr>
    </a:lvl4pPr>
    <a:lvl5pPr marL="1828573" algn="l" defTabSz="914287" rtl="0" eaLnBrk="1" latinLnBrk="0" hangingPunct="1">
      <a:defRPr sz="1200" kern="1200">
        <a:solidFill>
          <a:schemeClr val="tx1"/>
        </a:solidFill>
        <a:latin typeface="+mn-lt"/>
        <a:ea typeface="+mn-ea"/>
        <a:cs typeface="+mn-cs"/>
      </a:defRPr>
    </a:lvl5pPr>
    <a:lvl6pPr marL="2285716" algn="l" defTabSz="914287" rtl="0" eaLnBrk="1" latinLnBrk="0" hangingPunct="1">
      <a:defRPr sz="1200" kern="1200">
        <a:solidFill>
          <a:schemeClr val="tx1"/>
        </a:solidFill>
        <a:latin typeface="+mn-lt"/>
        <a:ea typeface="+mn-ea"/>
        <a:cs typeface="+mn-cs"/>
      </a:defRPr>
    </a:lvl6pPr>
    <a:lvl7pPr marL="2742860" algn="l" defTabSz="914287" rtl="0" eaLnBrk="1" latinLnBrk="0" hangingPunct="1">
      <a:defRPr sz="1200" kern="1200">
        <a:solidFill>
          <a:schemeClr val="tx1"/>
        </a:solidFill>
        <a:latin typeface="+mn-lt"/>
        <a:ea typeface="+mn-ea"/>
        <a:cs typeface="+mn-cs"/>
      </a:defRPr>
    </a:lvl7pPr>
    <a:lvl8pPr marL="3200003" algn="l" defTabSz="914287" rtl="0" eaLnBrk="1" latinLnBrk="0" hangingPunct="1">
      <a:defRPr sz="1200" kern="1200">
        <a:solidFill>
          <a:schemeClr val="tx1"/>
        </a:solidFill>
        <a:latin typeface="+mn-lt"/>
        <a:ea typeface="+mn-ea"/>
        <a:cs typeface="+mn-cs"/>
      </a:defRPr>
    </a:lvl8pPr>
    <a:lvl9pPr marL="3657145" algn="l" defTabSz="91428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50" y="60476"/>
            <a:ext cx="20098385" cy="11242674"/>
          </a:xfrm>
          <a:custGeom>
            <a:avLst/>
            <a:gdLst/>
            <a:ahLst/>
            <a:cxnLst/>
            <a:rect l="l" t="t" r="r" b="b"/>
            <a:pathLst>
              <a:path w="20098385" h="11242675">
                <a:moveTo>
                  <a:pt x="0" y="0"/>
                </a:moveTo>
                <a:lnTo>
                  <a:pt x="20098349" y="0"/>
                </a:lnTo>
              </a:path>
              <a:path w="20098385" h="11242675">
                <a:moveTo>
                  <a:pt x="0" y="11242525"/>
                </a:moveTo>
                <a:lnTo>
                  <a:pt x="0" y="0"/>
                </a:lnTo>
              </a:path>
            </a:pathLst>
          </a:custGeom>
          <a:ln w="76299">
            <a:solidFill>
              <a:srgbClr val="005893"/>
            </a:solidFill>
          </a:ln>
        </p:spPr>
        <p:txBody>
          <a:bodyPr wrap="square" lIns="0" tIns="0" rIns="0" bIns="0" rtlCol="0"/>
          <a:lstStyle/>
          <a:p>
            <a:endParaRPr/>
          </a:p>
        </p:txBody>
      </p:sp>
      <p:pic>
        <p:nvPicPr>
          <p:cNvPr id="17" name="bg object 17"/>
          <p:cNvPicPr/>
          <p:nvPr/>
        </p:nvPicPr>
        <p:blipFill>
          <a:blip r:embed="rId2" cstate="print"/>
          <a:stretch>
            <a:fillRect/>
          </a:stretch>
        </p:blipFill>
        <p:spPr>
          <a:xfrm>
            <a:off x="1004761" y="301681"/>
            <a:ext cx="709199" cy="709200"/>
          </a:xfrm>
          <a:prstGeom prst="rect">
            <a:avLst/>
          </a:prstGeom>
        </p:spPr>
      </p:pic>
      <p:sp>
        <p:nvSpPr>
          <p:cNvPr id="18" name="bg object 18"/>
          <p:cNvSpPr/>
          <p:nvPr/>
        </p:nvSpPr>
        <p:spPr>
          <a:xfrm>
            <a:off x="1007998" y="1192320"/>
            <a:ext cx="18527396" cy="0"/>
          </a:xfrm>
          <a:custGeom>
            <a:avLst/>
            <a:gdLst/>
            <a:ahLst/>
            <a:cxnLst/>
            <a:rect l="l" t="t" r="r" b="b"/>
            <a:pathLst>
              <a:path w="18527395">
                <a:moveTo>
                  <a:pt x="0" y="0"/>
                </a:moveTo>
                <a:lnTo>
                  <a:pt x="18526863" y="0"/>
                </a:lnTo>
              </a:path>
            </a:pathLst>
          </a:custGeom>
          <a:ln w="15824">
            <a:solidFill>
              <a:srgbClr val="5E6CB3"/>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523343" y="3497367"/>
            <a:ext cx="19033939" cy="5525717"/>
          </a:xfrm>
          <a:prstGeom prst="rect">
            <a:avLst/>
          </a:prstGeom>
        </p:spPr>
      </p:pic>
      <p:sp>
        <p:nvSpPr>
          <p:cNvPr id="2" name="Holder 2"/>
          <p:cNvSpPr>
            <a:spLocks noGrp="1"/>
          </p:cNvSpPr>
          <p:nvPr>
            <p:ph type="ctrTitle"/>
          </p:nvPr>
        </p:nvSpPr>
        <p:spPr>
          <a:xfrm>
            <a:off x="647461" y="204263"/>
            <a:ext cx="18809181" cy="481899"/>
          </a:xfrm>
          <a:prstGeom prst="rect">
            <a:avLst/>
          </a:prstGeom>
        </p:spPr>
        <p:txBody>
          <a:bodyPr wrap="square" lIns="0" tIns="0" rIns="0" bIns="0">
            <a:spAutoFit/>
          </a:bodyPr>
          <a:lstStyle>
            <a:lvl1pPr>
              <a:defRPr sz="3100" b="0" i="0">
                <a:solidFill>
                  <a:schemeClr val="tx2"/>
                </a:solidFill>
                <a:latin typeface="Times New Roman"/>
                <a:cs typeface="Times New Roman"/>
              </a:defRPr>
            </a:lvl1pPr>
          </a:lstStyle>
          <a:p>
            <a:endParaRPr/>
          </a:p>
        </p:txBody>
      </p:sp>
      <p:sp>
        <p:nvSpPr>
          <p:cNvPr id="3" name="Holder 3"/>
          <p:cNvSpPr>
            <a:spLocks noGrp="1"/>
          </p:cNvSpPr>
          <p:nvPr>
            <p:ph type="subTitle" idx="4"/>
          </p:nvPr>
        </p:nvSpPr>
        <p:spPr>
          <a:xfrm>
            <a:off x="3015615" y="6329681"/>
            <a:ext cx="1407287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47461" y="204263"/>
            <a:ext cx="18809181" cy="481899"/>
          </a:xfrm>
        </p:spPr>
        <p:txBody>
          <a:bodyPr lIns="0" tIns="0" rIns="0" bIns="0"/>
          <a:lstStyle>
            <a:lvl1pPr>
              <a:defRPr sz="3100" b="0" i="0">
                <a:solidFill>
                  <a:schemeClr val="tx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47461" y="204263"/>
            <a:ext cx="18809181" cy="481899"/>
          </a:xfrm>
        </p:spPr>
        <p:txBody>
          <a:bodyPr lIns="0" tIns="0" rIns="0" bIns="0"/>
          <a:lstStyle>
            <a:lvl1pPr>
              <a:defRPr sz="3100" b="0" i="0">
                <a:solidFill>
                  <a:schemeClr val="tx2"/>
                </a:solidFill>
                <a:latin typeface="Times New Roman"/>
                <a:cs typeface="Times New Roman"/>
              </a:defRPr>
            </a:lvl1pPr>
          </a:lstStyle>
          <a:p>
            <a:endParaRPr/>
          </a:p>
        </p:txBody>
      </p:sp>
      <p:sp>
        <p:nvSpPr>
          <p:cNvPr id="3" name="Holder 3"/>
          <p:cNvSpPr>
            <a:spLocks noGrp="1"/>
          </p:cNvSpPr>
          <p:nvPr>
            <p:ph sz="half" idx="2"/>
          </p:nvPr>
        </p:nvSpPr>
        <p:spPr>
          <a:xfrm>
            <a:off x="1005205" y="2599691"/>
            <a:ext cx="874528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599691"/>
            <a:ext cx="874528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47461" y="204263"/>
            <a:ext cx="18809181" cy="481899"/>
          </a:xfrm>
        </p:spPr>
        <p:txBody>
          <a:bodyPr lIns="0" tIns="0" rIns="0" bIns="0"/>
          <a:lstStyle>
            <a:lvl1pPr>
              <a:defRPr sz="3100" b="0" i="0">
                <a:solidFill>
                  <a:schemeClr val="tx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0481"/>
            <a:ext cx="20104100" cy="11242674"/>
          </a:xfrm>
          <a:custGeom>
            <a:avLst/>
            <a:gdLst/>
            <a:ahLst/>
            <a:cxnLst/>
            <a:rect l="l" t="t" r="r" b="b"/>
            <a:pathLst>
              <a:path w="20104100" h="11242675">
                <a:moveTo>
                  <a:pt x="0" y="0"/>
                </a:moveTo>
                <a:lnTo>
                  <a:pt x="20104099" y="0"/>
                </a:lnTo>
              </a:path>
              <a:path w="20104100" h="11242675">
                <a:moveTo>
                  <a:pt x="0" y="11242520"/>
                </a:moveTo>
                <a:lnTo>
                  <a:pt x="0" y="0"/>
                </a:lnTo>
              </a:path>
            </a:pathLst>
          </a:custGeom>
          <a:ln w="76299">
            <a:solidFill>
              <a:srgbClr val="005893"/>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1004761" y="301681"/>
            <a:ext cx="709199" cy="709200"/>
          </a:xfrm>
          <a:prstGeom prst="rect">
            <a:avLst/>
          </a:prstGeom>
        </p:spPr>
      </p:pic>
      <p:sp>
        <p:nvSpPr>
          <p:cNvPr id="18" name="bg object 18"/>
          <p:cNvSpPr/>
          <p:nvPr/>
        </p:nvSpPr>
        <p:spPr>
          <a:xfrm>
            <a:off x="1008000" y="1192320"/>
            <a:ext cx="18527396" cy="0"/>
          </a:xfrm>
          <a:custGeom>
            <a:avLst/>
            <a:gdLst/>
            <a:ahLst/>
            <a:cxnLst/>
            <a:rect l="l" t="t" r="r" b="b"/>
            <a:pathLst>
              <a:path w="18527395">
                <a:moveTo>
                  <a:pt x="0" y="0"/>
                </a:moveTo>
                <a:lnTo>
                  <a:pt x="18526863" y="0"/>
                </a:lnTo>
              </a:path>
            </a:pathLst>
          </a:custGeom>
          <a:ln w="15824">
            <a:solidFill>
              <a:srgbClr val="5E6CB3"/>
            </a:solidFill>
          </a:ln>
        </p:spPr>
        <p:txBody>
          <a:bodyPr wrap="square" lIns="0" tIns="0" rIns="0" bIns="0" rtlCol="0"/>
          <a:lstStyle/>
          <a:p>
            <a:endParaRPr/>
          </a:p>
        </p:txBody>
      </p:sp>
      <p:sp>
        <p:nvSpPr>
          <p:cNvPr id="2" name="Holder 2"/>
          <p:cNvSpPr>
            <a:spLocks noGrp="1"/>
          </p:cNvSpPr>
          <p:nvPr>
            <p:ph type="title"/>
          </p:nvPr>
        </p:nvSpPr>
        <p:spPr>
          <a:xfrm>
            <a:off x="647461" y="204264"/>
            <a:ext cx="18809181" cy="492443"/>
          </a:xfrm>
          <a:prstGeom prst="rect">
            <a:avLst/>
          </a:prstGeom>
        </p:spPr>
        <p:txBody>
          <a:bodyPr wrap="square" lIns="0" tIns="0" rIns="0" bIns="0">
            <a:spAutoFit/>
          </a:bodyPr>
          <a:lstStyle>
            <a:lvl1pPr>
              <a:defRPr sz="3200" b="0" i="0">
                <a:solidFill>
                  <a:schemeClr val="tx2"/>
                </a:solidFill>
                <a:latin typeface="Times New Roman"/>
                <a:cs typeface="Times New Roman"/>
              </a:defRPr>
            </a:lvl1pPr>
          </a:lstStyle>
          <a:p>
            <a:endParaRPr/>
          </a:p>
        </p:txBody>
      </p:sp>
      <p:sp>
        <p:nvSpPr>
          <p:cNvPr id="3" name="Holder 3"/>
          <p:cNvSpPr>
            <a:spLocks noGrp="1"/>
          </p:cNvSpPr>
          <p:nvPr>
            <p:ph type="body" idx="1"/>
          </p:nvPr>
        </p:nvSpPr>
        <p:spPr>
          <a:xfrm>
            <a:off x="1005205" y="2599691"/>
            <a:ext cx="180936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1791"/>
            <a:ext cx="6433312" cy="27899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1791"/>
            <a:ext cx="4623943" cy="27899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1/18/2022</a:t>
            </a:fld>
            <a:endParaRPr lang="en-US"/>
          </a:p>
        </p:txBody>
      </p:sp>
      <p:sp>
        <p:nvSpPr>
          <p:cNvPr id="6" name="Holder 6"/>
          <p:cNvSpPr>
            <a:spLocks noGrp="1"/>
          </p:cNvSpPr>
          <p:nvPr>
            <p:ph type="sldNum" sz="quarter" idx="7"/>
          </p:nvPr>
        </p:nvSpPr>
        <p:spPr>
          <a:xfrm>
            <a:off x="14474954" y="10511791"/>
            <a:ext cx="4623943" cy="27899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44">
        <a:defRPr>
          <a:latin typeface="+mn-lt"/>
          <a:ea typeface="+mn-ea"/>
          <a:cs typeface="+mn-cs"/>
        </a:defRPr>
      </a:lvl2pPr>
      <a:lvl3pPr marL="914287">
        <a:defRPr>
          <a:latin typeface="+mn-lt"/>
          <a:ea typeface="+mn-ea"/>
          <a:cs typeface="+mn-cs"/>
        </a:defRPr>
      </a:lvl3pPr>
      <a:lvl4pPr marL="1371429">
        <a:defRPr>
          <a:latin typeface="+mn-lt"/>
          <a:ea typeface="+mn-ea"/>
          <a:cs typeface="+mn-cs"/>
        </a:defRPr>
      </a:lvl4pPr>
      <a:lvl5pPr marL="1828573">
        <a:defRPr>
          <a:latin typeface="+mn-lt"/>
          <a:ea typeface="+mn-ea"/>
          <a:cs typeface="+mn-cs"/>
        </a:defRPr>
      </a:lvl5pPr>
      <a:lvl6pPr marL="2285716">
        <a:defRPr>
          <a:latin typeface="+mn-lt"/>
          <a:ea typeface="+mn-ea"/>
          <a:cs typeface="+mn-cs"/>
        </a:defRPr>
      </a:lvl6pPr>
      <a:lvl7pPr marL="2742860">
        <a:defRPr>
          <a:latin typeface="+mn-lt"/>
          <a:ea typeface="+mn-ea"/>
          <a:cs typeface="+mn-cs"/>
        </a:defRPr>
      </a:lvl7pPr>
      <a:lvl8pPr marL="3200003">
        <a:defRPr>
          <a:latin typeface="+mn-lt"/>
          <a:ea typeface="+mn-ea"/>
          <a:cs typeface="+mn-cs"/>
        </a:defRPr>
      </a:lvl8pPr>
      <a:lvl9pPr marL="3657145">
        <a:defRPr>
          <a:latin typeface="+mn-lt"/>
          <a:ea typeface="+mn-ea"/>
          <a:cs typeface="+mn-cs"/>
        </a:defRPr>
      </a:lvl9pPr>
    </p:bodyStyle>
    <p:otherStyle>
      <a:lvl1pPr marL="0">
        <a:defRPr>
          <a:latin typeface="+mn-lt"/>
          <a:ea typeface="+mn-ea"/>
          <a:cs typeface="+mn-cs"/>
        </a:defRPr>
      </a:lvl1pPr>
      <a:lvl2pPr marL="457144">
        <a:defRPr>
          <a:latin typeface="+mn-lt"/>
          <a:ea typeface="+mn-ea"/>
          <a:cs typeface="+mn-cs"/>
        </a:defRPr>
      </a:lvl2pPr>
      <a:lvl3pPr marL="914287">
        <a:defRPr>
          <a:latin typeface="+mn-lt"/>
          <a:ea typeface="+mn-ea"/>
          <a:cs typeface="+mn-cs"/>
        </a:defRPr>
      </a:lvl3pPr>
      <a:lvl4pPr marL="1371429">
        <a:defRPr>
          <a:latin typeface="+mn-lt"/>
          <a:ea typeface="+mn-ea"/>
          <a:cs typeface="+mn-cs"/>
        </a:defRPr>
      </a:lvl4pPr>
      <a:lvl5pPr marL="1828573">
        <a:defRPr>
          <a:latin typeface="+mn-lt"/>
          <a:ea typeface="+mn-ea"/>
          <a:cs typeface="+mn-cs"/>
        </a:defRPr>
      </a:lvl5pPr>
      <a:lvl6pPr marL="2285716">
        <a:defRPr>
          <a:latin typeface="+mn-lt"/>
          <a:ea typeface="+mn-ea"/>
          <a:cs typeface="+mn-cs"/>
        </a:defRPr>
      </a:lvl6pPr>
      <a:lvl7pPr marL="2742860">
        <a:defRPr>
          <a:latin typeface="+mn-lt"/>
          <a:ea typeface="+mn-ea"/>
          <a:cs typeface="+mn-cs"/>
        </a:defRPr>
      </a:lvl7pPr>
      <a:lvl8pPr marL="3200003">
        <a:defRPr>
          <a:latin typeface="+mn-lt"/>
          <a:ea typeface="+mn-ea"/>
          <a:cs typeface="+mn-cs"/>
        </a:defRPr>
      </a:lvl8pPr>
      <a:lvl9pPr marL="365714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ithub.com/varshinitolpadi/Mini-Proj" TargetMode="Externa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103839" y="0"/>
            <a:ext cx="0" cy="11303000"/>
          </a:xfrm>
          <a:custGeom>
            <a:avLst/>
            <a:gdLst/>
            <a:ahLst/>
            <a:cxnLst/>
            <a:rect l="l" t="t" r="r" b="b"/>
            <a:pathLst>
              <a:path h="11303000">
                <a:moveTo>
                  <a:pt x="0" y="0"/>
                </a:moveTo>
                <a:lnTo>
                  <a:pt x="0" y="11302999"/>
                </a:lnTo>
              </a:path>
            </a:pathLst>
          </a:custGeom>
          <a:ln w="76299">
            <a:solidFill>
              <a:srgbClr val="005893"/>
            </a:solidFill>
          </a:ln>
        </p:spPr>
        <p:txBody>
          <a:bodyPr wrap="square" lIns="0" tIns="0" rIns="0" bIns="0" rtlCol="0"/>
          <a:lstStyle/>
          <a:p>
            <a:endParaRPr/>
          </a:p>
        </p:txBody>
      </p:sp>
      <p:grpSp>
        <p:nvGrpSpPr>
          <p:cNvPr id="3" name="object 3"/>
          <p:cNvGrpSpPr/>
          <p:nvPr/>
        </p:nvGrpSpPr>
        <p:grpSpPr>
          <a:xfrm>
            <a:off x="-38148" y="0"/>
            <a:ext cx="9408160" cy="11303000"/>
            <a:chOff x="-38149" y="0"/>
            <a:chExt cx="9408160" cy="11303000"/>
          </a:xfrm>
        </p:grpSpPr>
        <p:sp>
          <p:nvSpPr>
            <p:cNvPr id="4" name="object 4"/>
            <p:cNvSpPr/>
            <p:nvPr/>
          </p:nvSpPr>
          <p:spPr>
            <a:xfrm>
              <a:off x="0" y="0"/>
              <a:ext cx="0" cy="11303000"/>
            </a:xfrm>
            <a:custGeom>
              <a:avLst/>
              <a:gdLst/>
              <a:ahLst/>
              <a:cxnLst/>
              <a:rect l="l" t="t" r="r" b="b"/>
              <a:pathLst>
                <a:path h="11303000">
                  <a:moveTo>
                    <a:pt x="0" y="11302999"/>
                  </a:moveTo>
                  <a:lnTo>
                    <a:pt x="0" y="0"/>
                  </a:lnTo>
                </a:path>
              </a:pathLst>
            </a:custGeom>
            <a:ln w="76299">
              <a:solidFill>
                <a:srgbClr val="005893"/>
              </a:solidFill>
            </a:ln>
          </p:spPr>
          <p:txBody>
            <a:bodyPr wrap="square" lIns="0" tIns="0" rIns="0" bIns="0" rtlCol="0"/>
            <a:lstStyle/>
            <a:p>
              <a:endParaRPr/>
            </a:p>
          </p:txBody>
        </p:sp>
        <p:sp>
          <p:nvSpPr>
            <p:cNvPr id="5" name="object 5"/>
            <p:cNvSpPr/>
            <p:nvPr/>
          </p:nvSpPr>
          <p:spPr>
            <a:xfrm>
              <a:off x="0" y="15840"/>
              <a:ext cx="9370060" cy="6472555"/>
            </a:xfrm>
            <a:custGeom>
              <a:avLst/>
              <a:gdLst/>
              <a:ahLst/>
              <a:cxnLst/>
              <a:rect l="l" t="t" r="r" b="b"/>
              <a:pathLst>
                <a:path w="9370060" h="6472555">
                  <a:moveTo>
                    <a:pt x="0" y="6472161"/>
                  </a:moveTo>
                  <a:lnTo>
                    <a:pt x="0" y="0"/>
                  </a:lnTo>
                  <a:lnTo>
                    <a:pt x="9369755" y="0"/>
                  </a:lnTo>
                  <a:lnTo>
                    <a:pt x="0" y="6472161"/>
                  </a:lnTo>
                  <a:close/>
                </a:path>
              </a:pathLst>
            </a:custGeom>
            <a:solidFill>
              <a:srgbClr val="005893"/>
            </a:solidFill>
          </p:spPr>
          <p:txBody>
            <a:bodyPr wrap="square" lIns="0" tIns="0" rIns="0" bIns="0" rtlCol="0"/>
            <a:lstStyle/>
            <a:p>
              <a:endParaRPr/>
            </a:p>
          </p:txBody>
        </p:sp>
        <p:pic>
          <p:nvPicPr>
            <p:cNvPr id="6" name="object 6"/>
            <p:cNvPicPr/>
            <p:nvPr/>
          </p:nvPicPr>
          <p:blipFill>
            <a:blip r:embed="rId2" cstate="print"/>
            <a:stretch>
              <a:fillRect/>
            </a:stretch>
          </p:blipFill>
          <p:spPr>
            <a:xfrm>
              <a:off x="471600" y="415800"/>
              <a:ext cx="1846079" cy="1841039"/>
            </a:xfrm>
            <a:prstGeom prst="rect">
              <a:avLst/>
            </a:prstGeom>
          </p:spPr>
        </p:pic>
        <p:pic>
          <p:nvPicPr>
            <p:cNvPr id="7" name="object 7"/>
            <p:cNvPicPr/>
            <p:nvPr/>
          </p:nvPicPr>
          <p:blipFill>
            <a:blip r:embed="rId3" cstate="print"/>
            <a:stretch>
              <a:fillRect/>
            </a:stretch>
          </p:blipFill>
          <p:spPr>
            <a:xfrm>
              <a:off x="5603760" y="1336680"/>
              <a:ext cx="145799" cy="147239"/>
            </a:xfrm>
            <a:prstGeom prst="rect">
              <a:avLst/>
            </a:prstGeom>
          </p:spPr>
        </p:pic>
      </p:grpSp>
      <p:sp>
        <p:nvSpPr>
          <p:cNvPr id="8" name="object 8"/>
          <p:cNvSpPr txBox="1"/>
          <p:nvPr/>
        </p:nvSpPr>
        <p:spPr>
          <a:xfrm>
            <a:off x="2508020" y="615945"/>
            <a:ext cx="3231515" cy="1480820"/>
          </a:xfrm>
          <a:prstGeom prst="rect">
            <a:avLst/>
          </a:prstGeom>
        </p:spPr>
        <p:txBody>
          <a:bodyPr vert="horz" wrap="square" lIns="0" tIns="12063" rIns="0" bIns="0" rtlCol="0">
            <a:spAutoFit/>
          </a:bodyPr>
          <a:lstStyle/>
          <a:p>
            <a:pPr marL="12699" marR="5079">
              <a:lnSpc>
                <a:spcPct val="112400"/>
              </a:lnSpc>
              <a:spcBef>
                <a:spcPts val="96"/>
              </a:spcBef>
            </a:pPr>
            <a:r>
              <a:rPr sz="4300" b="1" spc="-5" dirty="0">
                <a:solidFill>
                  <a:srgbClr val="FFFFFF"/>
                </a:solidFill>
                <a:latin typeface="Times New Roman"/>
                <a:cs typeface="Times New Roman"/>
              </a:rPr>
              <a:t>RV</a:t>
            </a:r>
            <a:r>
              <a:rPr sz="4300" b="1" spc="-49" dirty="0">
                <a:solidFill>
                  <a:srgbClr val="FFFFFF"/>
                </a:solidFill>
                <a:latin typeface="Times New Roman"/>
                <a:cs typeface="Times New Roman"/>
              </a:rPr>
              <a:t> </a:t>
            </a:r>
            <a:r>
              <a:rPr sz="4300" b="1" spc="-5" dirty="0">
                <a:solidFill>
                  <a:srgbClr val="FFFFFF"/>
                </a:solidFill>
                <a:latin typeface="Times New Roman"/>
                <a:cs typeface="Times New Roman"/>
              </a:rPr>
              <a:t>College</a:t>
            </a:r>
            <a:r>
              <a:rPr sz="4300" b="1" spc="-49" dirty="0">
                <a:solidFill>
                  <a:srgbClr val="FFFFFF"/>
                </a:solidFill>
                <a:latin typeface="Times New Roman"/>
                <a:cs typeface="Times New Roman"/>
              </a:rPr>
              <a:t> </a:t>
            </a:r>
            <a:r>
              <a:rPr sz="4300" b="1" dirty="0">
                <a:solidFill>
                  <a:srgbClr val="FFFFFF"/>
                </a:solidFill>
                <a:latin typeface="Times New Roman"/>
                <a:cs typeface="Times New Roman"/>
              </a:rPr>
              <a:t>of </a:t>
            </a:r>
            <a:r>
              <a:rPr sz="4300" b="1" spc="-1050" dirty="0">
                <a:solidFill>
                  <a:srgbClr val="FFFFFF"/>
                </a:solidFill>
                <a:latin typeface="Times New Roman"/>
                <a:cs typeface="Times New Roman"/>
              </a:rPr>
              <a:t> </a:t>
            </a:r>
            <a:r>
              <a:rPr sz="4300" b="1" spc="-5" dirty="0">
                <a:solidFill>
                  <a:srgbClr val="FFFFFF"/>
                </a:solidFill>
                <a:latin typeface="Times New Roman"/>
                <a:cs typeface="Times New Roman"/>
              </a:rPr>
              <a:t>Engineering</a:t>
            </a:r>
            <a:endParaRPr sz="4300">
              <a:latin typeface="Times New Roman"/>
              <a:cs typeface="Times New Roman"/>
            </a:endParaRPr>
          </a:p>
        </p:txBody>
      </p:sp>
      <p:sp>
        <p:nvSpPr>
          <p:cNvPr id="9" name="object 9"/>
          <p:cNvSpPr txBox="1"/>
          <p:nvPr/>
        </p:nvSpPr>
        <p:spPr>
          <a:xfrm>
            <a:off x="16548742" y="397386"/>
            <a:ext cx="3406139" cy="482599"/>
          </a:xfrm>
          <a:prstGeom prst="rect">
            <a:avLst/>
          </a:prstGeom>
        </p:spPr>
        <p:txBody>
          <a:bodyPr vert="horz" wrap="square" lIns="0" tIns="12699" rIns="0" bIns="0" rtlCol="0">
            <a:spAutoFit/>
          </a:bodyPr>
          <a:lstStyle/>
          <a:p>
            <a:pPr marL="12699">
              <a:spcBef>
                <a:spcPts val="101"/>
              </a:spcBef>
            </a:pPr>
            <a:r>
              <a:rPr sz="3000" i="1" spc="-30" dirty="0">
                <a:solidFill>
                  <a:srgbClr val="422C75"/>
                </a:solidFill>
                <a:latin typeface="Times New Roman"/>
                <a:cs typeface="Times New Roman"/>
              </a:rPr>
              <a:t>Go,</a:t>
            </a:r>
            <a:r>
              <a:rPr sz="3000" i="1" spc="-20" dirty="0">
                <a:solidFill>
                  <a:srgbClr val="422C75"/>
                </a:solidFill>
                <a:latin typeface="Times New Roman"/>
                <a:cs typeface="Times New Roman"/>
              </a:rPr>
              <a:t> </a:t>
            </a:r>
            <a:r>
              <a:rPr sz="3000" i="1" spc="30" dirty="0">
                <a:solidFill>
                  <a:srgbClr val="422C75"/>
                </a:solidFill>
                <a:latin typeface="Times New Roman"/>
                <a:cs typeface="Times New Roman"/>
              </a:rPr>
              <a:t>change</a:t>
            </a:r>
            <a:r>
              <a:rPr sz="3000" i="1" spc="-20" dirty="0">
                <a:solidFill>
                  <a:srgbClr val="422C75"/>
                </a:solidFill>
                <a:latin typeface="Times New Roman"/>
                <a:cs typeface="Times New Roman"/>
              </a:rPr>
              <a:t> </a:t>
            </a:r>
            <a:r>
              <a:rPr sz="3000" i="1" spc="74" dirty="0">
                <a:solidFill>
                  <a:srgbClr val="422C75"/>
                </a:solidFill>
                <a:latin typeface="Times New Roman"/>
                <a:cs typeface="Times New Roman"/>
              </a:rPr>
              <a:t>the</a:t>
            </a:r>
            <a:r>
              <a:rPr sz="3000" i="1" spc="-15" dirty="0">
                <a:solidFill>
                  <a:srgbClr val="422C75"/>
                </a:solidFill>
                <a:latin typeface="Times New Roman"/>
                <a:cs typeface="Times New Roman"/>
              </a:rPr>
              <a:t> </a:t>
            </a:r>
            <a:r>
              <a:rPr sz="3000" i="1" spc="49" dirty="0">
                <a:solidFill>
                  <a:srgbClr val="422C75"/>
                </a:solidFill>
                <a:latin typeface="Times New Roman"/>
                <a:cs typeface="Times New Roman"/>
              </a:rPr>
              <a:t>world</a:t>
            </a:r>
            <a:endParaRPr sz="3000">
              <a:latin typeface="Times New Roman"/>
              <a:cs typeface="Times New Roman"/>
            </a:endParaRPr>
          </a:p>
        </p:txBody>
      </p:sp>
      <p:sp>
        <p:nvSpPr>
          <p:cNvPr id="10" name="object 10"/>
          <p:cNvSpPr txBox="1"/>
          <p:nvPr/>
        </p:nvSpPr>
        <p:spPr>
          <a:xfrm>
            <a:off x="9159786" y="87751"/>
            <a:ext cx="6652259" cy="1126489"/>
          </a:xfrm>
          <a:prstGeom prst="rect">
            <a:avLst/>
          </a:prstGeom>
        </p:spPr>
        <p:txBody>
          <a:bodyPr vert="horz" wrap="square" lIns="0" tIns="12699" rIns="0" bIns="0" rtlCol="0">
            <a:spAutoFit/>
          </a:bodyPr>
          <a:lstStyle/>
          <a:p>
            <a:pPr marL="15238" algn="ctr">
              <a:spcBef>
                <a:spcPts val="101"/>
              </a:spcBef>
            </a:pPr>
            <a:r>
              <a:rPr sz="3600" b="1" spc="-5" dirty="0">
                <a:solidFill>
                  <a:srgbClr val="C00000"/>
                </a:solidFill>
                <a:latin typeface="Calibri"/>
                <a:cs typeface="Calibri"/>
              </a:rPr>
              <a:t>Department</a:t>
            </a:r>
            <a:r>
              <a:rPr sz="3600" b="1" spc="-45" dirty="0">
                <a:solidFill>
                  <a:srgbClr val="C00000"/>
                </a:solidFill>
                <a:latin typeface="Calibri"/>
                <a:cs typeface="Calibri"/>
              </a:rPr>
              <a:t> </a:t>
            </a:r>
            <a:r>
              <a:rPr sz="3600" b="1" spc="-5" dirty="0">
                <a:solidFill>
                  <a:srgbClr val="C00000"/>
                </a:solidFill>
                <a:latin typeface="Calibri"/>
                <a:cs typeface="Calibri"/>
              </a:rPr>
              <a:t>of</a:t>
            </a:r>
            <a:endParaRPr sz="3600">
              <a:latin typeface="Calibri"/>
              <a:cs typeface="Calibri"/>
            </a:endParaRPr>
          </a:p>
          <a:p>
            <a:pPr algn="ctr">
              <a:spcBef>
                <a:spcPts val="30"/>
              </a:spcBef>
            </a:pPr>
            <a:r>
              <a:rPr sz="3600" b="1" spc="-10" dirty="0">
                <a:solidFill>
                  <a:srgbClr val="C00000"/>
                </a:solidFill>
                <a:latin typeface="Calibri"/>
                <a:cs typeface="Calibri"/>
              </a:rPr>
              <a:t>Electrical</a:t>
            </a:r>
            <a:r>
              <a:rPr sz="3600" b="1" spc="-35" dirty="0">
                <a:solidFill>
                  <a:srgbClr val="C00000"/>
                </a:solidFill>
                <a:latin typeface="Calibri"/>
                <a:cs typeface="Calibri"/>
              </a:rPr>
              <a:t> </a:t>
            </a:r>
            <a:r>
              <a:rPr sz="3600" b="1" dirty="0">
                <a:solidFill>
                  <a:srgbClr val="C00000"/>
                </a:solidFill>
                <a:latin typeface="Calibri"/>
                <a:cs typeface="Calibri"/>
              </a:rPr>
              <a:t>&amp;</a:t>
            </a:r>
            <a:r>
              <a:rPr sz="3600" b="1" spc="-30" dirty="0">
                <a:solidFill>
                  <a:srgbClr val="C00000"/>
                </a:solidFill>
                <a:latin typeface="Calibri"/>
                <a:cs typeface="Calibri"/>
              </a:rPr>
              <a:t> </a:t>
            </a:r>
            <a:r>
              <a:rPr sz="3600" b="1" spc="-10" dirty="0">
                <a:solidFill>
                  <a:srgbClr val="C00000"/>
                </a:solidFill>
                <a:latin typeface="Calibri"/>
                <a:cs typeface="Calibri"/>
              </a:rPr>
              <a:t>Electronics</a:t>
            </a:r>
            <a:r>
              <a:rPr sz="3600" b="1" spc="-35" dirty="0">
                <a:solidFill>
                  <a:srgbClr val="C00000"/>
                </a:solidFill>
                <a:latin typeface="Calibri"/>
                <a:cs typeface="Calibri"/>
              </a:rPr>
              <a:t> </a:t>
            </a:r>
            <a:r>
              <a:rPr sz="3600" b="1" spc="-5" dirty="0">
                <a:solidFill>
                  <a:srgbClr val="C00000"/>
                </a:solidFill>
                <a:latin typeface="Calibri"/>
                <a:cs typeface="Calibri"/>
              </a:rPr>
              <a:t>Engineering</a:t>
            </a:r>
            <a:endParaRPr sz="3600">
              <a:latin typeface="Calibri"/>
              <a:cs typeface="Calibri"/>
            </a:endParaRPr>
          </a:p>
        </p:txBody>
      </p:sp>
      <p:sp>
        <p:nvSpPr>
          <p:cNvPr id="11" name="object 11"/>
          <p:cNvSpPr txBox="1"/>
          <p:nvPr/>
        </p:nvSpPr>
        <p:spPr>
          <a:xfrm>
            <a:off x="4682061" y="1905236"/>
            <a:ext cx="13993494" cy="5505377"/>
          </a:xfrm>
          <a:prstGeom prst="rect">
            <a:avLst/>
          </a:prstGeom>
        </p:spPr>
        <p:txBody>
          <a:bodyPr vert="horz" wrap="square" lIns="0" tIns="327620" rIns="0" bIns="0" rtlCol="0">
            <a:spAutoFit/>
          </a:bodyPr>
          <a:lstStyle/>
          <a:p>
            <a:pPr marL="38096" algn="ctr">
              <a:spcBef>
                <a:spcPts val="2580"/>
              </a:spcBef>
            </a:pPr>
            <a:r>
              <a:rPr sz="4500" spc="-10" dirty="0">
                <a:latin typeface="Calibri"/>
                <a:cs typeface="Calibri"/>
              </a:rPr>
              <a:t>Minor</a:t>
            </a:r>
            <a:r>
              <a:rPr sz="4500" spc="-35" dirty="0">
                <a:latin typeface="Calibri"/>
                <a:cs typeface="Calibri"/>
              </a:rPr>
              <a:t> </a:t>
            </a:r>
            <a:r>
              <a:rPr sz="4500" spc="-10" dirty="0">
                <a:latin typeface="Calibri"/>
                <a:cs typeface="Calibri"/>
              </a:rPr>
              <a:t>Project</a:t>
            </a:r>
            <a:r>
              <a:rPr sz="4500" spc="-35" dirty="0">
                <a:latin typeface="Calibri"/>
                <a:cs typeface="Calibri"/>
              </a:rPr>
              <a:t> </a:t>
            </a:r>
            <a:r>
              <a:rPr sz="4500" spc="-5" dirty="0" smtClean="0">
                <a:latin typeface="Calibri"/>
                <a:cs typeface="Calibri"/>
              </a:rPr>
              <a:t>Phase-</a:t>
            </a:r>
            <a:r>
              <a:rPr lang="en-IN" sz="4500" spc="-5" dirty="0">
                <a:latin typeface="Calibri"/>
                <a:cs typeface="Calibri"/>
              </a:rPr>
              <a:t>3</a:t>
            </a:r>
            <a:endParaRPr sz="4500" dirty="0">
              <a:latin typeface="Calibri"/>
              <a:cs typeface="Calibri"/>
            </a:endParaRPr>
          </a:p>
          <a:p>
            <a:pPr marL="48255" marR="5079" algn="ctr">
              <a:spcBef>
                <a:spcPts val="3378"/>
              </a:spcBef>
              <a:tabLst>
                <a:tab pos="5060956" algn="l"/>
                <a:tab pos="8111752" algn="l"/>
                <a:tab pos="13344138" algn="l"/>
              </a:tabLst>
            </a:pPr>
            <a:r>
              <a:rPr lang="en-US" sz="5900" spc="-5" dirty="0">
                <a:solidFill>
                  <a:srgbClr val="005893"/>
                </a:solidFill>
                <a:latin typeface="Times New Roman"/>
                <a:cs typeface="Times New Roman"/>
              </a:rPr>
              <a:t>Smart Fault Detection In Home Automation System </a:t>
            </a:r>
            <a:endParaRPr lang="en-US" sz="5900" dirty="0">
              <a:latin typeface="Times New Roman"/>
              <a:cs typeface="Times New Roman"/>
            </a:endParaRPr>
          </a:p>
          <a:p>
            <a:pPr marL="12699">
              <a:spcBef>
                <a:spcPts val="3803"/>
              </a:spcBef>
            </a:pPr>
            <a:r>
              <a:rPr lang="en-IN" sz="3800" b="1" spc="-10" dirty="0">
                <a:latin typeface="Times New Roman"/>
                <a:cs typeface="Times New Roman"/>
              </a:rPr>
              <a:t>Group</a:t>
            </a:r>
            <a:r>
              <a:rPr lang="en-IN" sz="3800" b="1" spc="-49" dirty="0">
                <a:latin typeface="Times New Roman"/>
                <a:cs typeface="Times New Roman"/>
              </a:rPr>
              <a:t> </a:t>
            </a:r>
            <a:r>
              <a:rPr lang="en-IN" sz="3800" b="1" spc="-5" dirty="0">
                <a:latin typeface="Times New Roman"/>
                <a:cs typeface="Times New Roman"/>
              </a:rPr>
              <a:t>B08</a:t>
            </a:r>
            <a:endParaRPr lang="en-IN" sz="3800" dirty="0">
              <a:latin typeface="Times New Roman"/>
              <a:cs typeface="Times New Roman"/>
            </a:endParaRPr>
          </a:p>
          <a:p>
            <a:pPr marL="12699" marR="9153024">
              <a:lnSpc>
                <a:spcPct val="102000"/>
              </a:lnSpc>
              <a:spcBef>
                <a:spcPts val="10"/>
              </a:spcBef>
            </a:pPr>
            <a:r>
              <a:rPr sz="3800" b="1" spc="-5" dirty="0">
                <a:latin typeface="Times New Roman"/>
                <a:cs typeface="Times New Roman"/>
              </a:rPr>
              <a:t>Under</a:t>
            </a:r>
            <a:r>
              <a:rPr sz="3800" b="1" spc="-35" dirty="0">
                <a:latin typeface="Times New Roman"/>
                <a:cs typeface="Times New Roman"/>
              </a:rPr>
              <a:t> </a:t>
            </a:r>
            <a:r>
              <a:rPr sz="3800" b="1" spc="-5" dirty="0">
                <a:latin typeface="Times New Roman"/>
                <a:cs typeface="Times New Roman"/>
              </a:rPr>
              <a:t>the</a:t>
            </a:r>
            <a:r>
              <a:rPr sz="3800" b="1" spc="-25" dirty="0">
                <a:latin typeface="Times New Roman"/>
                <a:cs typeface="Times New Roman"/>
              </a:rPr>
              <a:t> </a:t>
            </a:r>
            <a:r>
              <a:rPr sz="3800" b="1" spc="-10" dirty="0">
                <a:latin typeface="Times New Roman"/>
                <a:cs typeface="Times New Roman"/>
              </a:rPr>
              <a:t>Guidance</a:t>
            </a:r>
            <a:r>
              <a:rPr sz="3800" b="1" spc="-35" dirty="0">
                <a:latin typeface="Times New Roman"/>
                <a:cs typeface="Times New Roman"/>
              </a:rPr>
              <a:t> </a:t>
            </a:r>
            <a:r>
              <a:rPr sz="3800" b="1" dirty="0">
                <a:latin typeface="Times New Roman"/>
                <a:cs typeface="Times New Roman"/>
              </a:rPr>
              <a:t>of, </a:t>
            </a:r>
            <a:r>
              <a:rPr sz="3800" b="1" spc="-935" dirty="0">
                <a:latin typeface="Times New Roman"/>
                <a:cs typeface="Times New Roman"/>
              </a:rPr>
              <a:t> </a:t>
            </a:r>
            <a:r>
              <a:rPr sz="3800" b="1" spc="-10" dirty="0">
                <a:latin typeface="Times New Roman"/>
                <a:cs typeface="Times New Roman"/>
              </a:rPr>
              <a:t>Prof.Sushmita</a:t>
            </a:r>
            <a:r>
              <a:rPr sz="3800" b="1" spc="-40" dirty="0">
                <a:latin typeface="Times New Roman"/>
                <a:cs typeface="Times New Roman"/>
              </a:rPr>
              <a:t> </a:t>
            </a:r>
            <a:r>
              <a:rPr sz="3800" b="1" spc="-5" dirty="0">
                <a:latin typeface="Times New Roman"/>
                <a:cs typeface="Times New Roman"/>
              </a:rPr>
              <a:t>Sarkar</a:t>
            </a:r>
            <a:endParaRPr sz="3800" dirty="0">
              <a:latin typeface="Times New Roman"/>
              <a:cs typeface="Times New Roman"/>
            </a:endParaRPr>
          </a:p>
        </p:txBody>
      </p:sp>
      <p:sp>
        <p:nvSpPr>
          <p:cNvPr id="12" name="object 12"/>
          <p:cNvSpPr txBox="1"/>
          <p:nvPr/>
        </p:nvSpPr>
        <p:spPr>
          <a:xfrm>
            <a:off x="11091185" y="7892256"/>
            <a:ext cx="5209265" cy="2388473"/>
          </a:xfrm>
          <a:prstGeom prst="rect">
            <a:avLst/>
          </a:prstGeom>
        </p:spPr>
        <p:txBody>
          <a:bodyPr vert="horz" wrap="square" lIns="0" tIns="10793" rIns="0" bIns="0" rtlCol="0">
            <a:spAutoFit/>
          </a:bodyPr>
          <a:lstStyle/>
          <a:p>
            <a:pPr marL="12699" marR="5079">
              <a:lnSpc>
                <a:spcPct val="100299"/>
              </a:lnSpc>
              <a:spcBef>
                <a:spcPts val="86"/>
              </a:spcBef>
            </a:pPr>
            <a:r>
              <a:rPr lang="en-US" sz="3800" b="1" spc="-5" dirty="0" err="1">
                <a:latin typeface="Calibri"/>
                <a:cs typeface="Calibri"/>
              </a:rPr>
              <a:t>Rohini</a:t>
            </a:r>
            <a:r>
              <a:rPr lang="en-US" sz="3800" b="1" spc="-5" dirty="0">
                <a:latin typeface="Calibri"/>
                <a:cs typeface="Calibri"/>
              </a:rPr>
              <a:t> Raga</a:t>
            </a:r>
            <a:r>
              <a:rPr sz="3800" b="1" spc="-5" dirty="0">
                <a:latin typeface="Calibri"/>
                <a:cs typeface="Calibri"/>
              </a:rPr>
              <a:t> </a:t>
            </a:r>
            <a:endParaRPr lang="en-US" sz="3800" b="1" spc="-5" dirty="0">
              <a:latin typeface="Calibri"/>
              <a:cs typeface="Calibri"/>
            </a:endParaRPr>
          </a:p>
          <a:p>
            <a:pPr marL="12699" marR="5079">
              <a:lnSpc>
                <a:spcPct val="100299"/>
              </a:lnSpc>
              <a:spcBef>
                <a:spcPts val="86"/>
              </a:spcBef>
            </a:pPr>
            <a:r>
              <a:rPr lang="en-US" sz="3800" b="1" spc="-5" dirty="0" err="1">
                <a:latin typeface="Calibri"/>
                <a:cs typeface="Calibri"/>
              </a:rPr>
              <a:t>Rubleen</a:t>
            </a:r>
            <a:r>
              <a:rPr lang="en-US" sz="3800" b="1" spc="-5" dirty="0">
                <a:latin typeface="Calibri"/>
                <a:cs typeface="Calibri"/>
              </a:rPr>
              <a:t> Kaur </a:t>
            </a:r>
            <a:r>
              <a:rPr lang="en-US" sz="3800" b="1" spc="-5" dirty="0" err="1">
                <a:latin typeface="Calibri"/>
                <a:cs typeface="Calibri"/>
              </a:rPr>
              <a:t>Hanspal</a:t>
            </a:r>
            <a:endParaRPr lang="en-US" sz="3800" b="1" spc="-5" dirty="0">
              <a:latin typeface="Calibri"/>
              <a:cs typeface="Calibri"/>
            </a:endParaRPr>
          </a:p>
          <a:p>
            <a:pPr marL="12699" marR="5079">
              <a:lnSpc>
                <a:spcPct val="100299"/>
              </a:lnSpc>
              <a:spcBef>
                <a:spcPts val="86"/>
              </a:spcBef>
            </a:pPr>
            <a:r>
              <a:rPr lang="en-US" sz="3800" b="1" spc="-5" dirty="0" err="1">
                <a:latin typeface="Calibri"/>
                <a:cs typeface="Calibri"/>
              </a:rPr>
              <a:t>Shrusti</a:t>
            </a:r>
            <a:r>
              <a:rPr lang="en-US" sz="3800" b="1" spc="-5" dirty="0">
                <a:latin typeface="Calibri"/>
                <a:cs typeface="Calibri"/>
              </a:rPr>
              <a:t> </a:t>
            </a:r>
            <a:r>
              <a:rPr lang="en-US" sz="3800" b="1" spc="-5" dirty="0" err="1">
                <a:latin typeface="Calibri"/>
                <a:cs typeface="Calibri"/>
              </a:rPr>
              <a:t>Channal</a:t>
            </a:r>
            <a:r>
              <a:rPr sz="3800" b="1" spc="-844" dirty="0">
                <a:latin typeface="Calibri"/>
                <a:cs typeface="Calibri"/>
              </a:rPr>
              <a:t> </a:t>
            </a:r>
            <a:endParaRPr lang="en-US" sz="3800" b="1" spc="-5" dirty="0">
              <a:latin typeface="Calibri"/>
              <a:cs typeface="Calibri"/>
            </a:endParaRPr>
          </a:p>
          <a:p>
            <a:pPr marL="12699" marR="5079">
              <a:lnSpc>
                <a:spcPct val="100299"/>
              </a:lnSpc>
              <a:spcBef>
                <a:spcPts val="86"/>
              </a:spcBef>
            </a:pPr>
            <a:r>
              <a:rPr lang="en-US" sz="3800" b="1" spc="-5" dirty="0" err="1">
                <a:latin typeface="Calibri"/>
                <a:cs typeface="Calibri"/>
              </a:rPr>
              <a:t>Varshini</a:t>
            </a:r>
            <a:r>
              <a:rPr lang="en-US" sz="3800" b="1" spc="-5" dirty="0">
                <a:latin typeface="Calibri"/>
                <a:cs typeface="Calibri"/>
              </a:rPr>
              <a:t> </a:t>
            </a:r>
            <a:r>
              <a:rPr lang="en-US" sz="3800" b="1" spc="-5" dirty="0" err="1">
                <a:latin typeface="Calibri"/>
                <a:cs typeface="Calibri"/>
              </a:rPr>
              <a:t>Tolpadi</a:t>
            </a:r>
            <a:endParaRPr sz="3800" dirty="0">
              <a:latin typeface="Calibri"/>
              <a:cs typeface="Calibri"/>
            </a:endParaRPr>
          </a:p>
        </p:txBody>
      </p:sp>
      <p:sp>
        <p:nvSpPr>
          <p:cNvPr id="13" name="object 13"/>
          <p:cNvSpPr txBox="1"/>
          <p:nvPr/>
        </p:nvSpPr>
        <p:spPr>
          <a:xfrm>
            <a:off x="16787252" y="7892257"/>
            <a:ext cx="2626995" cy="2377574"/>
          </a:xfrm>
          <a:prstGeom prst="rect">
            <a:avLst/>
          </a:prstGeom>
        </p:spPr>
        <p:txBody>
          <a:bodyPr vert="horz" wrap="square" lIns="0" tIns="12699" rIns="0" bIns="0" rtlCol="0">
            <a:spAutoFit/>
          </a:bodyPr>
          <a:lstStyle/>
          <a:p>
            <a:pPr marL="12699">
              <a:spcBef>
                <a:spcPts val="101"/>
              </a:spcBef>
            </a:pPr>
            <a:r>
              <a:rPr sz="3800" b="1" spc="-5" dirty="0">
                <a:latin typeface="Calibri"/>
                <a:cs typeface="Calibri"/>
              </a:rPr>
              <a:t>1RV1</a:t>
            </a:r>
            <a:r>
              <a:rPr lang="en-IN" sz="3800" b="1" spc="-5" dirty="0">
                <a:latin typeface="Calibri"/>
                <a:cs typeface="Calibri"/>
              </a:rPr>
              <a:t>9</a:t>
            </a:r>
            <a:r>
              <a:rPr sz="3800" b="1" spc="-5" dirty="0">
                <a:latin typeface="Calibri"/>
                <a:cs typeface="Calibri"/>
              </a:rPr>
              <a:t>EE0</a:t>
            </a:r>
            <a:r>
              <a:rPr lang="en-US" sz="3800" b="1" spc="-5" dirty="0">
                <a:latin typeface="Calibri"/>
                <a:cs typeface="Calibri"/>
              </a:rPr>
              <a:t>3</a:t>
            </a:r>
            <a:r>
              <a:rPr sz="3800" b="1" spc="-5" dirty="0">
                <a:latin typeface="Calibri"/>
                <a:cs typeface="Calibri"/>
              </a:rPr>
              <a:t>6</a:t>
            </a:r>
            <a:endParaRPr lang="en-US" sz="3800" b="1" spc="-5" dirty="0">
              <a:latin typeface="Calibri"/>
              <a:cs typeface="Calibri"/>
            </a:endParaRPr>
          </a:p>
          <a:p>
            <a:pPr marL="12699">
              <a:spcBef>
                <a:spcPts val="101"/>
              </a:spcBef>
            </a:pPr>
            <a:r>
              <a:rPr lang="en-US" sz="3800" b="1" spc="-5" dirty="0">
                <a:latin typeface="Calibri"/>
                <a:cs typeface="Calibri"/>
              </a:rPr>
              <a:t>1RV19EE038</a:t>
            </a:r>
          </a:p>
          <a:p>
            <a:pPr marL="12699">
              <a:spcBef>
                <a:spcPts val="101"/>
              </a:spcBef>
            </a:pPr>
            <a:r>
              <a:rPr lang="en-US" sz="3800" b="1" spc="-5" dirty="0">
                <a:latin typeface="Calibri"/>
                <a:cs typeface="Calibri"/>
              </a:rPr>
              <a:t>1RV19EE049</a:t>
            </a:r>
            <a:r>
              <a:rPr sz="3800" b="1" spc="-5" dirty="0">
                <a:latin typeface="Calibri"/>
                <a:cs typeface="Calibri"/>
              </a:rPr>
              <a:t>1RV1</a:t>
            </a:r>
            <a:r>
              <a:rPr lang="en-IN" sz="3800" b="1" spc="-5" dirty="0">
                <a:latin typeface="Calibri"/>
                <a:cs typeface="Calibri"/>
              </a:rPr>
              <a:t>9</a:t>
            </a:r>
            <a:r>
              <a:rPr sz="3800" b="1" spc="-5" dirty="0">
                <a:latin typeface="Calibri"/>
                <a:cs typeface="Calibri"/>
              </a:rPr>
              <a:t>EE059</a:t>
            </a:r>
            <a:endParaRPr sz="3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DC648BD-102C-428C-86AE-E690DEC7B001}"/>
              </a:ext>
            </a:extLst>
          </p:cNvPr>
          <p:cNvSpPr txBox="1"/>
          <p:nvPr/>
        </p:nvSpPr>
        <p:spPr>
          <a:xfrm>
            <a:off x="186954" y="1475036"/>
            <a:ext cx="10092266" cy="2044149"/>
          </a:xfrm>
          <a:prstGeom prst="rect">
            <a:avLst/>
          </a:prstGeom>
          <a:noFill/>
        </p:spPr>
        <p:txBody>
          <a:bodyPr wrap="square">
            <a:spAutoFit/>
          </a:bodyPr>
          <a:lstStyle/>
          <a:p>
            <a:pPr marL="850160">
              <a:spcBef>
                <a:spcPts val="101"/>
              </a:spcBef>
            </a:pPr>
            <a:r>
              <a:rPr lang="en-IN" sz="5400" b="1" spc="-5" dirty="0" smtClean="0">
                <a:solidFill>
                  <a:srgbClr val="1F497D"/>
                </a:solidFill>
                <a:latin typeface="Times New Roman"/>
                <a:cs typeface="Times New Roman"/>
              </a:rPr>
              <a:t>ALGORITHM</a:t>
            </a:r>
            <a:endParaRPr lang="en-IN" sz="5400" b="1" spc="-5" dirty="0">
              <a:solidFill>
                <a:srgbClr val="1F497D"/>
              </a:solidFill>
              <a:latin typeface="Times New Roman"/>
              <a:cs typeface="Times New Roman"/>
            </a:endParaRPr>
          </a:p>
          <a:p>
            <a:pPr marL="850160">
              <a:spcBef>
                <a:spcPts val="101"/>
              </a:spcBef>
            </a:pPr>
            <a:endParaRPr lang="en-IN" sz="7200" b="1" spc="-5" dirty="0">
              <a:solidFill>
                <a:srgbClr val="1F497D"/>
              </a:solidFill>
              <a:latin typeface="+mj-lt"/>
              <a:cs typeface="Times New Roman"/>
            </a:endParaRPr>
          </a:p>
        </p:txBody>
      </p:sp>
      <p:sp>
        <p:nvSpPr>
          <p:cNvPr id="4" name="TextBox 3">
            <a:extLst>
              <a:ext uri="{FF2B5EF4-FFF2-40B4-BE49-F238E27FC236}">
                <a16:creationId xmlns:a16="http://schemas.microsoft.com/office/drawing/2014/main" xmlns="" id="{BCC4100E-55B2-4638-B2D5-F95812A85776}"/>
              </a:ext>
            </a:extLst>
          </p:cNvPr>
          <p:cNvSpPr txBox="1"/>
          <p:nvPr/>
        </p:nvSpPr>
        <p:spPr>
          <a:xfrm>
            <a:off x="1267074" y="2780521"/>
            <a:ext cx="17641960" cy="6247864"/>
          </a:xfrm>
          <a:prstGeom prst="rect">
            <a:avLst/>
          </a:prstGeom>
          <a:noFill/>
        </p:spPr>
        <p:txBody>
          <a:bodyPr wrap="square">
            <a:spAutoFit/>
          </a:bodyPr>
          <a:lstStyle/>
          <a:p>
            <a:pPr marL="742950" indent="-742950">
              <a:buAutoNum type="arabicPeriod"/>
            </a:pPr>
            <a:r>
              <a:rPr lang="en-US" sz="4000" spc="-10" dirty="0">
                <a:solidFill>
                  <a:srgbClr val="222222"/>
                </a:solidFill>
                <a:cs typeface="Calibri"/>
              </a:rPr>
              <a:t>Create applet in IFTTT </a:t>
            </a:r>
          </a:p>
          <a:p>
            <a:pPr marL="742950" indent="-742950">
              <a:buAutoNum type="arabicPeriod"/>
            </a:pPr>
            <a:r>
              <a:rPr lang="en-US" sz="4000" spc="-10" dirty="0">
                <a:solidFill>
                  <a:srgbClr val="222222"/>
                </a:solidFill>
                <a:cs typeface="Calibri"/>
              </a:rPr>
              <a:t>Go to documentation of </a:t>
            </a:r>
            <a:r>
              <a:rPr lang="en-US" sz="4000" spc="-10" dirty="0" err="1">
                <a:solidFill>
                  <a:srgbClr val="222222"/>
                </a:solidFill>
                <a:cs typeface="Calibri"/>
              </a:rPr>
              <a:t>WebHooks</a:t>
            </a:r>
            <a:r>
              <a:rPr lang="en-US" sz="4000" spc="-10" dirty="0">
                <a:solidFill>
                  <a:srgbClr val="222222"/>
                </a:solidFill>
                <a:cs typeface="Calibri"/>
              </a:rPr>
              <a:t> and copy the key</a:t>
            </a:r>
          </a:p>
          <a:p>
            <a:pPr marL="742950" indent="-742950">
              <a:buAutoNum type="arabicPeriod"/>
            </a:pPr>
            <a:r>
              <a:rPr lang="en-US" sz="4000" spc="-10" dirty="0">
                <a:solidFill>
                  <a:srgbClr val="222222"/>
                </a:solidFill>
                <a:cs typeface="Calibri"/>
              </a:rPr>
              <a:t>On </a:t>
            </a:r>
            <a:r>
              <a:rPr lang="en-US" sz="4000" spc="-10" dirty="0" err="1">
                <a:solidFill>
                  <a:srgbClr val="222222"/>
                </a:solidFill>
                <a:cs typeface="Calibri"/>
              </a:rPr>
              <a:t>EasyCoding</a:t>
            </a:r>
            <a:r>
              <a:rPr lang="en-US" sz="4000" spc="-10" dirty="0">
                <a:solidFill>
                  <a:srgbClr val="222222"/>
                </a:solidFill>
                <a:cs typeface="Calibri"/>
              </a:rPr>
              <a:t> Platform create the code required and add-in the key, network’s name and </a:t>
            </a:r>
            <a:r>
              <a:rPr lang="en-US" sz="4000" spc="-10" dirty="0" err="1">
                <a:solidFill>
                  <a:srgbClr val="222222"/>
                </a:solidFill>
                <a:cs typeface="Calibri"/>
              </a:rPr>
              <a:t>wifi</a:t>
            </a:r>
            <a:r>
              <a:rPr lang="en-US" sz="4000" spc="-10" dirty="0">
                <a:solidFill>
                  <a:srgbClr val="222222"/>
                </a:solidFill>
                <a:cs typeface="Calibri"/>
              </a:rPr>
              <a:t> password in the required fields.</a:t>
            </a:r>
          </a:p>
          <a:p>
            <a:pPr marL="742950" indent="-742950">
              <a:buAutoNum type="arabicPeriod"/>
            </a:pPr>
            <a:r>
              <a:rPr lang="en-US" sz="4000" spc="-10" dirty="0">
                <a:solidFill>
                  <a:srgbClr val="222222"/>
                </a:solidFill>
                <a:cs typeface="Calibri"/>
              </a:rPr>
              <a:t>Save and import the code to Arduino software.</a:t>
            </a:r>
          </a:p>
          <a:p>
            <a:pPr marL="742950" indent="-742950">
              <a:buAutoNum type="arabicPeriod"/>
            </a:pPr>
            <a:r>
              <a:rPr lang="en-US" sz="4000" spc="-10" dirty="0">
                <a:solidFill>
                  <a:srgbClr val="222222"/>
                </a:solidFill>
                <a:cs typeface="Calibri"/>
              </a:rPr>
              <a:t>In Arduino initialize the </a:t>
            </a:r>
            <a:r>
              <a:rPr lang="en-US" sz="4000" spc="-10" dirty="0" err="1">
                <a:solidFill>
                  <a:srgbClr val="222222"/>
                </a:solidFill>
                <a:cs typeface="Calibri"/>
              </a:rPr>
              <a:t>i</a:t>
            </a:r>
            <a:r>
              <a:rPr lang="en-US" sz="4000" spc="-10" dirty="0">
                <a:solidFill>
                  <a:srgbClr val="222222"/>
                </a:solidFill>
                <a:cs typeface="Calibri"/>
              </a:rPr>
              <a:t>/p o/p pins.</a:t>
            </a:r>
          </a:p>
          <a:p>
            <a:pPr marL="742950" indent="-742950">
              <a:buAutoNum type="arabicPeriod"/>
            </a:pPr>
            <a:r>
              <a:rPr lang="en-US" sz="4000" spc="-10" dirty="0">
                <a:solidFill>
                  <a:srgbClr val="222222"/>
                </a:solidFill>
                <a:cs typeface="Calibri"/>
              </a:rPr>
              <a:t>Make connections as required for the hardware</a:t>
            </a:r>
          </a:p>
          <a:p>
            <a:pPr marL="742950" indent="-742950">
              <a:buAutoNum type="arabicPeriod"/>
            </a:pPr>
            <a:r>
              <a:rPr lang="en-US" sz="4000" spc="-10" dirty="0">
                <a:solidFill>
                  <a:srgbClr val="222222"/>
                </a:solidFill>
                <a:cs typeface="Calibri"/>
              </a:rPr>
              <a:t>Connect the </a:t>
            </a:r>
            <a:r>
              <a:rPr lang="en-US" sz="4000" spc="-10" dirty="0" err="1">
                <a:solidFill>
                  <a:srgbClr val="222222"/>
                </a:solidFill>
                <a:cs typeface="Calibri"/>
              </a:rPr>
              <a:t>Wifi</a:t>
            </a:r>
            <a:r>
              <a:rPr lang="en-US" sz="4000" spc="-10" dirty="0">
                <a:solidFill>
                  <a:srgbClr val="222222"/>
                </a:solidFill>
                <a:cs typeface="Calibri"/>
              </a:rPr>
              <a:t> module to the system</a:t>
            </a:r>
          </a:p>
          <a:p>
            <a:pPr marL="742950" indent="-742950">
              <a:buAutoNum type="arabicPeriod"/>
            </a:pPr>
            <a:r>
              <a:rPr lang="en-US" sz="4000" spc="-10" dirty="0">
                <a:solidFill>
                  <a:srgbClr val="222222"/>
                </a:solidFill>
                <a:cs typeface="Calibri"/>
              </a:rPr>
              <a:t>Run the code</a:t>
            </a:r>
          </a:p>
          <a:p>
            <a:pPr marL="742950" indent="-742950">
              <a:buAutoNum type="arabicPeriod"/>
            </a:pPr>
            <a:r>
              <a:rPr lang="en-US" sz="4000" spc="-10" dirty="0">
                <a:solidFill>
                  <a:srgbClr val="222222"/>
                </a:solidFill>
                <a:cs typeface="Calibri"/>
              </a:rPr>
              <a:t>If there is a gas leak: mail will be sent else ‘NO GAS LEAK’ is displayed</a:t>
            </a:r>
          </a:p>
        </p:txBody>
      </p:sp>
    </p:spTree>
    <p:extLst>
      <p:ext uri="{BB962C8B-B14F-4D97-AF65-F5344CB8AC3E}">
        <p14:creationId xmlns:p14="http://schemas.microsoft.com/office/powerpoint/2010/main" val="117942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988DD4-2147-445A-84B8-FBA4459E3DEF}"/>
              </a:ext>
            </a:extLst>
          </p:cNvPr>
          <p:cNvSpPr txBox="1"/>
          <p:nvPr/>
        </p:nvSpPr>
        <p:spPr>
          <a:xfrm>
            <a:off x="8102" y="1475036"/>
            <a:ext cx="16524667" cy="923330"/>
          </a:xfrm>
          <a:prstGeom prst="rect">
            <a:avLst/>
          </a:prstGeom>
          <a:noFill/>
        </p:spPr>
        <p:txBody>
          <a:bodyPr wrap="square">
            <a:spAutoFit/>
          </a:bodyPr>
          <a:lstStyle/>
          <a:p>
            <a:pPr marL="850160">
              <a:spcBef>
                <a:spcPts val="101"/>
              </a:spcBef>
            </a:pPr>
            <a:r>
              <a:rPr lang="en-IN" sz="5400" b="1" spc="-5" dirty="0">
                <a:solidFill>
                  <a:srgbClr val="1F497D"/>
                </a:solidFill>
                <a:latin typeface="Times New Roman"/>
                <a:cs typeface="Times New Roman"/>
              </a:rPr>
              <a:t>ONLINE WORKFLOW PLATFORM </a:t>
            </a:r>
            <a:r>
              <a:rPr lang="en-IN" sz="5400" b="1" spc="-5" dirty="0" smtClean="0">
                <a:solidFill>
                  <a:srgbClr val="1F497D"/>
                </a:solidFill>
                <a:latin typeface="Times New Roman"/>
                <a:cs typeface="Times New Roman"/>
              </a:rPr>
              <a:t>USED</a:t>
            </a:r>
            <a:endParaRPr lang="en-IN" sz="7200" b="1" spc="-5" dirty="0">
              <a:solidFill>
                <a:srgbClr val="1F497D"/>
              </a:solidFill>
              <a:latin typeface="Times New Roman"/>
              <a:cs typeface="Times New Roman"/>
            </a:endParaRPr>
          </a:p>
        </p:txBody>
      </p:sp>
      <p:pic>
        <p:nvPicPr>
          <p:cNvPr id="5" name="Picture 4">
            <a:extLst>
              <a:ext uri="{FF2B5EF4-FFF2-40B4-BE49-F238E27FC236}">
                <a16:creationId xmlns:a16="http://schemas.microsoft.com/office/drawing/2014/main" xmlns="" id="{640679EA-ADAE-4CCF-B079-4C367EDA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34" y="2579180"/>
            <a:ext cx="9361040" cy="4417241"/>
          </a:xfrm>
          <a:prstGeom prst="rect">
            <a:avLst/>
          </a:prstGeom>
        </p:spPr>
      </p:pic>
      <p:pic>
        <p:nvPicPr>
          <p:cNvPr id="7" name="Picture 6">
            <a:extLst>
              <a:ext uri="{FF2B5EF4-FFF2-40B4-BE49-F238E27FC236}">
                <a16:creationId xmlns:a16="http://schemas.microsoft.com/office/drawing/2014/main" xmlns="" id="{9474E4FB-DC4D-4305-8F00-BC23547D2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732" y="6557661"/>
            <a:ext cx="8343409" cy="4548851"/>
          </a:xfrm>
          <a:prstGeom prst="rect">
            <a:avLst/>
          </a:prstGeom>
        </p:spPr>
      </p:pic>
      <p:pic>
        <p:nvPicPr>
          <p:cNvPr id="13" name="Picture 12">
            <a:extLst>
              <a:ext uri="{FF2B5EF4-FFF2-40B4-BE49-F238E27FC236}">
                <a16:creationId xmlns:a16="http://schemas.microsoft.com/office/drawing/2014/main" xmlns="" id="{07140212-0634-4E39-B7D3-B68382882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616" y="2579180"/>
            <a:ext cx="8487425" cy="3978481"/>
          </a:xfrm>
          <a:prstGeom prst="rect">
            <a:avLst/>
          </a:prstGeom>
        </p:spPr>
      </p:pic>
      <p:cxnSp>
        <p:nvCxnSpPr>
          <p:cNvPr id="4" name="Straight Arrow Connector 3"/>
          <p:cNvCxnSpPr/>
          <p:nvPr/>
        </p:nvCxnSpPr>
        <p:spPr>
          <a:xfrm flipH="1">
            <a:off x="14737327" y="6557661"/>
            <a:ext cx="1393987" cy="111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0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xmlns="" id="{A6BB139C-C4D7-485B-A883-A951CDF42AFD}"/>
              </a:ext>
            </a:extLst>
          </p:cNvPr>
          <p:cNvSpPr txBox="1"/>
          <p:nvPr/>
        </p:nvSpPr>
        <p:spPr>
          <a:xfrm>
            <a:off x="1898542"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6" name="object 2">
            <a:extLst>
              <a:ext uri="{FF2B5EF4-FFF2-40B4-BE49-F238E27FC236}">
                <a16:creationId xmlns:a16="http://schemas.microsoft.com/office/drawing/2014/main" xmlns="" id="{8D42A36A-D781-4020-B782-A8FD0B95B204}"/>
              </a:ext>
            </a:extLst>
          </p:cNvPr>
          <p:cNvSpPr txBox="1"/>
          <p:nvPr/>
        </p:nvSpPr>
        <p:spPr>
          <a:xfrm>
            <a:off x="16071850" y="344718"/>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dirty="0">
              <a:latin typeface="Times New Roman"/>
              <a:cs typeface="Times New Roman"/>
            </a:endParaRPr>
          </a:p>
        </p:txBody>
      </p:sp>
      <p:sp>
        <p:nvSpPr>
          <p:cNvPr id="7" name="object 4">
            <a:extLst>
              <a:ext uri="{FF2B5EF4-FFF2-40B4-BE49-F238E27FC236}">
                <a16:creationId xmlns:a16="http://schemas.microsoft.com/office/drawing/2014/main" xmlns="" id="{BE3497C4-F849-415E-8EF7-A7DA05B45DBF}"/>
              </a:ext>
            </a:extLst>
          </p:cNvPr>
          <p:cNvSpPr txBox="1"/>
          <p:nvPr/>
        </p:nvSpPr>
        <p:spPr>
          <a:xfrm>
            <a:off x="514986" y="1270958"/>
            <a:ext cx="18639753" cy="1903084"/>
          </a:xfrm>
          <a:prstGeom prst="rect">
            <a:avLst/>
          </a:prstGeom>
        </p:spPr>
        <p:txBody>
          <a:bodyPr vert="horz" wrap="square" lIns="0" tIns="12699" rIns="0" bIns="0" rtlCol="0">
            <a:spAutoFit/>
          </a:bodyPr>
          <a:lstStyle/>
          <a:p>
            <a:pPr marL="850160">
              <a:spcBef>
                <a:spcPts val="101"/>
              </a:spcBef>
            </a:pPr>
            <a:r>
              <a:rPr lang="en-IN" sz="5400" b="1" spc="-5" dirty="0">
                <a:solidFill>
                  <a:srgbClr val="1F497D"/>
                </a:solidFill>
                <a:latin typeface="Times New Roman"/>
                <a:cs typeface="Times New Roman"/>
              </a:rPr>
              <a:t>HARDWARE MODEL AND </a:t>
            </a:r>
            <a:r>
              <a:rPr lang="en-IN" sz="5400" b="1" spc="-5" dirty="0" smtClean="0">
                <a:solidFill>
                  <a:srgbClr val="1F497D"/>
                </a:solidFill>
                <a:latin typeface="Times New Roman"/>
                <a:cs typeface="Times New Roman"/>
              </a:rPr>
              <a:t>CODE</a:t>
            </a:r>
            <a:endParaRPr lang="en-IN" sz="6800" b="1" spc="-5" dirty="0">
              <a:solidFill>
                <a:srgbClr val="1F497D"/>
              </a:solidFill>
              <a:latin typeface="Times New Roman"/>
              <a:cs typeface="Times New Roman"/>
            </a:endParaRPr>
          </a:p>
          <a:p>
            <a:pPr marL="850160">
              <a:spcBef>
                <a:spcPts val="101"/>
              </a:spcBef>
            </a:pPr>
            <a:endParaRPr lang="en-IN" sz="6800" b="1" spc="-5" dirty="0">
              <a:solidFill>
                <a:srgbClr val="1F497D"/>
              </a:solidFill>
              <a:latin typeface="Times New Roman"/>
              <a:cs typeface="Times New Roman"/>
            </a:endParaRPr>
          </a:p>
        </p:txBody>
      </p:sp>
      <p:sp>
        <p:nvSpPr>
          <p:cNvPr id="3" name="TextBox 2">
            <a:extLst>
              <a:ext uri="{FF2B5EF4-FFF2-40B4-BE49-F238E27FC236}">
                <a16:creationId xmlns:a16="http://schemas.microsoft.com/office/drawing/2014/main" xmlns="" id="{56D8B583-83F6-414B-BA01-331113A02EEA}"/>
              </a:ext>
            </a:extLst>
          </p:cNvPr>
          <p:cNvSpPr txBox="1"/>
          <p:nvPr/>
        </p:nvSpPr>
        <p:spPr>
          <a:xfrm>
            <a:off x="3859362" y="589656"/>
            <a:ext cx="9865096" cy="369332"/>
          </a:xfrm>
          <a:prstGeom prst="rect">
            <a:avLst/>
          </a:prstGeom>
          <a:noFill/>
        </p:spPr>
        <p:txBody>
          <a:bodyPr wrap="square" rtlCol="0">
            <a:spAutoFit/>
          </a:bodyPr>
          <a:lstStyle/>
          <a:p>
            <a:r>
              <a:rPr lang="en-IN" dirty="0">
                <a:hlinkClick r:id="rId2"/>
              </a:rPr>
              <a:t>GitHub link</a:t>
            </a:r>
            <a:endParaRPr lang="en-IN" dirty="0"/>
          </a:p>
        </p:txBody>
      </p:sp>
      <p:pic>
        <p:nvPicPr>
          <p:cNvPr id="5" name="Picture 4">
            <a:extLst>
              <a:ext uri="{FF2B5EF4-FFF2-40B4-BE49-F238E27FC236}">
                <a16:creationId xmlns:a16="http://schemas.microsoft.com/office/drawing/2014/main" xmlns="" id="{5A7FD8A2-4283-43C4-9157-746C03F12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074" y="2627164"/>
            <a:ext cx="7935129" cy="4464496"/>
          </a:xfrm>
          <a:prstGeom prst="rect">
            <a:avLst/>
          </a:prstGeom>
        </p:spPr>
      </p:pic>
      <p:pic>
        <p:nvPicPr>
          <p:cNvPr id="9" name="Picture 8">
            <a:extLst>
              <a:ext uri="{FF2B5EF4-FFF2-40B4-BE49-F238E27FC236}">
                <a16:creationId xmlns:a16="http://schemas.microsoft.com/office/drawing/2014/main" xmlns="" id="{395EC613-042F-4688-9D76-F690147B2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6776" y="2095073"/>
            <a:ext cx="10513168" cy="8618271"/>
          </a:xfrm>
          <a:prstGeom prst="rect">
            <a:avLst/>
          </a:prstGeom>
        </p:spPr>
      </p:pic>
    </p:spTree>
    <p:extLst>
      <p:ext uri="{BB962C8B-B14F-4D97-AF65-F5344CB8AC3E}">
        <p14:creationId xmlns:p14="http://schemas.microsoft.com/office/powerpoint/2010/main" val="359014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xmlns="" id="{A4773DAA-8664-4AE7-A204-B425008B9C9E}"/>
              </a:ext>
            </a:extLst>
          </p:cNvPr>
          <p:cNvSpPr txBox="1"/>
          <p:nvPr/>
        </p:nvSpPr>
        <p:spPr>
          <a:xfrm>
            <a:off x="1898542"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6" name="object 2">
            <a:extLst>
              <a:ext uri="{FF2B5EF4-FFF2-40B4-BE49-F238E27FC236}">
                <a16:creationId xmlns:a16="http://schemas.microsoft.com/office/drawing/2014/main" xmlns="" id="{AC515DB1-B81F-439B-AFB0-6AB3188E9923}"/>
              </a:ext>
            </a:extLst>
          </p:cNvPr>
          <p:cNvSpPr txBox="1"/>
          <p:nvPr/>
        </p:nvSpPr>
        <p:spPr>
          <a:xfrm>
            <a:off x="15919450" y="407097"/>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dirty="0">
              <a:latin typeface="Times New Roman"/>
              <a:cs typeface="Times New Roman"/>
            </a:endParaRPr>
          </a:p>
        </p:txBody>
      </p:sp>
      <p:sp>
        <p:nvSpPr>
          <p:cNvPr id="7" name="TextBox 6">
            <a:extLst>
              <a:ext uri="{FF2B5EF4-FFF2-40B4-BE49-F238E27FC236}">
                <a16:creationId xmlns:a16="http://schemas.microsoft.com/office/drawing/2014/main" xmlns="" id="{696B12C3-7300-4493-A5BA-5561314D6238}"/>
              </a:ext>
            </a:extLst>
          </p:cNvPr>
          <p:cNvSpPr txBox="1"/>
          <p:nvPr/>
        </p:nvSpPr>
        <p:spPr>
          <a:xfrm>
            <a:off x="186954" y="1475036"/>
            <a:ext cx="10092266" cy="923330"/>
          </a:xfrm>
          <a:prstGeom prst="rect">
            <a:avLst/>
          </a:prstGeom>
          <a:noFill/>
        </p:spPr>
        <p:txBody>
          <a:bodyPr wrap="square">
            <a:spAutoFit/>
          </a:bodyPr>
          <a:lstStyle/>
          <a:p>
            <a:pPr marL="850160">
              <a:spcBef>
                <a:spcPts val="101"/>
              </a:spcBef>
            </a:pPr>
            <a:r>
              <a:rPr lang="en-IN" sz="5400" b="1" spc="-5" dirty="0" smtClean="0">
                <a:solidFill>
                  <a:srgbClr val="1F497D"/>
                </a:solidFill>
                <a:latin typeface="Times New Roman"/>
                <a:cs typeface="Times New Roman"/>
              </a:rPr>
              <a:t>CODE</a:t>
            </a:r>
            <a:endParaRPr lang="en-IN" sz="7200" b="1" spc="-5" dirty="0">
              <a:solidFill>
                <a:srgbClr val="1F497D"/>
              </a:solidFill>
              <a:latin typeface="Times New Roman"/>
              <a:cs typeface="Times New Roman"/>
            </a:endParaRPr>
          </a:p>
        </p:txBody>
      </p:sp>
      <p:pic>
        <p:nvPicPr>
          <p:cNvPr id="8" name="Picture 7">
            <a:extLst>
              <a:ext uri="{FF2B5EF4-FFF2-40B4-BE49-F238E27FC236}">
                <a16:creationId xmlns:a16="http://schemas.microsoft.com/office/drawing/2014/main" xmlns="" id="{7F704785-160E-4E91-9745-60E4603CF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2169" y="2398366"/>
            <a:ext cx="7299423" cy="5341366"/>
          </a:xfrm>
          <a:prstGeom prst="rect">
            <a:avLst/>
          </a:prstGeom>
        </p:spPr>
      </p:pic>
      <p:pic>
        <p:nvPicPr>
          <p:cNvPr id="10" name="Picture 9">
            <a:extLst>
              <a:ext uri="{FF2B5EF4-FFF2-40B4-BE49-F238E27FC236}">
                <a16:creationId xmlns:a16="http://schemas.microsoft.com/office/drawing/2014/main" xmlns="" id="{F819DBFF-0504-4BC0-8BF1-0F9DCAEAB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26" y="2425047"/>
            <a:ext cx="9217024" cy="8576534"/>
          </a:xfrm>
          <a:prstGeom prst="rect">
            <a:avLst/>
          </a:prstGeom>
        </p:spPr>
      </p:pic>
    </p:spTree>
    <p:extLst>
      <p:ext uri="{BB962C8B-B14F-4D97-AF65-F5344CB8AC3E}">
        <p14:creationId xmlns:p14="http://schemas.microsoft.com/office/powerpoint/2010/main" val="6435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9CA0336-50A0-41A2-8B85-3CDECD5D3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058" y="2987204"/>
            <a:ext cx="15714460" cy="7272808"/>
          </a:xfrm>
          <a:prstGeom prst="rect">
            <a:avLst/>
          </a:prstGeom>
        </p:spPr>
      </p:pic>
      <p:sp>
        <p:nvSpPr>
          <p:cNvPr id="5" name="TextBox 4">
            <a:extLst>
              <a:ext uri="{FF2B5EF4-FFF2-40B4-BE49-F238E27FC236}">
                <a16:creationId xmlns:a16="http://schemas.microsoft.com/office/drawing/2014/main" xmlns="" id="{10243A82-754C-4B4E-8354-915C23FE982F}"/>
              </a:ext>
            </a:extLst>
          </p:cNvPr>
          <p:cNvSpPr txBox="1"/>
          <p:nvPr/>
        </p:nvSpPr>
        <p:spPr>
          <a:xfrm>
            <a:off x="186954" y="1619052"/>
            <a:ext cx="13681520" cy="923330"/>
          </a:xfrm>
          <a:prstGeom prst="rect">
            <a:avLst/>
          </a:prstGeom>
          <a:noFill/>
        </p:spPr>
        <p:txBody>
          <a:bodyPr wrap="square">
            <a:spAutoFit/>
          </a:bodyPr>
          <a:lstStyle/>
          <a:p>
            <a:pPr marL="850160">
              <a:spcBef>
                <a:spcPts val="101"/>
              </a:spcBef>
            </a:pPr>
            <a:r>
              <a:rPr lang="en-IN" sz="5400" b="1" spc="-5" dirty="0">
                <a:solidFill>
                  <a:srgbClr val="1F497D"/>
                </a:solidFill>
                <a:latin typeface="Times New Roman"/>
                <a:cs typeface="Times New Roman"/>
              </a:rPr>
              <a:t>ONLINE CODING PLATFORM USED </a:t>
            </a:r>
            <a:endParaRPr lang="en-IN" sz="7200" b="1" spc="-5" dirty="0">
              <a:solidFill>
                <a:srgbClr val="1F497D"/>
              </a:solidFill>
              <a:latin typeface="Times New Roman"/>
              <a:cs typeface="Times New Roman"/>
            </a:endParaRPr>
          </a:p>
        </p:txBody>
      </p:sp>
    </p:spTree>
    <p:extLst>
      <p:ext uri="{BB962C8B-B14F-4D97-AF65-F5344CB8AC3E}">
        <p14:creationId xmlns:p14="http://schemas.microsoft.com/office/powerpoint/2010/main" val="3655607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3E2FF1-4CF1-482D-9781-EFD9F883C3FF}"/>
              </a:ext>
            </a:extLst>
          </p:cNvPr>
          <p:cNvSpPr txBox="1"/>
          <p:nvPr/>
        </p:nvSpPr>
        <p:spPr>
          <a:xfrm>
            <a:off x="1123058" y="1475036"/>
            <a:ext cx="10092266" cy="923330"/>
          </a:xfrm>
          <a:prstGeom prst="rect">
            <a:avLst/>
          </a:prstGeom>
          <a:noFill/>
        </p:spPr>
        <p:txBody>
          <a:bodyPr wrap="square">
            <a:spAutoFit/>
          </a:bodyPr>
          <a:lstStyle/>
          <a:p>
            <a:r>
              <a:rPr lang="en-IN" sz="5400" b="1" spc="-5" dirty="0">
                <a:solidFill>
                  <a:srgbClr val="1F497D"/>
                </a:solidFill>
                <a:latin typeface="Times New Roman"/>
                <a:cs typeface="Times New Roman"/>
              </a:rPr>
              <a:t>OUTPUT</a:t>
            </a:r>
            <a:endParaRPr lang="en-IN" dirty="0"/>
          </a:p>
        </p:txBody>
      </p:sp>
      <p:pic>
        <p:nvPicPr>
          <p:cNvPr id="5" name="Picture 4">
            <a:extLst>
              <a:ext uri="{FF2B5EF4-FFF2-40B4-BE49-F238E27FC236}">
                <a16:creationId xmlns:a16="http://schemas.microsoft.com/office/drawing/2014/main" xmlns="" id="{04DA926B-AB6C-4C78-A84A-DA326C4E5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058" y="2398366"/>
            <a:ext cx="5377480" cy="6925542"/>
          </a:xfrm>
          <a:prstGeom prst="rect">
            <a:avLst/>
          </a:prstGeom>
        </p:spPr>
      </p:pic>
      <p:pic>
        <p:nvPicPr>
          <p:cNvPr id="7" name="Picture 6">
            <a:extLst>
              <a:ext uri="{FF2B5EF4-FFF2-40B4-BE49-F238E27FC236}">
                <a16:creationId xmlns:a16="http://schemas.microsoft.com/office/drawing/2014/main" xmlns="" id="{E33307A4-7484-4458-B432-6E89911A1F1A}"/>
              </a:ext>
            </a:extLst>
          </p:cNvPr>
          <p:cNvPicPr>
            <a:picLocks noChangeAspect="1"/>
          </p:cNvPicPr>
          <p:nvPr/>
        </p:nvPicPr>
        <p:blipFill rotWithShape="1">
          <a:blip r:embed="rId3">
            <a:extLst>
              <a:ext uri="{28A0092B-C50C-407E-A947-70E740481C1C}">
                <a14:useLocalDpi xmlns:a14="http://schemas.microsoft.com/office/drawing/2010/main" val="0"/>
              </a:ext>
            </a:extLst>
          </a:blip>
          <a:srcRect b="47869"/>
          <a:stretch/>
        </p:blipFill>
        <p:spPr>
          <a:xfrm>
            <a:off x="6830529" y="2884338"/>
            <a:ext cx="5377480" cy="6011541"/>
          </a:xfrm>
          <a:prstGeom prst="rect">
            <a:avLst/>
          </a:prstGeom>
        </p:spPr>
      </p:pic>
      <p:pic>
        <p:nvPicPr>
          <p:cNvPr id="11" name="Picture 10">
            <a:extLst>
              <a:ext uri="{FF2B5EF4-FFF2-40B4-BE49-F238E27FC236}">
                <a16:creationId xmlns:a16="http://schemas.microsoft.com/office/drawing/2014/main" xmlns="" id="{130EB910-6ABD-47FF-AD53-73360EC92AC9}"/>
              </a:ext>
            </a:extLst>
          </p:cNvPr>
          <p:cNvPicPr>
            <a:picLocks noChangeAspect="1"/>
          </p:cNvPicPr>
          <p:nvPr/>
        </p:nvPicPr>
        <p:blipFill rotWithShape="1">
          <a:blip r:embed="rId4">
            <a:extLst>
              <a:ext uri="{28A0092B-C50C-407E-A947-70E740481C1C}">
                <a14:useLocalDpi xmlns:a14="http://schemas.microsoft.com/office/drawing/2010/main" val="0"/>
              </a:ext>
            </a:extLst>
          </a:blip>
          <a:srcRect b="36436"/>
          <a:stretch/>
        </p:blipFill>
        <p:spPr>
          <a:xfrm>
            <a:off x="12467190" y="2876859"/>
            <a:ext cx="3993571" cy="4394044"/>
          </a:xfrm>
          <a:prstGeom prst="rect">
            <a:avLst/>
          </a:prstGeom>
        </p:spPr>
      </p:pic>
      <p:pic>
        <p:nvPicPr>
          <p:cNvPr id="13" name="Picture 12">
            <a:extLst>
              <a:ext uri="{FF2B5EF4-FFF2-40B4-BE49-F238E27FC236}">
                <a16:creationId xmlns:a16="http://schemas.microsoft.com/office/drawing/2014/main" xmlns="" id="{90844C42-1EC3-4D94-86D4-269E5D98A9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59438" y="6660549"/>
            <a:ext cx="4001323" cy="4394045"/>
          </a:xfrm>
          <a:prstGeom prst="rect">
            <a:avLst/>
          </a:prstGeom>
        </p:spPr>
      </p:pic>
    </p:spTree>
    <p:extLst>
      <p:ext uri="{BB962C8B-B14F-4D97-AF65-F5344CB8AC3E}">
        <p14:creationId xmlns:p14="http://schemas.microsoft.com/office/powerpoint/2010/main" val="348338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04761" y="301681"/>
            <a:ext cx="709199" cy="709200"/>
          </a:xfrm>
          <a:prstGeom prst="rect">
            <a:avLst/>
          </a:prstGeom>
        </p:spPr>
      </p:pic>
      <p:sp>
        <p:nvSpPr>
          <p:cNvPr id="4" name="object 4"/>
          <p:cNvSpPr/>
          <p:nvPr/>
        </p:nvSpPr>
        <p:spPr>
          <a:xfrm>
            <a:off x="1008000" y="1192320"/>
            <a:ext cx="18527396" cy="0"/>
          </a:xfrm>
          <a:custGeom>
            <a:avLst/>
            <a:gdLst/>
            <a:ahLst/>
            <a:cxnLst/>
            <a:rect l="l" t="t" r="r" b="b"/>
            <a:pathLst>
              <a:path w="18527395">
                <a:moveTo>
                  <a:pt x="0" y="0"/>
                </a:moveTo>
                <a:lnTo>
                  <a:pt x="18526863" y="0"/>
                </a:lnTo>
              </a:path>
            </a:pathLst>
          </a:custGeom>
          <a:ln w="15824">
            <a:solidFill>
              <a:srgbClr val="5E6CB3"/>
            </a:solidFill>
          </a:ln>
        </p:spPr>
        <p:txBody>
          <a:bodyPr wrap="square" lIns="0" tIns="0" rIns="0" bIns="0" rtlCol="0"/>
          <a:lstStyle/>
          <a:p>
            <a:endParaRPr/>
          </a:p>
        </p:txBody>
      </p:sp>
      <p:sp>
        <p:nvSpPr>
          <p:cNvPr id="5" name="object 5"/>
          <p:cNvSpPr txBox="1">
            <a:spLocks noGrp="1"/>
          </p:cNvSpPr>
          <p:nvPr>
            <p:ph type="title"/>
          </p:nvPr>
        </p:nvSpPr>
        <p:spPr>
          <a:xfrm>
            <a:off x="867107" y="120242"/>
            <a:ext cx="18809181" cy="494718"/>
          </a:xfrm>
          <a:prstGeom prst="rect">
            <a:avLst/>
          </a:prstGeom>
        </p:spPr>
        <p:txBody>
          <a:bodyPr vert="horz" wrap="square" lIns="0" tIns="12699" rIns="0" bIns="0" rtlCol="0">
            <a:spAutoFit/>
          </a:bodyPr>
          <a:lstStyle/>
          <a:p>
            <a:pPr marL="15302236">
              <a:spcBef>
                <a:spcPts val="101"/>
              </a:spcBef>
            </a:pPr>
            <a:r>
              <a:rPr spc="-5" dirty="0"/>
              <a:t>Go,</a:t>
            </a:r>
            <a:r>
              <a:rPr spc="-30" dirty="0"/>
              <a:t> </a:t>
            </a:r>
            <a:r>
              <a:rPr spc="-10" dirty="0"/>
              <a:t>change</a:t>
            </a:r>
            <a:r>
              <a:rPr spc="-35" dirty="0"/>
              <a:t> </a:t>
            </a:r>
            <a:r>
              <a:rPr spc="-10" dirty="0"/>
              <a:t>the</a:t>
            </a:r>
            <a:r>
              <a:rPr spc="-30" dirty="0"/>
              <a:t> </a:t>
            </a:r>
            <a:r>
              <a:rPr spc="-5" dirty="0"/>
              <a:t>world</a:t>
            </a:r>
          </a:p>
        </p:txBody>
      </p:sp>
      <p:sp>
        <p:nvSpPr>
          <p:cNvPr id="6" name="object 6"/>
          <p:cNvSpPr txBox="1"/>
          <p:nvPr/>
        </p:nvSpPr>
        <p:spPr>
          <a:xfrm>
            <a:off x="1898542"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7" name="object 7"/>
          <p:cNvSpPr txBox="1"/>
          <p:nvPr/>
        </p:nvSpPr>
        <p:spPr>
          <a:xfrm>
            <a:off x="1786975" y="1483323"/>
            <a:ext cx="3526154" cy="843820"/>
          </a:xfrm>
          <a:prstGeom prst="rect">
            <a:avLst/>
          </a:prstGeom>
        </p:spPr>
        <p:txBody>
          <a:bodyPr vert="horz" wrap="square" lIns="0" tIns="12699" rIns="0" bIns="0" rtlCol="0">
            <a:spAutoFit/>
          </a:bodyPr>
          <a:lstStyle/>
          <a:p>
            <a:pPr marL="12699">
              <a:spcBef>
                <a:spcPts val="101"/>
              </a:spcBef>
            </a:pPr>
            <a:r>
              <a:rPr sz="5400" b="1" spc="-10" dirty="0">
                <a:solidFill>
                  <a:srgbClr val="1F497D"/>
                </a:solidFill>
                <a:latin typeface="Times New Roman"/>
                <a:cs typeface="Times New Roman"/>
              </a:rPr>
              <a:t>TIMELINE</a:t>
            </a:r>
            <a:endParaRPr sz="5400" dirty="0">
              <a:latin typeface="Times New Roman"/>
              <a:cs typeface="Times New Roman"/>
            </a:endParaRPr>
          </a:p>
        </p:txBody>
      </p:sp>
      <p:sp>
        <p:nvSpPr>
          <p:cNvPr id="8" name="object 8"/>
          <p:cNvSpPr txBox="1"/>
          <p:nvPr/>
        </p:nvSpPr>
        <p:spPr>
          <a:xfrm>
            <a:off x="2762189" y="3575515"/>
            <a:ext cx="1773555" cy="375920"/>
          </a:xfrm>
          <a:prstGeom prst="rect">
            <a:avLst/>
          </a:prstGeom>
        </p:spPr>
        <p:txBody>
          <a:bodyPr vert="horz" wrap="square" lIns="0" tIns="12699" rIns="0" bIns="0" rtlCol="0">
            <a:spAutoFit/>
          </a:bodyPr>
          <a:lstStyle/>
          <a:p>
            <a:pPr marL="12699">
              <a:spcBef>
                <a:spcPts val="101"/>
              </a:spcBef>
            </a:pPr>
            <a:r>
              <a:rPr lang="en-US" sz="2300" b="1" spc="-5" dirty="0">
                <a:solidFill>
                  <a:srgbClr val="0C58D3"/>
                </a:solidFill>
                <a:latin typeface="Roboto"/>
                <a:cs typeface="Roboto"/>
              </a:rPr>
              <a:t>2</a:t>
            </a:r>
            <a:r>
              <a:rPr sz="2300" b="1" spc="-5" dirty="0">
                <a:solidFill>
                  <a:srgbClr val="0C58D3"/>
                </a:solidFill>
                <a:latin typeface="Roboto"/>
                <a:cs typeface="Roboto"/>
              </a:rPr>
              <a:t>5</a:t>
            </a:r>
            <a:r>
              <a:rPr sz="2300" b="1" spc="-45" dirty="0">
                <a:solidFill>
                  <a:srgbClr val="0C58D3"/>
                </a:solidFill>
                <a:latin typeface="Roboto"/>
                <a:cs typeface="Roboto"/>
              </a:rPr>
              <a:t> </a:t>
            </a:r>
            <a:r>
              <a:rPr lang="en-US" sz="2300" b="1" spc="-5" dirty="0">
                <a:solidFill>
                  <a:srgbClr val="0C58D3"/>
                </a:solidFill>
                <a:latin typeface="Roboto"/>
                <a:cs typeface="Roboto"/>
              </a:rPr>
              <a:t>Oct</a:t>
            </a:r>
            <a:r>
              <a:rPr sz="2300" b="1" spc="-45" dirty="0">
                <a:solidFill>
                  <a:srgbClr val="0C58D3"/>
                </a:solidFill>
                <a:latin typeface="Roboto"/>
                <a:cs typeface="Roboto"/>
              </a:rPr>
              <a:t> </a:t>
            </a:r>
            <a:r>
              <a:rPr sz="2300" b="1" spc="-5" dirty="0">
                <a:solidFill>
                  <a:srgbClr val="0C58D3"/>
                </a:solidFill>
                <a:latin typeface="Roboto"/>
                <a:cs typeface="Roboto"/>
              </a:rPr>
              <a:t>202</a:t>
            </a:r>
            <a:r>
              <a:rPr lang="en-US" sz="2300" b="1" spc="-5" dirty="0">
                <a:solidFill>
                  <a:srgbClr val="0C58D3"/>
                </a:solidFill>
                <a:latin typeface="Roboto"/>
                <a:cs typeface="Roboto"/>
              </a:rPr>
              <a:t>1</a:t>
            </a:r>
            <a:endParaRPr sz="2300" dirty="0">
              <a:latin typeface="Roboto"/>
              <a:cs typeface="Roboto"/>
            </a:endParaRPr>
          </a:p>
        </p:txBody>
      </p:sp>
      <p:sp>
        <p:nvSpPr>
          <p:cNvPr id="9" name="object 9"/>
          <p:cNvSpPr txBox="1"/>
          <p:nvPr/>
        </p:nvSpPr>
        <p:spPr>
          <a:xfrm>
            <a:off x="3895422" y="6047106"/>
            <a:ext cx="1174114" cy="782264"/>
          </a:xfrm>
          <a:prstGeom prst="rect">
            <a:avLst/>
          </a:prstGeom>
        </p:spPr>
        <p:txBody>
          <a:bodyPr vert="horz" wrap="square" lIns="0" tIns="12699" rIns="0" bIns="0" rtlCol="0">
            <a:spAutoFit/>
          </a:bodyPr>
          <a:lstStyle/>
          <a:p>
            <a:pPr marL="12699">
              <a:spcBef>
                <a:spcPts val="101"/>
              </a:spcBef>
            </a:pPr>
            <a:r>
              <a:rPr sz="2500" b="1" spc="5" dirty="0">
                <a:solidFill>
                  <a:srgbClr val="0C58D3"/>
                </a:solidFill>
                <a:latin typeface="Roboto"/>
                <a:cs typeface="Roboto"/>
              </a:rPr>
              <a:t>Phase</a:t>
            </a:r>
            <a:r>
              <a:rPr sz="2500" b="1" spc="-91" dirty="0">
                <a:solidFill>
                  <a:srgbClr val="0C58D3"/>
                </a:solidFill>
                <a:latin typeface="Roboto"/>
                <a:cs typeface="Roboto"/>
              </a:rPr>
              <a:t> </a:t>
            </a:r>
            <a:r>
              <a:rPr sz="2500" b="1" dirty="0">
                <a:solidFill>
                  <a:srgbClr val="0C58D3"/>
                </a:solidFill>
                <a:latin typeface="Roboto"/>
                <a:cs typeface="Roboto"/>
              </a:rPr>
              <a:t>1</a:t>
            </a:r>
            <a:endParaRPr sz="2500">
              <a:latin typeface="Roboto"/>
              <a:cs typeface="Roboto"/>
            </a:endParaRPr>
          </a:p>
        </p:txBody>
      </p:sp>
      <p:sp>
        <p:nvSpPr>
          <p:cNvPr id="10" name="object 10"/>
          <p:cNvSpPr txBox="1"/>
          <p:nvPr/>
        </p:nvSpPr>
        <p:spPr>
          <a:xfrm>
            <a:off x="3918687" y="6858769"/>
            <a:ext cx="2666366" cy="2261516"/>
          </a:xfrm>
          <a:prstGeom prst="rect">
            <a:avLst/>
          </a:prstGeom>
        </p:spPr>
        <p:txBody>
          <a:bodyPr vert="horz" wrap="square" lIns="0" tIns="12699" rIns="0" bIns="0" rtlCol="0">
            <a:spAutoFit/>
          </a:bodyPr>
          <a:lstStyle/>
          <a:p>
            <a:pPr marL="401906" marR="110476" indent="-374603">
              <a:lnSpc>
                <a:spcPct val="116100"/>
              </a:lnSpc>
              <a:spcBef>
                <a:spcPts val="101"/>
              </a:spcBef>
              <a:buSzPct val="95000"/>
              <a:buFont typeface="Arial MT"/>
              <a:buChar char="●"/>
              <a:tabLst>
                <a:tab pos="401906" algn="l"/>
                <a:tab pos="402540" algn="l"/>
              </a:tabLst>
            </a:pPr>
            <a:r>
              <a:rPr sz="2000" spc="-15" dirty="0">
                <a:solidFill>
                  <a:srgbClr val="0C58D3"/>
                </a:solidFill>
                <a:latin typeface="Roboto"/>
                <a:cs typeface="Roboto"/>
              </a:rPr>
              <a:t>Id</a:t>
            </a:r>
            <a:r>
              <a:rPr sz="2100" spc="-15" dirty="0">
                <a:solidFill>
                  <a:srgbClr val="0C58D3"/>
                </a:solidFill>
                <a:latin typeface="Roboto"/>
                <a:cs typeface="Roboto"/>
              </a:rPr>
              <a:t>entified problem </a:t>
            </a:r>
            <a:r>
              <a:rPr sz="2100" spc="-509" dirty="0">
                <a:solidFill>
                  <a:srgbClr val="0C58D3"/>
                </a:solidFill>
                <a:latin typeface="Roboto"/>
                <a:cs typeface="Roboto"/>
              </a:rPr>
              <a:t> </a:t>
            </a:r>
            <a:r>
              <a:rPr sz="2100" spc="-20" dirty="0">
                <a:solidFill>
                  <a:srgbClr val="0C58D3"/>
                </a:solidFill>
                <a:latin typeface="Roboto"/>
                <a:cs typeface="Roboto"/>
              </a:rPr>
              <a:t>statement.</a:t>
            </a:r>
            <a:endParaRPr sz="2100">
              <a:latin typeface="Roboto"/>
              <a:cs typeface="Roboto"/>
            </a:endParaRPr>
          </a:p>
          <a:p>
            <a:pPr marL="401906" indent="-389841">
              <a:spcBef>
                <a:spcPts val="406"/>
              </a:spcBef>
              <a:buFont typeface="Arial MT"/>
              <a:buChar char="●"/>
              <a:tabLst>
                <a:tab pos="401906" algn="l"/>
                <a:tab pos="402540" algn="l"/>
              </a:tabLst>
            </a:pPr>
            <a:r>
              <a:rPr sz="2100" spc="-25" dirty="0">
                <a:solidFill>
                  <a:srgbClr val="0C58D3"/>
                </a:solidFill>
                <a:latin typeface="Roboto"/>
                <a:cs typeface="Roboto"/>
              </a:rPr>
              <a:t>Literature</a:t>
            </a:r>
            <a:r>
              <a:rPr sz="2100" spc="-40" dirty="0">
                <a:solidFill>
                  <a:srgbClr val="0C58D3"/>
                </a:solidFill>
                <a:latin typeface="Roboto"/>
                <a:cs typeface="Roboto"/>
              </a:rPr>
              <a:t> </a:t>
            </a:r>
            <a:r>
              <a:rPr sz="2100" spc="-20" dirty="0">
                <a:solidFill>
                  <a:srgbClr val="0C58D3"/>
                </a:solidFill>
                <a:latin typeface="Roboto"/>
                <a:cs typeface="Roboto"/>
              </a:rPr>
              <a:t>Reviews.</a:t>
            </a:r>
            <a:endParaRPr sz="2100">
              <a:latin typeface="Roboto"/>
              <a:cs typeface="Roboto"/>
            </a:endParaRPr>
          </a:p>
          <a:p>
            <a:pPr marL="401906" marR="5079" indent="-389841">
              <a:lnSpc>
                <a:spcPct val="116100"/>
              </a:lnSpc>
              <a:buFont typeface="Arial MT"/>
              <a:buChar char="●"/>
              <a:tabLst>
                <a:tab pos="401906" algn="l"/>
                <a:tab pos="402540" algn="l"/>
              </a:tabLst>
            </a:pPr>
            <a:r>
              <a:rPr sz="2100" spc="-10" dirty="0">
                <a:solidFill>
                  <a:srgbClr val="0C58D3"/>
                </a:solidFill>
                <a:latin typeface="Roboto"/>
                <a:cs typeface="Roboto"/>
              </a:rPr>
              <a:t>Acquire</a:t>
            </a:r>
            <a:r>
              <a:rPr sz="2100" spc="-69" dirty="0">
                <a:solidFill>
                  <a:srgbClr val="0C58D3"/>
                </a:solidFill>
                <a:latin typeface="Roboto"/>
                <a:cs typeface="Roboto"/>
              </a:rPr>
              <a:t> </a:t>
            </a:r>
            <a:r>
              <a:rPr sz="2100" spc="-15" dirty="0">
                <a:solidFill>
                  <a:srgbClr val="0C58D3"/>
                </a:solidFill>
                <a:latin typeface="Roboto"/>
                <a:cs typeface="Roboto"/>
              </a:rPr>
              <a:t>knowledge </a:t>
            </a:r>
            <a:r>
              <a:rPr sz="2100" spc="-504" dirty="0">
                <a:solidFill>
                  <a:srgbClr val="0C58D3"/>
                </a:solidFill>
                <a:latin typeface="Roboto"/>
                <a:cs typeface="Roboto"/>
              </a:rPr>
              <a:t> </a:t>
            </a:r>
            <a:r>
              <a:rPr sz="2100" dirty="0">
                <a:solidFill>
                  <a:srgbClr val="0C58D3"/>
                </a:solidFill>
                <a:latin typeface="Roboto"/>
                <a:cs typeface="Roboto"/>
              </a:rPr>
              <a:t>for </a:t>
            </a:r>
            <a:r>
              <a:rPr sz="2100" spc="-30" dirty="0">
                <a:solidFill>
                  <a:srgbClr val="0C58D3"/>
                </a:solidFill>
                <a:latin typeface="Roboto"/>
                <a:cs typeface="Roboto"/>
              </a:rPr>
              <a:t>using </a:t>
            </a:r>
            <a:r>
              <a:rPr sz="2100" spc="-20" dirty="0">
                <a:solidFill>
                  <a:srgbClr val="0C58D3"/>
                </a:solidFill>
                <a:latin typeface="Roboto"/>
                <a:cs typeface="Roboto"/>
              </a:rPr>
              <a:t>required </a:t>
            </a:r>
            <a:r>
              <a:rPr sz="2100" spc="-15" dirty="0">
                <a:solidFill>
                  <a:srgbClr val="0C58D3"/>
                </a:solidFill>
                <a:latin typeface="Roboto"/>
                <a:cs typeface="Roboto"/>
              </a:rPr>
              <a:t> </a:t>
            </a:r>
            <a:r>
              <a:rPr sz="2100" spc="-25" dirty="0">
                <a:solidFill>
                  <a:srgbClr val="0C58D3"/>
                </a:solidFill>
                <a:latin typeface="Roboto"/>
                <a:cs typeface="Roboto"/>
              </a:rPr>
              <a:t>technology.</a:t>
            </a:r>
            <a:endParaRPr sz="2100">
              <a:latin typeface="Roboto"/>
              <a:cs typeface="Roboto"/>
            </a:endParaRPr>
          </a:p>
        </p:txBody>
      </p:sp>
      <p:grpSp>
        <p:nvGrpSpPr>
          <p:cNvPr id="11" name="object 11"/>
          <p:cNvGrpSpPr/>
          <p:nvPr/>
        </p:nvGrpSpPr>
        <p:grpSpPr>
          <a:xfrm>
            <a:off x="2391044" y="3618645"/>
            <a:ext cx="17065598" cy="2004061"/>
            <a:chOff x="2391044" y="3618645"/>
            <a:chExt cx="15322550" cy="2004060"/>
          </a:xfrm>
        </p:grpSpPr>
        <p:sp>
          <p:nvSpPr>
            <p:cNvPr id="12" name="object 12"/>
            <p:cNvSpPr/>
            <p:nvPr/>
          </p:nvSpPr>
          <p:spPr>
            <a:xfrm>
              <a:off x="4803298" y="3624996"/>
              <a:ext cx="1579880" cy="1631314"/>
            </a:xfrm>
            <a:custGeom>
              <a:avLst/>
              <a:gdLst/>
              <a:ahLst/>
              <a:cxnLst/>
              <a:rect l="l" t="t" r="r" b="b"/>
              <a:pathLst>
                <a:path w="1579879" h="1631314">
                  <a:moveTo>
                    <a:pt x="0" y="0"/>
                  </a:moveTo>
                  <a:lnTo>
                    <a:pt x="1579693" y="1631141"/>
                  </a:lnTo>
                </a:path>
              </a:pathLst>
            </a:custGeom>
            <a:ln w="9524">
              <a:solidFill>
                <a:srgbClr val="0D5DDE"/>
              </a:solidFill>
            </a:ln>
          </p:spPr>
          <p:txBody>
            <a:bodyPr wrap="square" lIns="0" tIns="0" rIns="0" bIns="0" rtlCol="0"/>
            <a:lstStyle/>
            <a:p>
              <a:endParaRPr/>
            </a:p>
          </p:txBody>
        </p:sp>
        <p:sp>
          <p:nvSpPr>
            <p:cNvPr id="13" name="object 13"/>
            <p:cNvSpPr/>
            <p:nvPr/>
          </p:nvSpPr>
          <p:spPr>
            <a:xfrm>
              <a:off x="2391044" y="4968789"/>
              <a:ext cx="4034154" cy="315595"/>
            </a:xfrm>
            <a:custGeom>
              <a:avLst/>
              <a:gdLst/>
              <a:ahLst/>
              <a:cxnLst/>
              <a:rect l="l" t="t" r="r" b="b"/>
              <a:pathLst>
                <a:path w="4034154" h="315595">
                  <a:moveTo>
                    <a:pt x="4033991" y="315279"/>
                  </a:moveTo>
                  <a:lnTo>
                    <a:pt x="305669" y="315279"/>
                  </a:lnTo>
                  <a:lnTo>
                    <a:pt x="0" y="0"/>
                  </a:lnTo>
                  <a:lnTo>
                    <a:pt x="3728321" y="0"/>
                  </a:lnTo>
                  <a:lnTo>
                    <a:pt x="4033991" y="315279"/>
                  </a:lnTo>
                  <a:close/>
                </a:path>
              </a:pathLst>
            </a:custGeom>
            <a:solidFill>
              <a:srgbClr val="0D5DDE"/>
            </a:solidFill>
          </p:spPr>
          <p:txBody>
            <a:bodyPr wrap="square" lIns="0" tIns="0" rIns="0" bIns="0" rtlCol="0"/>
            <a:lstStyle/>
            <a:p>
              <a:endParaRPr/>
            </a:p>
          </p:txBody>
        </p:sp>
        <p:sp>
          <p:nvSpPr>
            <p:cNvPr id="14" name="object 14"/>
            <p:cNvSpPr/>
            <p:nvPr/>
          </p:nvSpPr>
          <p:spPr>
            <a:xfrm>
              <a:off x="2391264" y="5306986"/>
              <a:ext cx="4034154" cy="315595"/>
            </a:xfrm>
            <a:custGeom>
              <a:avLst/>
              <a:gdLst/>
              <a:ahLst/>
              <a:cxnLst/>
              <a:rect l="l" t="t" r="r" b="b"/>
              <a:pathLst>
                <a:path w="4034154" h="315595">
                  <a:moveTo>
                    <a:pt x="3728321" y="315278"/>
                  </a:moveTo>
                  <a:lnTo>
                    <a:pt x="0" y="315278"/>
                  </a:lnTo>
                  <a:lnTo>
                    <a:pt x="305669" y="0"/>
                  </a:lnTo>
                  <a:lnTo>
                    <a:pt x="4033990" y="0"/>
                  </a:lnTo>
                  <a:lnTo>
                    <a:pt x="3728321" y="315278"/>
                  </a:lnTo>
                  <a:close/>
                </a:path>
              </a:pathLst>
            </a:custGeom>
            <a:solidFill>
              <a:srgbClr val="0944A1"/>
            </a:solidFill>
          </p:spPr>
          <p:txBody>
            <a:bodyPr wrap="square" lIns="0" tIns="0" rIns="0" bIns="0" rtlCol="0"/>
            <a:lstStyle/>
            <a:p>
              <a:endParaRPr/>
            </a:p>
          </p:txBody>
        </p:sp>
        <p:sp>
          <p:nvSpPr>
            <p:cNvPr id="15" name="object 15"/>
            <p:cNvSpPr/>
            <p:nvPr/>
          </p:nvSpPr>
          <p:spPr>
            <a:xfrm>
              <a:off x="8560612" y="3624994"/>
              <a:ext cx="1579880" cy="1631314"/>
            </a:xfrm>
            <a:custGeom>
              <a:avLst/>
              <a:gdLst/>
              <a:ahLst/>
              <a:cxnLst/>
              <a:rect l="l" t="t" r="r" b="b"/>
              <a:pathLst>
                <a:path w="1579879" h="1631314">
                  <a:moveTo>
                    <a:pt x="0" y="0"/>
                  </a:moveTo>
                  <a:lnTo>
                    <a:pt x="1579693" y="1631141"/>
                  </a:lnTo>
                </a:path>
              </a:pathLst>
            </a:custGeom>
            <a:ln w="9524">
              <a:solidFill>
                <a:srgbClr val="37761C"/>
              </a:solidFill>
            </a:ln>
          </p:spPr>
          <p:txBody>
            <a:bodyPr wrap="square" lIns="0" tIns="0" rIns="0" bIns="0" rtlCol="0"/>
            <a:lstStyle/>
            <a:p>
              <a:endParaRPr/>
            </a:p>
          </p:txBody>
        </p:sp>
        <p:sp>
          <p:nvSpPr>
            <p:cNvPr id="16" name="object 16"/>
            <p:cNvSpPr/>
            <p:nvPr/>
          </p:nvSpPr>
          <p:spPr>
            <a:xfrm>
              <a:off x="6148359" y="4968788"/>
              <a:ext cx="4034154" cy="315595"/>
            </a:xfrm>
            <a:custGeom>
              <a:avLst/>
              <a:gdLst/>
              <a:ahLst/>
              <a:cxnLst/>
              <a:rect l="l" t="t" r="r" b="b"/>
              <a:pathLst>
                <a:path w="4034154" h="315595">
                  <a:moveTo>
                    <a:pt x="4033990" y="315279"/>
                  </a:moveTo>
                  <a:lnTo>
                    <a:pt x="305669" y="315279"/>
                  </a:lnTo>
                  <a:lnTo>
                    <a:pt x="0" y="0"/>
                  </a:lnTo>
                  <a:lnTo>
                    <a:pt x="3728321" y="0"/>
                  </a:lnTo>
                  <a:lnTo>
                    <a:pt x="4033990" y="315279"/>
                  </a:lnTo>
                  <a:close/>
                </a:path>
              </a:pathLst>
            </a:custGeom>
            <a:solidFill>
              <a:srgbClr val="93C47D"/>
            </a:solidFill>
          </p:spPr>
          <p:txBody>
            <a:bodyPr wrap="square" lIns="0" tIns="0" rIns="0" bIns="0" rtlCol="0"/>
            <a:lstStyle/>
            <a:p>
              <a:endParaRPr/>
            </a:p>
          </p:txBody>
        </p:sp>
        <p:sp>
          <p:nvSpPr>
            <p:cNvPr id="17" name="object 17"/>
            <p:cNvSpPr/>
            <p:nvPr/>
          </p:nvSpPr>
          <p:spPr>
            <a:xfrm>
              <a:off x="6148578" y="5306985"/>
              <a:ext cx="4034154" cy="315595"/>
            </a:xfrm>
            <a:custGeom>
              <a:avLst/>
              <a:gdLst/>
              <a:ahLst/>
              <a:cxnLst/>
              <a:rect l="l" t="t" r="r" b="b"/>
              <a:pathLst>
                <a:path w="4034154" h="315595">
                  <a:moveTo>
                    <a:pt x="3728321" y="315279"/>
                  </a:moveTo>
                  <a:lnTo>
                    <a:pt x="0" y="315279"/>
                  </a:lnTo>
                  <a:lnTo>
                    <a:pt x="305669" y="0"/>
                  </a:lnTo>
                  <a:lnTo>
                    <a:pt x="4033990" y="0"/>
                  </a:lnTo>
                  <a:lnTo>
                    <a:pt x="3728321" y="315279"/>
                  </a:lnTo>
                  <a:close/>
                </a:path>
              </a:pathLst>
            </a:custGeom>
            <a:solidFill>
              <a:srgbClr val="37761C"/>
            </a:solidFill>
          </p:spPr>
          <p:txBody>
            <a:bodyPr wrap="square" lIns="0" tIns="0" rIns="0" bIns="0" rtlCol="0"/>
            <a:lstStyle/>
            <a:p>
              <a:endParaRPr/>
            </a:p>
          </p:txBody>
        </p:sp>
        <p:sp>
          <p:nvSpPr>
            <p:cNvPr id="18" name="object 18"/>
            <p:cNvSpPr/>
            <p:nvPr/>
          </p:nvSpPr>
          <p:spPr>
            <a:xfrm>
              <a:off x="12324294" y="3623432"/>
              <a:ext cx="1579880" cy="1631314"/>
            </a:xfrm>
            <a:custGeom>
              <a:avLst/>
              <a:gdLst/>
              <a:ahLst/>
              <a:cxnLst/>
              <a:rect l="l" t="t" r="r" b="b"/>
              <a:pathLst>
                <a:path w="1579880" h="1631314">
                  <a:moveTo>
                    <a:pt x="0" y="0"/>
                  </a:moveTo>
                  <a:lnTo>
                    <a:pt x="1579694" y="1631141"/>
                  </a:lnTo>
                </a:path>
              </a:pathLst>
            </a:custGeom>
            <a:ln w="9524">
              <a:solidFill>
                <a:srgbClr val="BE9000"/>
              </a:solidFill>
            </a:ln>
          </p:spPr>
          <p:txBody>
            <a:bodyPr wrap="square" lIns="0" tIns="0" rIns="0" bIns="0" rtlCol="0"/>
            <a:lstStyle/>
            <a:p>
              <a:endParaRPr/>
            </a:p>
          </p:txBody>
        </p:sp>
        <p:sp>
          <p:nvSpPr>
            <p:cNvPr id="19" name="object 19"/>
            <p:cNvSpPr/>
            <p:nvPr/>
          </p:nvSpPr>
          <p:spPr>
            <a:xfrm>
              <a:off x="9912040" y="4967225"/>
              <a:ext cx="4034154" cy="315595"/>
            </a:xfrm>
            <a:custGeom>
              <a:avLst/>
              <a:gdLst/>
              <a:ahLst/>
              <a:cxnLst/>
              <a:rect l="l" t="t" r="r" b="b"/>
              <a:pathLst>
                <a:path w="4034155" h="315595">
                  <a:moveTo>
                    <a:pt x="4033991" y="315279"/>
                  </a:moveTo>
                  <a:lnTo>
                    <a:pt x="305669" y="315279"/>
                  </a:lnTo>
                  <a:lnTo>
                    <a:pt x="0" y="0"/>
                  </a:lnTo>
                  <a:lnTo>
                    <a:pt x="3728321" y="0"/>
                  </a:lnTo>
                  <a:lnTo>
                    <a:pt x="4033991" y="315279"/>
                  </a:lnTo>
                  <a:close/>
                </a:path>
              </a:pathLst>
            </a:custGeom>
            <a:solidFill>
              <a:srgbClr val="F1C131"/>
            </a:solidFill>
          </p:spPr>
          <p:txBody>
            <a:bodyPr wrap="square" lIns="0" tIns="0" rIns="0" bIns="0" rtlCol="0"/>
            <a:lstStyle/>
            <a:p>
              <a:endParaRPr/>
            </a:p>
          </p:txBody>
        </p:sp>
        <p:sp>
          <p:nvSpPr>
            <p:cNvPr id="20" name="object 20"/>
            <p:cNvSpPr/>
            <p:nvPr/>
          </p:nvSpPr>
          <p:spPr>
            <a:xfrm>
              <a:off x="9912261" y="5305423"/>
              <a:ext cx="4034154" cy="315595"/>
            </a:xfrm>
            <a:custGeom>
              <a:avLst/>
              <a:gdLst/>
              <a:ahLst/>
              <a:cxnLst/>
              <a:rect l="l" t="t" r="r" b="b"/>
              <a:pathLst>
                <a:path w="4034155" h="315595">
                  <a:moveTo>
                    <a:pt x="3728321" y="315278"/>
                  </a:moveTo>
                  <a:lnTo>
                    <a:pt x="0" y="315278"/>
                  </a:lnTo>
                  <a:lnTo>
                    <a:pt x="305669" y="0"/>
                  </a:lnTo>
                  <a:lnTo>
                    <a:pt x="4033990" y="0"/>
                  </a:lnTo>
                  <a:lnTo>
                    <a:pt x="3728321" y="315278"/>
                  </a:lnTo>
                  <a:close/>
                </a:path>
              </a:pathLst>
            </a:custGeom>
            <a:solidFill>
              <a:srgbClr val="BE9000"/>
            </a:solidFill>
          </p:spPr>
          <p:txBody>
            <a:bodyPr wrap="square" lIns="0" tIns="0" rIns="0" bIns="0" rtlCol="0"/>
            <a:lstStyle/>
            <a:p>
              <a:endParaRPr/>
            </a:p>
          </p:txBody>
        </p:sp>
        <p:sp>
          <p:nvSpPr>
            <p:cNvPr id="21" name="object 21"/>
            <p:cNvSpPr/>
            <p:nvPr/>
          </p:nvSpPr>
          <p:spPr>
            <a:xfrm>
              <a:off x="16091095" y="3623407"/>
              <a:ext cx="1579880" cy="1631314"/>
            </a:xfrm>
            <a:custGeom>
              <a:avLst/>
              <a:gdLst/>
              <a:ahLst/>
              <a:cxnLst/>
              <a:rect l="l" t="t" r="r" b="b"/>
              <a:pathLst>
                <a:path w="1579880" h="1631314">
                  <a:moveTo>
                    <a:pt x="0" y="0"/>
                  </a:moveTo>
                  <a:lnTo>
                    <a:pt x="1579693" y="1631141"/>
                  </a:lnTo>
                </a:path>
              </a:pathLst>
            </a:custGeom>
            <a:ln w="9524">
              <a:solidFill>
                <a:srgbClr val="CC0000"/>
              </a:solidFill>
            </a:ln>
          </p:spPr>
          <p:txBody>
            <a:bodyPr wrap="square" lIns="0" tIns="0" rIns="0" bIns="0" rtlCol="0"/>
            <a:lstStyle/>
            <a:p>
              <a:endParaRPr/>
            </a:p>
          </p:txBody>
        </p:sp>
        <p:sp>
          <p:nvSpPr>
            <p:cNvPr id="22" name="object 22"/>
            <p:cNvSpPr/>
            <p:nvPr/>
          </p:nvSpPr>
          <p:spPr>
            <a:xfrm>
              <a:off x="13678842" y="4967200"/>
              <a:ext cx="4034154" cy="315595"/>
            </a:xfrm>
            <a:custGeom>
              <a:avLst/>
              <a:gdLst/>
              <a:ahLst/>
              <a:cxnLst/>
              <a:rect l="l" t="t" r="r" b="b"/>
              <a:pathLst>
                <a:path w="4034155" h="315595">
                  <a:moveTo>
                    <a:pt x="4033989" y="315279"/>
                  </a:moveTo>
                  <a:lnTo>
                    <a:pt x="305668" y="315279"/>
                  </a:lnTo>
                  <a:lnTo>
                    <a:pt x="0" y="0"/>
                  </a:lnTo>
                  <a:lnTo>
                    <a:pt x="3728321" y="0"/>
                  </a:lnTo>
                  <a:lnTo>
                    <a:pt x="4033989" y="315279"/>
                  </a:lnTo>
                  <a:close/>
                </a:path>
              </a:pathLst>
            </a:custGeom>
            <a:solidFill>
              <a:srgbClr val="E06666"/>
            </a:solidFill>
          </p:spPr>
          <p:txBody>
            <a:bodyPr wrap="square" lIns="0" tIns="0" rIns="0" bIns="0" rtlCol="0"/>
            <a:lstStyle/>
            <a:p>
              <a:endParaRPr/>
            </a:p>
          </p:txBody>
        </p:sp>
        <p:sp>
          <p:nvSpPr>
            <p:cNvPr id="23" name="object 23"/>
            <p:cNvSpPr/>
            <p:nvPr/>
          </p:nvSpPr>
          <p:spPr>
            <a:xfrm>
              <a:off x="13679062" y="5305398"/>
              <a:ext cx="4034154" cy="315595"/>
            </a:xfrm>
            <a:custGeom>
              <a:avLst/>
              <a:gdLst/>
              <a:ahLst/>
              <a:cxnLst/>
              <a:rect l="l" t="t" r="r" b="b"/>
              <a:pathLst>
                <a:path w="4034155" h="315595">
                  <a:moveTo>
                    <a:pt x="3728319" y="315278"/>
                  </a:moveTo>
                  <a:lnTo>
                    <a:pt x="0" y="315278"/>
                  </a:lnTo>
                  <a:lnTo>
                    <a:pt x="305668" y="0"/>
                  </a:lnTo>
                  <a:lnTo>
                    <a:pt x="4033989" y="0"/>
                  </a:lnTo>
                  <a:lnTo>
                    <a:pt x="3728319" y="315278"/>
                  </a:lnTo>
                  <a:close/>
                </a:path>
              </a:pathLst>
            </a:custGeom>
            <a:solidFill>
              <a:srgbClr val="CC0000"/>
            </a:solidFill>
          </p:spPr>
          <p:txBody>
            <a:bodyPr wrap="square" lIns="0" tIns="0" rIns="0" bIns="0" rtlCol="0"/>
            <a:lstStyle/>
            <a:p>
              <a:endParaRPr/>
            </a:p>
          </p:txBody>
        </p:sp>
      </p:grpSp>
      <p:sp>
        <p:nvSpPr>
          <p:cNvPr id="24" name="object 24"/>
          <p:cNvSpPr txBox="1"/>
          <p:nvPr/>
        </p:nvSpPr>
        <p:spPr>
          <a:xfrm>
            <a:off x="6850763" y="3533741"/>
            <a:ext cx="2179923" cy="366766"/>
          </a:xfrm>
          <a:prstGeom prst="rect">
            <a:avLst/>
          </a:prstGeom>
        </p:spPr>
        <p:txBody>
          <a:bodyPr vert="horz" wrap="square" lIns="0" tIns="12699" rIns="0" bIns="0" rtlCol="0">
            <a:spAutoFit/>
          </a:bodyPr>
          <a:lstStyle/>
          <a:p>
            <a:pPr marL="12699">
              <a:spcBef>
                <a:spcPts val="101"/>
              </a:spcBef>
            </a:pPr>
            <a:r>
              <a:rPr lang="en-US" sz="2300" b="1" spc="-5" dirty="0">
                <a:solidFill>
                  <a:srgbClr val="37761C"/>
                </a:solidFill>
                <a:latin typeface="Roboto"/>
                <a:cs typeface="Roboto"/>
              </a:rPr>
              <a:t>11</a:t>
            </a:r>
            <a:r>
              <a:rPr sz="2300" b="1" spc="-49" dirty="0">
                <a:solidFill>
                  <a:srgbClr val="37761C"/>
                </a:solidFill>
                <a:latin typeface="Roboto"/>
                <a:cs typeface="Roboto"/>
              </a:rPr>
              <a:t> </a:t>
            </a:r>
            <a:r>
              <a:rPr lang="en-US" sz="2300" b="1" spc="-5" dirty="0">
                <a:solidFill>
                  <a:srgbClr val="37761C"/>
                </a:solidFill>
                <a:latin typeface="Roboto"/>
                <a:cs typeface="Roboto"/>
              </a:rPr>
              <a:t>DEC </a:t>
            </a:r>
            <a:r>
              <a:rPr sz="2300" b="1" spc="-5" dirty="0">
                <a:solidFill>
                  <a:srgbClr val="37761C"/>
                </a:solidFill>
                <a:latin typeface="Roboto"/>
                <a:cs typeface="Roboto"/>
              </a:rPr>
              <a:t>202</a:t>
            </a:r>
            <a:r>
              <a:rPr lang="en-US" sz="2300" b="1" spc="-5" dirty="0">
                <a:solidFill>
                  <a:srgbClr val="37761C"/>
                </a:solidFill>
                <a:latin typeface="Roboto"/>
                <a:cs typeface="Roboto"/>
              </a:rPr>
              <a:t>1</a:t>
            </a:r>
            <a:endParaRPr sz="2300" dirty="0">
              <a:latin typeface="Roboto"/>
              <a:cs typeface="Roboto"/>
            </a:endParaRPr>
          </a:p>
        </p:txBody>
      </p:sp>
      <p:sp>
        <p:nvSpPr>
          <p:cNvPr id="25" name="object 25"/>
          <p:cNvSpPr txBox="1"/>
          <p:nvPr/>
        </p:nvSpPr>
        <p:spPr>
          <a:xfrm>
            <a:off x="7856572" y="6088027"/>
            <a:ext cx="1174114" cy="782264"/>
          </a:xfrm>
          <a:prstGeom prst="rect">
            <a:avLst/>
          </a:prstGeom>
        </p:spPr>
        <p:txBody>
          <a:bodyPr vert="horz" wrap="square" lIns="0" tIns="12699" rIns="0" bIns="0" rtlCol="0">
            <a:spAutoFit/>
          </a:bodyPr>
          <a:lstStyle/>
          <a:p>
            <a:pPr marL="12699">
              <a:spcBef>
                <a:spcPts val="101"/>
              </a:spcBef>
            </a:pPr>
            <a:r>
              <a:rPr sz="2500" b="1" spc="5" dirty="0">
                <a:solidFill>
                  <a:srgbClr val="37761C"/>
                </a:solidFill>
                <a:latin typeface="Roboto"/>
                <a:cs typeface="Roboto"/>
              </a:rPr>
              <a:t>Phase</a:t>
            </a:r>
            <a:r>
              <a:rPr sz="2500" b="1" spc="-91" dirty="0">
                <a:solidFill>
                  <a:srgbClr val="37761C"/>
                </a:solidFill>
                <a:latin typeface="Roboto"/>
                <a:cs typeface="Roboto"/>
              </a:rPr>
              <a:t> </a:t>
            </a:r>
            <a:r>
              <a:rPr sz="2500" b="1" dirty="0">
                <a:solidFill>
                  <a:srgbClr val="37761C"/>
                </a:solidFill>
                <a:latin typeface="Roboto"/>
                <a:cs typeface="Roboto"/>
              </a:rPr>
              <a:t>2</a:t>
            </a:r>
            <a:endParaRPr sz="2500">
              <a:latin typeface="Roboto"/>
              <a:cs typeface="Roboto"/>
            </a:endParaRPr>
          </a:p>
        </p:txBody>
      </p:sp>
      <p:sp>
        <p:nvSpPr>
          <p:cNvPr id="26" name="object 26"/>
          <p:cNvSpPr txBox="1"/>
          <p:nvPr/>
        </p:nvSpPr>
        <p:spPr>
          <a:xfrm>
            <a:off x="7879839" y="6899690"/>
            <a:ext cx="2803524" cy="2558577"/>
          </a:xfrm>
          <a:prstGeom prst="rect">
            <a:avLst/>
          </a:prstGeom>
        </p:spPr>
        <p:txBody>
          <a:bodyPr vert="horz" wrap="square" lIns="0" tIns="64127" rIns="0" bIns="0" rtlCol="0">
            <a:spAutoFit/>
          </a:bodyPr>
          <a:lstStyle/>
          <a:p>
            <a:pPr marL="401906" indent="-389841">
              <a:spcBef>
                <a:spcPts val="504"/>
              </a:spcBef>
              <a:buFont typeface="Arial MT"/>
              <a:buChar char="●"/>
              <a:tabLst>
                <a:tab pos="401906" algn="l"/>
                <a:tab pos="402540" algn="l"/>
              </a:tabLst>
            </a:pPr>
            <a:r>
              <a:rPr sz="2100" spc="-30" dirty="0">
                <a:solidFill>
                  <a:srgbClr val="37761C"/>
                </a:solidFill>
                <a:latin typeface="Roboto"/>
                <a:cs typeface="Roboto"/>
              </a:rPr>
              <a:t>Raw</a:t>
            </a:r>
            <a:r>
              <a:rPr sz="2100" spc="-40" dirty="0">
                <a:solidFill>
                  <a:srgbClr val="37761C"/>
                </a:solidFill>
                <a:latin typeface="Roboto"/>
                <a:cs typeface="Roboto"/>
              </a:rPr>
              <a:t> </a:t>
            </a:r>
            <a:r>
              <a:rPr sz="2100" spc="-20" dirty="0">
                <a:solidFill>
                  <a:srgbClr val="37761C"/>
                </a:solidFill>
                <a:latin typeface="Roboto"/>
                <a:cs typeface="Roboto"/>
              </a:rPr>
              <a:t>data</a:t>
            </a:r>
            <a:r>
              <a:rPr sz="2100" spc="-40" dirty="0">
                <a:solidFill>
                  <a:srgbClr val="37761C"/>
                </a:solidFill>
                <a:latin typeface="Roboto"/>
                <a:cs typeface="Roboto"/>
              </a:rPr>
              <a:t> </a:t>
            </a:r>
            <a:r>
              <a:rPr sz="2100" spc="-15" dirty="0">
                <a:solidFill>
                  <a:srgbClr val="37761C"/>
                </a:solidFill>
                <a:latin typeface="Roboto"/>
                <a:cs typeface="Roboto"/>
              </a:rPr>
              <a:t>collection.</a:t>
            </a:r>
            <a:r>
              <a:rPr sz="2100" spc="-25" dirty="0">
                <a:solidFill>
                  <a:srgbClr val="37761C"/>
                </a:solidFill>
                <a:latin typeface="Roboto"/>
                <a:cs typeface="Roboto"/>
              </a:rPr>
              <a:t>.</a:t>
            </a:r>
            <a:endParaRPr sz="2100" dirty="0">
              <a:latin typeface="Roboto"/>
              <a:cs typeface="Roboto"/>
            </a:endParaRPr>
          </a:p>
          <a:p>
            <a:pPr marL="401906" indent="-389841">
              <a:spcBef>
                <a:spcPts val="406"/>
              </a:spcBef>
              <a:buFont typeface="Arial MT"/>
              <a:buChar char="●"/>
              <a:tabLst>
                <a:tab pos="401906" algn="l"/>
                <a:tab pos="402540" algn="l"/>
              </a:tabLst>
            </a:pPr>
            <a:r>
              <a:rPr sz="2100" spc="-15" dirty="0">
                <a:solidFill>
                  <a:srgbClr val="37761C"/>
                </a:solidFill>
                <a:latin typeface="Roboto"/>
                <a:cs typeface="Roboto"/>
              </a:rPr>
              <a:t>Algorithm</a:t>
            </a:r>
            <a:r>
              <a:rPr sz="2100" spc="-40" dirty="0">
                <a:solidFill>
                  <a:srgbClr val="37761C"/>
                </a:solidFill>
                <a:latin typeface="Roboto"/>
                <a:cs typeface="Roboto"/>
              </a:rPr>
              <a:t> </a:t>
            </a:r>
            <a:r>
              <a:rPr sz="2100" spc="-20" dirty="0">
                <a:solidFill>
                  <a:srgbClr val="37761C"/>
                </a:solidFill>
                <a:latin typeface="Roboto"/>
                <a:cs typeface="Roboto"/>
              </a:rPr>
              <a:t>design.</a:t>
            </a:r>
            <a:endParaRPr sz="2100" dirty="0">
              <a:latin typeface="Roboto"/>
              <a:cs typeface="Roboto"/>
            </a:endParaRPr>
          </a:p>
          <a:p>
            <a:pPr marL="401906" marR="465396" indent="-389841">
              <a:lnSpc>
                <a:spcPct val="116100"/>
              </a:lnSpc>
              <a:buFont typeface="Arial MT"/>
              <a:buChar char="●"/>
              <a:tabLst>
                <a:tab pos="401906" algn="l"/>
                <a:tab pos="402540" algn="l"/>
              </a:tabLst>
            </a:pPr>
            <a:r>
              <a:rPr sz="2100" spc="-20" dirty="0">
                <a:solidFill>
                  <a:srgbClr val="37761C"/>
                </a:solidFill>
                <a:latin typeface="Roboto"/>
                <a:cs typeface="Roboto"/>
              </a:rPr>
              <a:t>Basic </a:t>
            </a:r>
            <a:r>
              <a:rPr sz="2100" spc="-10" dirty="0">
                <a:solidFill>
                  <a:srgbClr val="37761C"/>
                </a:solidFill>
                <a:latin typeface="Roboto"/>
                <a:cs typeface="Roboto"/>
              </a:rPr>
              <a:t>model </a:t>
            </a:r>
            <a:r>
              <a:rPr sz="2100" spc="-5" dirty="0">
                <a:solidFill>
                  <a:srgbClr val="37761C"/>
                </a:solidFill>
                <a:latin typeface="Roboto"/>
                <a:cs typeface="Roboto"/>
              </a:rPr>
              <a:t> </a:t>
            </a:r>
            <a:r>
              <a:rPr sz="2100" spc="-20" dirty="0">
                <a:solidFill>
                  <a:srgbClr val="37761C"/>
                </a:solidFill>
                <a:latin typeface="Roboto"/>
                <a:cs typeface="Roboto"/>
              </a:rPr>
              <a:t>implementation.</a:t>
            </a:r>
            <a:endParaRPr lang="en-IN" sz="2100" spc="-20" dirty="0">
              <a:solidFill>
                <a:srgbClr val="37761C"/>
              </a:solidFill>
              <a:latin typeface="Roboto"/>
              <a:cs typeface="Roboto"/>
            </a:endParaRPr>
          </a:p>
          <a:p>
            <a:pPr marL="401906" marR="465396" indent="-389841">
              <a:lnSpc>
                <a:spcPct val="116100"/>
              </a:lnSpc>
              <a:buFont typeface="Arial MT"/>
              <a:buChar char="●"/>
              <a:tabLst>
                <a:tab pos="401906" algn="l"/>
                <a:tab pos="402540" algn="l"/>
              </a:tabLst>
            </a:pPr>
            <a:r>
              <a:rPr lang="en-IN" sz="2100" spc="-20" dirty="0">
                <a:solidFill>
                  <a:srgbClr val="37761C"/>
                </a:solidFill>
                <a:latin typeface="Roboto"/>
                <a:cs typeface="Roboto"/>
              </a:rPr>
              <a:t>Software Simulation</a:t>
            </a:r>
            <a:endParaRPr sz="2100" dirty="0">
              <a:latin typeface="Roboto"/>
              <a:cs typeface="Roboto"/>
            </a:endParaRPr>
          </a:p>
        </p:txBody>
      </p:sp>
      <p:sp>
        <p:nvSpPr>
          <p:cNvPr id="27" name="object 27"/>
          <p:cNvSpPr txBox="1"/>
          <p:nvPr/>
        </p:nvSpPr>
        <p:spPr>
          <a:xfrm>
            <a:off x="10548228" y="3532164"/>
            <a:ext cx="1694179" cy="366766"/>
          </a:xfrm>
          <a:prstGeom prst="rect">
            <a:avLst/>
          </a:prstGeom>
        </p:spPr>
        <p:txBody>
          <a:bodyPr vert="horz" wrap="square" lIns="0" tIns="12699" rIns="0" bIns="0" rtlCol="0">
            <a:spAutoFit/>
          </a:bodyPr>
          <a:lstStyle/>
          <a:p>
            <a:pPr marL="12699">
              <a:spcBef>
                <a:spcPts val="101"/>
              </a:spcBef>
            </a:pPr>
            <a:r>
              <a:rPr lang="en-US" sz="2300" b="1" spc="-5" dirty="0">
                <a:solidFill>
                  <a:srgbClr val="BE9000"/>
                </a:solidFill>
                <a:latin typeface="Roboto"/>
                <a:cs typeface="Roboto"/>
              </a:rPr>
              <a:t>19 Jan</a:t>
            </a:r>
            <a:r>
              <a:rPr sz="2300" b="1" spc="-40" dirty="0">
                <a:solidFill>
                  <a:srgbClr val="BE9000"/>
                </a:solidFill>
                <a:latin typeface="Roboto"/>
                <a:cs typeface="Roboto"/>
              </a:rPr>
              <a:t> </a:t>
            </a:r>
            <a:r>
              <a:rPr sz="2300" b="1" spc="-5" dirty="0">
                <a:solidFill>
                  <a:srgbClr val="BE9000"/>
                </a:solidFill>
                <a:latin typeface="Roboto"/>
                <a:cs typeface="Roboto"/>
              </a:rPr>
              <a:t>202</a:t>
            </a:r>
            <a:r>
              <a:rPr lang="en-US" sz="2300" b="1" spc="-5" dirty="0">
                <a:solidFill>
                  <a:srgbClr val="BE9000"/>
                </a:solidFill>
                <a:latin typeface="Roboto"/>
                <a:cs typeface="Roboto"/>
              </a:rPr>
              <a:t>2</a:t>
            </a:r>
            <a:endParaRPr sz="2300" dirty="0">
              <a:latin typeface="Roboto"/>
              <a:cs typeface="Roboto"/>
            </a:endParaRPr>
          </a:p>
        </p:txBody>
      </p:sp>
      <p:sp>
        <p:nvSpPr>
          <p:cNvPr id="28" name="object 28"/>
          <p:cNvSpPr txBox="1"/>
          <p:nvPr/>
        </p:nvSpPr>
        <p:spPr>
          <a:xfrm>
            <a:off x="11915127" y="6047106"/>
            <a:ext cx="1174114" cy="782264"/>
          </a:xfrm>
          <a:prstGeom prst="rect">
            <a:avLst/>
          </a:prstGeom>
        </p:spPr>
        <p:txBody>
          <a:bodyPr vert="horz" wrap="square" lIns="0" tIns="12699" rIns="0" bIns="0" rtlCol="0">
            <a:spAutoFit/>
          </a:bodyPr>
          <a:lstStyle/>
          <a:p>
            <a:pPr marL="12699">
              <a:spcBef>
                <a:spcPts val="101"/>
              </a:spcBef>
            </a:pPr>
            <a:r>
              <a:rPr sz="2500" b="1" spc="5" dirty="0">
                <a:solidFill>
                  <a:srgbClr val="BE9000"/>
                </a:solidFill>
                <a:latin typeface="Roboto"/>
                <a:cs typeface="Roboto"/>
              </a:rPr>
              <a:t>Phase</a:t>
            </a:r>
            <a:r>
              <a:rPr sz="2500" b="1" spc="-91" dirty="0">
                <a:solidFill>
                  <a:srgbClr val="BE9000"/>
                </a:solidFill>
                <a:latin typeface="Roboto"/>
                <a:cs typeface="Roboto"/>
              </a:rPr>
              <a:t> </a:t>
            </a:r>
            <a:r>
              <a:rPr sz="2500" b="1" dirty="0">
                <a:solidFill>
                  <a:srgbClr val="BE9000"/>
                </a:solidFill>
                <a:latin typeface="Roboto"/>
                <a:cs typeface="Roboto"/>
              </a:rPr>
              <a:t>3</a:t>
            </a:r>
            <a:endParaRPr sz="2500" dirty="0">
              <a:latin typeface="Roboto"/>
              <a:cs typeface="Roboto"/>
            </a:endParaRPr>
          </a:p>
        </p:txBody>
      </p:sp>
      <p:sp>
        <p:nvSpPr>
          <p:cNvPr id="29" name="object 29"/>
          <p:cNvSpPr txBox="1"/>
          <p:nvPr/>
        </p:nvSpPr>
        <p:spPr>
          <a:xfrm>
            <a:off x="11978148" y="6858769"/>
            <a:ext cx="2785359" cy="1860701"/>
          </a:xfrm>
          <a:prstGeom prst="rect">
            <a:avLst/>
          </a:prstGeom>
        </p:spPr>
        <p:txBody>
          <a:bodyPr vert="horz" wrap="square" lIns="0" tIns="12699" rIns="0" bIns="0" rtlCol="0">
            <a:spAutoFit/>
          </a:bodyPr>
          <a:lstStyle/>
          <a:p>
            <a:pPr marL="859050" marR="202540" lvl="1" indent="-389841">
              <a:lnSpc>
                <a:spcPct val="116100"/>
              </a:lnSpc>
              <a:spcBef>
                <a:spcPts val="101"/>
              </a:spcBef>
              <a:buFont typeface="Arial MT"/>
              <a:buChar char="●"/>
              <a:tabLst>
                <a:tab pos="401906" algn="l"/>
                <a:tab pos="402540" algn="l"/>
              </a:tabLst>
            </a:pPr>
            <a:r>
              <a:rPr lang="en-IN" sz="2100" spc="-25" dirty="0">
                <a:solidFill>
                  <a:srgbClr val="BE9000"/>
                </a:solidFill>
                <a:latin typeface="Roboto"/>
                <a:cs typeface="Roboto"/>
              </a:rPr>
              <a:t>Simulating the hardware</a:t>
            </a:r>
            <a:r>
              <a:rPr sz="2100" spc="-20" dirty="0">
                <a:solidFill>
                  <a:srgbClr val="BE9000"/>
                </a:solidFill>
                <a:latin typeface="Roboto"/>
                <a:cs typeface="Roboto"/>
              </a:rPr>
              <a:t> </a:t>
            </a:r>
            <a:r>
              <a:rPr sz="2100" spc="-10" dirty="0">
                <a:solidFill>
                  <a:srgbClr val="BE9000"/>
                </a:solidFill>
                <a:latin typeface="Roboto"/>
                <a:cs typeface="Roboto"/>
              </a:rPr>
              <a:t>model </a:t>
            </a:r>
            <a:r>
              <a:rPr sz="2100" spc="-514" dirty="0">
                <a:solidFill>
                  <a:srgbClr val="BE9000"/>
                </a:solidFill>
                <a:latin typeface="Roboto"/>
                <a:cs typeface="Roboto"/>
              </a:rPr>
              <a:t> </a:t>
            </a:r>
            <a:endParaRPr sz="2100" dirty="0">
              <a:latin typeface="Roboto"/>
              <a:cs typeface="Roboto"/>
            </a:endParaRPr>
          </a:p>
          <a:p>
            <a:pPr marL="401906" marR="95238" indent="-389841">
              <a:lnSpc>
                <a:spcPct val="116100"/>
              </a:lnSpc>
              <a:buFont typeface="Arial MT"/>
              <a:buChar char="●"/>
              <a:tabLst>
                <a:tab pos="401906" algn="l"/>
                <a:tab pos="402540" algn="l"/>
              </a:tabLst>
            </a:pPr>
            <a:r>
              <a:rPr lang="en-US" sz="2100" spc="-35" dirty="0">
                <a:solidFill>
                  <a:srgbClr val="BE9000"/>
                </a:solidFill>
                <a:latin typeface="Roboto"/>
                <a:cs typeface="Roboto"/>
              </a:rPr>
              <a:t>Getting a notification</a:t>
            </a:r>
            <a:endParaRPr sz="2100" dirty="0">
              <a:latin typeface="Roboto"/>
              <a:cs typeface="Roboto"/>
            </a:endParaRPr>
          </a:p>
        </p:txBody>
      </p:sp>
      <p:sp>
        <p:nvSpPr>
          <p:cNvPr id="30" name="object 30"/>
          <p:cNvSpPr txBox="1"/>
          <p:nvPr/>
        </p:nvSpPr>
        <p:spPr>
          <a:xfrm>
            <a:off x="14315158" y="3532139"/>
            <a:ext cx="1694179" cy="375920"/>
          </a:xfrm>
          <a:prstGeom prst="rect">
            <a:avLst/>
          </a:prstGeom>
        </p:spPr>
        <p:txBody>
          <a:bodyPr vert="horz" wrap="square" lIns="0" tIns="12699" rIns="0" bIns="0" rtlCol="0">
            <a:spAutoFit/>
          </a:bodyPr>
          <a:lstStyle/>
          <a:p>
            <a:pPr marL="12699">
              <a:spcBef>
                <a:spcPts val="101"/>
              </a:spcBef>
            </a:pPr>
            <a:r>
              <a:rPr lang="en-US" sz="2300" b="1" spc="-5" dirty="0">
                <a:solidFill>
                  <a:srgbClr val="E06666"/>
                </a:solidFill>
                <a:latin typeface="Roboto"/>
                <a:cs typeface="Roboto"/>
              </a:rPr>
              <a:t>10</a:t>
            </a:r>
            <a:r>
              <a:rPr sz="2300" b="1" spc="-45" dirty="0">
                <a:solidFill>
                  <a:srgbClr val="E06666"/>
                </a:solidFill>
                <a:latin typeface="Roboto"/>
                <a:cs typeface="Roboto"/>
              </a:rPr>
              <a:t> </a:t>
            </a:r>
            <a:r>
              <a:rPr lang="en-US" sz="2300" b="1" spc="-10" dirty="0">
                <a:solidFill>
                  <a:srgbClr val="E06666"/>
                </a:solidFill>
                <a:latin typeface="Roboto"/>
                <a:cs typeface="Roboto"/>
              </a:rPr>
              <a:t>Jan</a:t>
            </a:r>
            <a:r>
              <a:rPr sz="2300" b="1" spc="-40" dirty="0">
                <a:solidFill>
                  <a:srgbClr val="E06666"/>
                </a:solidFill>
                <a:latin typeface="Roboto"/>
                <a:cs typeface="Roboto"/>
              </a:rPr>
              <a:t> </a:t>
            </a:r>
            <a:r>
              <a:rPr sz="2300" b="1" spc="-5" dirty="0">
                <a:solidFill>
                  <a:srgbClr val="E06666"/>
                </a:solidFill>
                <a:latin typeface="Roboto"/>
                <a:cs typeface="Roboto"/>
              </a:rPr>
              <a:t>202</a:t>
            </a:r>
            <a:r>
              <a:rPr lang="en-US" sz="2300" b="1" spc="-5" dirty="0">
                <a:solidFill>
                  <a:srgbClr val="E06666"/>
                </a:solidFill>
                <a:latin typeface="Roboto"/>
                <a:cs typeface="Roboto"/>
              </a:rPr>
              <a:t>2</a:t>
            </a:r>
            <a:endParaRPr sz="2300" dirty="0">
              <a:latin typeface="Roboto"/>
              <a:cs typeface="Roboto"/>
            </a:endParaRPr>
          </a:p>
        </p:txBody>
      </p:sp>
      <p:sp>
        <p:nvSpPr>
          <p:cNvPr id="34" name="Rectangle 33">
            <a:extLst>
              <a:ext uri="{FF2B5EF4-FFF2-40B4-BE49-F238E27FC236}">
                <a16:creationId xmlns:a16="http://schemas.microsoft.com/office/drawing/2014/main" xmlns="" id="{9E752DFC-29E3-4A31-B77E-08B92D962148}"/>
              </a:ext>
            </a:extLst>
          </p:cNvPr>
          <p:cNvSpPr/>
          <p:nvPr/>
        </p:nvSpPr>
        <p:spPr>
          <a:xfrm>
            <a:off x="14860500" y="2984501"/>
            <a:ext cx="4831408" cy="3607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xmlns="" id="{43218256-971D-444F-BA58-A59CDC4F1918}"/>
              </a:ext>
            </a:extLst>
          </p:cNvPr>
          <p:cNvSpPr/>
          <p:nvPr/>
        </p:nvSpPr>
        <p:spPr>
          <a:xfrm>
            <a:off x="14315158" y="3532139"/>
            <a:ext cx="799536" cy="36676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461" y="1259012"/>
            <a:ext cx="18809181" cy="830997"/>
          </a:xfrm>
        </p:spPr>
        <p:txBody>
          <a:bodyPr/>
          <a:lstStyle/>
          <a:p>
            <a:r>
              <a:rPr lang="en-US" sz="5400" b="1" spc="-10" dirty="0">
                <a:solidFill>
                  <a:srgbClr val="1F497D"/>
                </a:solidFill>
              </a:rPr>
              <a:t>FUTURE </a:t>
            </a:r>
            <a:r>
              <a:rPr lang="en-US" sz="5400" b="1" spc="-10" dirty="0" smtClean="0">
                <a:solidFill>
                  <a:srgbClr val="1F497D"/>
                </a:solidFill>
              </a:rPr>
              <a:t>SCOPE</a:t>
            </a:r>
            <a:endParaRPr lang="en-US" sz="5400" dirty="0"/>
          </a:p>
        </p:txBody>
      </p:sp>
      <p:sp>
        <p:nvSpPr>
          <p:cNvPr id="3" name="Text Placeholder 2"/>
          <p:cNvSpPr>
            <a:spLocks noGrp="1"/>
          </p:cNvSpPr>
          <p:nvPr>
            <p:ph type="body" idx="1"/>
          </p:nvPr>
        </p:nvSpPr>
        <p:spPr>
          <a:xfrm>
            <a:off x="1005205" y="2411140"/>
            <a:ext cx="18093690" cy="4924425"/>
          </a:xfrm>
        </p:spPr>
        <p:txBody>
          <a:bodyPr/>
          <a:lstStyle/>
          <a:p>
            <a:pPr marL="571500" indent="-571500">
              <a:buFont typeface="Arial" panose="020B0604020202020204" pitchFamily="34" charset="0"/>
              <a:buChar char="•"/>
            </a:pPr>
            <a:r>
              <a:rPr lang="en-IN" sz="4000" dirty="0" smtClean="0">
                <a:latin typeface="Calibri" panose="020F0502020204030204" pitchFamily="34" charset="0"/>
                <a:cs typeface="Calibri" panose="020F0502020204030204" pitchFamily="34" charset="0"/>
              </a:rPr>
              <a:t>Our project is at it’s beginning stage, but it can be developed into a </a:t>
            </a:r>
            <a:r>
              <a:rPr lang="en-IN" sz="4000" dirty="0" err="1" smtClean="0">
                <a:latin typeface="Calibri" panose="020F0502020204030204" pitchFamily="34" charset="0"/>
                <a:cs typeface="Calibri" panose="020F0502020204030204" pitchFamily="34" charset="0"/>
              </a:rPr>
              <a:t>fullfledged</a:t>
            </a:r>
            <a:r>
              <a:rPr lang="en-IN" sz="4000" dirty="0" smtClean="0">
                <a:latin typeface="Calibri" panose="020F0502020204030204" pitchFamily="34" charset="0"/>
                <a:cs typeface="Calibri" panose="020F0502020204030204" pitchFamily="34" charset="0"/>
              </a:rPr>
              <a:t> app that can control and monitor a few other applications along with smoke and gas detection.</a:t>
            </a:r>
          </a:p>
          <a:p>
            <a:pPr marL="571500" indent="-571500">
              <a:buFont typeface="Arial" panose="020B0604020202020204" pitchFamily="34" charset="0"/>
              <a:buChar char="•"/>
            </a:pPr>
            <a:r>
              <a:rPr lang="en-US" sz="4000" dirty="0">
                <a:latin typeface="Calibri" panose="020F0502020204030204" pitchFamily="34" charset="0"/>
                <a:cs typeface="Calibri" panose="020F0502020204030204" pitchFamily="34" charset="0"/>
              </a:rPr>
              <a:t>The system can be further developed with added features like web server interconnect, fire area tracking and fire extinguisher interfacing </a:t>
            </a:r>
            <a:r>
              <a:rPr lang="en-US" sz="4000" dirty="0" smtClean="0">
                <a:latin typeface="Calibri" panose="020F0502020204030204" pitchFamily="34" charset="0"/>
                <a:cs typeface="Calibri" panose="020F0502020204030204" pitchFamily="34" charset="0"/>
              </a:rPr>
              <a:t>etc.</a:t>
            </a:r>
          </a:p>
          <a:p>
            <a:pPr marL="571500" indent="-571500">
              <a:buFont typeface="Arial" panose="020B0604020202020204" pitchFamily="34" charset="0"/>
              <a:buChar char="•"/>
            </a:pPr>
            <a:r>
              <a:rPr lang="en-US" sz="4000" dirty="0">
                <a:latin typeface="Calibri" panose="020F0502020204030204" pitchFamily="34" charset="0"/>
                <a:cs typeface="Calibri" panose="020F0502020204030204" pitchFamily="34" charset="0"/>
              </a:rPr>
              <a:t>Large industrial or residential area can be monitored through tracking each floor or unit.</a:t>
            </a:r>
            <a:endParaRPr lang="en-IN" sz="4000" dirty="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300303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461" y="1259013"/>
            <a:ext cx="18809181" cy="1008111"/>
          </a:xfrm>
        </p:spPr>
        <p:txBody>
          <a:bodyPr/>
          <a:lstStyle/>
          <a:p>
            <a:r>
              <a:rPr lang="en-US" sz="5400" b="1" spc="-10" dirty="0">
                <a:solidFill>
                  <a:srgbClr val="1F497D"/>
                </a:solidFill>
              </a:rPr>
              <a:t>CONCLUSIONS</a:t>
            </a:r>
            <a:r>
              <a:rPr lang="en-US" sz="5400" dirty="0"/>
              <a:t/>
            </a:r>
            <a:br>
              <a:rPr lang="en-US" sz="5400" dirty="0"/>
            </a:br>
            <a:endParaRPr lang="en-US" sz="5400" dirty="0"/>
          </a:p>
        </p:txBody>
      </p:sp>
      <p:sp>
        <p:nvSpPr>
          <p:cNvPr id="3" name="Text Placeholder 2"/>
          <p:cNvSpPr>
            <a:spLocks noGrp="1"/>
          </p:cNvSpPr>
          <p:nvPr>
            <p:ph type="body" idx="1"/>
          </p:nvPr>
        </p:nvSpPr>
        <p:spPr>
          <a:xfrm>
            <a:off x="1005205" y="2339132"/>
            <a:ext cx="18093690" cy="6155531"/>
          </a:xfrm>
        </p:spPr>
        <p:txBody>
          <a:bodyPr/>
          <a:lstStyle/>
          <a:p>
            <a:pPr marL="342900" indent="-342900" algn="just">
              <a:buFont typeface="Arial" panose="020B0604020202020204" pitchFamily="34" charset="0"/>
              <a:buChar char="•"/>
            </a:pPr>
            <a:r>
              <a:rPr lang="en-IN" sz="4000" dirty="0">
                <a:latin typeface="Calibri" panose="020F0502020204030204" pitchFamily="34" charset="0"/>
                <a:cs typeface="Calibri" panose="020F0502020204030204" pitchFamily="34" charset="0"/>
              </a:rPr>
              <a:t>Smoke and gas detection is indeed a very common project with Arduino. But it also has several real-world applications. </a:t>
            </a:r>
          </a:p>
          <a:p>
            <a:pPr marL="342900" indent="-342900" algn="just">
              <a:buFont typeface="Arial" panose="020B0604020202020204" pitchFamily="34" charset="0"/>
              <a:buChar char="•"/>
            </a:pPr>
            <a:r>
              <a:rPr lang="en-IN" sz="4000" dirty="0">
                <a:latin typeface="Calibri" panose="020F0502020204030204" pitchFamily="34" charset="0"/>
                <a:cs typeface="Calibri" panose="020F0502020204030204" pitchFamily="34" charset="0"/>
              </a:rPr>
              <a:t>There are sophisticated smoke and gas detectors in the market. It not only measures fire smoke but many other things including mustard gas, PM 2.5, PM 10, and smoke emitted by synthetic building materials, such as polyurethane, which are characterized by slow-burning or </a:t>
            </a:r>
            <a:r>
              <a:rPr lang="en-IN" sz="4000" dirty="0" err="1">
                <a:latin typeface="Calibri" panose="020F0502020204030204" pitchFamily="34" charset="0"/>
                <a:cs typeface="Calibri" panose="020F0502020204030204" pitchFamily="34" charset="0"/>
              </a:rPr>
              <a:t>smoldering</a:t>
            </a:r>
            <a:r>
              <a:rPr lang="en-IN" sz="4000" dirty="0">
                <a:latin typeface="Calibri" panose="020F0502020204030204" pitchFamily="34" charset="0"/>
                <a:cs typeface="Calibri" panose="020F0502020204030204" pitchFamily="34" charset="0"/>
              </a:rPr>
              <a:t> fires. </a:t>
            </a:r>
          </a:p>
          <a:p>
            <a:pPr marL="342900" indent="-342900" algn="just">
              <a:buFont typeface="Arial" panose="020B0604020202020204" pitchFamily="34" charset="0"/>
              <a:buChar char="•"/>
            </a:pPr>
            <a:r>
              <a:rPr lang="en-IN" sz="4000" dirty="0" smtClean="0">
                <a:latin typeface="Calibri" panose="020F0502020204030204" pitchFamily="34" charset="0"/>
                <a:cs typeface="Calibri" panose="020F0502020204030204" pitchFamily="34" charset="0"/>
              </a:rPr>
              <a:t>There </a:t>
            </a:r>
            <a:r>
              <a:rPr lang="en-IN" sz="4000" dirty="0">
                <a:latin typeface="Calibri" panose="020F0502020204030204" pitchFamily="34" charset="0"/>
                <a:cs typeface="Calibri" panose="020F0502020204030204" pitchFamily="34" charset="0"/>
              </a:rPr>
              <a:t>are fire alert monitors by companies such as Dryad, with its main applications including prevention of wildfires. It is obvious that to scale our project to that level, we cannot depend on Arduino boards as the requirements are on a more industrial scale. That is where more rugged and capable boards come into the </a:t>
            </a:r>
            <a:r>
              <a:rPr lang="en-IN" sz="4000" dirty="0" smtClean="0">
                <a:latin typeface="Calibri" panose="020F0502020204030204" pitchFamily="34" charset="0"/>
                <a:cs typeface="Calibri" panose="020F0502020204030204" pitchFamily="34" charset="0"/>
              </a:rPr>
              <a:t>picture.</a:t>
            </a:r>
          </a:p>
        </p:txBody>
      </p:sp>
    </p:spTree>
    <p:extLst>
      <p:ext uri="{BB962C8B-B14F-4D97-AF65-F5344CB8AC3E}">
        <p14:creationId xmlns:p14="http://schemas.microsoft.com/office/powerpoint/2010/main" val="324256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7100B-371A-42C1-8948-9185B51C7680}"/>
              </a:ext>
            </a:extLst>
          </p:cNvPr>
          <p:cNvSpPr>
            <a:spLocks noGrp="1"/>
          </p:cNvSpPr>
          <p:nvPr>
            <p:ph type="title"/>
          </p:nvPr>
        </p:nvSpPr>
        <p:spPr/>
        <p:txBody>
          <a:bodyPr/>
          <a:lstStyle/>
          <a:p>
            <a:r>
              <a:rPr lang="en-IN" spc="-5" dirty="0"/>
              <a:t>                                                                                                                                                            Go,</a:t>
            </a:r>
            <a:r>
              <a:rPr lang="en-IN" spc="-30" dirty="0"/>
              <a:t> </a:t>
            </a:r>
            <a:r>
              <a:rPr lang="en-IN" spc="-10" dirty="0"/>
              <a:t>change</a:t>
            </a:r>
            <a:r>
              <a:rPr lang="en-IN" spc="-35" dirty="0"/>
              <a:t> </a:t>
            </a:r>
            <a:r>
              <a:rPr lang="en-IN" spc="-10" dirty="0"/>
              <a:t>the</a:t>
            </a:r>
            <a:r>
              <a:rPr lang="en-IN" spc="-30" dirty="0"/>
              <a:t> </a:t>
            </a:r>
            <a:r>
              <a:rPr lang="en-IN" spc="-5" dirty="0"/>
              <a:t>world</a:t>
            </a:r>
            <a:endParaRPr lang="en-IN" dirty="0"/>
          </a:p>
        </p:txBody>
      </p:sp>
      <p:sp>
        <p:nvSpPr>
          <p:cNvPr id="5" name="TextBox 4">
            <a:extLst>
              <a:ext uri="{FF2B5EF4-FFF2-40B4-BE49-F238E27FC236}">
                <a16:creationId xmlns:a16="http://schemas.microsoft.com/office/drawing/2014/main" xmlns="" id="{5A94049D-7B67-40D4-92BA-9360A4D33FF4}"/>
              </a:ext>
            </a:extLst>
          </p:cNvPr>
          <p:cNvSpPr txBox="1"/>
          <p:nvPr/>
        </p:nvSpPr>
        <p:spPr>
          <a:xfrm>
            <a:off x="979042" y="1619052"/>
            <a:ext cx="12457384" cy="923330"/>
          </a:xfrm>
          <a:prstGeom prst="rect">
            <a:avLst/>
          </a:prstGeom>
          <a:noFill/>
        </p:spPr>
        <p:txBody>
          <a:bodyPr wrap="square">
            <a:spAutoFit/>
          </a:bodyPr>
          <a:lstStyle/>
          <a:p>
            <a:r>
              <a:rPr lang="en-IN" sz="5400" b="1" spc="-5" dirty="0" smtClean="0">
                <a:solidFill>
                  <a:srgbClr val="1F497D"/>
                </a:solidFill>
                <a:latin typeface="Times New Roman"/>
                <a:cs typeface="Times New Roman"/>
              </a:rPr>
              <a:t>SITE REFERENCES// ask (Paper Ref)</a:t>
            </a:r>
            <a:endParaRPr lang="en-IN" sz="5400" dirty="0"/>
          </a:p>
        </p:txBody>
      </p:sp>
      <p:sp>
        <p:nvSpPr>
          <p:cNvPr id="7" name="TextBox 6">
            <a:extLst>
              <a:ext uri="{FF2B5EF4-FFF2-40B4-BE49-F238E27FC236}">
                <a16:creationId xmlns:a16="http://schemas.microsoft.com/office/drawing/2014/main" xmlns="" id="{C2472C6A-E4DB-4A77-B448-4C1B558CE0ED}"/>
              </a:ext>
            </a:extLst>
          </p:cNvPr>
          <p:cNvSpPr txBox="1"/>
          <p:nvPr/>
        </p:nvSpPr>
        <p:spPr>
          <a:xfrm>
            <a:off x="976470" y="2854134"/>
            <a:ext cx="18292604" cy="4401205"/>
          </a:xfrm>
          <a:prstGeom prst="rect">
            <a:avLst/>
          </a:prstGeom>
          <a:noFill/>
        </p:spPr>
        <p:txBody>
          <a:bodyPr wrap="square">
            <a:spAutoFit/>
          </a:bodyPr>
          <a:lstStyle/>
          <a:p>
            <a:pPr marL="742950" indent="-742950">
              <a:buAutoNum type="arabicPeriod"/>
            </a:pPr>
            <a:r>
              <a:rPr lang="en-US" sz="4000" spc="-10" dirty="0">
                <a:solidFill>
                  <a:srgbClr val="222222"/>
                </a:solidFill>
                <a:cs typeface="Calibri"/>
              </a:rPr>
              <a:t>www.instructables.com/Beginners-Guide-to-Using-Webhooks-for-Home-Automat</a:t>
            </a:r>
          </a:p>
          <a:p>
            <a:pPr marL="742950" indent="-742950">
              <a:buAutoNum type="arabicPeriod"/>
            </a:pPr>
            <a:r>
              <a:rPr lang="en-US" sz="4000" spc="-10" dirty="0">
                <a:solidFill>
                  <a:srgbClr val="222222"/>
                </a:solidFill>
                <a:cs typeface="Calibri"/>
              </a:rPr>
              <a:t>www.electronicwings.com/sensors-modules/esp8266-wifi-module</a:t>
            </a:r>
          </a:p>
          <a:p>
            <a:pPr marL="742950" indent="-742950">
              <a:buAutoNum type="arabicPeriod"/>
            </a:pPr>
            <a:r>
              <a:rPr lang="en-US" sz="4000" spc="-10" dirty="0">
                <a:solidFill>
                  <a:srgbClr val="222222"/>
                </a:solidFill>
                <a:cs typeface="Calibri"/>
              </a:rPr>
              <a:t>www.lastminuteengineers.com/mq2-gas-senser-arduino-tutorial/amp</a:t>
            </a:r>
          </a:p>
          <a:p>
            <a:pPr marL="742950" indent="-742950">
              <a:buAutoNum type="arabicPeriod"/>
            </a:pPr>
            <a:r>
              <a:rPr lang="en-US" sz="4000" spc="-10" dirty="0">
                <a:solidFill>
                  <a:srgbClr val="222222"/>
                </a:solidFill>
                <a:cs typeface="Calibri"/>
              </a:rPr>
              <a:t>https://youtu.be/1er6XQ-BMp4</a:t>
            </a:r>
          </a:p>
          <a:p>
            <a:pPr marL="742950" indent="-742950">
              <a:buAutoNum type="arabicPeriod"/>
            </a:pPr>
            <a:r>
              <a:rPr lang="en-US" sz="4000" spc="-10" dirty="0" smtClean="0">
                <a:solidFill>
                  <a:srgbClr val="222222"/>
                </a:solidFill>
                <a:cs typeface="Calibri"/>
              </a:rPr>
              <a:t>www.elprocus.com/esp8266-wi-fi-module</a:t>
            </a:r>
            <a:r>
              <a:rPr lang="en-US" sz="4000" spc="-10" dirty="0">
                <a:solidFill>
                  <a:srgbClr val="222222"/>
                </a:solidFill>
                <a:cs typeface="Calibri"/>
              </a:rPr>
              <a:t>/</a:t>
            </a:r>
          </a:p>
          <a:p>
            <a:pPr marL="742950" indent="-742950">
              <a:buAutoNum type="arabicPeriod"/>
            </a:pPr>
            <a:endParaRPr lang="en-US" sz="4000" spc="-10" dirty="0">
              <a:solidFill>
                <a:srgbClr val="222222"/>
              </a:solidFill>
              <a:cs typeface="Calibri"/>
            </a:endParaRPr>
          </a:p>
          <a:p>
            <a:pPr marL="742950" indent="-742950">
              <a:buAutoNum type="arabicPeriod"/>
            </a:pPr>
            <a:endParaRPr lang="en-US" sz="4000" spc="-10" dirty="0">
              <a:solidFill>
                <a:srgbClr val="222222"/>
              </a:solidFill>
              <a:cs typeface="Calibri"/>
            </a:endParaRPr>
          </a:p>
        </p:txBody>
      </p:sp>
    </p:spTree>
    <p:extLst>
      <p:ext uri="{BB962C8B-B14F-4D97-AF65-F5344CB8AC3E}">
        <p14:creationId xmlns:p14="http://schemas.microsoft.com/office/powerpoint/2010/main" val="94223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376" y="204264"/>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a:latin typeface="Times New Roman"/>
              <a:cs typeface="Times New Roman"/>
            </a:endParaRPr>
          </a:p>
        </p:txBody>
      </p:sp>
      <p:sp>
        <p:nvSpPr>
          <p:cNvPr id="3" name="object 3"/>
          <p:cNvSpPr txBox="1"/>
          <p:nvPr/>
        </p:nvSpPr>
        <p:spPr>
          <a:xfrm>
            <a:off x="1898542"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a:latin typeface="Times New Roman"/>
              <a:cs typeface="Times New Roman"/>
            </a:endParaRPr>
          </a:p>
        </p:txBody>
      </p:sp>
      <p:sp>
        <p:nvSpPr>
          <p:cNvPr id="4" name="object 4"/>
          <p:cNvSpPr txBox="1"/>
          <p:nvPr/>
        </p:nvSpPr>
        <p:spPr>
          <a:xfrm>
            <a:off x="975111" y="1406074"/>
            <a:ext cx="13877539" cy="12675264"/>
          </a:xfrm>
          <a:prstGeom prst="rect">
            <a:avLst/>
          </a:prstGeom>
        </p:spPr>
        <p:txBody>
          <a:bodyPr vert="horz" wrap="square" lIns="0" tIns="12699" rIns="0" bIns="0" rtlCol="0">
            <a:spAutoFit/>
          </a:bodyPr>
          <a:lstStyle/>
          <a:p>
            <a:pPr marL="824127">
              <a:spcBef>
                <a:spcPts val="101"/>
              </a:spcBef>
            </a:pPr>
            <a:r>
              <a:rPr sz="5400" b="1" spc="-15" dirty="0">
                <a:solidFill>
                  <a:srgbClr val="1F497D"/>
                </a:solidFill>
                <a:latin typeface="Times New Roman"/>
                <a:cs typeface="Times New Roman"/>
              </a:rPr>
              <a:t>TABLE</a:t>
            </a:r>
            <a:r>
              <a:rPr sz="5400" b="1" spc="-54" dirty="0">
                <a:solidFill>
                  <a:srgbClr val="1F497D"/>
                </a:solidFill>
                <a:latin typeface="Times New Roman"/>
                <a:cs typeface="Times New Roman"/>
              </a:rPr>
              <a:t> </a:t>
            </a:r>
            <a:r>
              <a:rPr sz="5400" b="1" spc="-5" dirty="0">
                <a:solidFill>
                  <a:srgbClr val="1F497D"/>
                </a:solidFill>
                <a:latin typeface="Times New Roman"/>
                <a:cs typeface="Times New Roman"/>
              </a:rPr>
              <a:t>OF</a:t>
            </a:r>
            <a:r>
              <a:rPr sz="5400" b="1" spc="-54" dirty="0">
                <a:solidFill>
                  <a:srgbClr val="1F497D"/>
                </a:solidFill>
                <a:latin typeface="Times New Roman"/>
                <a:cs typeface="Times New Roman"/>
              </a:rPr>
              <a:t> </a:t>
            </a:r>
            <a:r>
              <a:rPr sz="5400" b="1" spc="-5" dirty="0" smtClean="0">
                <a:solidFill>
                  <a:srgbClr val="1F497D"/>
                </a:solidFill>
                <a:latin typeface="Times New Roman"/>
                <a:cs typeface="Times New Roman"/>
              </a:rPr>
              <a:t>CONTENTS</a:t>
            </a:r>
            <a:endParaRPr lang="en-US" sz="5400" dirty="0">
              <a:latin typeface="Times New Roman"/>
              <a:cs typeface="Times New Roman"/>
            </a:endParaRPr>
          </a:p>
          <a:p>
            <a:pPr marL="1338477" indent="-514350">
              <a:spcBef>
                <a:spcPts val="101"/>
              </a:spcBef>
              <a:buFont typeface="+mj-lt"/>
              <a:buAutoNum type="arabicPeriod"/>
            </a:pPr>
            <a:r>
              <a:rPr sz="3200" spc="-5" dirty="0" smtClean="0">
                <a:latin typeface="Calibri"/>
                <a:cs typeface="Calibri"/>
              </a:rPr>
              <a:t>Introduction</a:t>
            </a:r>
            <a:endParaRPr sz="3200" dirty="0">
              <a:latin typeface="Calibri"/>
              <a:cs typeface="Calibri"/>
            </a:endParaRPr>
          </a:p>
          <a:p>
            <a:pPr marL="690160" indent="-678096">
              <a:spcBef>
                <a:spcPts val="2400"/>
              </a:spcBef>
              <a:buAutoNum type="arabicPeriod"/>
              <a:tabLst>
                <a:tab pos="689524" algn="l"/>
                <a:tab pos="690795" algn="l"/>
              </a:tabLst>
            </a:pPr>
            <a:r>
              <a:rPr lang="en-IN" sz="3200" spc="-5" dirty="0">
                <a:latin typeface="Calibri"/>
                <a:cs typeface="Calibri"/>
              </a:rPr>
              <a:t>Problem </a:t>
            </a:r>
            <a:r>
              <a:rPr lang="en-IN" sz="3200" spc="-5" dirty="0" smtClean="0">
                <a:latin typeface="Calibri"/>
                <a:cs typeface="Calibri"/>
              </a:rPr>
              <a:t>Statement                                                        13. Timeline</a:t>
            </a:r>
            <a:endParaRPr lang="en-IN" sz="3200" spc="-5" dirty="0">
              <a:latin typeface="Calibri"/>
              <a:cs typeface="Calibri"/>
            </a:endParaRPr>
          </a:p>
          <a:p>
            <a:pPr marL="690160" indent="-678096">
              <a:spcBef>
                <a:spcPts val="2400"/>
              </a:spcBef>
              <a:buFontTx/>
              <a:buAutoNum type="arabicPeriod"/>
              <a:tabLst>
                <a:tab pos="689524" algn="l"/>
                <a:tab pos="690795" algn="l"/>
              </a:tabLst>
            </a:pPr>
            <a:r>
              <a:rPr lang="en-IN" sz="3200" spc="-5" dirty="0">
                <a:latin typeface="Calibri"/>
                <a:cs typeface="Calibri"/>
              </a:rPr>
              <a:t>Suggested Improvements </a:t>
            </a:r>
            <a:r>
              <a:rPr lang="en-IN" sz="3200" spc="-5" dirty="0" smtClean="0">
                <a:latin typeface="Calibri"/>
                <a:cs typeface="Calibri"/>
              </a:rPr>
              <a:t>                                            14. Future Scope</a:t>
            </a:r>
            <a:endParaRPr sz="3200" dirty="0">
              <a:latin typeface="Calibri"/>
              <a:cs typeface="Calibri"/>
            </a:endParaRPr>
          </a:p>
          <a:p>
            <a:pPr marL="690160" indent="-678096">
              <a:spcBef>
                <a:spcPts val="2400"/>
              </a:spcBef>
              <a:buAutoNum type="arabicPeriod"/>
              <a:tabLst>
                <a:tab pos="689524" algn="l"/>
                <a:tab pos="690795" algn="l"/>
              </a:tabLst>
            </a:pPr>
            <a:r>
              <a:rPr sz="3200" spc="-5" dirty="0">
                <a:latin typeface="Calibri"/>
                <a:cs typeface="Calibri"/>
              </a:rPr>
              <a:t>Objectives</a:t>
            </a:r>
            <a:r>
              <a:rPr lang="en-IN" sz="3200" spc="-5" dirty="0">
                <a:latin typeface="Calibri"/>
                <a:cs typeface="Calibri"/>
              </a:rPr>
              <a:t> </a:t>
            </a:r>
            <a:r>
              <a:rPr lang="en-IN" sz="3200" spc="-5" dirty="0" smtClean="0">
                <a:latin typeface="Calibri"/>
                <a:cs typeface="Calibri"/>
              </a:rPr>
              <a:t>Met                                                                15. Conclusion</a:t>
            </a:r>
            <a:endParaRPr sz="3200" dirty="0">
              <a:latin typeface="Calibri"/>
              <a:cs typeface="Calibri"/>
            </a:endParaRPr>
          </a:p>
          <a:p>
            <a:pPr marL="690160" indent="-678096">
              <a:spcBef>
                <a:spcPts val="2400"/>
              </a:spcBef>
              <a:buAutoNum type="arabicPeriod"/>
              <a:tabLst>
                <a:tab pos="689524" algn="l"/>
                <a:tab pos="690795" algn="l"/>
              </a:tabLst>
            </a:pPr>
            <a:r>
              <a:rPr lang="en-IN" sz="3200" spc="-5" dirty="0">
                <a:latin typeface="Calibri"/>
                <a:cs typeface="Calibri"/>
              </a:rPr>
              <a:t>Progress so </a:t>
            </a:r>
            <a:r>
              <a:rPr lang="en-IN" sz="3200" spc="-5" smtClean="0">
                <a:latin typeface="Calibri"/>
                <a:cs typeface="Calibri"/>
              </a:rPr>
              <a:t>far                                                                 16</a:t>
            </a:r>
            <a:r>
              <a:rPr lang="en-IN" sz="3200" spc="-5" dirty="0" smtClean="0">
                <a:latin typeface="Calibri"/>
                <a:cs typeface="Calibri"/>
              </a:rPr>
              <a:t>. References</a:t>
            </a:r>
            <a:endParaRPr lang="en-IN" sz="3200" spc="-5" dirty="0">
              <a:latin typeface="Calibri"/>
              <a:cs typeface="Calibri"/>
            </a:endParaRPr>
          </a:p>
          <a:p>
            <a:pPr marL="690160" indent="-678096">
              <a:spcBef>
                <a:spcPts val="2400"/>
              </a:spcBef>
              <a:buAutoNum type="arabicPeriod"/>
              <a:tabLst>
                <a:tab pos="689524" algn="l"/>
                <a:tab pos="690795" algn="l"/>
              </a:tabLst>
            </a:pPr>
            <a:r>
              <a:rPr lang="en-IN" sz="3200" spc="-5" dirty="0">
                <a:latin typeface="Calibri"/>
                <a:cs typeface="Calibri"/>
              </a:rPr>
              <a:t>Challenges faced</a:t>
            </a:r>
          </a:p>
          <a:p>
            <a:pPr marL="690160" indent="-678096">
              <a:spcBef>
                <a:spcPts val="2400"/>
              </a:spcBef>
              <a:buAutoNum type="arabicPeriod"/>
              <a:tabLst>
                <a:tab pos="689524" algn="l"/>
                <a:tab pos="690795" algn="l"/>
              </a:tabLst>
            </a:pPr>
            <a:r>
              <a:rPr lang="en-IN" sz="3200" spc="-5" dirty="0">
                <a:latin typeface="Calibri"/>
                <a:cs typeface="Calibri"/>
              </a:rPr>
              <a:t>Tools Used</a:t>
            </a:r>
          </a:p>
          <a:p>
            <a:pPr marL="690160" indent="-678096">
              <a:spcBef>
                <a:spcPts val="2400"/>
              </a:spcBef>
              <a:buAutoNum type="arabicPeriod"/>
              <a:tabLst>
                <a:tab pos="689524" algn="l"/>
                <a:tab pos="690795" algn="l"/>
              </a:tabLst>
            </a:pPr>
            <a:r>
              <a:rPr lang="en-IN" sz="3200" spc="-5" dirty="0" smtClean="0">
                <a:latin typeface="Calibri"/>
                <a:cs typeface="Calibri"/>
              </a:rPr>
              <a:t>Algorithm</a:t>
            </a:r>
          </a:p>
          <a:p>
            <a:pPr marL="690160" indent="-678096">
              <a:spcBef>
                <a:spcPts val="2400"/>
              </a:spcBef>
              <a:buAutoNum type="arabicPeriod"/>
              <a:tabLst>
                <a:tab pos="689524" algn="l"/>
                <a:tab pos="690795" algn="l"/>
              </a:tabLst>
            </a:pPr>
            <a:r>
              <a:rPr lang="en-IN" sz="3200" spc="-5" dirty="0" smtClean="0">
                <a:latin typeface="Calibri"/>
                <a:cs typeface="Calibri"/>
              </a:rPr>
              <a:t>Online Workflow Platform Used</a:t>
            </a:r>
          </a:p>
          <a:p>
            <a:pPr marL="690160" indent="-678096">
              <a:spcBef>
                <a:spcPts val="2400"/>
              </a:spcBef>
              <a:buAutoNum type="arabicPeriod"/>
              <a:tabLst>
                <a:tab pos="689524" algn="l"/>
                <a:tab pos="690795" algn="l"/>
              </a:tabLst>
            </a:pPr>
            <a:r>
              <a:rPr lang="en-IN" sz="3200" spc="-5" dirty="0" smtClean="0">
                <a:latin typeface="Calibri"/>
                <a:cs typeface="Calibri"/>
              </a:rPr>
              <a:t>Hardware Model and Code</a:t>
            </a:r>
          </a:p>
          <a:p>
            <a:pPr marL="690160" indent="-678096">
              <a:spcBef>
                <a:spcPts val="2400"/>
              </a:spcBef>
              <a:buAutoNum type="arabicPeriod"/>
              <a:tabLst>
                <a:tab pos="689524" algn="l"/>
                <a:tab pos="690795" algn="l"/>
              </a:tabLst>
            </a:pPr>
            <a:r>
              <a:rPr lang="en-IN" sz="3200" spc="-5" dirty="0" smtClean="0">
                <a:latin typeface="Calibri"/>
                <a:cs typeface="Calibri"/>
              </a:rPr>
              <a:t>Online Coding Platform Used</a:t>
            </a:r>
          </a:p>
          <a:p>
            <a:pPr marL="690160" indent="-678096">
              <a:spcBef>
                <a:spcPts val="2400"/>
              </a:spcBef>
              <a:buAutoNum type="arabicPeriod"/>
              <a:tabLst>
                <a:tab pos="689524" algn="l"/>
                <a:tab pos="690795" algn="l"/>
              </a:tabLst>
            </a:pPr>
            <a:r>
              <a:rPr lang="en-IN" sz="3200" spc="-5" dirty="0" smtClean="0">
                <a:latin typeface="Calibri"/>
                <a:cs typeface="Calibri"/>
              </a:rPr>
              <a:t>Output and Results </a:t>
            </a:r>
          </a:p>
          <a:p>
            <a:pPr marL="690160" indent="-678096">
              <a:spcBef>
                <a:spcPts val="2400"/>
              </a:spcBef>
              <a:buAutoNum type="arabicPeriod"/>
              <a:tabLst>
                <a:tab pos="689524" algn="l"/>
                <a:tab pos="690795" algn="l"/>
              </a:tabLst>
            </a:pPr>
            <a:endParaRPr lang="en-IN" sz="3200" spc="-5" dirty="0" smtClean="0">
              <a:latin typeface="Calibri"/>
              <a:cs typeface="Calibri"/>
            </a:endParaRPr>
          </a:p>
          <a:p>
            <a:pPr marL="690160" indent="-678096">
              <a:spcBef>
                <a:spcPts val="2400"/>
              </a:spcBef>
              <a:buAutoNum type="arabicPeriod"/>
              <a:tabLst>
                <a:tab pos="689524" algn="l"/>
                <a:tab pos="690795" algn="l"/>
              </a:tabLst>
            </a:pPr>
            <a:endParaRPr lang="en-IN" sz="3200" spc="-5" dirty="0">
              <a:latin typeface="Calibri"/>
              <a:cs typeface="Calibri"/>
            </a:endParaRPr>
          </a:p>
          <a:p>
            <a:pPr marL="690160" indent="-678096">
              <a:spcBef>
                <a:spcPts val="2400"/>
              </a:spcBef>
              <a:buAutoNum type="arabicPeriod"/>
              <a:tabLst>
                <a:tab pos="689524" algn="l"/>
                <a:tab pos="690795" algn="l"/>
              </a:tabLst>
            </a:pPr>
            <a:endParaRPr sz="40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12F0F-06A5-4B96-9350-05E4A5E22346}"/>
              </a:ext>
            </a:extLst>
          </p:cNvPr>
          <p:cNvSpPr>
            <a:spLocks noGrp="1"/>
          </p:cNvSpPr>
          <p:nvPr>
            <p:ph type="title"/>
          </p:nvPr>
        </p:nvSpPr>
        <p:spPr>
          <a:xfrm>
            <a:off x="15956706" y="204263"/>
            <a:ext cx="3499936" cy="481899"/>
          </a:xfrm>
        </p:spPr>
        <p:txBody>
          <a:bodyPr/>
          <a:lstStyle/>
          <a:p>
            <a:r>
              <a:rPr lang="en-IN" spc="-5" dirty="0"/>
              <a:t>Go,</a:t>
            </a:r>
            <a:r>
              <a:rPr lang="en-IN" spc="-30" dirty="0"/>
              <a:t> </a:t>
            </a:r>
            <a:r>
              <a:rPr lang="en-IN" spc="-10" dirty="0"/>
              <a:t>change</a:t>
            </a:r>
            <a:r>
              <a:rPr lang="en-IN" spc="-35" dirty="0"/>
              <a:t> </a:t>
            </a:r>
            <a:r>
              <a:rPr lang="en-IN" spc="-10" dirty="0"/>
              <a:t>the</a:t>
            </a:r>
            <a:r>
              <a:rPr lang="en-IN" spc="-30" dirty="0"/>
              <a:t> </a:t>
            </a:r>
            <a:r>
              <a:rPr lang="en-IN" spc="-5" dirty="0"/>
              <a:t>world</a:t>
            </a:r>
            <a:endParaRPr lang="en-IN" dirty="0"/>
          </a:p>
        </p:txBody>
      </p:sp>
      <p:sp>
        <p:nvSpPr>
          <p:cNvPr id="3" name="Text Placeholder 2">
            <a:extLst>
              <a:ext uri="{FF2B5EF4-FFF2-40B4-BE49-F238E27FC236}">
                <a16:creationId xmlns:a16="http://schemas.microsoft.com/office/drawing/2014/main" xmlns="" id="{AFAD9275-5879-4746-ADCD-B641FAC0B85D}"/>
              </a:ext>
            </a:extLst>
          </p:cNvPr>
          <p:cNvSpPr>
            <a:spLocks noGrp="1"/>
          </p:cNvSpPr>
          <p:nvPr>
            <p:ph type="body" idx="1"/>
          </p:nvPr>
        </p:nvSpPr>
        <p:spPr>
          <a:xfrm>
            <a:off x="1843138" y="409163"/>
            <a:ext cx="1872208" cy="769441"/>
          </a:xfrm>
        </p:spPr>
        <p:txBody>
          <a:bodyPr/>
          <a:lstStyle/>
          <a:p>
            <a:r>
              <a:rPr lang="en-IN" sz="1600" b="1" spc="-5" dirty="0">
                <a:solidFill>
                  <a:srgbClr val="231F20"/>
                </a:solidFill>
                <a:latin typeface="Times New Roman"/>
                <a:cs typeface="Times New Roman"/>
              </a:rPr>
              <a:t>RV</a:t>
            </a:r>
            <a:r>
              <a:rPr lang="en-IN" sz="1600" b="1" spc="-49" dirty="0">
                <a:solidFill>
                  <a:srgbClr val="231F20"/>
                </a:solidFill>
                <a:latin typeface="Times New Roman"/>
                <a:cs typeface="Times New Roman"/>
              </a:rPr>
              <a:t> </a:t>
            </a:r>
            <a:r>
              <a:rPr lang="en-IN" sz="1600" b="1" spc="-5" dirty="0">
                <a:solidFill>
                  <a:srgbClr val="231F20"/>
                </a:solidFill>
                <a:latin typeface="Times New Roman"/>
                <a:cs typeface="Times New Roman"/>
              </a:rPr>
              <a:t>College</a:t>
            </a:r>
            <a:r>
              <a:rPr lang="en-IN" sz="1600" b="1" spc="-45" dirty="0">
                <a:solidFill>
                  <a:srgbClr val="231F20"/>
                </a:solidFill>
                <a:latin typeface="Times New Roman"/>
                <a:cs typeface="Times New Roman"/>
              </a:rPr>
              <a:t> </a:t>
            </a:r>
            <a:r>
              <a:rPr lang="en-IN" sz="1600" b="1" dirty="0">
                <a:solidFill>
                  <a:srgbClr val="231F20"/>
                </a:solidFill>
                <a:latin typeface="Times New Roman"/>
                <a:cs typeface="Times New Roman"/>
              </a:rPr>
              <a:t>of </a:t>
            </a:r>
            <a:r>
              <a:rPr lang="en-IN" sz="1600" b="1" spc="-386" dirty="0">
                <a:solidFill>
                  <a:srgbClr val="231F20"/>
                </a:solidFill>
                <a:latin typeface="Times New Roman"/>
                <a:cs typeface="Times New Roman"/>
              </a:rPr>
              <a:t> </a:t>
            </a:r>
            <a:r>
              <a:rPr lang="en-IN" sz="1600" b="1" spc="-5" dirty="0">
                <a:solidFill>
                  <a:srgbClr val="231F20"/>
                </a:solidFill>
                <a:latin typeface="Times New Roman"/>
                <a:cs typeface="Times New Roman"/>
              </a:rPr>
              <a:t>Engineering®</a:t>
            </a:r>
            <a:endParaRPr lang="en-IN" sz="1600" dirty="0">
              <a:latin typeface="Times New Roman"/>
              <a:cs typeface="Times New Roman"/>
            </a:endParaRPr>
          </a:p>
          <a:p>
            <a:endParaRPr lang="en-IN" dirty="0"/>
          </a:p>
        </p:txBody>
      </p:sp>
      <p:sp>
        <p:nvSpPr>
          <p:cNvPr id="4" name="TextBox 3">
            <a:extLst>
              <a:ext uri="{FF2B5EF4-FFF2-40B4-BE49-F238E27FC236}">
                <a16:creationId xmlns:a16="http://schemas.microsoft.com/office/drawing/2014/main" xmlns="" id="{AE6ECA75-9746-4145-8150-7252E4F6E822}"/>
              </a:ext>
            </a:extLst>
          </p:cNvPr>
          <p:cNvSpPr txBox="1"/>
          <p:nvPr/>
        </p:nvSpPr>
        <p:spPr>
          <a:xfrm>
            <a:off x="3499322" y="4643388"/>
            <a:ext cx="12601400" cy="317009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0000" dirty="0"/>
              <a:t>THANK YOU</a:t>
            </a:r>
          </a:p>
        </p:txBody>
      </p:sp>
    </p:spTree>
    <p:extLst>
      <p:ext uri="{BB962C8B-B14F-4D97-AF65-F5344CB8AC3E}">
        <p14:creationId xmlns:p14="http://schemas.microsoft.com/office/powerpoint/2010/main" val="79199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D6DCA08-60FF-498D-A20C-81698BB4B26D}"/>
              </a:ext>
            </a:extLst>
          </p:cNvPr>
          <p:cNvSpPr txBox="1"/>
          <p:nvPr/>
        </p:nvSpPr>
        <p:spPr>
          <a:xfrm>
            <a:off x="984250" y="1612900"/>
            <a:ext cx="19119850" cy="8192114"/>
          </a:xfrm>
          <a:prstGeom prst="rect">
            <a:avLst/>
          </a:prstGeom>
          <a:noFill/>
        </p:spPr>
        <p:txBody>
          <a:bodyPr wrap="square">
            <a:spAutoFit/>
          </a:bodyPr>
          <a:lstStyle/>
          <a:p>
            <a:r>
              <a:rPr lang="en-US" sz="5400" b="1" spc="-5" dirty="0" smtClean="0">
                <a:solidFill>
                  <a:srgbClr val="1F497D"/>
                </a:solidFill>
                <a:latin typeface="Times New Roman"/>
                <a:cs typeface="Times New Roman"/>
              </a:rPr>
              <a:t>INTRODUCTION</a:t>
            </a:r>
            <a:endParaRPr lang="en-US" sz="5400" b="1" spc="-5" dirty="0">
              <a:solidFill>
                <a:srgbClr val="1F497D"/>
              </a:solidFill>
              <a:latin typeface="Times New Roman"/>
              <a:cs typeface="Times New Roman"/>
            </a:endParaRPr>
          </a:p>
          <a:p>
            <a:pPr marL="601271" marR="5079" indent="-589206">
              <a:lnSpc>
                <a:spcPct val="130700"/>
              </a:lnSpc>
              <a:spcBef>
                <a:spcPts val="4024"/>
              </a:spcBef>
              <a:buClr>
                <a:srgbClr val="222222"/>
              </a:buClr>
              <a:buAutoNum type="arabicPeriod"/>
              <a:tabLst>
                <a:tab pos="601271" algn="l"/>
                <a:tab pos="601906" algn="l"/>
              </a:tabLst>
            </a:pPr>
            <a:r>
              <a:rPr lang="en-US" sz="4000" dirty="0">
                <a:latin typeface="Calibri"/>
                <a:cs typeface="Calibri"/>
              </a:rPr>
              <a:t>To meet the ongoing demand for efficient home automation system, project on smart fault detection and home automation system was taken into consideration.</a:t>
            </a:r>
          </a:p>
          <a:p>
            <a:pPr marL="601271" marR="5079" indent="-589206">
              <a:lnSpc>
                <a:spcPct val="130700"/>
              </a:lnSpc>
              <a:spcBef>
                <a:spcPts val="4024"/>
              </a:spcBef>
              <a:buClr>
                <a:srgbClr val="222222"/>
              </a:buClr>
              <a:buAutoNum type="arabicPeriod"/>
              <a:tabLst>
                <a:tab pos="601271" algn="l"/>
                <a:tab pos="601906" algn="l"/>
              </a:tabLst>
            </a:pPr>
            <a:r>
              <a:rPr lang="en-US" sz="4000" dirty="0">
                <a:latin typeface="Calibri"/>
                <a:cs typeface="Calibri"/>
              </a:rPr>
              <a:t> The chosen way to improve the efficiency of home automation was by detecting the faults and informing the same to user and technician.</a:t>
            </a:r>
          </a:p>
          <a:p>
            <a:pPr marL="601271" marR="5079" indent="-589206">
              <a:lnSpc>
                <a:spcPct val="130700"/>
              </a:lnSpc>
              <a:spcBef>
                <a:spcPts val="4024"/>
              </a:spcBef>
              <a:buClr>
                <a:srgbClr val="222222"/>
              </a:buClr>
              <a:buAutoNum type="arabicPeriod"/>
              <a:tabLst>
                <a:tab pos="601271" algn="l"/>
                <a:tab pos="601906" algn="l"/>
              </a:tabLst>
            </a:pPr>
            <a:endParaRPr lang="en-US" sz="5400" dirty="0">
              <a:latin typeface="Calibri"/>
              <a:cs typeface="Calibri"/>
            </a:endParaRPr>
          </a:p>
          <a:p>
            <a:pPr marL="12065">
              <a:spcBef>
                <a:spcPts val="2425"/>
              </a:spcBef>
              <a:tabLst>
                <a:tab pos="601271" algn="l"/>
                <a:tab pos="601906" algn="l"/>
              </a:tabLst>
            </a:pPr>
            <a:endParaRPr lang="en-US" sz="5400" dirty="0">
              <a:latin typeface="Times New Roman"/>
              <a:cs typeface="Times New Roman"/>
            </a:endParaRPr>
          </a:p>
          <a:p>
            <a:endParaRPr lang="en-IN" dirty="0"/>
          </a:p>
        </p:txBody>
      </p:sp>
    </p:spTree>
    <p:extLst>
      <p:ext uri="{BB962C8B-B14F-4D97-AF65-F5344CB8AC3E}">
        <p14:creationId xmlns:p14="http://schemas.microsoft.com/office/powerpoint/2010/main" val="223428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257" y="204264"/>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a:latin typeface="Times New Roman"/>
              <a:cs typeface="Times New Roman"/>
            </a:endParaRPr>
          </a:p>
        </p:txBody>
      </p:sp>
      <p:sp>
        <p:nvSpPr>
          <p:cNvPr id="3" name="object 3"/>
          <p:cNvSpPr txBox="1"/>
          <p:nvPr/>
        </p:nvSpPr>
        <p:spPr>
          <a:xfrm>
            <a:off x="1898541"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4" name="object 4"/>
          <p:cNvSpPr txBox="1"/>
          <p:nvPr/>
        </p:nvSpPr>
        <p:spPr>
          <a:xfrm>
            <a:off x="2117" y="1384300"/>
            <a:ext cx="19048119" cy="3748205"/>
          </a:xfrm>
          <a:prstGeom prst="rect">
            <a:avLst/>
          </a:prstGeom>
        </p:spPr>
        <p:txBody>
          <a:bodyPr vert="horz" wrap="square" lIns="0" tIns="12699" rIns="0" bIns="0" rtlCol="0">
            <a:spAutoFit/>
          </a:bodyPr>
          <a:lstStyle/>
          <a:p>
            <a:pPr marL="850160">
              <a:spcBef>
                <a:spcPts val="101"/>
              </a:spcBef>
            </a:pPr>
            <a:r>
              <a:rPr sz="5400" b="1" spc="-10" dirty="0">
                <a:solidFill>
                  <a:srgbClr val="1F497D"/>
                </a:solidFill>
                <a:latin typeface="Times New Roman"/>
                <a:cs typeface="Times New Roman"/>
              </a:rPr>
              <a:t>PROBLEM</a:t>
            </a:r>
            <a:r>
              <a:rPr sz="5400" b="1" spc="-49" dirty="0">
                <a:solidFill>
                  <a:srgbClr val="1F497D"/>
                </a:solidFill>
                <a:latin typeface="Times New Roman"/>
                <a:cs typeface="Times New Roman"/>
              </a:rPr>
              <a:t> </a:t>
            </a:r>
            <a:r>
              <a:rPr sz="5400" b="1" spc="-5" dirty="0" smtClean="0">
                <a:solidFill>
                  <a:srgbClr val="1F497D"/>
                </a:solidFill>
                <a:latin typeface="Times New Roman"/>
                <a:cs typeface="Times New Roman"/>
              </a:rPr>
              <a:t>STATEMENT</a:t>
            </a:r>
            <a:r>
              <a:rPr lang="en-US" sz="5400" b="1" spc="-5" dirty="0" smtClean="0">
                <a:solidFill>
                  <a:srgbClr val="1F497D"/>
                </a:solidFill>
                <a:latin typeface="Times New Roman"/>
                <a:cs typeface="Times New Roman"/>
              </a:rPr>
              <a:t>//</a:t>
            </a:r>
            <a:r>
              <a:rPr lang="en-US" sz="5400" b="1" spc="-10" dirty="0">
                <a:solidFill>
                  <a:schemeClr val="tx2"/>
                </a:solidFill>
                <a:cs typeface="Calibri"/>
              </a:rPr>
              <a:t>ask</a:t>
            </a:r>
            <a:endParaRPr lang="en-US" sz="5400" b="1" dirty="0">
              <a:solidFill>
                <a:schemeClr val="tx2"/>
              </a:solidFill>
              <a:cs typeface="Calibri"/>
            </a:endParaRPr>
          </a:p>
          <a:p>
            <a:pPr marL="850160">
              <a:spcBef>
                <a:spcPts val="101"/>
              </a:spcBef>
            </a:pPr>
            <a:endParaRPr sz="5400" dirty="0">
              <a:latin typeface="Times New Roman"/>
              <a:cs typeface="Times New Roman"/>
            </a:endParaRPr>
          </a:p>
          <a:p>
            <a:pPr marL="601271" marR="5079" indent="-589206">
              <a:lnSpc>
                <a:spcPct val="129700"/>
              </a:lnSpc>
              <a:tabLst>
                <a:tab pos="601271" algn="l"/>
              </a:tabLst>
            </a:pPr>
            <a:r>
              <a:rPr lang="en-IN" sz="6300" spc="-5" dirty="0">
                <a:latin typeface="Times New Roman"/>
                <a:cs typeface="Times New Roman"/>
              </a:rPr>
              <a:t>   </a:t>
            </a:r>
            <a:r>
              <a:rPr sz="4000" spc="-5" dirty="0">
                <a:latin typeface="Calibri"/>
                <a:cs typeface="Calibri"/>
              </a:rPr>
              <a:t>To develop </a:t>
            </a:r>
            <a:r>
              <a:rPr lang="en-US" sz="4000" spc="-5" dirty="0">
                <a:latin typeface="Calibri"/>
                <a:cs typeface="Calibri"/>
              </a:rPr>
              <a:t>a Home Automation based </a:t>
            </a:r>
            <a:r>
              <a:rPr sz="4000" spc="-10" dirty="0">
                <a:latin typeface="Calibri"/>
                <a:cs typeface="Calibri"/>
              </a:rPr>
              <a:t>model</a:t>
            </a:r>
            <a:r>
              <a:rPr lang="en-US" sz="4000" spc="-10" dirty="0">
                <a:latin typeface="Calibri"/>
                <a:cs typeface="Calibri"/>
              </a:rPr>
              <a:t> for Fault detection in few electrical appliances and user notification. </a:t>
            </a:r>
            <a:endParaRPr sz="4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a:extLst>
              <a:ext uri="{FF2B5EF4-FFF2-40B4-BE49-F238E27FC236}">
                <a16:creationId xmlns:a16="http://schemas.microsoft.com/office/drawing/2014/main" xmlns="" id="{15B38F61-A805-4998-83F4-004AB2859F7E}"/>
              </a:ext>
            </a:extLst>
          </p:cNvPr>
          <p:cNvSpPr txBox="1"/>
          <p:nvPr/>
        </p:nvSpPr>
        <p:spPr>
          <a:xfrm>
            <a:off x="2117" y="1384300"/>
            <a:ext cx="19048119" cy="3357328"/>
          </a:xfrm>
          <a:prstGeom prst="rect">
            <a:avLst/>
          </a:prstGeom>
        </p:spPr>
        <p:txBody>
          <a:bodyPr vert="horz" wrap="square" lIns="0" tIns="12699" rIns="0" bIns="0" rtlCol="0">
            <a:spAutoFit/>
          </a:bodyPr>
          <a:lstStyle/>
          <a:p>
            <a:pPr marL="850160">
              <a:spcBef>
                <a:spcPts val="101"/>
              </a:spcBef>
            </a:pPr>
            <a:r>
              <a:rPr lang="en-IN" sz="5400" b="1" spc="-5" dirty="0">
                <a:solidFill>
                  <a:srgbClr val="1F497D"/>
                </a:solidFill>
                <a:latin typeface="Times New Roman"/>
                <a:cs typeface="Times New Roman"/>
              </a:rPr>
              <a:t>Suggested </a:t>
            </a:r>
            <a:r>
              <a:rPr lang="en-IN" sz="5400" b="1" spc="-5" dirty="0" smtClean="0">
                <a:solidFill>
                  <a:srgbClr val="1F497D"/>
                </a:solidFill>
                <a:latin typeface="Times New Roman"/>
                <a:cs typeface="Times New Roman"/>
              </a:rPr>
              <a:t>Improvements</a:t>
            </a:r>
            <a:endParaRPr lang="en-IN" sz="5400" b="1" spc="-5" dirty="0">
              <a:solidFill>
                <a:srgbClr val="1F497D"/>
              </a:solidFill>
              <a:latin typeface="Times New Roman"/>
              <a:cs typeface="Times New Roman"/>
            </a:endParaRPr>
          </a:p>
          <a:p>
            <a:pPr marL="850160">
              <a:spcBef>
                <a:spcPts val="101"/>
              </a:spcBef>
            </a:pPr>
            <a:endParaRPr lang="en-US" sz="4000" dirty="0">
              <a:cs typeface="Calibri"/>
            </a:endParaRPr>
          </a:p>
          <a:p>
            <a:pPr marL="1593110" indent="-742950">
              <a:spcBef>
                <a:spcPts val="101"/>
              </a:spcBef>
              <a:buFont typeface="+mj-lt"/>
              <a:buAutoNum type="arabicPeriod"/>
            </a:pPr>
            <a:r>
              <a:rPr lang="en-US" sz="4000" dirty="0">
                <a:cs typeface="Calibri"/>
              </a:rPr>
              <a:t>Hardware Simulation</a:t>
            </a:r>
          </a:p>
          <a:p>
            <a:pPr marL="1593110" indent="-742950">
              <a:spcBef>
                <a:spcPts val="101"/>
              </a:spcBef>
              <a:buFont typeface="+mj-lt"/>
              <a:buAutoNum type="arabicPeriod"/>
            </a:pPr>
            <a:r>
              <a:rPr lang="en-US" sz="4000" dirty="0">
                <a:cs typeface="Calibri"/>
              </a:rPr>
              <a:t>Focus on any one fault</a:t>
            </a:r>
          </a:p>
          <a:p>
            <a:pPr marL="1593110" indent="-742950">
              <a:spcBef>
                <a:spcPts val="101"/>
              </a:spcBef>
              <a:buFont typeface="+mj-lt"/>
              <a:buAutoNum type="arabicPeriod"/>
            </a:pPr>
            <a:r>
              <a:rPr lang="en-IN" sz="4000" dirty="0">
                <a:latin typeface="Calibri"/>
                <a:cs typeface="Calibri"/>
              </a:rPr>
              <a:t>Getting an alert on mail</a:t>
            </a:r>
            <a:endParaRPr sz="4000" dirty="0">
              <a:latin typeface="Calibri"/>
              <a:cs typeface="Calibri"/>
            </a:endParaRPr>
          </a:p>
        </p:txBody>
      </p:sp>
    </p:spTree>
    <p:extLst>
      <p:ext uri="{BB962C8B-B14F-4D97-AF65-F5344CB8AC3E}">
        <p14:creationId xmlns:p14="http://schemas.microsoft.com/office/powerpoint/2010/main" val="40014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257" y="204264"/>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dirty="0">
              <a:latin typeface="Times New Roman"/>
              <a:cs typeface="Times New Roman"/>
            </a:endParaRPr>
          </a:p>
        </p:txBody>
      </p:sp>
      <p:sp>
        <p:nvSpPr>
          <p:cNvPr id="3" name="object 3"/>
          <p:cNvSpPr txBox="1"/>
          <p:nvPr/>
        </p:nvSpPr>
        <p:spPr>
          <a:xfrm>
            <a:off x="1898541"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a:latin typeface="Times New Roman"/>
              <a:cs typeface="Times New Roman"/>
            </a:endParaRPr>
          </a:p>
        </p:txBody>
      </p:sp>
      <p:sp>
        <p:nvSpPr>
          <p:cNvPr id="4" name="object 4"/>
          <p:cNvSpPr txBox="1"/>
          <p:nvPr/>
        </p:nvSpPr>
        <p:spPr>
          <a:xfrm>
            <a:off x="937163" y="1372088"/>
            <a:ext cx="17915255" cy="10071987"/>
          </a:xfrm>
          <a:prstGeom prst="rect">
            <a:avLst/>
          </a:prstGeom>
        </p:spPr>
        <p:txBody>
          <a:bodyPr vert="horz" wrap="square" lIns="0" tIns="12699" rIns="0" bIns="0" rtlCol="0">
            <a:spAutoFit/>
          </a:bodyPr>
          <a:lstStyle/>
          <a:p>
            <a:pPr marL="862223">
              <a:spcBef>
                <a:spcPts val="101"/>
              </a:spcBef>
            </a:pPr>
            <a:r>
              <a:rPr sz="5400" b="1" spc="-5" dirty="0">
                <a:solidFill>
                  <a:srgbClr val="1F497D"/>
                </a:solidFill>
                <a:latin typeface="Times New Roman"/>
                <a:cs typeface="Times New Roman"/>
              </a:rPr>
              <a:t>OBJECTIVES</a:t>
            </a:r>
            <a:r>
              <a:rPr lang="en-IN" sz="5400" b="1" spc="-5" dirty="0">
                <a:solidFill>
                  <a:srgbClr val="1F497D"/>
                </a:solidFill>
                <a:latin typeface="Times New Roman"/>
                <a:cs typeface="Times New Roman"/>
              </a:rPr>
              <a:t> </a:t>
            </a:r>
            <a:r>
              <a:rPr lang="en-IN" sz="5400" b="1" spc="-5" dirty="0" smtClean="0">
                <a:solidFill>
                  <a:srgbClr val="1F497D"/>
                </a:solidFill>
                <a:latin typeface="Times New Roman"/>
                <a:cs typeface="Times New Roman"/>
              </a:rPr>
              <a:t>MET</a:t>
            </a:r>
            <a:endParaRPr lang="en-IN" sz="5400" b="1" spc="-5" dirty="0">
              <a:solidFill>
                <a:srgbClr val="1F497D"/>
              </a:solidFill>
              <a:latin typeface="Times New Roman"/>
              <a:cs typeface="Times New Roman"/>
            </a:endParaRPr>
          </a:p>
          <a:p>
            <a:pPr marL="862223">
              <a:spcBef>
                <a:spcPts val="101"/>
              </a:spcBef>
            </a:pPr>
            <a:endParaRPr lang="en-IN" sz="5400" b="1" spc="-5" dirty="0">
              <a:solidFill>
                <a:srgbClr val="1F497D"/>
              </a:solidFill>
              <a:latin typeface="Calibri"/>
              <a:cs typeface="Calibri"/>
            </a:endParaRPr>
          </a:p>
          <a:p>
            <a:pPr marL="862223">
              <a:spcBef>
                <a:spcPts val="101"/>
              </a:spcBef>
            </a:pPr>
            <a:r>
              <a:rPr lang="en-IN" sz="4000" b="1" spc="-5" dirty="0">
                <a:latin typeface="Calibri"/>
                <a:cs typeface="Calibri"/>
              </a:rPr>
              <a:t>Phase 2:</a:t>
            </a:r>
            <a:endParaRPr lang="en-IN" sz="4000" b="1" dirty="0">
              <a:latin typeface="Calibri"/>
              <a:cs typeface="Calibri"/>
            </a:endParaRPr>
          </a:p>
          <a:p>
            <a:pPr marL="1605173" indent="-742950">
              <a:spcBef>
                <a:spcPts val="101"/>
              </a:spcBef>
              <a:buFont typeface="+mj-lt"/>
              <a:buAutoNum type="arabicPeriod"/>
            </a:pPr>
            <a:r>
              <a:rPr lang="en-IN" sz="4000" dirty="0">
                <a:latin typeface="Calibri"/>
                <a:cs typeface="Calibri"/>
              </a:rPr>
              <a:t>Home automation model using Proteus and Arduino Simulation Software.</a:t>
            </a:r>
          </a:p>
          <a:p>
            <a:pPr marL="1605173" indent="-742950">
              <a:spcBef>
                <a:spcPts val="101"/>
              </a:spcBef>
              <a:buFont typeface="+mj-lt"/>
              <a:buAutoNum type="arabicPeriod"/>
            </a:pPr>
            <a:r>
              <a:rPr lang="en-IN" sz="4000" dirty="0">
                <a:latin typeface="Calibri"/>
                <a:cs typeface="Calibri"/>
              </a:rPr>
              <a:t>Collection of real time data .</a:t>
            </a:r>
          </a:p>
          <a:p>
            <a:pPr marL="1605173" indent="-742950">
              <a:spcBef>
                <a:spcPts val="101"/>
              </a:spcBef>
              <a:buFont typeface="+mj-lt"/>
              <a:buAutoNum type="arabicPeriod"/>
            </a:pPr>
            <a:r>
              <a:rPr lang="en-IN" sz="4000" dirty="0">
                <a:latin typeface="Calibri"/>
                <a:cs typeface="Calibri"/>
              </a:rPr>
              <a:t>Storing the data in Blynk Software.</a:t>
            </a:r>
          </a:p>
          <a:p>
            <a:pPr marL="1605173" indent="-742950">
              <a:spcBef>
                <a:spcPts val="101"/>
              </a:spcBef>
              <a:buFont typeface="+mj-lt"/>
              <a:buAutoNum type="arabicPeriod"/>
            </a:pPr>
            <a:endParaRPr lang="en-IN" sz="4000" dirty="0">
              <a:latin typeface="Calibri"/>
              <a:cs typeface="Calibri"/>
            </a:endParaRPr>
          </a:p>
          <a:p>
            <a:pPr marL="862223">
              <a:spcBef>
                <a:spcPts val="101"/>
              </a:spcBef>
            </a:pPr>
            <a:r>
              <a:rPr lang="en-IN" sz="4000" b="1" spc="-5" dirty="0">
                <a:latin typeface="Calibri"/>
                <a:cs typeface="Calibri"/>
              </a:rPr>
              <a:t>Phase 3:</a:t>
            </a:r>
          </a:p>
          <a:p>
            <a:pPr marL="1605173" indent="-742950">
              <a:spcBef>
                <a:spcPts val="101"/>
              </a:spcBef>
              <a:buFont typeface="+mj-lt"/>
              <a:buAutoNum type="arabicPeriod"/>
            </a:pPr>
            <a:r>
              <a:rPr lang="en-IN" sz="4000" dirty="0">
                <a:latin typeface="Calibri"/>
                <a:cs typeface="Calibri"/>
              </a:rPr>
              <a:t>Hardware Simulation using Node MCU, Arduino Software, IFTTT and </a:t>
            </a:r>
            <a:r>
              <a:rPr lang="en-IN" sz="4000" dirty="0" err="1">
                <a:latin typeface="Calibri"/>
                <a:cs typeface="Calibri"/>
              </a:rPr>
              <a:t>Tunoit</a:t>
            </a:r>
            <a:endParaRPr lang="en-IN" sz="4000" dirty="0">
              <a:latin typeface="Calibri"/>
              <a:cs typeface="Calibri"/>
            </a:endParaRPr>
          </a:p>
          <a:p>
            <a:pPr marL="1605173" indent="-742950">
              <a:spcBef>
                <a:spcPts val="101"/>
              </a:spcBef>
              <a:buFont typeface="+mj-lt"/>
              <a:buAutoNum type="arabicPeriod"/>
            </a:pPr>
            <a:r>
              <a:rPr lang="en-IN" sz="4000" dirty="0">
                <a:latin typeface="Calibri"/>
                <a:cs typeface="Calibri"/>
              </a:rPr>
              <a:t>Detecting Smoke using MQ2 sensor</a:t>
            </a:r>
          </a:p>
          <a:p>
            <a:pPr marL="1605173" indent="-742950">
              <a:spcBef>
                <a:spcPts val="101"/>
              </a:spcBef>
              <a:buFont typeface="+mj-lt"/>
              <a:buAutoNum type="arabicPeriod"/>
            </a:pPr>
            <a:r>
              <a:rPr lang="en-IN" sz="4000" dirty="0">
                <a:latin typeface="Calibri"/>
                <a:cs typeface="Calibri"/>
              </a:rPr>
              <a:t>Receiving mail regarding smoke detection</a:t>
            </a:r>
          </a:p>
          <a:p>
            <a:pPr marL="1605173" indent="-742950">
              <a:spcBef>
                <a:spcPts val="101"/>
              </a:spcBef>
              <a:buFont typeface="+mj-lt"/>
              <a:buAutoNum type="arabicPeriod"/>
            </a:pPr>
            <a:endParaRPr lang="en-IN" sz="4000" dirty="0">
              <a:latin typeface="Calibri"/>
              <a:cs typeface="Calibri"/>
            </a:endParaRPr>
          </a:p>
          <a:p>
            <a:pPr marL="862223">
              <a:spcBef>
                <a:spcPts val="101"/>
              </a:spcBef>
            </a:pPr>
            <a:endParaRPr lang="en-US" sz="4000" dirty="0">
              <a:latin typeface="Calibri"/>
              <a:cs typeface="Calibri"/>
            </a:endParaRPr>
          </a:p>
          <a:p>
            <a:pPr marL="862223">
              <a:spcBef>
                <a:spcPts val="101"/>
              </a:spcBef>
            </a:pPr>
            <a:endParaRPr lang="en-IN" sz="5400" b="1" spc="-5" dirty="0">
              <a:solidFill>
                <a:srgbClr val="1F497D"/>
              </a:solidFill>
              <a:latin typeface="Times New Roman"/>
              <a:cs typeface="Times New Roman"/>
            </a:endParaRPr>
          </a:p>
          <a:p>
            <a:pPr marL="862223">
              <a:spcBef>
                <a:spcPts val="101"/>
              </a:spcBef>
            </a:pPr>
            <a:endParaRPr lang="en-IN" sz="4000" b="1" spc="-5" dirty="0">
              <a:solidFill>
                <a:srgbClr val="1F497D"/>
              </a:solidFill>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27236B42-A346-4C55-B23F-F76053F04AC1}"/>
              </a:ext>
            </a:extLst>
          </p:cNvPr>
          <p:cNvSpPr/>
          <p:nvPr/>
        </p:nvSpPr>
        <p:spPr>
          <a:xfrm>
            <a:off x="527051" y="3362678"/>
            <a:ext cx="3766786" cy="2133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Simulation using proteus and Arduino</a:t>
            </a:r>
          </a:p>
        </p:txBody>
      </p:sp>
      <p:sp>
        <p:nvSpPr>
          <p:cNvPr id="3" name="Oval 2">
            <a:extLst>
              <a:ext uri="{FF2B5EF4-FFF2-40B4-BE49-F238E27FC236}">
                <a16:creationId xmlns:a16="http://schemas.microsoft.com/office/drawing/2014/main" xmlns="" id="{BFD4B299-3042-4E06-871E-938F48AB218A}"/>
              </a:ext>
            </a:extLst>
          </p:cNvPr>
          <p:cNvSpPr/>
          <p:nvPr/>
        </p:nvSpPr>
        <p:spPr>
          <a:xfrm>
            <a:off x="4521577" y="3213100"/>
            <a:ext cx="3266916" cy="282575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IN" sz="2400" dirty="0">
                <a:solidFill>
                  <a:schemeClr val="tx1"/>
                </a:solidFill>
              </a:rPr>
              <a:t>Raw Data</a:t>
            </a:r>
          </a:p>
        </p:txBody>
      </p:sp>
      <p:sp>
        <p:nvSpPr>
          <p:cNvPr id="4" name="Oval 3">
            <a:extLst>
              <a:ext uri="{FF2B5EF4-FFF2-40B4-BE49-F238E27FC236}">
                <a16:creationId xmlns:a16="http://schemas.microsoft.com/office/drawing/2014/main" xmlns="" id="{FA55A2F7-FA19-449D-8F04-6FA21F01F747}"/>
              </a:ext>
            </a:extLst>
          </p:cNvPr>
          <p:cNvSpPr/>
          <p:nvPr/>
        </p:nvSpPr>
        <p:spPr>
          <a:xfrm>
            <a:off x="8016235" y="3213100"/>
            <a:ext cx="3408272" cy="282575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Pre-Processing Of Data</a:t>
            </a:r>
            <a:endParaRPr lang="en-IN" sz="2400" dirty="0">
              <a:solidFill>
                <a:schemeClr val="tx1"/>
              </a:solidFill>
            </a:endParaRPr>
          </a:p>
        </p:txBody>
      </p:sp>
      <p:sp>
        <p:nvSpPr>
          <p:cNvPr id="5" name="Oval 4">
            <a:extLst>
              <a:ext uri="{FF2B5EF4-FFF2-40B4-BE49-F238E27FC236}">
                <a16:creationId xmlns:a16="http://schemas.microsoft.com/office/drawing/2014/main" xmlns="" id="{1623BAA1-8985-4D88-A9A3-89CD4A479576}"/>
              </a:ext>
            </a:extLst>
          </p:cNvPr>
          <p:cNvSpPr/>
          <p:nvPr/>
        </p:nvSpPr>
        <p:spPr>
          <a:xfrm>
            <a:off x="11652250" y="3213100"/>
            <a:ext cx="3117707" cy="282575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Analyzing the range and fault detection</a:t>
            </a:r>
            <a:endParaRPr lang="en-IN" sz="2400" dirty="0">
              <a:solidFill>
                <a:schemeClr val="tx1"/>
              </a:solidFill>
            </a:endParaRPr>
          </a:p>
        </p:txBody>
      </p:sp>
      <p:sp>
        <p:nvSpPr>
          <p:cNvPr id="6" name="Oval 5">
            <a:extLst>
              <a:ext uri="{FF2B5EF4-FFF2-40B4-BE49-F238E27FC236}">
                <a16:creationId xmlns:a16="http://schemas.microsoft.com/office/drawing/2014/main" xmlns="" id="{EA1903BE-6FD7-4F31-8F42-F93A72E1AB64}"/>
              </a:ext>
            </a:extLst>
          </p:cNvPr>
          <p:cNvSpPr/>
          <p:nvPr/>
        </p:nvSpPr>
        <p:spPr>
          <a:xfrm>
            <a:off x="14997697" y="3213100"/>
            <a:ext cx="3117707" cy="282575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Results visualized graphically</a:t>
            </a:r>
            <a:endParaRPr lang="en-IN" sz="2400" dirty="0">
              <a:solidFill>
                <a:schemeClr val="tx1"/>
              </a:solidFill>
            </a:endParaRPr>
          </a:p>
        </p:txBody>
      </p:sp>
      <p:sp>
        <p:nvSpPr>
          <p:cNvPr id="9" name="Rectangle 8">
            <a:extLst>
              <a:ext uri="{FF2B5EF4-FFF2-40B4-BE49-F238E27FC236}">
                <a16:creationId xmlns:a16="http://schemas.microsoft.com/office/drawing/2014/main" xmlns="" id="{BF6C9138-14C4-4169-BAC2-94BD376B5677}"/>
              </a:ext>
            </a:extLst>
          </p:cNvPr>
          <p:cNvSpPr/>
          <p:nvPr/>
        </p:nvSpPr>
        <p:spPr>
          <a:xfrm>
            <a:off x="6453455" y="7812796"/>
            <a:ext cx="3266916" cy="16169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Using sensors</a:t>
            </a:r>
          </a:p>
          <a:p>
            <a:pPr algn="ctr"/>
            <a:r>
              <a:rPr lang="en-US" sz="2400" dirty="0">
                <a:solidFill>
                  <a:schemeClr val="tx1"/>
                </a:solidFill>
              </a:rPr>
              <a:t>(temperature, gas sensors)</a:t>
            </a:r>
            <a:endParaRPr lang="en-IN" sz="2400" dirty="0">
              <a:solidFill>
                <a:schemeClr val="tx1"/>
              </a:solidFill>
            </a:endParaRPr>
          </a:p>
        </p:txBody>
      </p:sp>
      <p:sp>
        <p:nvSpPr>
          <p:cNvPr id="10" name="Rectangle 9">
            <a:extLst>
              <a:ext uri="{FF2B5EF4-FFF2-40B4-BE49-F238E27FC236}">
                <a16:creationId xmlns:a16="http://schemas.microsoft.com/office/drawing/2014/main" xmlns="" id="{29DE37A3-37F1-4704-9964-3BD66AC993DF}"/>
              </a:ext>
            </a:extLst>
          </p:cNvPr>
          <p:cNvSpPr/>
          <p:nvPr/>
        </p:nvSpPr>
        <p:spPr>
          <a:xfrm>
            <a:off x="10018788" y="7812796"/>
            <a:ext cx="3266916" cy="161695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sz="2400" dirty="0">
                <a:solidFill>
                  <a:schemeClr val="tx1"/>
                </a:solidFill>
              </a:rPr>
              <a:t>Power consumption</a:t>
            </a:r>
            <a:endParaRPr lang="en-IN" sz="2400" dirty="0">
              <a:solidFill>
                <a:schemeClr val="tx1"/>
              </a:solidFill>
            </a:endParaRPr>
          </a:p>
        </p:txBody>
      </p:sp>
      <p:sp>
        <p:nvSpPr>
          <p:cNvPr id="11" name="Rectangle 10">
            <a:extLst>
              <a:ext uri="{FF2B5EF4-FFF2-40B4-BE49-F238E27FC236}">
                <a16:creationId xmlns:a16="http://schemas.microsoft.com/office/drawing/2014/main" xmlns="" id="{13440954-8C6C-46BB-9C39-3868748ED6D9}"/>
              </a:ext>
            </a:extLst>
          </p:cNvPr>
          <p:cNvSpPr/>
          <p:nvPr/>
        </p:nvSpPr>
        <p:spPr>
          <a:xfrm>
            <a:off x="15225437" y="6038850"/>
            <a:ext cx="3117707" cy="643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50730" tIns="75364" rIns="150730" bIns="75364" rtlCol="0" anchor="ctr"/>
          <a:lstStyle/>
          <a:p>
            <a:pPr algn="ctr"/>
            <a:r>
              <a:rPr lang="en-US" dirty="0">
                <a:solidFill>
                  <a:prstClr val="black"/>
                </a:solidFill>
              </a:rPr>
              <a:t>Using python library (matplotlib)</a:t>
            </a:r>
            <a:endParaRPr lang="en-IN" dirty="0">
              <a:solidFill>
                <a:prstClr val="black"/>
              </a:solidFill>
            </a:endParaRPr>
          </a:p>
        </p:txBody>
      </p:sp>
      <p:cxnSp>
        <p:nvCxnSpPr>
          <p:cNvPr id="12" name="Straight Arrow Connector 11">
            <a:extLst>
              <a:ext uri="{FF2B5EF4-FFF2-40B4-BE49-F238E27FC236}">
                <a16:creationId xmlns:a16="http://schemas.microsoft.com/office/drawing/2014/main" xmlns="" id="{6778D70D-629E-4AC6-AFDB-0717AA80BED4}"/>
              </a:ext>
            </a:extLst>
          </p:cNvPr>
          <p:cNvCxnSpPr>
            <a:cxnSpLocks/>
            <a:stCxn id="2" idx="3"/>
          </p:cNvCxnSpPr>
          <p:nvPr/>
        </p:nvCxnSpPr>
        <p:spPr>
          <a:xfrm>
            <a:off x="4293837" y="4429478"/>
            <a:ext cx="227742" cy="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449A944-6385-4898-BA2A-FA8AFD7B3F75}"/>
              </a:ext>
            </a:extLst>
          </p:cNvPr>
          <p:cNvCxnSpPr>
            <a:stCxn id="3" idx="6"/>
            <a:endCxn id="4" idx="2"/>
          </p:cNvCxnSpPr>
          <p:nvPr/>
        </p:nvCxnSpPr>
        <p:spPr>
          <a:xfrm>
            <a:off x="7788495" y="4625975"/>
            <a:ext cx="227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0D902C46-A529-45F1-A69E-304E3AFC07EF}"/>
              </a:ext>
            </a:extLst>
          </p:cNvPr>
          <p:cNvCxnSpPr>
            <a:stCxn id="3" idx="6"/>
            <a:endCxn id="4" idx="2"/>
          </p:cNvCxnSpPr>
          <p:nvPr/>
        </p:nvCxnSpPr>
        <p:spPr>
          <a:xfrm>
            <a:off x="7788495" y="4625975"/>
            <a:ext cx="227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1790E37-C5EF-456F-9922-D4E769CF2413}"/>
              </a:ext>
            </a:extLst>
          </p:cNvPr>
          <p:cNvCxnSpPr>
            <a:stCxn id="4" idx="6"/>
            <a:endCxn id="5" idx="2"/>
          </p:cNvCxnSpPr>
          <p:nvPr/>
        </p:nvCxnSpPr>
        <p:spPr>
          <a:xfrm>
            <a:off x="11424507" y="4625975"/>
            <a:ext cx="227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BD10807-A8D8-4EDE-B656-6EB705A6E082}"/>
              </a:ext>
            </a:extLst>
          </p:cNvPr>
          <p:cNvCxnSpPr>
            <a:stCxn id="5" idx="6"/>
            <a:endCxn id="6" idx="2"/>
          </p:cNvCxnSpPr>
          <p:nvPr/>
        </p:nvCxnSpPr>
        <p:spPr>
          <a:xfrm>
            <a:off x="14769957" y="4625975"/>
            <a:ext cx="227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306B416B-B334-4D66-B51C-1EC6958B189A}"/>
              </a:ext>
            </a:extLst>
          </p:cNvPr>
          <p:cNvSpPr txBox="1"/>
          <p:nvPr/>
        </p:nvSpPr>
        <p:spPr>
          <a:xfrm>
            <a:off x="527050" y="1231900"/>
            <a:ext cx="8839200" cy="1200329"/>
          </a:xfrm>
          <a:prstGeom prst="rect">
            <a:avLst/>
          </a:prstGeom>
          <a:noFill/>
        </p:spPr>
        <p:txBody>
          <a:bodyPr wrap="square" rtlCol="0">
            <a:spAutoFit/>
          </a:bodyPr>
          <a:lstStyle/>
          <a:p>
            <a:r>
              <a:rPr lang="en-US" sz="5400" b="1" spc="-10" dirty="0">
                <a:solidFill>
                  <a:srgbClr val="1F497D"/>
                </a:solidFill>
                <a:latin typeface="Times New Roman"/>
                <a:cs typeface="Times New Roman"/>
              </a:rPr>
              <a:t>PROGRESS SO FAR//</a:t>
            </a:r>
            <a:r>
              <a:rPr lang="en-US" sz="5400" b="1" spc="-10" dirty="0" smtClean="0">
                <a:solidFill>
                  <a:srgbClr val="1F497D"/>
                </a:solidFill>
                <a:latin typeface="Times New Roman"/>
                <a:cs typeface="Times New Roman"/>
              </a:rPr>
              <a:t>ask**</a:t>
            </a:r>
            <a:endParaRPr lang="en-US" sz="5400" dirty="0">
              <a:latin typeface="Times New Roman"/>
              <a:cs typeface="Times New Roman"/>
            </a:endParaRPr>
          </a:p>
          <a:p>
            <a:endParaRPr lang="en-US" dirty="0"/>
          </a:p>
        </p:txBody>
      </p:sp>
      <p:sp>
        <p:nvSpPr>
          <p:cNvPr id="18" name="object 3">
            <a:extLst>
              <a:ext uri="{FF2B5EF4-FFF2-40B4-BE49-F238E27FC236}">
                <a16:creationId xmlns:a16="http://schemas.microsoft.com/office/drawing/2014/main" xmlns="" id="{F3D4CDFA-9B1B-41C9-9FAD-26138C749EAF}"/>
              </a:ext>
            </a:extLst>
          </p:cNvPr>
          <p:cNvSpPr txBox="1"/>
          <p:nvPr/>
        </p:nvSpPr>
        <p:spPr>
          <a:xfrm>
            <a:off x="1898541"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20" name="TextBox 19">
            <a:extLst>
              <a:ext uri="{FF2B5EF4-FFF2-40B4-BE49-F238E27FC236}">
                <a16:creationId xmlns:a16="http://schemas.microsoft.com/office/drawing/2014/main" xmlns="" id="{369FB310-EA01-4A28-855A-26DABC4AD7B5}"/>
              </a:ext>
            </a:extLst>
          </p:cNvPr>
          <p:cNvSpPr txBox="1"/>
          <p:nvPr/>
        </p:nvSpPr>
        <p:spPr>
          <a:xfrm>
            <a:off x="16151814" y="241300"/>
            <a:ext cx="4107489" cy="569387"/>
          </a:xfrm>
          <a:prstGeom prst="rect">
            <a:avLst/>
          </a:prstGeom>
          <a:noFill/>
        </p:spPr>
        <p:txBody>
          <a:bodyPr wrap="square">
            <a:spAutoFit/>
          </a:bodyPr>
          <a:lstStyle/>
          <a:p>
            <a:pPr marL="12699">
              <a:spcBef>
                <a:spcPts val="101"/>
              </a:spcBef>
            </a:pPr>
            <a:r>
              <a:rPr lang="en-IN" sz="3100" spc="-5" dirty="0">
                <a:solidFill>
                  <a:srgbClr val="1F497D"/>
                </a:solidFill>
                <a:latin typeface="Times New Roman"/>
                <a:cs typeface="Times New Roman"/>
              </a:rPr>
              <a:t>Go,</a:t>
            </a:r>
            <a:r>
              <a:rPr lang="en-IN" sz="3100" spc="-30" dirty="0">
                <a:solidFill>
                  <a:srgbClr val="1F497D"/>
                </a:solidFill>
                <a:latin typeface="Times New Roman"/>
                <a:cs typeface="Times New Roman"/>
              </a:rPr>
              <a:t> </a:t>
            </a:r>
            <a:r>
              <a:rPr lang="en-IN" sz="3100" spc="-10" dirty="0">
                <a:solidFill>
                  <a:srgbClr val="1F497D"/>
                </a:solidFill>
                <a:latin typeface="Times New Roman"/>
                <a:cs typeface="Times New Roman"/>
              </a:rPr>
              <a:t>change</a:t>
            </a:r>
            <a:r>
              <a:rPr lang="en-IN" sz="3100" spc="-35" dirty="0">
                <a:solidFill>
                  <a:srgbClr val="1F497D"/>
                </a:solidFill>
                <a:latin typeface="Times New Roman"/>
                <a:cs typeface="Times New Roman"/>
              </a:rPr>
              <a:t> </a:t>
            </a:r>
            <a:r>
              <a:rPr lang="en-IN" sz="3100" spc="-10" dirty="0">
                <a:solidFill>
                  <a:srgbClr val="1F497D"/>
                </a:solidFill>
                <a:latin typeface="Times New Roman"/>
                <a:cs typeface="Times New Roman"/>
              </a:rPr>
              <a:t>the</a:t>
            </a:r>
            <a:r>
              <a:rPr lang="en-IN" sz="3100" spc="-30" dirty="0">
                <a:solidFill>
                  <a:srgbClr val="1F497D"/>
                </a:solidFill>
                <a:latin typeface="Times New Roman"/>
                <a:cs typeface="Times New Roman"/>
              </a:rPr>
              <a:t> </a:t>
            </a:r>
            <a:r>
              <a:rPr lang="en-IN" sz="3100" spc="-5" dirty="0">
                <a:solidFill>
                  <a:srgbClr val="1F497D"/>
                </a:solidFill>
                <a:latin typeface="Times New Roman"/>
                <a:cs typeface="Times New Roman"/>
              </a:rPr>
              <a:t>world</a:t>
            </a:r>
            <a:endParaRPr lang="en-IN" sz="3100" dirty="0">
              <a:latin typeface="Times New Roman"/>
              <a:cs typeface="Times New Roman"/>
            </a:endParaRPr>
          </a:p>
        </p:txBody>
      </p:sp>
      <p:cxnSp>
        <p:nvCxnSpPr>
          <p:cNvPr id="38" name="Straight Arrow Connector 37">
            <a:extLst>
              <a:ext uri="{FF2B5EF4-FFF2-40B4-BE49-F238E27FC236}">
                <a16:creationId xmlns:a16="http://schemas.microsoft.com/office/drawing/2014/main" xmlns="" id="{502928F1-E8E4-4840-AF76-D7262AB7F837}"/>
              </a:ext>
            </a:extLst>
          </p:cNvPr>
          <p:cNvCxnSpPr>
            <a:stCxn id="9" idx="0"/>
            <a:endCxn id="4" idx="4"/>
          </p:cNvCxnSpPr>
          <p:nvPr/>
        </p:nvCxnSpPr>
        <p:spPr>
          <a:xfrm flipV="1">
            <a:off x="8086913" y="6038850"/>
            <a:ext cx="1633458" cy="177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E1D28676-39FA-4803-8906-1D8F762613E3}"/>
              </a:ext>
            </a:extLst>
          </p:cNvPr>
          <p:cNvCxnSpPr>
            <a:stCxn id="10" idx="0"/>
            <a:endCxn id="4" idx="4"/>
          </p:cNvCxnSpPr>
          <p:nvPr/>
        </p:nvCxnSpPr>
        <p:spPr>
          <a:xfrm flipH="1" flipV="1">
            <a:off x="9720371" y="6038850"/>
            <a:ext cx="1931875" cy="177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Checkmark with solid fill">
            <a:extLst>
              <a:ext uri="{FF2B5EF4-FFF2-40B4-BE49-F238E27FC236}">
                <a16:creationId xmlns:a16="http://schemas.microsoft.com/office/drawing/2014/main" xmlns="" id="{EBE78766-EC41-4A4D-AA8E-35BBC51FA21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652246" y="6925823"/>
            <a:ext cx="914400" cy="914400"/>
          </a:xfrm>
          <a:prstGeom prst="rect">
            <a:avLst/>
          </a:prstGeom>
        </p:spPr>
      </p:pic>
      <p:pic>
        <p:nvPicPr>
          <p:cNvPr id="21" name="Graphic 20" descr="Checkmark with solid fill">
            <a:extLst>
              <a:ext uri="{FF2B5EF4-FFF2-40B4-BE49-F238E27FC236}">
                <a16:creationId xmlns:a16="http://schemas.microsoft.com/office/drawing/2014/main" xmlns="" id="{F844DF9E-87CE-4CB2-A227-3D59030B97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898541" y="2558293"/>
            <a:ext cx="914400" cy="914400"/>
          </a:xfrm>
          <a:prstGeom prst="rect">
            <a:avLst/>
          </a:prstGeom>
        </p:spPr>
      </p:pic>
      <p:pic>
        <p:nvPicPr>
          <p:cNvPr id="28" name="Graphic 27" descr="Checkmark with solid fill">
            <a:extLst>
              <a:ext uri="{FF2B5EF4-FFF2-40B4-BE49-F238E27FC236}">
                <a16:creationId xmlns:a16="http://schemas.microsoft.com/office/drawing/2014/main" xmlns="" id="{43E7A49D-1147-4EA5-9D55-A5D736F16C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72513" y="6994525"/>
            <a:ext cx="914400" cy="914400"/>
          </a:xfrm>
          <a:prstGeom prst="rect">
            <a:avLst/>
          </a:prstGeom>
        </p:spPr>
      </p:pic>
      <p:pic>
        <p:nvPicPr>
          <p:cNvPr id="37" name="Graphic 36" descr="Checkmark with solid fill">
            <a:extLst>
              <a:ext uri="{FF2B5EF4-FFF2-40B4-BE49-F238E27FC236}">
                <a16:creationId xmlns:a16="http://schemas.microsoft.com/office/drawing/2014/main" xmlns="" id="{FCB3FF41-02E0-4B9D-9753-D9CAAF2138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79630" y="2346765"/>
            <a:ext cx="914400" cy="914400"/>
          </a:xfrm>
          <a:prstGeom prst="rect">
            <a:avLst/>
          </a:prstGeom>
        </p:spPr>
      </p:pic>
      <p:pic>
        <p:nvPicPr>
          <p:cNvPr id="29" name="Graphic 28" descr="Checkmark with solid fill">
            <a:extLst>
              <a:ext uri="{FF2B5EF4-FFF2-40B4-BE49-F238E27FC236}">
                <a16:creationId xmlns:a16="http://schemas.microsoft.com/office/drawing/2014/main" xmlns="" id="{944FA56E-38DC-4CF4-83E8-A5BEB766EA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192298" y="2346765"/>
            <a:ext cx="914400" cy="914400"/>
          </a:xfrm>
          <a:prstGeom prst="rect">
            <a:avLst/>
          </a:prstGeom>
        </p:spPr>
      </p:pic>
    </p:spTree>
    <p:extLst>
      <p:ext uri="{BB962C8B-B14F-4D97-AF65-F5344CB8AC3E}">
        <p14:creationId xmlns:p14="http://schemas.microsoft.com/office/powerpoint/2010/main" val="72064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xmlns="" id="{E1C48C11-71E4-4B9D-A171-11A1CAF5D64D}"/>
              </a:ext>
            </a:extLst>
          </p:cNvPr>
          <p:cNvSpPr txBox="1"/>
          <p:nvPr/>
        </p:nvSpPr>
        <p:spPr>
          <a:xfrm>
            <a:off x="1898541"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dirty="0">
              <a:latin typeface="Times New Roman"/>
              <a:cs typeface="Times New Roman"/>
            </a:endParaRPr>
          </a:p>
        </p:txBody>
      </p:sp>
      <p:sp>
        <p:nvSpPr>
          <p:cNvPr id="5" name="TextBox 4">
            <a:extLst>
              <a:ext uri="{FF2B5EF4-FFF2-40B4-BE49-F238E27FC236}">
                <a16:creationId xmlns:a16="http://schemas.microsoft.com/office/drawing/2014/main" xmlns="" id="{82E5FF67-1625-494A-A8FB-CB06B70739EF}"/>
              </a:ext>
            </a:extLst>
          </p:cNvPr>
          <p:cNvSpPr txBox="1"/>
          <p:nvPr/>
        </p:nvSpPr>
        <p:spPr>
          <a:xfrm>
            <a:off x="16151814" y="241300"/>
            <a:ext cx="4107489" cy="569387"/>
          </a:xfrm>
          <a:prstGeom prst="rect">
            <a:avLst/>
          </a:prstGeom>
          <a:noFill/>
        </p:spPr>
        <p:txBody>
          <a:bodyPr wrap="square">
            <a:spAutoFit/>
          </a:bodyPr>
          <a:lstStyle/>
          <a:p>
            <a:pPr marL="12699">
              <a:spcBef>
                <a:spcPts val="101"/>
              </a:spcBef>
            </a:pPr>
            <a:r>
              <a:rPr lang="en-IN" sz="3100" spc="-5" dirty="0">
                <a:solidFill>
                  <a:srgbClr val="1F497D"/>
                </a:solidFill>
                <a:latin typeface="Times New Roman"/>
                <a:cs typeface="Times New Roman"/>
              </a:rPr>
              <a:t>Go,</a:t>
            </a:r>
            <a:r>
              <a:rPr lang="en-IN" sz="3100" spc="-30" dirty="0">
                <a:solidFill>
                  <a:srgbClr val="1F497D"/>
                </a:solidFill>
                <a:latin typeface="Times New Roman"/>
                <a:cs typeface="Times New Roman"/>
              </a:rPr>
              <a:t> </a:t>
            </a:r>
            <a:r>
              <a:rPr lang="en-IN" sz="3100" spc="-10" dirty="0">
                <a:solidFill>
                  <a:srgbClr val="1F497D"/>
                </a:solidFill>
                <a:latin typeface="Times New Roman"/>
                <a:cs typeface="Times New Roman"/>
              </a:rPr>
              <a:t>change</a:t>
            </a:r>
            <a:r>
              <a:rPr lang="en-IN" sz="3100" spc="-35" dirty="0">
                <a:solidFill>
                  <a:srgbClr val="1F497D"/>
                </a:solidFill>
                <a:latin typeface="Times New Roman"/>
                <a:cs typeface="Times New Roman"/>
              </a:rPr>
              <a:t> </a:t>
            </a:r>
            <a:r>
              <a:rPr lang="en-IN" sz="3100" spc="-10" dirty="0">
                <a:solidFill>
                  <a:srgbClr val="1F497D"/>
                </a:solidFill>
                <a:latin typeface="Times New Roman"/>
                <a:cs typeface="Times New Roman"/>
              </a:rPr>
              <a:t>the</a:t>
            </a:r>
            <a:r>
              <a:rPr lang="en-IN" sz="3100" spc="-30" dirty="0">
                <a:solidFill>
                  <a:srgbClr val="1F497D"/>
                </a:solidFill>
                <a:latin typeface="Times New Roman"/>
                <a:cs typeface="Times New Roman"/>
              </a:rPr>
              <a:t> </a:t>
            </a:r>
            <a:r>
              <a:rPr lang="en-IN" sz="3100" spc="-5" dirty="0">
                <a:solidFill>
                  <a:srgbClr val="1F497D"/>
                </a:solidFill>
                <a:latin typeface="Times New Roman"/>
                <a:cs typeface="Times New Roman"/>
              </a:rPr>
              <a:t>world</a:t>
            </a:r>
            <a:endParaRPr lang="en-IN" sz="3100" dirty="0">
              <a:latin typeface="Times New Roman"/>
              <a:cs typeface="Times New Roman"/>
            </a:endParaRPr>
          </a:p>
        </p:txBody>
      </p:sp>
      <p:sp>
        <p:nvSpPr>
          <p:cNvPr id="8" name="TextBox 7">
            <a:extLst>
              <a:ext uri="{FF2B5EF4-FFF2-40B4-BE49-F238E27FC236}">
                <a16:creationId xmlns:a16="http://schemas.microsoft.com/office/drawing/2014/main" xmlns="" id="{4E59F579-9826-4D7D-845A-73B6FB893A57}"/>
              </a:ext>
            </a:extLst>
          </p:cNvPr>
          <p:cNvSpPr txBox="1"/>
          <p:nvPr/>
        </p:nvSpPr>
        <p:spPr>
          <a:xfrm>
            <a:off x="979042" y="1403028"/>
            <a:ext cx="18866096" cy="13049726"/>
          </a:xfrm>
          <a:prstGeom prst="rect">
            <a:avLst/>
          </a:prstGeom>
          <a:noFill/>
        </p:spPr>
        <p:txBody>
          <a:bodyPr wrap="square">
            <a:spAutoFit/>
          </a:bodyPr>
          <a:lstStyle/>
          <a:p>
            <a:r>
              <a:rPr lang="en-US" sz="5400" b="1" spc="-10" dirty="0">
                <a:solidFill>
                  <a:srgbClr val="1F497D"/>
                </a:solidFill>
                <a:latin typeface="Times New Roman"/>
                <a:cs typeface="Times New Roman"/>
              </a:rPr>
              <a:t>CHALLENGES </a:t>
            </a:r>
            <a:r>
              <a:rPr lang="en-US" sz="5400" b="1" spc="-10" dirty="0" smtClean="0">
                <a:solidFill>
                  <a:srgbClr val="1F497D"/>
                </a:solidFill>
                <a:latin typeface="Times New Roman"/>
                <a:cs typeface="Times New Roman"/>
              </a:rPr>
              <a:t>FACED</a:t>
            </a:r>
            <a:endParaRPr lang="en-US" sz="5400" b="1" spc="-10" dirty="0">
              <a:solidFill>
                <a:srgbClr val="1F497D"/>
              </a:solidFill>
              <a:latin typeface="Times New Roman"/>
              <a:cs typeface="Times New Roman"/>
            </a:endParaRPr>
          </a:p>
          <a:p>
            <a:r>
              <a:rPr lang="en-US" sz="4000" b="1" spc="-10" dirty="0">
                <a:solidFill>
                  <a:srgbClr val="222222"/>
                </a:solidFill>
                <a:latin typeface="+mj-lt"/>
                <a:cs typeface="Calibri"/>
              </a:rPr>
              <a:t>Phase 2:</a:t>
            </a:r>
            <a:endParaRPr lang="en-US" sz="3600" b="1" spc="-10" dirty="0">
              <a:solidFill>
                <a:srgbClr val="1F497D"/>
              </a:solidFill>
              <a:latin typeface="+mj-lt"/>
              <a:cs typeface="Times New Roman"/>
            </a:endParaRPr>
          </a:p>
          <a:p>
            <a:pPr marL="742950" indent="-742950">
              <a:buAutoNum type="arabicPeriod"/>
            </a:pPr>
            <a:r>
              <a:rPr lang="en-US" sz="4000" spc="-10" dirty="0">
                <a:solidFill>
                  <a:srgbClr val="222222"/>
                </a:solidFill>
                <a:cs typeface="Calibri"/>
              </a:rPr>
              <a:t>Code compilation and its interface with simulation software.</a:t>
            </a:r>
          </a:p>
          <a:p>
            <a:pPr marL="742950" indent="-742950">
              <a:buAutoNum type="arabicPeriod"/>
            </a:pPr>
            <a:r>
              <a:rPr lang="en-US" sz="4000" spc="-10" dirty="0">
                <a:solidFill>
                  <a:srgbClr val="222222"/>
                </a:solidFill>
                <a:cs typeface="Calibri"/>
              </a:rPr>
              <a:t>Libraries and Command Prompt Knowledge</a:t>
            </a:r>
          </a:p>
          <a:p>
            <a:pPr marL="742950" indent="-742950">
              <a:buAutoNum type="arabicPeriod"/>
            </a:pPr>
            <a:r>
              <a:rPr lang="en-US" sz="4000" spc="-10" dirty="0">
                <a:solidFill>
                  <a:srgbClr val="222222"/>
                </a:solidFill>
                <a:cs typeface="Calibri"/>
              </a:rPr>
              <a:t>Operation of virtual COM ports.</a:t>
            </a:r>
          </a:p>
          <a:p>
            <a:pPr marL="742950" indent="-742950">
              <a:buAutoNum type="arabicPeriod"/>
            </a:pPr>
            <a:r>
              <a:rPr lang="en-US" sz="4000" spc="-10" dirty="0">
                <a:solidFill>
                  <a:srgbClr val="222222"/>
                </a:solidFill>
                <a:cs typeface="Calibri"/>
              </a:rPr>
              <a:t>Software for Serial Communication</a:t>
            </a:r>
          </a:p>
          <a:p>
            <a:pPr marL="742950" indent="-742950">
              <a:buAutoNum type="arabicPeriod"/>
            </a:pPr>
            <a:r>
              <a:rPr lang="en-US" sz="4000" spc="-10" dirty="0">
                <a:solidFill>
                  <a:srgbClr val="222222"/>
                </a:solidFill>
                <a:cs typeface="Calibri"/>
              </a:rPr>
              <a:t>Non Availability of ESP Module in Simulation</a:t>
            </a:r>
          </a:p>
          <a:p>
            <a:endParaRPr lang="en-US" sz="4000" spc="-10" dirty="0">
              <a:solidFill>
                <a:srgbClr val="222222"/>
              </a:solidFill>
              <a:cs typeface="Calibri"/>
            </a:endParaRPr>
          </a:p>
          <a:p>
            <a:r>
              <a:rPr lang="en-US" sz="4000" b="1" spc="-10" dirty="0">
                <a:solidFill>
                  <a:srgbClr val="222222"/>
                </a:solidFill>
                <a:latin typeface="+mj-lt"/>
                <a:cs typeface="Calibri"/>
              </a:rPr>
              <a:t>Phase 3:</a:t>
            </a:r>
            <a:endParaRPr lang="en-US" sz="4000" spc="-10" dirty="0">
              <a:solidFill>
                <a:srgbClr val="222222"/>
              </a:solidFill>
              <a:cs typeface="Calibri"/>
            </a:endParaRPr>
          </a:p>
          <a:p>
            <a:pPr marL="742950" indent="-742950">
              <a:buFont typeface="+mj-lt"/>
              <a:buAutoNum type="arabicPeriod"/>
            </a:pPr>
            <a:r>
              <a:rPr lang="en-US" sz="4000" spc="-10" dirty="0">
                <a:solidFill>
                  <a:srgbClr val="222222"/>
                </a:solidFill>
                <a:cs typeface="Calibri"/>
              </a:rPr>
              <a:t>Code compilation and its interface with online workflow platform</a:t>
            </a:r>
          </a:p>
          <a:p>
            <a:pPr marL="742950" indent="-742950">
              <a:buFont typeface="+mj-lt"/>
              <a:buAutoNum type="arabicPeriod"/>
            </a:pPr>
            <a:r>
              <a:rPr lang="en-US" sz="4000" spc="-10" dirty="0">
                <a:solidFill>
                  <a:srgbClr val="222222"/>
                </a:solidFill>
                <a:cs typeface="Calibri"/>
              </a:rPr>
              <a:t>Operation and Function of </a:t>
            </a:r>
            <a:r>
              <a:rPr lang="en-US" sz="4000" spc="-10" dirty="0" err="1">
                <a:solidFill>
                  <a:srgbClr val="222222"/>
                </a:solidFill>
                <a:cs typeface="Calibri"/>
              </a:rPr>
              <a:t>WebHooks</a:t>
            </a:r>
            <a:endParaRPr lang="en-US" sz="4000" spc="-10" dirty="0">
              <a:solidFill>
                <a:srgbClr val="222222"/>
              </a:solidFill>
              <a:cs typeface="Calibri"/>
            </a:endParaRPr>
          </a:p>
          <a:p>
            <a:pPr marL="742950" indent="-742950">
              <a:buFont typeface="+mj-lt"/>
              <a:buAutoNum type="arabicPeriod"/>
            </a:pPr>
            <a:r>
              <a:rPr lang="en-US" sz="4000" spc="-10" dirty="0">
                <a:solidFill>
                  <a:srgbClr val="222222"/>
                </a:solidFill>
                <a:cs typeface="Calibri"/>
              </a:rPr>
              <a:t>Writing and linking a code for automated email to respective personnel only</a:t>
            </a:r>
          </a:p>
          <a:p>
            <a:pPr marL="742950" indent="-742950">
              <a:buFont typeface="+mj-lt"/>
              <a:buAutoNum type="arabicPeriod"/>
            </a:pPr>
            <a:r>
              <a:rPr lang="en-US" sz="4000" spc="-10" dirty="0">
                <a:solidFill>
                  <a:srgbClr val="222222"/>
                </a:solidFill>
                <a:cs typeface="Calibri"/>
              </a:rPr>
              <a:t>Difficulty in finding a compatible platform which abides by Google’s new condition to              </a:t>
            </a:r>
          </a:p>
          <a:p>
            <a:r>
              <a:rPr lang="en-US" sz="4000" spc="-10" dirty="0">
                <a:solidFill>
                  <a:srgbClr val="222222"/>
                </a:solidFill>
                <a:cs typeface="Calibri"/>
              </a:rPr>
              <a:t>       link our Gmail.</a:t>
            </a:r>
          </a:p>
          <a:p>
            <a:endParaRPr lang="en-US" sz="4000" spc="-10" dirty="0">
              <a:solidFill>
                <a:srgbClr val="222222"/>
              </a:solidFill>
              <a:cs typeface="Calibri"/>
            </a:endParaRPr>
          </a:p>
          <a:p>
            <a:endParaRPr lang="en-US" sz="4000" b="1" spc="-10" dirty="0">
              <a:solidFill>
                <a:srgbClr val="1F497D"/>
              </a:solidFill>
              <a:latin typeface="Times New Roman"/>
              <a:cs typeface="Times New Roman"/>
            </a:endParaRPr>
          </a:p>
          <a:p>
            <a:endParaRPr lang="en-US" sz="5400" b="1" spc="-10" dirty="0">
              <a:solidFill>
                <a:srgbClr val="1F497D"/>
              </a:solidFill>
              <a:latin typeface="Times New Roman"/>
              <a:cs typeface="Times New Roman"/>
            </a:endParaRPr>
          </a:p>
          <a:p>
            <a:endParaRPr lang="en-US" sz="5400" b="1" spc="-10" dirty="0">
              <a:solidFill>
                <a:srgbClr val="1F497D"/>
              </a:solidFill>
              <a:latin typeface="Times New Roman"/>
              <a:cs typeface="Times New Roman"/>
            </a:endParaRPr>
          </a:p>
          <a:p>
            <a:endParaRPr lang="en-US" sz="4000" b="1" spc="-10" dirty="0">
              <a:solidFill>
                <a:srgbClr val="1F497D"/>
              </a:solidFill>
              <a:latin typeface="Times New Roman"/>
              <a:cs typeface="Times New Roman"/>
            </a:endParaRPr>
          </a:p>
          <a:p>
            <a:endParaRPr lang="en-US" sz="4000" dirty="0">
              <a:latin typeface="Times New Roman"/>
              <a:cs typeface="Times New Roman"/>
            </a:endParaRPr>
          </a:p>
        </p:txBody>
      </p:sp>
    </p:spTree>
    <p:extLst>
      <p:ext uri="{BB962C8B-B14F-4D97-AF65-F5344CB8AC3E}">
        <p14:creationId xmlns:p14="http://schemas.microsoft.com/office/powerpoint/2010/main" val="326182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39376" y="204264"/>
            <a:ext cx="3517264" cy="489877"/>
          </a:xfrm>
          <a:prstGeom prst="rect">
            <a:avLst/>
          </a:prstGeom>
        </p:spPr>
        <p:txBody>
          <a:bodyPr vert="horz" wrap="square" lIns="0" tIns="12699" rIns="0" bIns="0" rtlCol="0">
            <a:spAutoFit/>
          </a:bodyPr>
          <a:lstStyle/>
          <a:p>
            <a:pPr marL="12699">
              <a:spcBef>
                <a:spcPts val="101"/>
              </a:spcBef>
            </a:pPr>
            <a:r>
              <a:rPr sz="3100" spc="-5" dirty="0">
                <a:solidFill>
                  <a:srgbClr val="1F497D"/>
                </a:solidFill>
                <a:latin typeface="Times New Roman"/>
                <a:cs typeface="Times New Roman"/>
              </a:rPr>
              <a:t>Go,</a:t>
            </a:r>
            <a:r>
              <a:rPr sz="3100" spc="-30" dirty="0">
                <a:solidFill>
                  <a:srgbClr val="1F497D"/>
                </a:solidFill>
                <a:latin typeface="Times New Roman"/>
                <a:cs typeface="Times New Roman"/>
              </a:rPr>
              <a:t> </a:t>
            </a:r>
            <a:r>
              <a:rPr sz="3100" spc="-10" dirty="0">
                <a:solidFill>
                  <a:srgbClr val="1F497D"/>
                </a:solidFill>
                <a:latin typeface="Times New Roman"/>
                <a:cs typeface="Times New Roman"/>
              </a:rPr>
              <a:t>change</a:t>
            </a:r>
            <a:r>
              <a:rPr sz="3100" spc="-35" dirty="0">
                <a:solidFill>
                  <a:srgbClr val="1F497D"/>
                </a:solidFill>
                <a:latin typeface="Times New Roman"/>
                <a:cs typeface="Times New Roman"/>
              </a:rPr>
              <a:t> </a:t>
            </a:r>
            <a:r>
              <a:rPr sz="3100" spc="-10" dirty="0">
                <a:solidFill>
                  <a:srgbClr val="1F497D"/>
                </a:solidFill>
                <a:latin typeface="Times New Roman"/>
                <a:cs typeface="Times New Roman"/>
              </a:rPr>
              <a:t>the</a:t>
            </a:r>
            <a:r>
              <a:rPr sz="3100" spc="-30" dirty="0">
                <a:solidFill>
                  <a:srgbClr val="1F497D"/>
                </a:solidFill>
                <a:latin typeface="Times New Roman"/>
                <a:cs typeface="Times New Roman"/>
              </a:rPr>
              <a:t> </a:t>
            </a:r>
            <a:r>
              <a:rPr sz="3100" spc="-5" dirty="0">
                <a:solidFill>
                  <a:srgbClr val="1F497D"/>
                </a:solidFill>
                <a:latin typeface="Times New Roman"/>
                <a:cs typeface="Times New Roman"/>
              </a:rPr>
              <a:t>world</a:t>
            </a:r>
            <a:endParaRPr sz="3100" dirty="0">
              <a:latin typeface="Times New Roman"/>
              <a:cs typeface="Times New Roman"/>
            </a:endParaRPr>
          </a:p>
        </p:txBody>
      </p:sp>
      <p:sp>
        <p:nvSpPr>
          <p:cNvPr id="3" name="object 3"/>
          <p:cNvSpPr txBox="1"/>
          <p:nvPr/>
        </p:nvSpPr>
        <p:spPr>
          <a:xfrm>
            <a:off x="1898542" y="350159"/>
            <a:ext cx="1236344" cy="603754"/>
          </a:xfrm>
          <a:prstGeom prst="rect">
            <a:avLst/>
          </a:prstGeom>
        </p:spPr>
        <p:txBody>
          <a:bodyPr vert="horz" wrap="square" lIns="0" tIns="12699" rIns="0" bIns="0" rtlCol="0">
            <a:spAutoFit/>
          </a:bodyPr>
          <a:lstStyle/>
          <a:p>
            <a:pPr marL="12699" marR="5079">
              <a:lnSpc>
                <a:spcPct val="120400"/>
              </a:lnSpc>
              <a:spcBef>
                <a:spcPts val="101"/>
              </a:spcBef>
            </a:pPr>
            <a:r>
              <a:rPr sz="1600" b="1" spc="-5" dirty="0">
                <a:solidFill>
                  <a:srgbClr val="231F20"/>
                </a:solidFill>
                <a:latin typeface="Times New Roman"/>
                <a:cs typeface="Times New Roman"/>
              </a:rPr>
              <a:t>RV</a:t>
            </a:r>
            <a:r>
              <a:rPr sz="1600" b="1" spc="-49" dirty="0">
                <a:solidFill>
                  <a:srgbClr val="231F20"/>
                </a:solidFill>
                <a:latin typeface="Times New Roman"/>
                <a:cs typeface="Times New Roman"/>
              </a:rPr>
              <a:t> </a:t>
            </a:r>
            <a:r>
              <a:rPr sz="1600" b="1" spc="-5" dirty="0">
                <a:solidFill>
                  <a:srgbClr val="231F20"/>
                </a:solidFill>
                <a:latin typeface="Times New Roman"/>
                <a:cs typeface="Times New Roman"/>
              </a:rPr>
              <a:t>College</a:t>
            </a:r>
            <a:r>
              <a:rPr sz="1600" b="1" spc="-45" dirty="0">
                <a:solidFill>
                  <a:srgbClr val="231F20"/>
                </a:solidFill>
                <a:latin typeface="Times New Roman"/>
                <a:cs typeface="Times New Roman"/>
              </a:rPr>
              <a:t> </a:t>
            </a:r>
            <a:r>
              <a:rPr sz="1600" b="1" dirty="0">
                <a:solidFill>
                  <a:srgbClr val="231F20"/>
                </a:solidFill>
                <a:latin typeface="Times New Roman"/>
                <a:cs typeface="Times New Roman"/>
              </a:rPr>
              <a:t>of </a:t>
            </a:r>
            <a:r>
              <a:rPr sz="1600" b="1" spc="-386" dirty="0">
                <a:solidFill>
                  <a:srgbClr val="231F20"/>
                </a:solidFill>
                <a:latin typeface="Times New Roman"/>
                <a:cs typeface="Times New Roman"/>
              </a:rPr>
              <a:t> </a:t>
            </a:r>
            <a:r>
              <a:rPr sz="1600" b="1" spc="-5" dirty="0">
                <a:solidFill>
                  <a:srgbClr val="231F20"/>
                </a:solidFill>
                <a:latin typeface="Times New Roman"/>
                <a:cs typeface="Times New Roman"/>
              </a:rPr>
              <a:t>Engineering®</a:t>
            </a:r>
            <a:endParaRPr sz="1600">
              <a:latin typeface="Times New Roman"/>
              <a:cs typeface="Times New Roman"/>
            </a:endParaRPr>
          </a:p>
        </p:txBody>
      </p:sp>
      <p:sp>
        <p:nvSpPr>
          <p:cNvPr id="4" name="object 4"/>
          <p:cNvSpPr txBox="1"/>
          <p:nvPr/>
        </p:nvSpPr>
        <p:spPr>
          <a:xfrm>
            <a:off x="949361" y="1483314"/>
            <a:ext cx="15808291" cy="6917277"/>
          </a:xfrm>
          <a:prstGeom prst="rect">
            <a:avLst/>
          </a:prstGeom>
        </p:spPr>
        <p:txBody>
          <a:bodyPr vert="horz" wrap="square" lIns="0" tIns="12699" rIns="0" bIns="0" rtlCol="0">
            <a:spAutoFit/>
          </a:bodyPr>
          <a:lstStyle/>
          <a:p>
            <a:pPr marL="850160">
              <a:spcBef>
                <a:spcPts val="101"/>
              </a:spcBef>
            </a:pPr>
            <a:r>
              <a:rPr lang="en-IN" sz="5400" b="1" spc="-5" dirty="0">
                <a:solidFill>
                  <a:srgbClr val="1F497D"/>
                </a:solidFill>
                <a:latin typeface="Times New Roman"/>
                <a:cs typeface="Times New Roman"/>
              </a:rPr>
              <a:t>TOOLS </a:t>
            </a:r>
            <a:r>
              <a:rPr lang="en-IN" sz="5400" b="1" spc="-5" dirty="0" smtClean="0">
                <a:solidFill>
                  <a:srgbClr val="1F497D"/>
                </a:solidFill>
                <a:latin typeface="Times New Roman"/>
                <a:cs typeface="Times New Roman"/>
              </a:rPr>
              <a:t>USED</a:t>
            </a:r>
            <a:endParaRPr sz="5400" dirty="0">
              <a:latin typeface="Times New Roman"/>
              <a:cs typeface="Times New Roman"/>
            </a:endParaRPr>
          </a:p>
          <a:p>
            <a:pPr>
              <a:spcBef>
                <a:spcPts val="35"/>
              </a:spcBef>
            </a:pPr>
            <a:endParaRPr lang="en-IN" sz="6800" dirty="0">
              <a:latin typeface="Times New Roman"/>
              <a:cs typeface="Times New Roman"/>
            </a:endParaRPr>
          </a:p>
          <a:p>
            <a:pPr marL="754922" indent="-742858">
              <a:spcBef>
                <a:spcPts val="750"/>
              </a:spcBef>
              <a:buAutoNum type="arabicPeriod"/>
              <a:tabLst>
                <a:tab pos="715557" algn="l"/>
                <a:tab pos="716191" algn="l"/>
              </a:tabLst>
            </a:pPr>
            <a:r>
              <a:rPr lang="en-US" sz="4000" spc="-10" dirty="0">
                <a:solidFill>
                  <a:srgbClr val="222222"/>
                </a:solidFill>
                <a:cs typeface="Calibri"/>
              </a:rPr>
              <a:t>Arduino Software</a:t>
            </a:r>
          </a:p>
          <a:p>
            <a:pPr marL="754922" indent="-742858">
              <a:spcBef>
                <a:spcPts val="750"/>
              </a:spcBef>
              <a:buAutoNum type="arabicPeriod"/>
              <a:tabLst>
                <a:tab pos="715557" algn="l"/>
                <a:tab pos="716191" algn="l"/>
              </a:tabLst>
            </a:pPr>
            <a:r>
              <a:rPr lang="en-US" sz="4000" spc="-10" dirty="0">
                <a:solidFill>
                  <a:srgbClr val="222222"/>
                </a:solidFill>
                <a:cs typeface="Calibri"/>
              </a:rPr>
              <a:t>MQ-2 Sensor</a:t>
            </a:r>
          </a:p>
          <a:p>
            <a:pPr marL="754922" indent="-742858">
              <a:spcBef>
                <a:spcPts val="750"/>
              </a:spcBef>
              <a:buAutoNum type="arabicPeriod"/>
              <a:tabLst>
                <a:tab pos="715557" algn="l"/>
                <a:tab pos="716191" algn="l"/>
              </a:tabLst>
            </a:pPr>
            <a:r>
              <a:rPr lang="en-US" sz="4000" spc="-10" dirty="0">
                <a:solidFill>
                  <a:srgbClr val="222222"/>
                </a:solidFill>
                <a:cs typeface="Calibri"/>
              </a:rPr>
              <a:t>Bread Board, Jumper Wire</a:t>
            </a:r>
          </a:p>
          <a:p>
            <a:pPr marL="754922" indent="-742858">
              <a:spcBef>
                <a:spcPts val="750"/>
              </a:spcBef>
              <a:buAutoNum type="arabicPeriod"/>
              <a:tabLst>
                <a:tab pos="715557" algn="l"/>
                <a:tab pos="716191" algn="l"/>
              </a:tabLst>
            </a:pPr>
            <a:r>
              <a:rPr lang="en-US" sz="4000" spc="-10" dirty="0">
                <a:solidFill>
                  <a:srgbClr val="222222"/>
                </a:solidFill>
                <a:cs typeface="Calibri"/>
              </a:rPr>
              <a:t>Supply Voltage Using YW robot Adapter</a:t>
            </a:r>
          </a:p>
          <a:p>
            <a:pPr marL="754922" indent="-742858">
              <a:spcBef>
                <a:spcPts val="750"/>
              </a:spcBef>
              <a:buAutoNum type="arabicPeriod"/>
              <a:tabLst>
                <a:tab pos="715557" algn="l"/>
                <a:tab pos="716191" algn="l"/>
              </a:tabLst>
            </a:pPr>
            <a:r>
              <a:rPr lang="en-US" sz="4000" spc="-10" dirty="0">
                <a:solidFill>
                  <a:srgbClr val="222222"/>
                </a:solidFill>
                <a:cs typeface="Calibri"/>
              </a:rPr>
              <a:t>Node- MCU(ESP8266) </a:t>
            </a:r>
          </a:p>
          <a:p>
            <a:pPr marL="754922" indent="-742858">
              <a:spcBef>
                <a:spcPts val="750"/>
              </a:spcBef>
              <a:buAutoNum type="arabicPeriod"/>
              <a:tabLst>
                <a:tab pos="715557" algn="l"/>
                <a:tab pos="716191" algn="l"/>
              </a:tabLst>
            </a:pPr>
            <a:r>
              <a:rPr lang="en-IN" sz="4000" spc="-10" dirty="0">
                <a:solidFill>
                  <a:srgbClr val="222222"/>
                </a:solidFill>
                <a:latin typeface="Calibri"/>
                <a:cs typeface="Calibri"/>
              </a:rPr>
              <a:t>IFTTT platform</a:t>
            </a:r>
            <a:endParaRPr lang="en-US" sz="4000" spc="-10" dirty="0">
              <a:solidFill>
                <a:srgbClr val="222222"/>
              </a:solidFill>
              <a:latin typeface="Calibri"/>
              <a:cs typeface="Calibri"/>
            </a:endParaRPr>
          </a:p>
          <a:p>
            <a:pPr marL="715557" indent="-703492">
              <a:spcBef>
                <a:spcPts val="750"/>
              </a:spcBef>
              <a:buAutoNum type="arabicPeriod"/>
              <a:tabLst>
                <a:tab pos="715557" algn="l"/>
                <a:tab pos="716191" algn="l"/>
              </a:tabLst>
            </a:pPr>
            <a:r>
              <a:rPr lang="en-US" sz="4000" spc="-10" dirty="0">
                <a:solidFill>
                  <a:srgbClr val="222222"/>
                </a:solidFill>
                <a:latin typeface="Calibri"/>
                <a:cs typeface="Calibri"/>
              </a:rPr>
              <a:t>Easy Coding (TURNOIT)</a:t>
            </a:r>
          </a:p>
        </p:txBody>
      </p:sp>
      <p:pic>
        <p:nvPicPr>
          <p:cNvPr id="1026" name="Picture 2" descr="Robocraze MQ2 Gas Sensor/Detector Module- Methane, Butane, LPG, Smoke Sensor  (Pack of 1) : Amazon.in: Industrial &amp;amp; Scientific">
            <a:extLst>
              <a:ext uri="{FF2B5EF4-FFF2-40B4-BE49-F238E27FC236}">
                <a16:creationId xmlns:a16="http://schemas.microsoft.com/office/drawing/2014/main" xmlns="" id="{306784B2-69C0-4CE7-980D-AF0725FB4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006" y="3392450"/>
            <a:ext cx="2304256"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IDE Reviews 2022: Details, Pricing, &amp;amp; Features | G2">
            <a:extLst>
              <a:ext uri="{FF2B5EF4-FFF2-40B4-BE49-F238E27FC236}">
                <a16:creationId xmlns:a16="http://schemas.microsoft.com/office/drawing/2014/main" xmlns="" id="{1E9D3ED2-4952-447C-B93B-CB0EA17CD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474" y="2384398"/>
            <a:ext cx="3495773" cy="18352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0CM Male To Male Breadboard Jumper Dupont 2.54MM 1P-1P Cable 40 Pcs">
            <a:extLst>
              <a:ext uri="{FF2B5EF4-FFF2-40B4-BE49-F238E27FC236}">
                <a16:creationId xmlns:a16="http://schemas.microsoft.com/office/drawing/2014/main" xmlns="" id="{410B2324-2A3D-4F69-831C-A0D1A86D5A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0050" y="3302038"/>
            <a:ext cx="2546157" cy="25461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asic Bread Board With Slot - 8.3*5.5 cm">
            <a:extLst>
              <a:ext uri="{FF2B5EF4-FFF2-40B4-BE49-F238E27FC236}">
                <a16:creationId xmlns:a16="http://schemas.microsoft.com/office/drawing/2014/main" xmlns="" id="{AD0CD9ED-70AE-48A9-9FDC-CF5D719732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6703" y="3087631"/>
            <a:ext cx="4560482" cy="30237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odeMCU (ESP8266 WiFi Programming &amp; Development Kit) – Future Electronics  Egypt">
            <a:extLst>
              <a:ext uri="{FF2B5EF4-FFF2-40B4-BE49-F238E27FC236}">
                <a16:creationId xmlns:a16="http://schemas.microsoft.com/office/drawing/2014/main" xmlns="" id="{8C0F3582-384E-4F64-90B1-A5D46E7370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200" y="629253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YwRobot Breadboard Power Supply">
            <a:extLst>
              <a:ext uri="{FF2B5EF4-FFF2-40B4-BE49-F238E27FC236}">
                <a16:creationId xmlns:a16="http://schemas.microsoft.com/office/drawing/2014/main" xmlns="" id="{3782366A-5219-4222-9050-F4A57B9281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3539" y="5651500"/>
            <a:ext cx="1676400" cy="2724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1766</TotalTime>
  <Words>887</Words>
  <Application>Microsoft Office PowerPoint</Application>
  <PresentationFormat>Custom</PresentationFormat>
  <Paragraphs>160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 change the world</vt:lpstr>
      <vt:lpstr>FUTURE SCOPE</vt:lpstr>
      <vt:lpstr>CONCLUSIONS </vt:lpstr>
      <vt:lpstr>                                                                                                                                                            Go, change the world</vt:lpstr>
      <vt:lpstr>Go, change the world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Rubleen Kaur Hanspal</dc:creator>
  <cp:lastModifiedBy>Sandhya Patil</cp:lastModifiedBy>
  <cp:revision>83</cp:revision>
  <dcterms:created xsi:type="dcterms:W3CDTF">2021-10-23T10:05:14Z</dcterms:created>
  <dcterms:modified xsi:type="dcterms:W3CDTF">2022-01-18T11:13:22Z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