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jpg"/>
  <Override PartName="/ppt/media/image8.jpg" ContentType="image/jpg"/>
  <Override PartName="/ppt/media/image10.jpg" ContentType="image/jpg"/>
  <Override PartName="/ppt/media/image1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258" r:id="rId3"/>
    <p:sldId id="288" r:id="rId4"/>
    <p:sldId id="289" r:id="rId5"/>
    <p:sldId id="290" r:id="rId6"/>
    <p:sldId id="291" r:id="rId7"/>
    <p:sldId id="292" r:id="rId8"/>
    <p:sldId id="293" r:id="rId9"/>
    <p:sldId id="311" r:id="rId10"/>
    <p:sldId id="294" r:id="rId11"/>
    <p:sldId id="310" r:id="rId12"/>
    <p:sldId id="298" r:id="rId13"/>
    <p:sldId id="299" r:id="rId14"/>
    <p:sldId id="307" r:id="rId15"/>
    <p:sldId id="308" r:id="rId16"/>
    <p:sldId id="309" r:id="rId17"/>
    <p:sldId id="301" r:id="rId18"/>
    <p:sldId id="302" r:id="rId19"/>
    <p:sldId id="303" r:id="rId20"/>
    <p:sldId id="304" r:id="rId21"/>
    <p:sldId id="305" r:id="rId22"/>
    <p:sldId id="300" r:id="rId23"/>
    <p:sldId id="296" r:id="rId24"/>
    <p:sldId id="297"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3" d="100"/>
          <a:sy n="83" d="100"/>
        </p:scale>
        <p:origin x="58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C9E5-FD10-46BA-8F2A-7835601131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E52234-48B1-46E4-9F1D-276208C2C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0CF742-A6A2-41FD-B472-3F2D5593DF9F}"/>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5" name="Footer Placeholder 4">
            <a:extLst>
              <a:ext uri="{FF2B5EF4-FFF2-40B4-BE49-F238E27FC236}">
                <a16:creationId xmlns:a16="http://schemas.microsoft.com/office/drawing/2014/main" id="{ADE46F5B-AF55-4671-AA99-3FAA120D1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3888D-2420-474E-A89F-7F4B5B66429C}"/>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160042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E362-25A3-4CCB-A718-50B7722DB8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8D6AD7-0D39-431D-BA91-4F7553934E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5CB03-71F5-450A-99D2-6ED2E941E8CE}"/>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5" name="Footer Placeholder 4">
            <a:extLst>
              <a:ext uri="{FF2B5EF4-FFF2-40B4-BE49-F238E27FC236}">
                <a16:creationId xmlns:a16="http://schemas.microsoft.com/office/drawing/2014/main" id="{F1B9EC57-4C85-451C-8291-5EC626375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7990B-4F9B-4A90-954B-C0C5CCBAFDA1}"/>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136156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E6B1B-D0AB-4F67-8C5B-9692EBA77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CCE6BA-F61D-43AB-88F8-5BA3EAAA6D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690C1-F8B9-417C-A4E5-9DBC16B15F0B}"/>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5" name="Footer Placeholder 4">
            <a:extLst>
              <a:ext uri="{FF2B5EF4-FFF2-40B4-BE49-F238E27FC236}">
                <a16:creationId xmlns:a16="http://schemas.microsoft.com/office/drawing/2014/main" id="{3FC072E3-B562-43C4-8634-934399596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99434-0038-4A75-A8CE-20E41793BB73}"/>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85536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7AEB-B10A-4A29-96DC-7F71918B92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2E95EE-43EC-4354-9AD9-E0F3B1B064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0BC1C-FAB2-44F3-A3E3-833101E1C46F}"/>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5" name="Footer Placeholder 4">
            <a:extLst>
              <a:ext uri="{FF2B5EF4-FFF2-40B4-BE49-F238E27FC236}">
                <a16:creationId xmlns:a16="http://schemas.microsoft.com/office/drawing/2014/main" id="{C679871E-AF46-4AF8-9429-E5D697F39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D8CBD-046A-4C72-BA17-52626B458F6D}"/>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100136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7124-40BA-42FB-BEAC-788B51FB0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B9393E-7A9C-4BC0-AB2E-25D4562B8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B0C2A2-FE01-41EB-AB95-C764BA35F137}"/>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5" name="Footer Placeholder 4">
            <a:extLst>
              <a:ext uri="{FF2B5EF4-FFF2-40B4-BE49-F238E27FC236}">
                <a16:creationId xmlns:a16="http://schemas.microsoft.com/office/drawing/2014/main" id="{4DF4A250-DEE8-4C07-8C82-E482AB12A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811AD-C977-48E2-919E-CFA917D011A9}"/>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218548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81E1-D40A-4BD1-8DA0-BA4B72322F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923FFC-F3F3-4C02-A987-46100E210A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88EE2B-7E30-4884-B9A7-AB16A57312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F95360-E0BD-4FA9-A8AF-2DBA01370763}"/>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6" name="Footer Placeholder 5">
            <a:extLst>
              <a:ext uri="{FF2B5EF4-FFF2-40B4-BE49-F238E27FC236}">
                <a16:creationId xmlns:a16="http://schemas.microsoft.com/office/drawing/2014/main" id="{3576871C-CCD8-46D3-9E31-8DCF7DF28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C137D2-F202-4CF0-AD82-64FE62391AE9}"/>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257364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1FD4-0E81-4542-86FC-BF184837E0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F579F9-31A6-4238-A287-E340E638F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7C7797-9F65-4436-A208-D3C9A8AF48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CD663E-54CA-4EE2-BC0C-9641F1E70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93E49A-E116-4358-9A1D-EC050CF056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367FCD-B6E8-4C61-9E1F-A58258B93E51}"/>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8" name="Footer Placeholder 7">
            <a:extLst>
              <a:ext uri="{FF2B5EF4-FFF2-40B4-BE49-F238E27FC236}">
                <a16:creationId xmlns:a16="http://schemas.microsoft.com/office/drawing/2014/main" id="{F13DD8AC-6D98-4C33-8B20-57293B998F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AFF2FE-9269-4B3B-9E29-D73B56AC6D53}"/>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94389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75E7-9323-4891-9FBE-019A9AA04F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26C988-D250-4E03-9832-9B4A6A21FA1F}"/>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4" name="Footer Placeholder 3">
            <a:extLst>
              <a:ext uri="{FF2B5EF4-FFF2-40B4-BE49-F238E27FC236}">
                <a16:creationId xmlns:a16="http://schemas.microsoft.com/office/drawing/2014/main" id="{75861A12-C372-466E-8725-000A7F63DC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DF5FA8-534F-4575-9C4D-BF32A1576356}"/>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347325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8F942D-FD72-472B-A9C9-B1A556473F3D}"/>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3" name="Footer Placeholder 2">
            <a:extLst>
              <a:ext uri="{FF2B5EF4-FFF2-40B4-BE49-F238E27FC236}">
                <a16:creationId xmlns:a16="http://schemas.microsoft.com/office/drawing/2014/main" id="{BF92045C-7966-4775-AE2E-450E649692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58D0D9-0484-4ECC-AE22-833C3F76F125}"/>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401034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F947-3D7E-4E66-B399-3784C7DBE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AD9D60-2AD9-4B6F-8E7E-3F0277D34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A75FD7-EE53-4C45-AAAD-657BA059D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DCBDBF-96D1-460F-9D17-BE8625B39F67}"/>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6" name="Footer Placeholder 5">
            <a:extLst>
              <a:ext uri="{FF2B5EF4-FFF2-40B4-BE49-F238E27FC236}">
                <a16:creationId xmlns:a16="http://schemas.microsoft.com/office/drawing/2014/main" id="{E921785D-4111-49E8-A483-3B2EA7DA3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7B7188-28A3-4BC5-9302-BC1A885F6F39}"/>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246725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CE71-D92B-4471-BAC1-0760C092E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7C4693-702E-47CB-B171-1BAED90C6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27502F-D715-4F6E-92E6-05310FCF5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9406E3-817B-46AF-954A-FFEF71F1F932}"/>
              </a:ext>
            </a:extLst>
          </p:cNvPr>
          <p:cNvSpPr>
            <a:spLocks noGrp="1"/>
          </p:cNvSpPr>
          <p:nvPr>
            <p:ph type="dt" sz="half" idx="10"/>
          </p:nvPr>
        </p:nvSpPr>
        <p:spPr/>
        <p:txBody>
          <a:bodyPr/>
          <a:lstStyle/>
          <a:p>
            <a:fld id="{270B29A4-6CA1-4CB4-92F3-0BE015E146FF}" type="datetimeFigureOut">
              <a:rPr lang="en-IN" smtClean="0"/>
              <a:t>28-12-2021</a:t>
            </a:fld>
            <a:endParaRPr lang="en-IN"/>
          </a:p>
        </p:txBody>
      </p:sp>
      <p:sp>
        <p:nvSpPr>
          <p:cNvPr id="6" name="Footer Placeholder 5">
            <a:extLst>
              <a:ext uri="{FF2B5EF4-FFF2-40B4-BE49-F238E27FC236}">
                <a16:creationId xmlns:a16="http://schemas.microsoft.com/office/drawing/2014/main" id="{12D1F34B-1140-4D89-85D4-F6D6F7FAA5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AB792A-2121-4808-9408-E021AD2AE04A}"/>
              </a:ext>
            </a:extLst>
          </p:cNvPr>
          <p:cNvSpPr>
            <a:spLocks noGrp="1"/>
          </p:cNvSpPr>
          <p:nvPr>
            <p:ph type="sldNum" sz="quarter" idx="12"/>
          </p:nvPr>
        </p:nvSpPr>
        <p:spPr/>
        <p:txBody>
          <a:bodyPr/>
          <a:lstStyle/>
          <a:p>
            <a:fld id="{4E1EAFE4-BC0B-4CE0-B5B3-D6F3DF0999B9}" type="slidenum">
              <a:rPr lang="en-IN" smtClean="0"/>
              <a:t>‹#›</a:t>
            </a:fld>
            <a:endParaRPr lang="en-IN"/>
          </a:p>
        </p:txBody>
      </p:sp>
    </p:spTree>
    <p:extLst>
      <p:ext uri="{BB962C8B-B14F-4D97-AF65-F5344CB8AC3E}">
        <p14:creationId xmlns:p14="http://schemas.microsoft.com/office/powerpoint/2010/main" val="222974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01AB13-F981-4AA3-9512-835633ACB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995C4C-CA68-4EC5-9A6F-F65A19757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2E3245-3F18-43AF-8811-1462A1EA6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B29A4-6CA1-4CB4-92F3-0BE015E146FF}" type="datetimeFigureOut">
              <a:rPr lang="en-IN" smtClean="0"/>
              <a:t>28-12-2021</a:t>
            </a:fld>
            <a:endParaRPr lang="en-IN"/>
          </a:p>
        </p:txBody>
      </p:sp>
      <p:sp>
        <p:nvSpPr>
          <p:cNvPr id="5" name="Footer Placeholder 4">
            <a:extLst>
              <a:ext uri="{FF2B5EF4-FFF2-40B4-BE49-F238E27FC236}">
                <a16:creationId xmlns:a16="http://schemas.microsoft.com/office/drawing/2014/main" id="{E5A839DD-FD23-4378-800C-90F4A7AC2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8ED331-9BE5-4E15-BECD-221A6C2AF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EAFE4-BC0B-4CE0-B5B3-D6F3DF0999B9}" type="slidenum">
              <a:rPr lang="en-IN" smtClean="0"/>
              <a:t>‹#›</a:t>
            </a:fld>
            <a:endParaRPr lang="en-IN"/>
          </a:p>
        </p:txBody>
      </p:sp>
    </p:spTree>
    <p:extLst>
      <p:ext uri="{BB962C8B-B14F-4D97-AF65-F5344CB8AC3E}">
        <p14:creationId xmlns:p14="http://schemas.microsoft.com/office/powerpoint/2010/main" val="342650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drive/folders/1O-Bh_RPszZeN5s6GgPX_OWFId7hPeDwI?usp=shar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638B-2F4B-4705-BE99-D06C8D89D8DA}"/>
              </a:ext>
            </a:extLst>
          </p:cNvPr>
          <p:cNvSpPr>
            <a:spLocks noGrp="1"/>
          </p:cNvSpPr>
          <p:nvPr>
            <p:ph type="ctrTitle"/>
          </p:nvPr>
        </p:nvSpPr>
        <p:spPr>
          <a:xfrm>
            <a:off x="498765" y="822036"/>
            <a:ext cx="11406908" cy="2606964"/>
          </a:xfrm>
        </p:spPr>
        <p:txBody>
          <a:bodyPr>
            <a:normAutofit/>
          </a:bodyPr>
          <a:lstStyle/>
          <a:p>
            <a:r>
              <a:rPr lang="en-IN" sz="5500" b="1" dirty="0">
                <a:solidFill>
                  <a:srgbClr val="C00000"/>
                </a:solidFill>
                <a:latin typeface="Courier New" panose="02070309020205020404" pitchFamily="49" charset="0"/>
                <a:cs typeface="Courier New" panose="02070309020205020404" pitchFamily="49" charset="0"/>
              </a:rPr>
              <a:t>“ALGORITHMS FOR VLSI CAD”</a:t>
            </a:r>
            <a:br>
              <a:rPr lang="en-US" sz="5500" b="1" dirty="0">
                <a:solidFill>
                  <a:srgbClr val="C00000"/>
                </a:solidFill>
                <a:latin typeface="Courier New" panose="02070309020205020404" pitchFamily="49" charset="0"/>
                <a:cs typeface="Courier New" panose="02070309020205020404" pitchFamily="49" charset="0"/>
              </a:rPr>
            </a:br>
            <a:endParaRPr lang="en-IN" sz="5500" dirty="0">
              <a:solidFill>
                <a:srgbClr val="C00000"/>
              </a:solidFill>
            </a:endParaRPr>
          </a:p>
        </p:txBody>
      </p:sp>
      <p:sp>
        <p:nvSpPr>
          <p:cNvPr id="3" name="Subtitle 2">
            <a:extLst>
              <a:ext uri="{FF2B5EF4-FFF2-40B4-BE49-F238E27FC236}">
                <a16:creationId xmlns:a16="http://schemas.microsoft.com/office/drawing/2014/main" id="{F451248C-1B30-41ED-8661-4321733AA3D5}"/>
              </a:ext>
            </a:extLst>
          </p:cNvPr>
          <p:cNvSpPr>
            <a:spLocks noGrp="1"/>
          </p:cNvSpPr>
          <p:nvPr>
            <p:ph type="subTitle" idx="1"/>
          </p:nvPr>
        </p:nvSpPr>
        <p:spPr>
          <a:xfrm>
            <a:off x="711200" y="3602038"/>
            <a:ext cx="9956800" cy="1655762"/>
          </a:xfrm>
        </p:spPr>
        <p:txBody>
          <a:bodyPr>
            <a:normAutofit/>
          </a:bodyPr>
          <a:lstStyle/>
          <a:p>
            <a:pPr algn="l"/>
            <a:r>
              <a:rPr lang="en-US" sz="2800" b="1" dirty="0">
                <a:solidFill>
                  <a:srgbClr val="C00000"/>
                </a:solidFill>
                <a:latin typeface="Courier New" panose="02070309020205020404" pitchFamily="49" charset="0"/>
                <a:cs typeface="Courier New" panose="02070309020205020404" pitchFamily="49" charset="0"/>
              </a:rPr>
              <a:t>   Name    : Shikhar Saxena</a:t>
            </a:r>
          </a:p>
          <a:p>
            <a:pPr algn="l"/>
            <a:r>
              <a:rPr lang="en-US" sz="2800" b="1" dirty="0">
                <a:solidFill>
                  <a:srgbClr val="C00000"/>
                </a:solidFill>
                <a:latin typeface="Courier New" panose="02070309020205020404" pitchFamily="49" charset="0"/>
                <a:cs typeface="Courier New" panose="02070309020205020404" pitchFamily="49" charset="0"/>
              </a:rPr>
              <a:t>   Roll No : MCS21007 </a:t>
            </a:r>
            <a:endParaRPr lang="en-IN" sz="2800"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238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8FB6-60BE-4B70-A691-1BCACD420605}"/>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Algorithm Used For Routing In VLSI</a:t>
            </a:r>
            <a:endParaRPr lang="en-IN" sz="4000" dirty="0">
              <a:solidFill>
                <a:schemeClr val="accent6"/>
              </a:solidFill>
            </a:endParaRPr>
          </a:p>
        </p:txBody>
      </p:sp>
      <p:sp>
        <p:nvSpPr>
          <p:cNvPr id="3" name="Content Placeholder 2">
            <a:extLst>
              <a:ext uri="{FF2B5EF4-FFF2-40B4-BE49-F238E27FC236}">
                <a16:creationId xmlns:a16="http://schemas.microsoft.com/office/drawing/2014/main" id="{E1CACCB4-D1BA-4674-8EB5-2C2E36D171D7}"/>
              </a:ext>
            </a:extLst>
          </p:cNvPr>
          <p:cNvSpPr>
            <a:spLocks noGrp="1"/>
          </p:cNvSpPr>
          <p:nvPr>
            <p:ph idx="1"/>
          </p:nvPr>
        </p:nvSpPr>
        <p:spPr/>
        <p:txBody>
          <a:bodyPr>
            <a:normAutofit/>
          </a:bodyPr>
          <a:lstStyle/>
          <a:p>
            <a:r>
              <a:rPr lang="en-US" sz="2400" u="sng" dirty="0">
                <a:latin typeface="Times New Roman" panose="02020603050405020304" pitchFamily="18" charset="0"/>
                <a:cs typeface="Times New Roman" panose="02020603050405020304" pitchFamily="18" charset="0"/>
              </a:rPr>
              <a:t>Depth First Search</a:t>
            </a:r>
            <a:r>
              <a:rPr lang="en-US" sz="2400" dirty="0">
                <a:latin typeface="Times New Roman" panose="02020603050405020304" pitchFamily="18" charset="0"/>
                <a:cs typeface="Times New Roman" panose="02020603050405020304" pitchFamily="18" charset="0"/>
              </a:rPr>
              <a:t>:	</a:t>
            </a:r>
          </a:p>
          <a:p>
            <a:pPr marL="534988">
              <a:buFont typeface="Wingdings" panose="05000000000000000000" pitchFamily="2" charset="2"/>
              <a:buChar char="Ø"/>
              <a:tabLst>
                <a:tab pos="442913" algn="l"/>
                <a:tab pos="628650" algn="l"/>
              </a:tabLst>
            </a:pPr>
            <a:r>
              <a:rPr lang="en-US" sz="2400" dirty="0">
                <a:latin typeface="Times New Roman" panose="02020603050405020304" pitchFamily="18" charset="0"/>
                <a:cs typeface="Times New Roman" panose="02020603050405020304" pitchFamily="18" charset="0"/>
              </a:rPr>
              <a:t>Depth-first search is an algorithm for traversing or searching tree or graph data structures. The algorithm starts at the root node (selecting some arbitrary node as the root node in the case of a graph) and explores as far as possible along each branch before backtracking. </a:t>
            </a:r>
          </a:p>
          <a:p>
            <a:pPr marL="534988">
              <a:buFont typeface="Wingdings" panose="05000000000000000000" pitchFamily="2" charset="2"/>
              <a:buChar char="Ø"/>
              <a:tabLst>
                <a:tab pos="442913" algn="l"/>
                <a:tab pos="628650" algn="l"/>
              </a:tabLst>
            </a:pPr>
            <a:r>
              <a:rPr lang="en-US" sz="2400" dirty="0">
                <a:latin typeface="Times New Roman" panose="02020603050405020304" pitchFamily="18" charset="0"/>
                <a:cs typeface="Times New Roman" panose="02020603050405020304" pitchFamily="18" charset="0"/>
              </a:rPr>
              <a:t>The Basic idea is to start from the root or any arbitrary node and mark the node and move to the adjacent unmarked node and continue this loop until there is no unmarked adjacent node. Then backtrack and check for other unmarked nodes and traverse them. Finally, print the nodes in the path.</a:t>
            </a:r>
          </a:p>
          <a:p>
            <a:pPr marL="534988">
              <a:buFont typeface="Wingdings" panose="05000000000000000000" pitchFamily="2" charset="2"/>
              <a:buChar char="Ø"/>
              <a:tabLst>
                <a:tab pos="442913" algn="l"/>
                <a:tab pos="628650" algn="l"/>
              </a:tabLst>
            </a:pPr>
            <a:r>
              <a:rPr lang="en-US" sz="2400" dirty="0">
                <a:latin typeface="Times New Roman" panose="02020603050405020304" pitchFamily="18" charset="0"/>
                <a:cs typeface="Times New Roman" panose="02020603050405020304" pitchFamily="18" charset="0"/>
              </a:rPr>
              <a:t>Mainly used to find any solution when cost is not an issue.</a:t>
            </a:r>
            <a:r>
              <a:rPr lang="en-IN" sz="2400" dirty="0">
                <a:latin typeface="Times New Roman" panose="02020603050405020304" pitchFamily="18" charset="0"/>
                <a:cs typeface="Times New Roman" panose="02020603050405020304" pitchFamily="18" charset="0"/>
              </a:rPr>
              <a:t> [Ex: FPGA detailed routing – cost generally determined at the global routing phase]</a:t>
            </a:r>
          </a:p>
        </p:txBody>
      </p:sp>
    </p:spTree>
    <p:extLst>
      <p:ext uri="{BB962C8B-B14F-4D97-AF65-F5344CB8AC3E}">
        <p14:creationId xmlns:p14="http://schemas.microsoft.com/office/powerpoint/2010/main" val="146100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E707-C2BE-461F-848C-C5311266ECB9}"/>
              </a:ext>
            </a:extLst>
          </p:cNvPr>
          <p:cNvSpPr>
            <a:spLocks noGrp="1"/>
          </p:cNvSpPr>
          <p:nvPr>
            <p:ph type="title"/>
          </p:nvPr>
        </p:nvSpPr>
        <p:spPr/>
        <p:txBody>
          <a:bodyPr/>
          <a:lstStyle/>
          <a:p>
            <a:r>
              <a:rPr lang="en-US" sz="4000" b="1" u="sng" dirty="0">
                <a:solidFill>
                  <a:schemeClr val="accent6"/>
                </a:solidFill>
                <a:latin typeface="Times New Roman" panose="02020603050405020304" pitchFamily="18" charset="0"/>
                <a:cs typeface="Times New Roman" panose="02020603050405020304" pitchFamily="18" charset="0"/>
              </a:rPr>
              <a:t>DFS Algorithm</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3E3309-5C02-4F3C-A8E6-BAAAE2436946}"/>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SET STATUS = 1 (ready state) for each node in G</a:t>
            </a:r>
          </a:p>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Push the starting node A on the stack and set its STATUS = 2 (waiting state)</a:t>
            </a:r>
          </a:p>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Repeat Steps 4 and 5 until STACK is empty</a:t>
            </a:r>
          </a:p>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Pop the top node N. Process it and set its STATUS = 3 (processed state)</a:t>
            </a:r>
          </a:p>
          <a:p>
            <a:r>
              <a:rPr lang="en-US" sz="2400" b="1" dirty="0">
                <a:latin typeface="Times New Roman" panose="02020603050405020304" pitchFamily="18" charset="0"/>
                <a:cs typeface="Times New Roman" panose="02020603050405020304" pitchFamily="18" charset="0"/>
              </a:rPr>
              <a:t>Step 5:</a:t>
            </a:r>
            <a:r>
              <a:rPr lang="en-US" sz="2400" dirty="0">
                <a:latin typeface="Times New Roman" panose="02020603050405020304" pitchFamily="18" charset="0"/>
                <a:cs typeface="Times New Roman" panose="02020603050405020304" pitchFamily="18" charset="0"/>
              </a:rPr>
              <a:t> Push on the stack all the </a:t>
            </a:r>
            <a:r>
              <a:rPr lang="en-US" sz="2400" dirty="0" err="1">
                <a:latin typeface="Times New Roman" panose="02020603050405020304" pitchFamily="18" charset="0"/>
                <a:cs typeface="Times New Roman" panose="02020603050405020304" pitchFamily="18" charset="0"/>
              </a:rPr>
              <a:t>neighbours</a:t>
            </a:r>
            <a:r>
              <a:rPr lang="en-US" sz="2400" dirty="0">
                <a:latin typeface="Times New Roman" panose="02020603050405020304" pitchFamily="18" charset="0"/>
                <a:cs typeface="Times New Roman" panose="02020603050405020304" pitchFamily="18" charset="0"/>
              </a:rPr>
              <a:t> of N that are in the ready state (whose STATUS = 1) and set their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STATUS = 2 (waiting state)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[END OF LOOP]</a:t>
            </a:r>
          </a:p>
          <a:p>
            <a:r>
              <a:rPr lang="en-US" sz="2400" b="1" dirty="0">
                <a:latin typeface="Times New Roman" panose="02020603050405020304" pitchFamily="18" charset="0"/>
                <a:cs typeface="Times New Roman" panose="02020603050405020304" pitchFamily="18" charset="0"/>
              </a:rPr>
              <a:t>Step 6:</a:t>
            </a:r>
            <a:r>
              <a:rPr lang="en-US" sz="2400" dirty="0">
                <a:latin typeface="Times New Roman" panose="02020603050405020304" pitchFamily="18" charset="0"/>
                <a:cs typeface="Times New Roman" panose="02020603050405020304" pitchFamily="18" charset="0"/>
              </a:rPr>
              <a:t> EXIT</a:t>
            </a:r>
          </a:p>
          <a:p>
            <a:pPr fontAlgn="base"/>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86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C4C4-550A-420E-91FB-13A942497F6F}"/>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Machine Learning for VLSI CAD: A Case Study in On-Chip Power Grid Design</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23FD7B-88ED-48C6-A8AC-CEB9D8A64215}"/>
              </a:ext>
            </a:extLst>
          </p:cNvPr>
          <p:cNvSpPr>
            <a:spLocks noGrp="1"/>
          </p:cNvSpPr>
          <p:nvPr>
            <p:ph idx="1"/>
          </p:nvPr>
        </p:nvSpPr>
        <p:spPr/>
        <p:txBody>
          <a:bodyPr>
            <a:noAutofit/>
          </a:bodyPr>
          <a:lstStyle/>
          <a:p>
            <a:r>
              <a:rPr lang="en-US" sz="2400" spc="-5" dirty="0">
                <a:latin typeface="Times New Roman" panose="02020603050405020304" pitchFamily="18" charset="0"/>
                <a:cs typeface="Times New Roman" panose="02020603050405020304" pitchFamily="18" charset="0"/>
              </a:rPr>
              <a:t>Modern</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VLSI</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size</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complexity</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keeps</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increasing.</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spc="-5" dirty="0">
                <a:latin typeface="Times New Roman" panose="02020603050405020304" pitchFamily="18" charset="0"/>
                <a:cs typeface="Times New Roman" panose="02020603050405020304" pitchFamily="18" charset="0"/>
              </a:rPr>
              <a:t>Power</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grid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interconnects</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are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designed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floor planning</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stage.</a:t>
            </a:r>
            <a:endParaRPr lang="en-US" sz="2400" dirty="0">
              <a:latin typeface="Times New Roman" panose="02020603050405020304" pitchFamily="18" charset="0"/>
              <a:cs typeface="Times New Roman" panose="02020603050405020304" pitchFamily="18" charset="0"/>
            </a:endParaRPr>
          </a:p>
          <a:p>
            <a:r>
              <a:rPr lang="en-US" sz="2400" spc="-5" dirty="0">
                <a:latin typeface="Times New Roman" panose="02020603050405020304" pitchFamily="18" charset="0"/>
                <a:cs typeface="Times New Roman" panose="02020603050405020304" pitchFamily="18" charset="0"/>
              </a:rPr>
              <a:t>Power</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Planning </a:t>
            </a:r>
            <a:r>
              <a:rPr lang="en-US" sz="2400" spc="-5" dirty="0">
                <a:latin typeface="Times New Roman" panose="02020603050405020304" pitchFamily="18" charset="0"/>
                <a:cs typeface="Times New Roman" panose="02020603050405020304" pitchFamily="18" charset="0"/>
              </a:rPr>
              <a:t>plays a</a:t>
            </a:r>
            <a:r>
              <a:rPr lang="en-US" sz="2400" spc="-10" dirty="0">
                <a:latin typeface="Times New Roman" panose="02020603050405020304" pitchFamily="18" charset="0"/>
                <a:cs typeface="Times New Roman" panose="02020603050405020304" pitchFamily="18" charset="0"/>
              </a:rPr>
              <a:t> central</a:t>
            </a:r>
            <a:r>
              <a:rPr lang="en-US" sz="2400" spc="-5" dirty="0">
                <a:latin typeface="Times New Roman" panose="02020603050405020304" pitchFamily="18" charset="0"/>
                <a:cs typeface="Times New Roman" panose="02020603050405020304" pitchFamily="18" charset="0"/>
              </a:rPr>
              <a:t> role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a:t>
            </a:r>
            <a:r>
              <a:rPr lang="en-US" sz="2400" spc="-10" dirty="0">
                <a:latin typeface="Times New Roman" panose="02020603050405020304" pitchFamily="18" charset="0"/>
                <a:cs typeface="Times New Roman" panose="02020603050405020304" pitchFamily="18" charset="0"/>
              </a:rPr>
              <a:t> the</a:t>
            </a:r>
            <a:r>
              <a:rPr lang="en-US" sz="2400" spc="-5" dirty="0">
                <a:latin typeface="Times New Roman" panose="02020603050405020304" pitchFamily="18" charset="0"/>
                <a:cs typeface="Times New Roman" panose="02020603050405020304" pitchFamily="18" charset="0"/>
              </a:rPr>
              <a:t> design</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flow.</a:t>
            </a:r>
            <a:endParaRPr lang="en-US" sz="2400" dirty="0">
              <a:latin typeface="Times New Roman" panose="02020603050405020304" pitchFamily="18" charset="0"/>
              <a:cs typeface="Times New Roman" panose="02020603050405020304" pitchFamily="18" charset="0"/>
            </a:endParaRPr>
          </a:p>
          <a:p>
            <a:pPr marL="609600" indent="-342900">
              <a:lnSpc>
                <a:spcPct val="100000"/>
              </a:lnSpc>
              <a:spcBef>
                <a:spcPts val="16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Significant</a:t>
            </a:r>
            <a:r>
              <a:rPr lang="en-US" sz="2400" spc="-5" dirty="0">
                <a:latin typeface="Times New Roman" panose="02020603050405020304" pitchFamily="18" charset="0"/>
                <a:cs typeface="Times New Roman" panose="02020603050405020304" pitchFamily="18" charset="0"/>
              </a:rPr>
              <a:t> impact</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on</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design</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closure.</a:t>
            </a:r>
            <a:endParaRPr lang="en-US" sz="2400" dirty="0">
              <a:latin typeface="Times New Roman" panose="02020603050405020304" pitchFamily="18" charset="0"/>
              <a:cs typeface="Times New Roman" panose="02020603050405020304" pitchFamily="18" charset="0"/>
            </a:endParaRPr>
          </a:p>
          <a:p>
            <a:pPr marL="609600" indent="-342900">
              <a:lnSpc>
                <a:spcPct val="100000"/>
              </a:lnSpc>
              <a:spcBef>
                <a:spcPts val="160"/>
              </a:spcBef>
              <a:buFont typeface="Wingdings" panose="05000000000000000000" pitchFamily="2" charset="2"/>
              <a:buChar char="Ø"/>
            </a:pPr>
            <a:r>
              <a:rPr lang="en-US" sz="2400" spc="10" dirty="0">
                <a:latin typeface="Times New Roman" panose="02020603050405020304" pitchFamily="18" charset="0"/>
                <a:cs typeface="Times New Roman" panose="02020603050405020304" pitchFamily="18" charset="0"/>
              </a:rPr>
              <a:t>Check </a:t>
            </a:r>
            <a:r>
              <a:rPr lang="en-US" sz="2400" spc="-5" dirty="0">
                <a:latin typeface="Times New Roman" panose="02020603050405020304" pitchFamily="18" charset="0"/>
                <a:cs typeface="Times New Roman" panose="02020603050405020304" pitchFamily="18" charset="0"/>
              </a:rPr>
              <a:t>and satisfy </a:t>
            </a:r>
            <a:r>
              <a:rPr lang="en-US" sz="2400" spc="-10" dirty="0">
                <a:latin typeface="Times New Roman" panose="02020603050405020304" pitchFamily="18" charset="0"/>
                <a:cs typeface="Times New Roman" panose="02020603050405020304" pitchFamily="18" charset="0"/>
              </a:rPr>
              <a:t>IR </a:t>
            </a:r>
            <a:r>
              <a:rPr lang="en-US" sz="2400" spc="-5" dirty="0">
                <a:latin typeface="Times New Roman" panose="02020603050405020304" pitchFamily="18" charset="0"/>
                <a:cs typeface="Times New Roman" panose="02020603050405020304" pitchFamily="18" charset="0"/>
              </a:rPr>
              <a:t>drop and Electromigration margin. </a:t>
            </a:r>
          </a:p>
          <a:p>
            <a:pPr marL="609600" indent="-342900">
              <a:lnSpc>
                <a:spcPct val="100000"/>
              </a:lnSpc>
              <a:spcBef>
                <a:spcPts val="160"/>
              </a:spcBef>
              <a:buFont typeface="Wingdings" panose="05000000000000000000" pitchFamily="2" charset="2"/>
              <a:buChar char="Ø"/>
            </a:pPr>
            <a:r>
              <a:rPr lang="en-US" sz="2400" spc="10" dirty="0">
                <a:latin typeface="Times New Roman" panose="02020603050405020304" pitchFamily="18" charset="0"/>
                <a:cs typeface="Times New Roman" panose="02020603050405020304" pitchFamily="18" charset="0"/>
              </a:rPr>
              <a:t>Ensure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reliability of</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chip/power grid.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object 24">
            <a:extLst>
              <a:ext uri="{FF2B5EF4-FFF2-40B4-BE49-F238E27FC236}">
                <a16:creationId xmlns:a16="http://schemas.microsoft.com/office/drawing/2014/main" id="{686F3F80-4455-4AF7-A024-EE26DAFB39AA}"/>
              </a:ext>
            </a:extLst>
          </p:cNvPr>
          <p:cNvPicPr/>
          <p:nvPr/>
        </p:nvPicPr>
        <p:blipFill>
          <a:blip r:embed="rId2" cstate="print"/>
          <a:stretch>
            <a:fillRect/>
          </a:stretch>
        </p:blipFill>
        <p:spPr>
          <a:xfrm>
            <a:off x="1231315" y="2338197"/>
            <a:ext cx="1772640" cy="1316164"/>
          </a:xfrm>
          <a:prstGeom prst="rect">
            <a:avLst/>
          </a:prstGeom>
        </p:spPr>
      </p:pic>
      <p:pic>
        <p:nvPicPr>
          <p:cNvPr id="5" name="object 26">
            <a:extLst>
              <a:ext uri="{FF2B5EF4-FFF2-40B4-BE49-F238E27FC236}">
                <a16:creationId xmlns:a16="http://schemas.microsoft.com/office/drawing/2014/main" id="{B0F7C5F9-0317-47F7-9A2A-1366C3CBD833}"/>
              </a:ext>
            </a:extLst>
          </p:cNvPr>
          <p:cNvPicPr/>
          <p:nvPr/>
        </p:nvPicPr>
        <p:blipFill>
          <a:blip r:embed="rId3" cstate="print"/>
          <a:stretch>
            <a:fillRect/>
          </a:stretch>
        </p:blipFill>
        <p:spPr>
          <a:xfrm>
            <a:off x="3914038" y="2340356"/>
            <a:ext cx="1771205" cy="1314005"/>
          </a:xfrm>
          <a:prstGeom prst="rect">
            <a:avLst/>
          </a:prstGeom>
        </p:spPr>
      </p:pic>
      <p:pic>
        <p:nvPicPr>
          <p:cNvPr id="6" name="object 25">
            <a:extLst>
              <a:ext uri="{FF2B5EF4-FFF2-40B4-BE49-F238E27FC236}">
                <a16:creationId xmlns:a16="http://schemas.microsoft.com/office/drawing/2014/main" id="{ACE3DD8A-9311-47FD-81B8-E966F277A6EF}"/>
              </a:ext>
            </a:extLst>
          </p:cNvPr>
          <p:cNvPicPr/>
          <p:nvPr/>
        </p:nvPicPr>
        <p:blipFill>
          <a:blip r:embed="rId4" cstate="print"/>
          <a:stretch>
            <a:fillRect/>
          </a:stretch>
        </p:blipFill>
        <p:spPr>
          <a:xfrm>
            <a:off x="6595326" y="2363762"/>
            <a:ext cx="1952282" cy="1290599"/>
          </a:xfrm>
          <a:prstGeom prst="rect">
            <a:avLst/>
          </a:prstGeom>
        </p:spPr>
      </p:pic>
      <p:sp>
        <p:nvSpPr>
          <p:cNvPr id="7" name="TextBox 6">
            <a:extLst>
              <a:ext uri="{FF2B5EF4-FFF2-40B4-BE49-F238E27FC236}">
                <a16:creationId xmlns:a16="http://schemas.microsoft.com/office/drawing/2014/main" id="{826CE6C8-39B6-4C5E-82B2-2A10D0B6F7D9}"/>
              </a:ext>
            </a:extLst>
          </p:cNvPr>
          <p:cNvSpPr txBox="1"/>
          <p:nvPr/>
        </p:nvSpPr>
        <p:spPr>
          <a:xfrm>
            <a:off x="1231315" y="3654361"/>
            <a:ext cx="1952282" cy="369332"/>
          </a:xfrm>
          <a:prstGeom prst="rect">
            <a:avLst/>
          </a:prstGeom>
          <a:noFill/>
        </p:spPr>
        <p:txBody>
          <a:bodyPr wrap="square" rtlCol="0">
            <a:spAutoFit/>
          </a:bodyPr>
          <a:lstStyle/>
          <a:p>
            <a:r>
              <a:rPr lang="en-US" dirty="0"/>
              <a:t>IBM Power7 – 1.2B</a:t>
            </a:r>
            <a:endParaRPr lang="en-IN" dirty="0"/>
          </a:p>
        </p:txBody>
      </p:sp>
      <p:sp>
        <p:nvSpPr>
          <p:cNvPr id="9" name="TextBox 8">
            <a:extLst>
              <a:ext uri="{FF2B5EF4-FFF2-40B4-BE49-F238E27FC236}">
                <a16:creationId xmlns:a16="http://schemas.microsoft.com/office/drawing/2014/main" id="{7D6C3F69-1587-492D-AE2A-9A0EB6FA6D56}"/>
              </a:ext>
            </a:extLst>
          </p:cNvPr>
          <p:cNvSpPr txBox="1"/>
          <p:nvPr/>
        </p:nvSpPr>
        <p:spPr>
          <a:xfrm>
            <a:off x="3914038" y="3654361"/>
            <a:ext cx="1771205" cy="369332"/>
          </a:xfrm>
          <a:prstGeom prst="rect">
            <a:avLst/>
          </a:prstGeom>
          <a:noFill/>
        </p:spPr>
        <p:txBody>
          <a:bodyPr wrap="square" rtlCol="0">
            <a:spAutoFit/>
          </a:bodyPr>
          <a:lstStyle/>
          <a:p>
            <a:r>
              <a:rPr lang="en-US" dirty="0"/>
              <a:t>Apple A13 – 8.5B</a:t>
            </a:r>
            <a:endParaRPr lang="en-IN" dirty="0"/>
          </a:p>
        </p:txBody>
      </p:sp>
      <p:sp>
        <p:nvSpPr>
          <p:cNvPr id="14" name="TextBox 13">
            <a:extLst>
              <a:ext uri="{FF2B5EF4-FFF2-40B4-BE49-F238E27FC236}">
                <a16:creationId xmlns:a16="http://schemas.microsoft.com/office/drawing/2014/main" id="{6A5B4C79-8C25-4D13-AA0B-6837A281367C}"/>
              </a:ext>
            </a:extLst>
          </p:cNvPr>
          <p:cNvSpPr txBox="1"/>
          <p:nvPr/>
        </p:nvSpPr>
        <p:spPr>
          <a:xfrm>
            <a:off x="6595326" y="3654361"/>
            <a:ext cx="2106714" cy="369332"/>
          </a:xfrm>
          <a:prstGeom prst="rect">
            <a:avLst/>
          </a:prstGeom>
          <a:noFill/>
        </p:spPr>
        <p:txBody>
          <a:bodyPr wrap="square" rtlCol="0">
            <a:spAutoFit/>
          </a:bodyPr>
          <a:lstStyle/>
          <a:p>
            <a:r>
              <a:rPr lang="en-US" dirty="0"/>
              <a:t>NVIDIA XAVIER – 9B</a:t>
            </a:r>
            <a:endParaRPr lang="en-IN" dirty="0"/>
          </a:p>
        </p:txBody>
      </p:sp>
    </p:spTree>
    <p:extLst>
      <p:ext uri="{BB962C8B-B14F-4D97-AF65-F5344CB8AC3E}">
        <p14:creationId xmlns:p14="http://schemas.microsoft.com/office/powerpoint/2010/main" val="178692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066D-108B-4FDE-A23A-64E69C7EAA9C}"/>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Power Grid Design Challenges</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1E8236-2202-401D-8B46-B6B5534A41A3}"/>
              </a:ext>
            </a:extLst>
          </p:cNvPr>
          <p:cNvSpPr>
            <a:spLocks noGrp="1"/>
          </p:cNvSpPr>
          <p:nvPr>
            <p:ph idx="1"/>
          </p:nvPr>
        </p:nvSpPr>
        <p:spPr/>
        <p:txBody>
          <a:bodyPr>
            <a:normAutofit/>
          </a:bodyPr>
          <a:lstStyle/>
          <a:p>
            <a:r>
              <a:rPr lang="en-US" sz="2400" spc="-10" dirty="0">
                <a:latin typeface="Times New Roman" panose="02020603050405020304" pitchFamily="18" charset="0"/>
                <a:cs typeface="Times New Roman" panose="02020603050405020304" pitchFamily="18" charset="0"/>
              </a:rPr>
              <a:t>Large</a:t>
            </a:r>
            <a:r>
              <a:rPr lang="en-US" sz="2400" spc="-5" dirty="0">
                <a:latin typeface="Times New Roman" panose="02020603050405020304" pitchFamily="18" charset="0"/>
                <a:cs typeface="Times New Roman" panose="02020603050405020304" pitchFamily="18" charset="0"/>
              </a:rPr>
              <a:t> size of </a:t>
            </a:r>
            <a:r>
              <a:rPr lang="en-US" sz="2400" spc="-10" dirty="0">
                <a:latin typeface="Times New Roman" panose="02020603050405020304" pitchFamily="18" charset="0"/>
                <a:cs typeface="Times New Roman" panose="02020603050405020304" pitchFamily="18" charset="0"/>
              </a:rPr>
              <a:t>power</a:t>
            </a:r>
            <a:r>
              <a:rPr lang="en-US" sz="2400" dirty="0">
                <a:latin typeface="Times New Roman" panose="02020603050405020304" pitchFamily="18" charset="0"/>
                <a:cs typeface="Times New Roman" panose="02020603050405020304" pitchFamily="18" charset="0"/>
              </a:rPr>
              <a:t> grid</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circuit with increase in</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complexity.</a:t>
            </a:r>
          </a:p>
          <a:p>
            <a:r>
              <a:rPr lang="en-US" sz="2400" spc="-5" dirty="0">
                <a:latin typeface="Times New Roman" panose="02020603050405020304" pitchFamily="18" charset="0"/>
                <a:cs typeface="Times New Roman" panose="02020603050405020304" pitchFamily="18" charset="0"/>
              </a:rPr>
              <a:t>IR</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drop</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violations</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occur.</a:t>
            </a:r>
            <a:endParaRPr lang="en-US" sz="2400" dirty="0">
              <a:latin typeface="Times New Roman" panose="02020603050405020304" pitchFamily="18" charset="0"/>
              <a:cs typeface="Times New Roman" panose="02020603050405020304" pitchFamily="18" charset="0"/>
            </a:endParaRPr>
          </a:p>
          <a:p>
            <a:r>
              <a:rPr lang="en-US" sz="2400" spc="-5" dirty="0">
                <a:latin typeface="Times New Roman" panose="02020603050405020304" pitchFamily="18" charset="0"/>
                <a:cs typeface="Times New Roman" panose="02020603050405020304" pitchFamily="18" charset="0"/>
              </a:rPr>
              <a:t>Suffers</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from</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Electromigration</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violation.</a:t>
            </a:r>
            <a:endParaRPr lang="en-US" sz="2400" dirty="0">
              <a:latin typeface="Times New Roman" panose="02020603050405020304" pitchFamily="18" charset="0"/>
              <a:cs typeface="Times New Roman" panose="02020603050405020304" pitchFamily="18" charset="0"/>
            </a:endParaRPr>
          </a:p>
          <a:p>
            <a:r>
              <a:rPr lang="en-US" sz="2400" spc="-5" dirty="0">
                <a:latin typeface="Times New Roman" panose="02020603050405020304" pitchFamily="18" charset="0"/>
                <a:cs typeface="Times New Roman" panose="02020603050405020304" pitchFamily="18" charset="0"/>
              </a:rPr>
              <a:t>IR</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drop </a:t>
            </a:r>
            <a:r>
              <a:rPr lang="en-US" sz="2400" spc="-10" dirty="0">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Electromigration</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margin should</a:t>
            </a:r>
            <a:r>
              <a:rPr lang="en-US" sz="2400" spc="-10" dirty="0">
                <a:latin typeface="Times New Roman" panose="02020603050405020304" pitchFamily="18" charset="0"/>
                <a:cs typeface="Times New Roman" panose="02020603050405020304" pitchFamily="18" charset="0"/>
              </a:rPr>
              <a:t> be</a:t>
            </a:r>
            <a:r>
              <a:rPr lang="en-US" sz="2400" spc="-5" dirty="0">
                <a:latin typeface="Times New Roman" panose="02020603050405020304" pitchFamily="18" charset="0"/>
                <a:cs typeface="Times New Roman" panose="02020603050405020304" pitchFamily="18" charset="0"/>
              </a:rPr>
              <a:t> ensured.</a:t>
            </a:r>
            <a:endParaRPr lang="en-US" sz="2400" dirty="0">
              <a:latin typeface="Times New Roman" panose="02020603050405020304" pitchFamily="18" charset="0"/>
              <a:cs typeface="Times New Roman" panose="02020603050405020304" pitchFamily="18" charset="0"/>
            </a:endParaRPr>
          </a:p>
          <a:p>
            <a:r>
              <a:rPr lang="en-US" sz="2400" spc="-5" dirty="0">
                <a:latin typeface="Times New Roman" panose="02020603050405020304" pitchFamily="18" charset="0"/>
                <a:cs typeface="Times New Roman" panose="02020603050405020304" pitchFamily="18" charset="0"/>
              </a:rPr>
              <a:t>Optimal</a:t>
            </a:r>
            <a:r>
              <a:rPr lang="en-US" sz="2400" spc="-10" dirty="0">
                <a:latin typeface="Times New Roman" panose="02020603050405020304" pitchFamily="18" charset="0"/>
                <a:cs typeface="Times New Roman" panose="02020603050405020304" pitchFamily="18" charset="0"/>
              </a:rPr>
              <a:t> design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point</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should</a:t>
            </a:r>
            <a:r>
              <a:rPr lang="en-US" sz="2400" spc="-10" dirty="0">
                <a:latin typeface="Times New Roman" panose="02020603050405020304" pitchFamily="18" charset="0"/>
                <a:cs typeface="Times New Roman" panose="02020603050405020304" pitchFamily="18" charset="0"/>
              </a:rPr>
              <a:t> be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obtained.</a:t>
            </a:r>
            <a:endParaRPr lang="en-US" sz="2400" dirty="0">
              <a:latin typeface="Times New Roman" panose="02020603050405020304" pitchFamily="18" charset="0"/>
              <a:cs typeface="Times New Roman" panose="02020603050405020304" pitchFamily="18" charset="0"/>
            </a:endParaRPr>
          </a:p>
          <a:p>
            <a:r>
              <a:rPr lang="en-US" sz="2400" spc="-5" dirty="0">
                <a:latin typeface="Times New Roman" panose="02020603050405020304" pitchFamily="18" charset="0"/>
                <a:cs typeface="Times New Roman" panose="02020603050405020304" pitchFamily="18" charset="0"/>
              </a:rPr>
              <a:t>Existing </a:t>
            </a:r>
            <a:r>
              <a:rPr lang="en-US" sz="2400" spc="-10" dirty="0">
                <a:latin typeface="Times New Roman" panose="02020603050405020304" pitchFamily="18" charset="0"/>
                <a:cs typeface="Times New Roman" panose="02020603050405020304" pitchFamily="18" charset="0"/>
              </a:rPr>
              <a:t>methods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are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semi-automated</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or</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manual.</a:t>
            </a:r>
            <a:endParaRPr lang="en-US" sz="2400" dirty="0">
              <a:latin typeface="Times New Roman" panose="02020603050405020304" pitchFamily="18" charset="0"/>
              <a:cs typeface="Times New Roman" panose="02020603050405020304" pitchFamily="18" charset="0"/>
            </a:endParaRPr>
          </a:p>
          <a:p>
            <a:r>
              <a:rPr lang="en-US" sz="2400" spc="-5" dirty="0">
                <a:latin typeface="Times New Roman" panose="02020603050405020304" pitchFamily="18" charset="0"/>
                <a:cs typeface="Times New Roman" panose="02020603050405020304" pitchFamily="18" charset="0"/>
              </a:rPr>
              <a:t>Takes</a:t>
            </a:r>
            <a:r>
              <a:rPr lang="en-US" sz="2400" spc="-10" dirty="0">
                <a:latin typeface="Times New Roman" panose="02020603050405020304" pitchFamily="18" charset="0"/>
                <a:cs typeface="Times New Roman" panose="02020603050405020304" pitchFamily="18" charset="0"/>
              </a:rPr>
              <a:t> huge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human </a:t>
            </a:r>
            <a:r>
              <a:rPr lang="en-US" sz="2400" spc="-1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a:t>
            </a:r>
            <a:r>
              <a:rPr lang="en-US" sz="2400" spc="-10" dirty="0">
                <a:latin typeface="Times New Roman" panose="02020603050405020304" pitchFamily="18" charset="0"/>
                <a:cs typeface="Times New Roman" panose="02020603050405020304" pitchFamily="18" charset="0"/>
              </a:rPr>
              <a:t> time</a:t>
            </a:r>
            <a:r>
              <a:rPr lang="en-US" sz="2400" spc="-5" dirty="0">
                <a:latin typeface="Times New Roman" panose="02020603050405020304" pitchFamily="18" charset="0"/>
                <a:cs typeface="Times New Roman" panose="02020603050405020304" pitchFamily="18" charset="0"/>
              </a:rPr>
              <a:t> for</a:t>
            </a:r>
            <a:r>
              <a:rPr lang="en-US" sz="2400" spc="-10" dirty="0">
                <a:latin typeface="Times New Roman" panose="02020603050405020304" pitchFamily="18" charset="0"/>
                <a:cs typeface="Times New Roman" panose="02020603050405020304" pitchFamily="18" charset="0"/>
              </a:rPr>
              <a:t> sign-off.</a:t>
            </a:r>
            <a:endParaRPr lang="en-US" sz="2400" dirty="0">
              <a:latin typeface="Times New Roman" panose="02020603050405020304" pitchFamily="18" charset="0"/>
              <a:cs typeface="Times New Roman" panose="02020603050405020304" pitchFamily="18" charset="0"/>
            </a:endParaRPr>
          </a:p>
          <a:p>
            <a:r>
              <a:rPr lang="en-US" sz="2400" spc="-10" dirty="0">
                <a:latin typeface="Times New Roman" panose="02020603050405020304" pitchFamily="18" charset="0"/>
                <a:cs typeface="Times New Roman" panose="02020603050405020304" pitchFamily="18" charset="0"/>
              </a:rPr>
              <a:t>There</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t>
            </a:r>
            <a:r>
              <a:rPr lang="en-US" sz="2400" spc="-5"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need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to</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explore,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for</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better</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design</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methodology/tool.</a:t>
            </a:r>
            <a:endParaRPr lang="en-US" sz="2400" dirty="0">
              <a:latin typeface="Times New Roman" panose="02020603050405020304" pitchFamily="18" charset="0"/>
              <a:cs typeface="Times New Roman" panose="02020603050405020304" pitchFamily="18" charset="0"/>
            </a:endParaRPr>
          </a:p>
          <a:p>
            <a:r>
              <a:rPr lang="en-US" sz="2400" spc="-10" dirty="0">
                <a:latin typeface="Times New Roman" panose="02020603050405020304" pitchFamily="18" charset="0"/>
                <a:cs typeface="Times New Roman" panose="02020603050405020304" pitchFamily="18" charset="0"/>
              </a:rPr>
              <a:t>AI/ML</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approach </a:t>
            </a:r>
            <a:r>
              <a:rPr lang="en-US" sz="2400" spc="-5" dirty="0">
                <a:latin typeface="Times New Roman" panose="02020603050405020304" pitchFamily="18" charset="0"/>
                <a:cs typeface="Times New Roman" panose="02020603050405020304" pitchFamily="18" charset="0"/>
              </a:rPr>
              <a:t>can</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be</a:t>
            </a:r>
            <a:r>
              <a:rPr lang="en-US" sz="2400" spc="-1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a</a:t>
            </a:r>
            <a:r>
              <a:rPr lang="en-US" sz="2400" spc="-10" dirty="0">
                <a:latin typeface="Times New Roman" panose="02020603050405020304" pitchFamily="18" charset="0"/>
                <a:cs typeface="Times New Roman" panose="02020603050405020304" pitchFamily="18" charset="0"/>
              </a:rPr>
              <a:t> good </a:t>
            </a:r>
            <a:r>
              <a:rPr lang="en-US" sz="2400" spc="-5" dirty="0">
                <a:latin typeface="Times New Roman" panose="02020603050405020304" pitchFamily="18" charset="0"/>
                <a:cs typeface="Times New Roman" panose="02020603050405020304" pitchFamily="18" charset="0"/>
              </a:rPr>
              <a:t>alternative.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58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2D51-25F5-4DB2-8467-AFFAF5B42069}"/>
              </a:ext>
            </a:extLst>
          </p:cNvPr>
          <p:cNvSpPr>
            <a:spLocks noGrp="1"/>
          </p:cNvSpPr>
          <p:nvPr>
            <p:ph type="title"/>
          </p:nvPr>
        </p:nvSpPr>
        <p:spPr/>
        <p:txBody>
          <a:bodyPr/>
          <a:lstStyle/>
          <a:p>
            <a:r>
              <a:rPr lang="en-US" sz="4000" b="1" u="sng" dirty="0">
                <a:solidFill>
                  <a:schemeClr val="accent6"/>
                </a:solidFill>
                <a:latin typeface="Times New Roman" panose="02020603050405020304" pitchFamily="18" charset="0"/>
                <a:cs typeface="Times New Roman" panose="02020603050405020304" pitchFamily="18" charset="0"/>
              </a:rPr>
              <a:t>Survey</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A7A096-ED28-4D5E-A9B2-209B701A7D13}"/>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If these two challenges(IR Drop &amp; Electromigration Issues) are not handled during the design time, the chip may malfunction, or the chip’s longevity is reduced. </a:t>
            </a:r>
          </a:p>
          <a:p>
            <a:r>
              <a:rPr lang="en-US" dirty="0">
                <a:latin typeface="Times New Roman" panose="02020603050405020304" pitchFamily="18" charset="0"/>
                <a:cs typeface="Times New Roman" panose="02020603050405020304" pitchFamily="18" charset="0"/>
              </a:rPr>
              <a:t>This phenomenon decreases the reliability of the chip. </a:t>
            </a:r>
          </a:p>
          <a:p>
            <a:r>
              <a:rPr lang="en-US" dirty="0">
                <a:latin typeface="Times New Roman" panose="02020603050405020304" pitchFamily="18" charset="0"/>
                <a:cs typeface="Times New Roman" panose="02020603050405020304" pitchFamily="18" charset="0"/>
              </a:rPr>
              <a:t>The primary design challenge in the design of the power grid interconnects is that it takes a huge amount of circuit analysis time for a large-scale power grid network.</a:t>
            </a:r>
          </a:p>
          <a:p>
            <a:r>
              <a:rPr lang="en-US" dirty="0">
                <a:latin typeface="Times New Roman" panose="02020603050405020304" pitchFamily="18" charset="0"/>
                <a:cs typeface="Times New Roman" panose="02020603050405020304" pitchFamily="18" charset="0"/>
              </a:rPr>
              <a:t> Further, iteratively it needs to perform circuit analysis in order to optimally find the widths of the power grid interconnects. This increases the design cycle time. Also, it consumes a significant working hour. </a:t>
            </a:r>
          </a:p>
          <a:p>
            <a:r>
              <a:rPr lang="en-US" dirty="0">
                <a:latin typeface="Times New Roman" panose="02020603050405020304" pitchFamily="18" charset="0"/>
                <a:cs typeface="Times New Roman" panose="02020603050405020304" pitchFamily="18" charset="0"/>
              </a:rPr>
              <a:t>Existing methods of designing power grid are time-consuming as it checks for IR drop and EM violations over many iterations of the design cycle. Moreover, recent Intelligent Design of Electronic Assets (IDEA) program sponsored by DARPA in 2018, focuses on creating a “no human in the loop”, 24-hour turnaround layout generator for System-On-Chips. Therefore, we have demonstrated AI and ML techniques to improve the power grid interconnects’ design cycle.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3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BADC-7715-4046-961C-1D1B3EEECF79}"/>
              </a:ext>
            </a:extLst>
          </p:cNvPr>
          <p:cNvSpPr>
            <a:spLocks noGrp="1"/>
          </p:cNvSpPr>
          <p:nvPr>
            <p:ph type="title"/>
          </p:nvPr>
        </p:nvSpPr>
        <p:spPr/>
        <p:txBody>
          <a:bodyPr/>
          <a:lstStyle/>
          <a:p>
            <a:r>
              <a:rPr lang="en-US" sz="4000" b="1" u="sng" dirty="0">
                <a:solidFill>
                  <a:schemeClr val="accent6"/>
                </a:solidFill>
                <a:latin typeface="Times New Roman" panose="02020603050405020304" pitchFamily="18" charset="0"/>
                <a:cs typeface="Times New Roman" panose="02020603050405020304" pitchFamily="18" charset="0"/>
              </a:rPr>
              <a:t>Here we are working on two major Challenges</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6978DC-B444-41E5-9BC2-3246A4F38B9F}"/>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IR Drop</a:t>
            </a:r>
            <a:r>
              <a:rPr lang="en-US" sz="2400" dirty="0">
                <a:latin typeface="Times New Roman" panose="02020603050405020304" pitchFamily="18" charset="0"/>
                <a:cs typeface="Times New Roman" panose="02020603050405020304" pitchFamily="18" charset="0"/>
              </a:rPr>
              <a:t>: </a:t>
            </a:r>
          </a:p>
          <a:p>
            <a:pPr marL="534988">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denotes voltage drop that occurs across metallic interconnects when current is passed through it. If the IR drop exceeds a certain threshold, the underlying transistors do not get the adequate voltage that is intended by it.</a:t>
            </a:r>
          </a:p>
          <a:p>
            <a:pPr marL="342900" indent="-342900"/>
            <a:r>
              <a:rPr lang="en-US" sz="2400" b="1" dirty="0">
                <a:latin typeface="Times New Roman" panose="02020603050405020304" pitchFamily="18" charset="0"/>
                <a:cs typeface="Times New Roman" panose="02020603050405020304" pitchFamily="18" charset="0"/>
              </a:rPr>
              <a:t>Electromigration:</a:t>
            </a:r>
          </a:p>
          <a:p>
            <a:pPr marL="534988">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is the movement of metal atoms due to the exchange of momentum from the electrons to the metal atoms. A higher current density causes it. Due to the electromigration voids and hillocks are formed in the metal lines, which can short circuit or open circuit some of the metal interconnects causing malfunctioning of the chip.</a:t>
            </a:r>
          </a:p>
          <a:p>
            <a:pPr marL="649288" indent="-649288"/>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73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66B5-B558-4D66-86CA-4FA9C454E4B3}"/>
              </a:ext>
            </a:extLst>
          </p:cNvPr>
          <p:cNvSpPr>
            <a:spLocks noGrp="1"/>
          </p:cNvSpPr>
          <p:nvPr>
            <p:ph type="title"/>
          </p:nvPr>
        </p:nvSpPr>
        <p:spPr/>
        <p:txBody>
          <a:bodyPr/>
          <a:lstStyle/>
          <a:p>
            <a:r>
              <a:rPr lang="en-US" sz="4000" b="1" u="sng" dirty="0">
                <a:solidFill>
                  <a:schemeClr val="accent6"/>
                </a:solidFill>
                <a:latin typeface="Times New Roman" panose="02020603050405020304" pitchFamily="18" charset="0"/>
                <a:cs typeface="Times New Roman" panose="02020603050405020304" pitchFamily="18" charset="0"/>
              </a:rPr>
              <a:t>Traditional Way Of Fixing IR Drop</a:t>
            </a:r>
            <a:endParaRPr lang="en-IN" b="1" u="sng" dirty="0">
              <a:solidFill>
                <a:schemeClr val="accent6"/>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6DB10B7-0969-4366-B46B-510EBC28D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0214" y="1825625"/>
            <a:ext cx="5351572" cy="3993284"/>
          </a:xfrm>
        </p:spPr>
      </p:pic>
      <p:sp>
        <p:nvSpPr>
          <p:cNvPr id="6" name="TextBox 5">
            <a:extLst>
              <a:ext uri="{FF2B5EF4-FFF2-40B4-BE49-F238E27FC236}">
                <a16:creationId xmlns:a16="http://schemas.microsoft.com/office/drawing/2014/main" id="{B003A90F-59F1-4641-986E-92A6DAD998C4}"/>
              </a:ext>
            </a:extLst>
          </p:cNvPr>
          <p:cNvSpPr txBox="1"/>
          <p:nvPr/>
        </p:nvSpPr>
        <p:spPr>
          <a:xfrm>
            <a:off x="3398982" y="6012873"/>
            <a:ext cx="5495636"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 2: On-Chip Power Grid Design Flow</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21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2339-C2D2-4570-AB6F-9113C7B84AAF}"/>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Power Grid Design Using Machine Learning</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B665563A-5243-4A2A-B448-0971ED4AA733}"/>
              </a:ext>
            </a:extLst>
          </p:cNvPr>
          <p:cNvPicPr>
            <a:picLocks noGrp="1"/>
          </p:cNvPicPr>
          <p:nvPr>
            <p:ph idx="1"/>
          </p:nvPr>
        </p:nvPicPr>
        <p:blipFill>
          <a:blip r:embed="rId2" cstate="print"/>
          <a:stretch>
            <a:fillRect/>
          </a:stretch>
        </p:blipFill>
        <p:spPr>
          <a:xfrm>
            <a:off x="2443550" y="1825625"/>
            <a:ext cx="7304899" cy="3836266"/>
          </a:xfrm>
          <a:prstGeom prst="rect">
            <a:avLst/>
          </a:prstGeom>
        </p:spPr>
      </p:pic>
      <p:sp>
        <p:nvSpPr>
          <p:cNvPr id="5" name="TextBox 4">
            <a:extLst>
              <a:ext uri="{FF2B5EF4-FFF2-40B4-BE49-F238E27FC236}">
                <a16:creationId xmlns:a16="http://schemas.microsoft.com/office/drawing/2014/main" id="{2E605155-3336-4785-9496-91CA67248F7B}"/>
              </a:ext>
            </a:extLst>
          </p:cNvPr>
          <p:cNvSpPr txBox="1"/>
          <p:nvPr/>
        </p:nvSpPr>
        <p:spPr>
          <a:xfrm>
            <a:off x="2807855" y="6031210"/>
            <a:ext cx="6940594"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 3: ML Based Power Grid Design Flow</a:t>
            </a:r>
            <a:endParaRPr lang="en-IN" sz="2400" dirty="0"/>
          </a:p>
        </p:txBody>
      </p:sp>
    </p:spTree>
    <p:extLst>
      <p:ext uri="{BB962C8B-B14F-4D97-AF65-F5344CB8AC3E}">
        <p14:creationId xmlns:p14="http://schemas.microsoft.com/office/powerpoint/2010/main" val="535767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23FD-34E2-4DDE-A041-D9830BD49362}"/>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Results</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a16="http://schemas.microsoft.com/office/drawing/2014/main" id="{CE2B4A76-A967-4484-A9FC-9661A6868E48}"/>
              </a:ext>
            </a:extLst>
          </p:cNvPr>
          <p:cNvPicPr>
            <a:picLocks noGrp="1"/>
          </p:cNvPicPr>
          <p:nvPr>
            <p:ph idx="1"/>
          </p:nvPr>
        </p:nvPicPr>
        <p:blipFill>
          <a:blip r:embed="rId2" cstate="print"/>
          <a:stretch>
            <a:fillRect/>
          </a:stretch>
        </p:blipFill>
        <p:spPr>
          <a:xfrm>
            <a:off x="286147" y="1429385"/>
            <a:ext cx="5809853" cy="4351338"/>
          </a:xfrm>
          <a:prstGeom prst="rect">
            <a:avLst/>
          </a:prstGeom>
        </p:spPr>
      </p:pic>
      <p:pic>
        <p:nvPicPr>
          <p:cNvPr id="5" name="object 4">
            <a:extLst>
              <a:ext uri="{FF2B5EF4-FFF2-40B4-BE49-F238E27FC236}">
                <a16:creationId xmlns:a16="http://schemas.microsoft.com/office/drawing/2014/main" id="{64B5AA46-D3D2-4F3A-81A9-C7C3B12FDF7A}"/>
              </a:ext>
            </a:extLst>
          </p:cNvPr>
          <p:cNvPicPr/>
          <p:nvPr/>
        </p:nvPicPr>
        <p:blipFill>
          <a:blip r:embed="rId3" cstate="print"/>
          <a:stretch>
            <a:fillRect/>
          </a:stretch>
        </p:blipFill>
        <p:spPr>
          <a:xfrm>
            <a:off x="6096000" y="1429385"/>
            <a:ext cx="5308206" cy="4259004"/>
          </a:xfrm>
          <a:prstGeom prst="rect">
            <a:avLst/>
          </a:prstGeom>
        </p:spPr>
      </p:pic>
      <p:sp>
        <p:nvSpPr>
          <p:cNvPr id="6" name="TextBox 5">
            <a:extLst>
              <a:ext uri="{FF2B5EF4-FFF2-40B4-BE49-F238E27FC236}">
                <a16:creationId xmlns:a16="http://schemas.microsoft.com/office/drawing/2014/main" id="{3E91DBFE-3303-4F93-A646-FE3133AF0396}"/>
              </a:ext>
            </a:extLst>
          </p:cNvPr>
          <p:cNvSpPr txBox="1"/>
          <p:nvPr/>
        </p:nvSpPr>
        <p:spPr>
          <a:xfrm>
            <a:off x="975360" y="5780723"/>
            <a:ext cx="4876800" cy="307777"/>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Fig 4: IR Drop Map Of ibmg2 using conventional method</a:t>
            </a:r>
            <a:endParaRPr lang="en-IN" sz="14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117F2B9-C860-41AF-816C-18C9015C2C86}"/>
              </a:ext>
            </a:extLst>
          </p:cNvPr>
          <p:cNvSpPr txBox="1"/>
          <p:nvPr/>
        </p:nvSpPr>
        <p:spPr>
          <a:xfrm>
            <a:off x="6675120" y="5780722"/>
            <a:ext cx="5059680" cy="523220"/>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Fig 5: IR Drop Map Of ibmg2 using ML Approach</a:t>
            </a:r>
            <a:endParaRPr lang="en-IN" sz="1400" b="1" u="sng" dirty="0">
              <a:latin typeface="Times New Roman" panose="02020603050405020304" pitchFamily="18" charset="0"/>
              <a:cs typeface="Times New Roman" panose="02020603050405020304" pitchFamily="18" charset="0"/>
            </a:endParaRPr>
          </a:p>
          <a:p>
            <a:endParaRPr lang="en-IN" sz="1400" b="1" u="s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B76C3E3-8BC8-415A-8D4E-7DB60272D82D}"/>
              </a:ext>
            </a:extLst>
          </p:cNvPr>
          <p:cNvSpPr txBox="1"/>
          <p:nvPr/>
        </p:nvSpPr>
        <p:spPr>
          <a:xfrm>
            <a:off x="533400" y="6150054"/>
            <a:ext cx="9906000" cy="369332"/>
          </a:xfrm>
          <a:prstGeom prst="rect">
            <a:avLst/>
          </a:prstGeom>
          <a:noFill/>
        </p:spPr>
        <p:txBody>
          <a:bodyPr wrap="square" rtlCol="0">
            <a:spAutoFit/>
          </a:bodyPr>
          <a:lstStyle/>
          <a:p>
            <a:pPr algn="ctr"/>
            <a:r>
              <a:rPr lang="en-US" b="1" dirty="0">
                <a:solidFill>
                  <a:schemeClr val="accent6"/>
                </a:solidFill>
              </a:rPr>
              <a:t>I got same quality Of Results using ML, and even speed is up by 5-6 times.</a:t>
            </a:r>
            <a:endParaRPr lang="en-IN" b="1" dirty="0">
              <a:solidFill>
                <a:schemeClr val="accent6"/>
              </a:solidFill>
            </a:endParaRPr>
          </a:p>
        </p:txBody>
      </p:sp>
    </p:spTree>
    <p:extLst>
      <p:ext uri="{BB962C8B-B14F-4D97-AF65-F5344CB8AC3E}">
        <p14:creationId xmlns:p14="http://schemas.microsoft.com/office/powerpoint/2010/main" val="3306696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2FEB-C2EF-4E60-877D-1A9EB8D8AC9E}"/>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ML-Based Aging-Prediction</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621242DB-0ED8-4B06-A1B5-D8E94FDB687A}"/>
              </a:ext>
            </a:extLst>
          </p:cNvPr>
          <p:cNvPicPr>
            <a:picLocks noGrp="1"/>
          </p:cNvPicPr>
          <p:nvPr>
            <p:ph idx="1"/>
          </p:nvPr>
        </p:nvPicPr>
        <p:blipFill>
          <a:blip r:embed="rId2" cstate="print"/>
          <a:stretch>
            <a:fillRect/>
          </a:stretch>
        </p:blipFill>
        <p:spPr>
          <a:xfrm>
            <a:off x="2874809" y="1825625"/>
            <a:ext cx="6442382" cy="4039466"/>
          </a:xfrm>
          <a:prstGeom prst="rect">
            <a:avLst/>
          </a:prstGeom>
        </p:spPr>
      </p:pic>
      <p:sp>
        <p:nvSpPr>
          <p:cNvPr id="5" name="TextBox 4">
            <a:extLst>
              <a:ext uri="{FF2B5EF4-FFF2-40B4-BE49-F238E27FC236}">
                <a16:creationId xmlns:a16="http://schemas.microsoft.com/office/drawing/2014/main" id="{0D6A2555-6D4E-43CE-AB86-3223CFE6833C}"/>
              </a:ext>
            </a:extLst>
          </p:cNvPr>
          <p:cNvSpPr txBox="1"/>
          <p:nvPr/>
        </p:nvSpPr>
        <p:spPr>
          <a:xfrm>
            <a:off x="2890982" y="6068291"/>
            <a:ext cx="6410036"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 Fig 6: ML-based Electromigration-aware aging prediction flow</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52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7647B-A976-433C-9D83-E7B60326E05C}"/>
              </a:ext>
            </a:extLst>
          </p:cNvPr>
          <p:cNvSpPr txBox="1"/>
          <p:nvPr/>
        </p:nvSpPr>
        <p:spPr>
          <a:xfrm>
            <a:off x="776748" y="619432"/>
            <a:ext cx="10923639" cy="5869858"/>
          </a:xfrm>
          <a:prstGeom prst="rect">
            <a:avLst/>
          </a:prstGeom>
          <a:noFill/>
        </p:spPr>
        <p:txBody>
          <a:bodyPr wrap="square" rtlCol="0">
            <a:spAutoFit/>
          </a:bodyPr>
          <a:lstStyle/>
          <a:p>
            <a:endParaRPr lang="en-IN" dirty="0"/>
          </a:p>
        </p:txBody>
      </p:sp>
      <p:sp>
        <p:nvSpPr>
          <p:cNvPr id="4" name="Title 3">
            <a:extLst>
              <a:ext uri="{FF2B5EF4-FFF2-40B4-BE49-F238E27FC236}">
                <a16:creationId xmlns:a16="http://schemas.microsoft.com/office/drawing/2014/main" id="{FBC182F9-69E4-46DE-B4C1-B41FE42AAB74}"/>
              </a:ext>
            </a:extLst>
          </p:cNvPr>
          <p:cNvSpPr>
            <a:spLocks noGrp="1"/>
          </p:cNvSpPr>
          <p:nvPr>
            <p:ph type="title"/>
          </p:nvPr>
        </p:nvSpPr>
        <p:spPr>
          <a:xfrm>
            <a:off x="838200" y="365125"/>
            <a:ext cx="10515600" cy="1325563"/>
          </a:xfrm>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Introduction</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E41B50D-3B28-4D44-987B-6170C61F9A73}"/>
              </a:ext>
            </a:extLst>
          </p:cNvPr>
          <p:cNvSpPr>
            <a:spLocks noGrp="1"/>
          </p:cNvSpPr>
          <p:nvPr>
            <p:ph idx="1"/>
          </p:nvPr>
        </p:nvSpPr>
        <p:spPr>
          <a:xfrm>
            <a:off x="838199" y="1825625"/>
            <a:ext cx="10862187" cy="4351338"/>
          </a:xfrm>
        </p:spPr>
        <p:txBody>
          <a:bodyPr>
            <a:normAutofit/>
          </a:bodyPr>
          <a:lstStyle/>
          <a:p>
            <a:pPr algn="just">
              <a:tabLst>
                <a:tab pos="9605963" algn="l"/>
                <a:tab pos="10234613" algn="l"/>
              </a:tabLst>
            </a:pPr>
            <a:r>
              <a:rPr lang="en-US" sz="2400" dirty="0">
                <a:latin typeface="Times New Roman" panose="02020603050405020304" pitchFamily="18" charset="0"/>
                <a:cs typeface="Times New Roman" panose="02020603050405020304" pitchFamily="18" charset="0"/>
              </a:rPr>
              <a:t>VLSI is the process of creating an IC by combining thousands of transistors into a single chip. </a:t>
            </a:r>
          </a:p>
          <a:p>
            <a:pPr algn="just">
              <a:tabLst>
                <a:tab pos="9605963" algn="l"/>
                <a:tab pos="10234613" algn="l"/>
              </a:tabLst>
            </a:pPr>
            <a:r>
              <a:rPr lang="en-US" sz="2400" dirty="0">
                <a:latin typeface="Times New Roman" panose="02020603050405020304" pitchFamily="18" charset="0"/>
                <a:cs typeface="Times New Roman" panose="02020603050405020304" pitchFamily="18" charset="0"/>
              </a:rPr>
              <a:t>VLSI began in 1970s when complex semiconductor and communication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technologies were being  developed.</a:t>
            </a:r>
          </a:p>
          <a:p>
            <a:pPr marL="230188" algn="just" defTabSz="923925">
              <a:tabLst>
                <a:tab pos="9605963" algn="l"/>
                <a:tab pos="10234613" algn="l"/>
              </a:tabLst>
            </a:pPr>
            <a:r>
              <a:rPr lang="en-US" sz="2400" dirty="0">
                <a:latin typeface="Times New Roman" panose="02020603050405020304" pitchFamily="18" charset="0"/>
                <a:cs typeface="Times New Roman" panose="02020603050405020304" pitchFamily="18" charset="0"/>
              </a:rPr>
              <a:t>Before the introduction of VLSI technology, most ICs had a limited set of functions they could perform. An electronic circuit might consist of a </a:t>
            </a:r>
            <a:r>
              <a:rPr lang="en-US" sz="2400" b="1" dirty="0">
                <a:latin typeface="Times New Roman" panose="02020603050405020304" pitchFamily="18" charset="0"/>
                <a:cs typeface="Times New Roman" panose="02020603050405020304" pitchFamily="18" charset="0"/>
              </a:rPr>
              <a:t>CPU, ROM, RAM</a:t>
            </a:r>
            <a:r>
              <a:rPr lang="en-US" sz="2400" dirty="0">
                <a:latin typeface="Times New Roman" panose="02020603050405020304" pitchFamily="18" charset="0"/>
                <a:cs typeface="Times New Roman" panose="02020603050405020304" pitchFamily="18" charset="0"/>
              </a:rPr>
              <a:t> and other</a:t>
            </a:r>
            <a:r>
              <a:rPr lang="en-US" sz="2400" b="1" dirty="0">
                <a:latin typeface="Times New Roman" panose="02020603050405020304" pitchFamily="18" charset="0"/>
                <a:cs typeface="Times New Roman" panose="02020603050405020304" pitchFamily="18" charset="0"/>
              </a:rPr>
              <a:t> Logic Blocks</a:t>
            </a:r>
            <a:r>
              <a:rPr lang="en-US" sz="2400" dirty="0">
                <a:latin typeface="Times New Roman" panose="02020603050405020304" pitchFamily="18" charset="0"/>
                <a:cs typeface="Times New Roman" panose="02020603050405020304" pitchFamily="18" charset="0"/>
              </a:rPr>
              <a:t>. VLSI lets IC designers add all of these into one chip.  </a:t>
            </a:r>
          </a:p>
          <a:p>
            <a:pPr marL="230188" algn="just" defTabSz="923925">
              <a:tabLst>
                <a:tab pos="9605963" algn="l"/>
                <a:tab pos="10234613" algn="l"/>
              </a:tabLst>
            </a:pPr>
            <a:r>
              <a:rPr lang="en-US" sz="2400" dirty="0">
                <a:latin typeface="Times New Roman" panose="02020603050405020304" pitchFamily="18" charset="0"/>
                <a:cs typeface="Times New Roman" panose="02020603050405020304" pitchFamily="18" charset="0"/>
              </a:rPr>
              <a:t>Designers uses CAD tools to make chips.   </a:t>
            </a:r>
          </a:p>
          <a:p>
            <a:pPr marL="230188" algn="just" defTabSz="923925">
              <a:tabLst>
                <a:tab pos="9605963" algn="l"/>
                <a:tab pos="10234613" algn="l"/>
              </a:tabLst>
            </a:pPr>
            <a:r>
              <a:rPr lang="en-US" sz="2400" dirty="0">
                <a:latin typeface="Times New Roman" panose="02020603050405020304" pitchFamily="18" charset="0"/>
                <a:cs typeface="Times New Roman" panose="02020603050405020304" pitchFamily="18" charset="0"/>
              </a:rPr>
              <a:t>CAD tools increase the efficiency of chips and reduce efforts.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22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9D3B-7363-4478-8709-5A979AB6CEF1}"/>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ML-Based Aging-Prediction(Speedup Data)</a:t>
            </a:r>
            <a:endParaRPr lang="en-IN" sz="4000" dirty="0"/>
          </a:p>
        </p:txBody>
      </p:sp>
      <p:pic>
        <p:nvPicPr>
          <p:cNvPr id="6" name="object 2">
            <a:extLst>
              <a:ext uri="{FF2B5EF4-FFF2-40B4-BE49-F238E27FC236}">
                <a16:creationId xmlns:a16="http://schemas.microsoft.com/office/drawing/2014/main" id="{65131E81-3583-4F40-BFC7-AF53FC8C213A}"/>
              </a:ext>
            </a:extLst>
          </p:cNvPr>
          <p:cNvPicPr>
            <a:picLocks noGrp="1"/>
          </p:cNvPicPr>
          <p:nvPr>
            <p:ph idx="1"/>
          </p:nvPr>
        </p:nvPicPr>
        <p:blipFill>
          <a:blip r:embed="rId2" cstate="print"/>
          <a:stretch>
            <a:fillRect/>
          </a:stretch>
        </p:blipFill>
        <p:spPr>
          <a:xfrm>
            <a:off x="2044132" y="1825625"/>
            <a:ext cx="8103735" cy="4351338"/>
          </a:xfrm>
          <a:prstGeom prst="rect">
            <a:avLst/>
          </a:prstGeom>
        </p:spPr>
      </p:pic>
      <p:sp>
        <p:nvSpPr>
          <p:cNvPr id="7" name="TextBox 6">
            <a:extLst>
              <a:ext uri="{FF2B5EF4-FFF2-40B4-BE49-F238E27FC236}">
                <a16:creationId xmlns:a16="http://schemas.microsoft.com/office/drawing/2014/main" id="{A8EEF46F-B8DC-472F-9FB7-91055125B16B}"/>
              </a:ext>
            </a:extLst>
          </p:cNvPr>
          <p:cNvSpPr txBox="1"/>
          <p:nvPr/>
        </p:nvSpPr>
        <p:spPr>
          <a:xfrm>
            <a:off x="2044132" y="6176963"/>
            <a:ext cx="8103735" cy="830997"/>
          </a:xfrm>
          <a:prstGeom prst="rect">
            <a:avLst/>
          </a:prstGeom>
          <a:noFill/>
        </p:spPr>
        <p:txBody>
          <a:bodyPr wrap="square" rtlCol="0">
            <a:spAutoFit/>
          </a:bodyPr>
          <a:lstStyle/>
          <a:p>
            <a:pPr algn="ctr"/>
            <a:r>
              <a:rPr lang="en-US" sz="2400" b="1" u="sng" spc="-5" dirty="0">
                <a:latin typeface="Times New Roman" panose="02020603050405020304" pitchFamily="18" charset="0"/>
                <a:cs typeface="Times New Roman" panose="02020603050405020304" pitchFamily="18" charset="0"/>
              </a:rPr>
              <a:t>Table 1: Our</a:t>
            </a:r>
            <a:r>
              <a:rPr lang="en-US" sz="2400" b="1" u="sng" spc="10" dirty="0">
                <a:latin typeface="Times New Roman" panose="02020603050405020304" pitchFamily="18" charset="0"/>
                <a:cs typeface="Times New Roman" panose="02020603050405020304" pitchFamily="18" charset="0"/>
              </a:rPr>
              <a:t> </a:t>
            </a:r>
            <a:r>
              <a:rPr lang="en-US" sz="2400" b="1" u="sng" spc="-5" dirty="0">
                <a:latin typeface="Times New Roman" panose="02020603050405020304" pitchFamily="18" charset="0"/>
                <a:cs typeface="Times New Roman" panose="02020603050405020304" pitchFamily="18" charset="0"/>
              </a:rPr>
              <a:t>ML- approach</a:t>
            </a:r>
            <a:r>
              <a:rPr lang="en-US" sz="2400" b="1" u="sng" spc="5" dirty="0">
                <a:latin typeface="Times New Roman" panose="02020603050405020304" pitchFamily="18" charset="0"/>
                <a:cs typeface="Times New Roman" panose="02020603050405020304" pitchFamily="18" charset="0"/>
              </a:rPr>
              <a:t> </a:t>
            </a:r>
            <a:r>
              <a:rPr lang="en-US" sz="2400" b="1" u="sng" spc="-5" dirty="0">
                <a:latin typeface="Times New Roman" panose="02020603050405020304" pitchFamily="18" charset="0"/>
                <a:cs typeface="Times New Roman" panose="02020603050405020304" pitchFamily="18" charset="0"/>
              </a:rPr>
              <a:t>speedup values</a:t>
            </a:r>
            <a:endParaRPr lang="en-US" sz="2400" b="1" u="sng" dirty="0">
              <a:latin typeface="Times New Roman" panose="02020603050405020304" pitchFamily="18" charset="0"/>
              <a:cs typeface="Times New Roman" panose="02020603050405020304" pitchFamily="18" charset="0"/>
            </a:endParaRPr>
          </a:p>
          <a:p>
            <a:pPr algn="ct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13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1EF4-9E70-442D-BC5B-56DBF79D6B1A}"/>
              </a:ext>
            </a:extLst>
          </p:cNvPr>
          <p:cNvSpPr>
            <a:spLocks noGrp="1"/>
          </p:cNvSpPr>
          <p:nvPr>
            <p:ph type="title"/>
          </p:nvPr>
        </p:nvSpPr>
        <p:spPr/>
        <p:txBody>
          <a:bodyPr/>
          <a:lstStyle/>
          <a:p>
            <a:r>
              <a:rPr lang="en-US" b="1" u="sng" dirty="0">
                <a:solidFill>
                  <a:schemeClr val="accent6"/>
                </a:solidFill>
                <a:latin typeface="Times New Roman" panose="02020603050405020304" pitchFamily="18" charset="0"/>
                <a:cs typeface="Times New Roman" panose="02020603050405020304" pitchFamily="18" charset="0"/>
              </a:rPr>
              <a:t>ML-Based Aging-Prediction(MTTF Table)</a:t>
            </a:r>
            <a:endParaRPr lang="en-IN" dirty="0"/>
          </a:p>
        </p:txBody>
      </p:sp>
      <p:pic>
        <p:nvPicPr>
          <p:cNvPr id="4" name="object 2">
            <a:extLst>
              <a:ext uri="{FF2B5EF4-FFF2-40B4-BE49-F238E27FC236}">
                <a16:creationId xmlns:a16="http://schemas.microsoft.com/office/drawing/2014/main" id="{CFCADA0F-ED17-46FA-AECE-8F917570AA28}"/>
              </a:ext>
            </a:extLst>
          </p:cNvPr>
          <p:cNvPicPr>
            <a:picLocks noGrp="1"/>
          </p:cNvPicPr>
          <p:nvPr>
            <p:ph idx="1"/>
          </p:nvPr>
        </p:nvPicPr>
        <p:blipFill>
          <a:blip r:embed="rId2" cstate="print"/>
          <a:stretch>
            <a:fillRect/>
          </a:stretch>
        </p:blipFill>
        <p:spPr>
          <a:xfrm>
            <a:off x="1679774" y="1825625"/>
            <a:ext cx="8832452" cy="4351338"/>
          </a:xfrm>
          <a:prstGeom prst="rect">
            <a:avLst/>
          </a:prstGeom>
        </p:spPr>
      </p:pic>
      <p:sp>
        <p:nvSpPr>
          <p:cNvPr id="5" name="TextBox 4">
            <a:extLst>
              <a:ext uri="{FF2B5EF4-FFF2-40B4-BE49-F238E27FC236}">
                <a16:creationId xmlns:a16="http://schemas.microsoft.com/office/drawing/2014/main" id="{302705C8-02FD-44DA-B226-89046A40DF97}"/>
              </a:ext>
            </a:extLst>
          </p:cNvPr>
          <p:cNvSpPr txBox="1"/>
          <p:nvPr/>
        </p:nvSpPr>
        <p:spPr>
          <a:xfrm>
            <a:off x="1417320" y="6176963"/>
            <a:ext cx="9094906" cy="707886"/>
          </a:xfrm>
          <a:prstGeom prst="rect">
            <a:avLst/>
          </a:prstGeom>
          <a:noFill/>
        </p:spPr>
        <p:txBody>
          <a:bodyPr wrap="square" rtlCol="0">
            <a:spAutoFit/>
          </a:bodyPr>
          <a:lstStyle/>
          <a:p>
            <a:pPr algn="ctr"/>
            <a:r>
              <a:rPr lang="en-US" sz="2000" b="1" u="sng" spc="-5" dirty="0">
                <a:latin typeface="Times New Roman" panose="02020603050405020304" pitchFamily="18" charset="0"/>
                <a:cs typeface="Times New Roman" panose="02020603050405020304" pitchFamily="18" charset="0"/>
              </a:rPr>
              <a:t>Table 2: Accuracy</a:t>
            </a:r>
            <a:r>
              <a:rPr lang="en-US" sz="2000" b="1" u="sng" spc="-1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wise</a:t>
            </a:r>
            <a:r>
              <a:rPr lang="en-US" sz="2000" b="1" u="sng" spc="5" dirty="0">
                <a:latin typeface="Times New Roman" panose="02020603050405020304" pitchFamily="18" charset="0"/>
                <a:cs typeface="Times New Roman" panose="02020603050405020304" pitchFamily="18" charset="0"/>
              </a:rPr>
              <a:t> </a:t>
            </a:r>
            <a:r>
              <a:rPr lang="en-US" sz="2000" b="1" u="sng" spc="-10" dirty="0">
                <a:latin typeface="Times New Roman" panose="02020603050405020304" pitchFamily="18" charset="0"/>
                <a:cs typeface="Times New Roman" panose="02020603050405020304" pitchFamily="18" charset="0"/>
              </a:rPr>
              <a:t>our</a:t>
            </a:r>
            <a:r>
              <a:rPr lang="en-US" sz="2000" b="1" u="sng" spc="1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ML</a:t>
            </a:r>
            <a:r>
              <a:rPr lang="en-US" sz="2000" b="1" u="sng" spc="-30" dirty="0">
                <a:latin typeface="Times New Roman" panose="02020603050405020304" pitchFamily="18" charset="0"/>
                <a:cs typeface="Times New Roman" panose="02020603050405020304" pitchFamily="18" charset="0"/>
              </a:rPr>
              <a:t> </a:t>
            </a:r>
            <a:r>
              <a:rPr lang="en-US" sz="2000" b="1" u="sng" spc="-5" dirty="0">
                <a:latin typeface="Times New Roman" panose="02020603050405020304" pitchFamily="18" charset="0"/>
                <a:cs typeface="Times New Roman" panose="02020603050405020304" pitchFamily="18" charset="0"/>
              </a:rPr>
              <a:t>approach</a:t>
            </a:r>
            <a:r>
              <a:rPr lang="en-US" sz="2000" b="1" u="sng" spc="5"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is</a:t>
            </a:r>
            <a:r>
              <a:rPr lang="en-US" sz="2000" b="1" u="sng" spc="5" dirty="0">
                <a:latin typeface="Times New Roman" panose="02020603050405020304" pitchFamily="18" charset="0"/>
                <a:cs typeface="Times New Roman" panose="02020603050405020304" pitchFamily="18" charset="0"/>
              </a:rPr>
              <a:t> </a:t>
            </a:r>
            <a:r>
              <a:rPr lang="en-US" sz="2000" b="1" u="sng" spc="-5" dirty="0">
                <a:latin typeface="Times New Roman" panose="02020603050405020304" pitchFamily="18" charset="0"/>
                <a:cs typeface="Times New Roman" panose="02020603050405020304" pitchFamily="18" charset="0"/>
              </a:rPr>
              <a:t>the</a:t>
            </a:r>
            <a:r>
              <a:rPr lang="en-US" sz="2000" b="1" u="sng" spc="-10" dirty="0">
                <a:latin typeface="Times New Roman" panose="02020603050405020304" pitchFamily="18" charset="0"/>
                <a:cs typeface="Times New Roman" panose="02020603050405020304" pitchFamily="18" charset="0"/>
              </a:rPr>
              <a:t> </a:t>
            </a:r>
            <a:r>
              <a:rPr lang="en-US" sz="2000" b="1" u="sng" spc="-375" dirty="0">
                <a:latin typeface="Times New Roman" panose="02020603050405020304" pitchFamily="18" charset="0"/>
                <a:cs typeface="Times New Roman" panose="02020603050405020304" pitchFamily="18" charset="0"/>
              </a:rPr>
              <a:t> </a:t>
            </a:r>
            <a:r>
              <a:rPr lang="en-US" sz="2000" b="1" u="sng" spc="-5" dirty="0">
                <a:latin typeface="Times New Roman" panose="02020603050405020304" pitchFamily="18" charset="0"/>
                <a:cs typeface="Times New Roman" panose="02020603050405020304" pitchFamily="18" charset="0"/>
              </a:rPr>
              <a:t>better</a:t>
            </a:r>
            <a:r>
              <a:rPr lang="en-US" sz="2000" b="1" u="sng" spc="5" dirty="0">
                <a:latin typeface="Times New Roman" panose="02020603050405020304" pitchFamily="18" charset="0"/>
                <a:cs typeface="Times New Roman" panose="02020603050405020304" pitchFamily="18" charset="0"/>
              </a:rPr>
              <a:t> </a:t>
            </a:r>
            <a:r>
              <a:rPr lang="en-US" sz="2000" b="1" u="sng" spc="-5" dirty="0">
                <a:latin typeface="Times New Roman" panose="02020603050405020304" pitchFamily="18" charset="0"/>
                <a:cs typeface="Times New Roman" panose="02020603050405020304" pitchFamily="18" charset="0"/>
              </a:rPr>
              <a:t>than</a:t>
            </a:r>
            <a:r>
              <a:rPr lang="en-US" sz="2000" b="1" u="sng" spc="5"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all</a:t>
            </a:r>
            <a:r>
              <a:rPr lang="en-US" sz="2000" b="1" u="sng" spc="10" dirty="0">
                <a:latin typeface="Times New Roman" panose="02020603050405020304" pitchFamily="18" charset="0"/>
                <a:cs typeface="Times New Roman" panose="02020603050405020304" pitchFamily="18" charset="0"/>
              </a:rPr>
              <a:t> </a:t>
            </a:r>
            <a:r>
              <a:rPr lang="en-US" sz="2000" b="1" u="sng" spc="-5" dirty="0">
                <a:latin typeface="Times New Roman" panose="02020603050405020304" pitchFamily="18" charset="0"/>
                <a:cs typeface="Times New Roman" panose="02020603050405020304" pitchFamily="18" charset="0"/>
              </a:rPr>
              <a:t>other</a:t>
            </a:r>
            <a:r>
              <a:rPr lang="en-US" sz="2000" b="1" u="sng" spc="10" dirty="0">
                <a:latin typeface="Times New Roman" panose="02020603050405020304" pitchFamily="18" charset="0"/>
                <a:cs typeface="Times New Roman" panose="02020603050405020304" pitchFamily="18" charset="0"/>
              </a:rPr>
              <a:t> </a:t>
            </a:r>
            <a:r>
              <a:rPr lang="en-US" sz="2000" b="1" u="sng" spc="-5" dirty="0">
                <a:latin typeface="Times New Roman" panose="02020603050405020304" pitchFamily="18" charset="0"/>
                <a:cs typeface="Times New Roman" panose="02020603050405020304" pitchFamily="18" charset="0"/>
              </a:rPr>
              <a:t>results.</a:t>
            </a:r>
            <a:endParaRPr lang="en-US" sz="2000" b="1" u="sng" dirty="0">
              <a:latin typeface="Times New Roman" panose="02020603050405020304" pitchFamily="18" charset="0"/>
              <a:cs typeface="Times New Roman" panose="02020603050405020304" pitchFamily="18" charset="0"/>
            </a:endParaRPr>
          </a:p>
          <a:p>
            <a:pPr algn="ctr"/>
            <a:endParaRPr lang="en-IN"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247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F97A-8E1F-4E9B-BF51-0FFA2D154577}"/>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Conclusion</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BD04F7-EEC7-4044-A9FC-28AB8FD567EF}"/>
              </a:ext>
            </a:extLst>
          </p:cNvPr>
          <p:cNvSpPr>
            <a:spLocks noGrp="1"/>
          </p:cNvSpPr>
          <p:nvPr>
            <p:ph idx="1"/>
          </p:nvPr>
        </p:nvSpPr>
        <p:spPr/>
        <p:txBody>
          <a:bodyPr>
            <a:normAutofit/>
          </a:bodyPr>
          <a:lstStyle/>
          <a:p>
            <a:pPr marL="252095" marR="637540" indent="-213360">
              <a:lnSpc>
                <a:spcPts val="3020"/>
              </a:lnSpc>
              <a:spcBef>
                <a:spcPts val="484"/>
              </a:spcBef>
              <a:buFont typeface="Symbol"/>
              <a:buChar char=""/>
              <a:tabLst>
                <a:tab pos="252729" algn="l"/>
              </a:tabLst>
            </a:pPr>
            <a:r>
              <a:rPr lang="en-US" sz="2400" spc="-1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fast</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 more effective</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power grid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analysis</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technique is proposed, </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reducing</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solving</a:t>
            </a:r>
            <a:r>
              <a:rPr lang="en-US" sz="2400" spc="-5" dirty="0">
                <a:latin typeface="Times New Roman" panose="02020603050405020304" pitchFamily="18" charset="0"/>
                <a:cs typeface="Times New Roman" panose="02020603050405020304" pitchFamily="18" charset="0"/>
              </a:rPr>
              <a:t> time of</a:t>
            </a:r>
            <a:r>
              <a:rPr lang="en-US" sz="2400" dirty="0">
                <a:latin typeface="Times New Roman" panose="02020603050405020304" pitchFamily="18" charset="0"/>
                <a:cs typeface="Times New Roman" panose="02020603050405020304" pitchFamily="18" charset="0"/>
              </a:rPr>
              <a:t> the</a:t>
            </a:r>
            <a:r>
              <a:rPr lang="en-US" sz="2400" spc="-5" dirty="0">
                <a:latin typeface="Times New Roman" panose="02020603050405020304" pitchFamily="18" charset="0"/>
                <a:cs typeface="Times New Roman" panose="02020603050405020304" pitchFamily="18" charset="0"/>
              </a:rPr>
              <a:t> circuit.</a:t>
            </a:r>
            <a:endParaRPr lang="en-US" sz="2400" dirty="0">
              <a:latin typeface="Times New Roman" panose="02020603050405020304" pitchFamily="18" charset="0"/>
              <a:cs typeface="Times New Roman" panose="02020603050405020304" pitchFamily="18" charset="0"/>
            </a:endParaRPr>
          </a:p>
          <a:p>
            <a:pPr marL="252095" marR="220345" indent="-214629">
              <a:lnSpc>
                <a:spcPct val="100000"/>
              </a:lnSpc>
              <a:spcBef>
                <a:spcPts val="5"/>
              </a:spcBef>
              <a:buSzPct val="44642"/>
              <a:buFont typeface="Wingdings"/>
              <a:buChar char=""/>
              <a:tabLst>
                <a:tab pos="252729" algn="l"/>
              </a:tabLst>
            </a:pPr>
            <a:r>
              <a:rPr lang="en-US" sz="2400"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also attempt </a:t>
            </a:r>
            <a:r>
              <a:rPr lang="en-US" sz="2400" spc="5" dirty="0">
                <a:latin typeface="Times New Roman" panose="02020603050405020304" pitchFamily="18" charset="0"/>
                <a:cs typeface="Times New Roman" panose="02020603050405020304" pitchFamily="18" charset="0"/>
              </a:rPr>
              <a:t>to</a:t>
            </a:r>
            <a:r>
              <a:rPr lang="en-US" sz="2400" spc="-5" dirty="0">
                <a:latin typeface="Times New Roman" panose="02020603050405020304" pitchFamily="18" charset="0"/>
                <a:cs typeface="Times New Roman" panose="02020603050405020304" pitchFamily="18" charset="0"/>
              </a:rPr>
              <a:t> design the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power grid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interconnects</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more efficiently </a:t>
            </a:r>
            <a:r>
              <a:rPr lang="en-US" sz="2400" dirty="0">
                <a:latin typeface="Times New Roman" panose="02020603050405020304" pitchFamily="18" charset="0"/>
                <a:cs typeface="Times New Roman" panose="02020603050405020304" pitchFamily="18" charset="0"/>
              </a:rPr>
              <a:t> by</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obtaining</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 optimum trade-off.</a:t>
            </a:r>
            <a:endParaRPr lang="en-US" sz="2400" dirty="0">
              <a:latin typeface="Times New Roman" panose="02020603050405020304" pitchFamily="18" charset="0"/>
              <a:cs typeface="Times New Roman" panose="02020603050405020304" pitchFamily="18" charset="0"/>
            </a:endParaRPr>
          </a:p>
          <a:p>
            <a:pPr marL="252095" marR="306705" indent="-214629">
              <a:lnSpc>
                <a:spcPct val="100000"/>
              </a:lnSpc>
              <a:buSzPct val="44642"/>
              <a:buFont typeface="Wingdings"/>
              <a:buChar char=""/>
              <a:tabLst>
                <a:tab pos="252729" algn="l"/>
              </a:tabLst>
            </a:pPr>
            <a:r>
              <a:rPr lang="en-US" sz="2400" spc="-5" dirty="0">
                <a:latin typeface="Times New Roman" panose="02020603050405020304" pitchFamily="18" charset="0"/>
                <a:cs typeface="Times New Roman" panose="02020603050405020304" pitchFamily="18" charset="0"/>
              </a:rPr>
              <a:t>This</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study</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includes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machine learning</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techniques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for</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power</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grid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design </a:t>
            </a:r>
            <a:r>
              <a:rPr lang="en-US" sz="2400" dirty="0">
                <a:latin typeface="Times New Roman" panose="02020603050405020304" pitchFamily="18" charset="0"/>
                <a:cs typeface="Times New Roman" panose="02020603050405020304" pitchFamily="18" charset="0"/>
              </a:rPr>
              <a:t> and</a:t>
            </a:r>
            <a:r>
              <a:rPr lang="en-US" sz="2400" spc="-5" dirty="0">
                <a:latin typeface="Times New Roman" panose="02020603050405020304" pitchFamily="18" charset="0"/>
                <a:cs typeface="Times New Roman" panose="02020603050405020304" pitchFamily="18" charset="0"/>
              </a:rPr>
              <a:t> Electromigration-aware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aging</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prediction</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power</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grid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network.</a:t>
            </a:r>
            <a:endParaRPr lang="en-US" sz="2400" dirty="0">
              <a:latin typeface="Times New Roman" panose="02020603050405020304" pitchFamily="18" charset="0"/>
              <a:cs typeface="Times New Roman" panose="02020603050405020304" pitchFamily="18" charset="0"/>
            </a:endParaRPr>
          </a:p>
          <a:p>
            <a:pPr marL="252095" marR="30480" indent="-214629">
              <a:lnSpc>
                <a:spcPct val="100000"/>
              </a:lnSpc>
              <a:buSzPct val="44642"/>
              <a:buFont typeface="Wingdings"/>
              <a:buChar char=""/>
              <a:tabLst>
                <a:tab pos="252729" algn="l"/>
              </a:tabLst>
            </a:pPr>
            <a:r>
              <a:rPr lang="en-US" sz="2400" spc="-5" dirty="0">
                <a:latin typeface="Times New Roman" panose="02020603050405020304" pitchFamily="18" charset="0"/>
                <a:cs typeface="Times New Roman" panose="02020603050405020304" pitchFamily="18" charset="0"/>
              </a:rPr>
              <a:t>These works</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will help </a:t>
            </a:r>
            <a:r>
              <a:rPr lang="en-US" sz="2400" dirty="0">
                <a:latin typeface="Times New Roman" panose="02020603050405020304" pitchFamily="18" charset="0"/>
                <a:cs typeface="Times New Roman" panose="02020603050405020304" pitchFamily="18" charset="0"/>
              </a:rPr>
              <a:t>the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power</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grid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designer</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a:t>
            </a:r>
            <a:r>
              <a:rPr lang="en-US" sz="2400" spc="-5" dirty="0">
                <a:latin typeface="Times New Roman" panose="02020603050405020304" pitchFamily="18" charset="0"/>
                <a:cs typeface="Times New Roman" panose="02020603050405020304" pitchFamily="18" charset="0"/>
              </a:rPr>
              <a:t>obtain</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initial</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idea</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different</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design metrics</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to</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handle </a:t>
            </a:r>
            <a:r>
              <a:rPr lang="en-US" sz="2400" dirty="0">
                <a:latin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cs typeface="Times New Roman" panose="02020603050405020304" pitchFamily="18" charset="0"/>
              </a:rPr>
              <a:t> reliability</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issues</a:t>
            </a:r>
            <a:r>
              <a:rPr lang="en-US" sz="2400" dirty="0">
                <a:latin typeface="Times New Roman" panose="02020603050405020304" pitchFamily="18" charset="0"/>
                <a:cs typeface="Times New Roman" panose="02020603050405020304" pitchFamily="18" charset="0"/>
              </a:rPr>
              <a:t> in the</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 </a:t>
            </a:r>
            <a:r>
              <a:rPr lang="en-US" sz="2400" spc="-76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designing cost-effective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well as</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reliable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chip.</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698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E9D7-0E7B-44E9-A684-0EFB413778C7}"/>
              </a:ext>
            </a:extLst>
          </p:cNvPr>
          <p:cNvSpPr>
            <a:spLocks noGrp="1"/>
          </p:cNvSpPr>
          <p:nvPr>
            <p:ph type="title"/>
          </p:nvPr>
        </p:nvSpPr>
        <p:spPr/>
        <p:txBody>
          <a:bodyPr/>
          <a:lstStyle/>
          <a:p>
            <a:r>
              <a:rPr lang="en-US" sz="4000" b="1" u="sng" dirty="0">
                <a:solidFill>
                  <a:schemeClr val="accent6"/>
                </a:solidFill>
                <a:latin typeface="Times New Roman" panose="02020603050405020304" pitchFamily="18" charset="0"/>
                <a:cs typeface="Times New Roman" panose="02020603050405020304" pitchFamily="18" charset="0"/>
              </a:rPr>
              <a:t>References</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B1E67D-3C03-44F7-A6EB-2952C239300C}"/>
              </a:ext>
            </a:extLst>
          </p:cNvPr>
          <p:cNvSpPr>
            <a:spLocks noGrp="1"/>
          </p:cNvSpPr>
          <p:nvPr>
            <p:ph idx="1"/>
          </p:nvPr>
        </p:nvSpPr>
        <p:spPr/>
        <p:txBody>
          <a:bodyPr>
            <a:normAutofit fontScale="92500" lnSpcReduction="20000"/>
          </a:bodyPr>
          <a:lstStyle/>
          <a:p>
            <a:r>
              <a:rPr lang="en-IN" sz="2400" dirty="0">
                <a:latin typeface="Times New Roman" panose="02020603050405020304" pitchFamily="18" charset="0"/>
                <a:cs typeface="Times New Roman" panose="02020603050405020304" pitchFamily="18" charset="0"/>
              </a:rPr>
              <a:t>https://www.google.com/imghp?hl=en</a:t>
            </a:r>
          </a:p>
          <a:p>
            <a:r>
              <a:rPr lang="en-IN" sz="2400" dirty="0">
                <a:latin typeface="Times New Roman" panose="02020603050405020304" pitchFamily="18" charset="0"/>
                <a:cs typeface="Times New Roman" panose="02020603050405020304" pitchFamily="18" charset="0"/>
              </a:rPr>
              <a:t>https://www.wikipedia.org/</a:t>
            </a:r>
          </a:p>
          <a:p>
            <a:r>
              <a:rPr lang="en-IN" sz="2400" dirty="0">
                <a:latin typeface="Times New Roman" panose="02020603050405020304" pitchFamily="18" charset="0"/>
                <a:cs typeface="Times New Roman" panose="02020603050405020304" pitchFamily="18" charset="0"/>
              </a:rPr>
              <a:t>https://scholar.google.com/</a:t>
            </a:r>
          </a:p>
          <a:p>
            <a:r>
              <a:rPr lang="en-IN" sz="2400" dirty="0">
                <a:latin typeface="Times New Roman" panose="02020603050405020304" pitchFamily="18" charset="0"/>
                <a:cs typeface="Times New Roman" panose="02020603050405020304" pitchFamily="18" charset="0"/>
              </a:rPr>
              <a:t>http://ece-research.unm.edu/jimp/vlsi_test/papers/fund_cad_algos.pdf</a:t>
            </a:r>
          </a:p>
          <a:p>
            <a:r>
              <a:rPr lang="en-US" sz="2400" dirty="0">
                <a:latin typeface="Times New Roman" panose="02020603050405020304" pitchFamily="18" charset="0"/>
                <a:cs typeface="Times New Roman" panose="02020603050405020304" pitchFamily="18" charset="0"/>
              </a:rPr>
              <a:t>S. Dey, “Design Methodology for On-Chip Power Grid Interconnect: AI/ML Perspective,” 2021.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 Dey, S. Dash, S. Nandi, and G. Trivedi, “Markov chain model using levy flight for VLSI power grid analysis,” in ´ 2017 30th International Conference on VLSI Design and 2017 16th International Conference on Embedded Systems (VLSID). IEEE, 2017, pp. 107–112.</a:t>
            </a:r>
          </a:p>
          <a:p>
            <a:r>
              <a:rPr lang="en-IN" sz="2400" dirty="0">
                <a:latin typeface="Times New Roman" panose="02020603050405020304" pitchFamily="18" charset="0"/>
                <a:cs typeface="Times New Roman" panose="02020603050405020304" pitchFamily="18" charset="0"/>
              </a:rPr>
              <a:t>S. Dey, S. Dash, S. Nandi, and G. Trivedi, “PGIREM: reliability-constrained IR drop minimization and electromigration assessment of VLSI power grid networks using cooperative coevolution,” in 2018 IEEE Computer Society Annual Symposium on VLSI (ISVLSI). IEEE, 2018, pp. 40–45.</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370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CC4D-02A8-4EAA-85FE-3A428EB51748}"/>
              </a:ext>
            </a:extLst>
          </p:cNvPr>
          <p:cNvSpPr>
            <a:spLocks noGrp="1"/>
          </p:cNvSpPr>
          <p:nvPr>
            <p:ph type="title"/>
          </p:nvPr>
        </p:nvSpPr>
        <p:spPr/>
        <p:txBody>
          <a:bodyPr/>
          <a:lstStyle/>
          <a:p>
            <a:r>
              <a:rPr lang="en-US" sz="4000" b="1" u="sng" dirty="0">
                <a:solidFill>
                  <a:schemeClr val="accent6"/>
                </a:solidFill>
                <a:latin typeface="Times New Roman" panose="02020603050405020304" pitchFamily="18" charset="0"/>
                <a:cs typeface="Times New Roman" panose="02020603050405020304" pitchFamily="18" charset="0"/>
              </a:rPr>
              <a:t>Appendix</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DD5BD6-9ACD-43DD-9B19-B77AA67DB99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Some additional attachments: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https://drive.google.com/drive/folders/1O-Bh_RPszZeN5s6GgPX_OWFId7hPeDwI?usp=sharing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above link contain:</a:t>
            </a:r>
          </a:p>
          <a:p>
            <a:pPr marL="534988">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Complete PPT</a:t>
            </a:r>
          </a:p>
          <a:p>
            <a:pPr marL="534988">
              <a:buFont typeface="Wingdings" panose="05000000000000000000" pitchFamily="2" charset="2"/>
              <a:buChar char="Ø"/>
              <a:tabLst>
                <a:tab pos="360363" algn="l"/>
              </a:tabLst>
            </a:pPr>
            <a:r>
              <a:rPr lang="en-US" sz="2400" dirty="0">
                <a:latin typeface="Times New Roman" panose="02020603050405020304" pitchFamily="18" charset="0"/>
                <a:cs typeface="Times New Roman" panose="02020603050405020304" pitchFamily="18" charset="0"/>
              </a:rPr>
              <a:t> Code files</a:t>
            </a:r>
          </a:p>
          <a:p>
            <a:pPr marL="534988">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Research papers which I have gone through.</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2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80" y="626077"/>
            <a:ext cx="10643287" cy="5609966"/>
          </a:xfrm>
          <a:prstGeom prst="rect">
            <a:avLst/>
          </a:prstGeom>
        </p:spPr>
      </p:pic>
    </p:spTree>
    <p:extLst>
      <p:ext uri="{BB962C8B-B14F-4D97-AF65-F5344CB8AC3E}">
        <p14:creationId xmlns:p14="http://schemas.microsoft.com/office/powerpoint/2010/main" val="183917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CC1C-375F-4C5C-9B95-6C431064A994}"/>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Basics Of CAD Tools In VLSI Design Flow</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E9EC3D-B90C-46BE-B5BE-68EE1E9BFB7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As per Moore’s law, complexity of IC’s is increasing over the years.</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
            </a:r>
            <a:r>
              <a:rPr lang="en-IN" sz="2400" dirty="0" err="1">
                <a:latin typeface="Times New Roman" panose="02020603050405020304" pitchFamily="18" charset="0"/>
                <a:cs typeface="Times New Roman" panose="02020603050405020304" pitchFamily="18" charset="0"/>
              </a:rPr>
              <a:t>esigning</a:t>
            </a:r>
            <a:r>
              <a:rPr lang="en-IN" sz="2400" dirty="0">
                <a:latin typeface="Times New Roman" panose="02020603050405020304" pitchFamily="18" charset="0"/>
                <a:cs typeface="Times New Roman" panose="02020603050405020304" pitchFamily="18" charset="0"/>
              </a:rPr>
              <a:t> of VLSI circuit with trillions of transistor in single IC is beyond humans brain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To design VLSI circuit, Computer is required to check layout, circuit performance, process etc.</a:t>
            </a:r>
          </a:p>
          <a:p>
            <a:r>
              <a:rPr lang="en-US" sz="2400" dirty="0">
                <a:latin typeface="Times New Roman" panose="02020603050405020304" pitchFamily="18" charset="0"/>
                <a:cs typeface="Times New Roman" panose="02020603050405020304" pitchFamily="18" charset="0"/>
              </a:rPr>
              <a:t>Computer are used to aid in the design and optimization process.</a:t>
            </a:r>
          </a:p>
          <a:p>
            <a:r>
              <a:rPr lang="en-US" sz="2400" dirty="0">
                <a:latin typeface="Times New Roman" panose="02020603050405020304" pitchFamily="18" charset="0"/>
                <a:cs typeface="Times New Roman" panose="02020603050405020304" pitchFamily="18" charset="0"/>
              </a:rPr>
              <a:t>VLSI designers are normally given a set of design rules based on given technology.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71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6AE5-27A9-4DC7-80A7-3787C551394B}"/>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Feature Of VLSI CAD Tools</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AD3217-5DE0-46AC-BC39-D38D8404D8A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VLSI CAD tools have the following tools to meet design features:</a:t>
            </a:r>
          </a:p>
          <a:p>
            <a:pPr marL="4508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Physical Design</a:t>
            </a:r>
            <a:r>
              <a:rPr lang="en-US" sz="2400" dirty="0">
                <a:latin typeface="Times New Roman" panose="02020603050405020304" pitchFamily="18" charset="0"/>
                <a:cs typeface="Times New Roman" panose="02020603050405020304" pitchFamily="18" charset="0"/>
              </a:rPr>
              <a:t>(Layout, Editor, Circuit Schematics)</a:t>
            </a:r>
          </a:p>
          <a:p>
            <a:pPr marL="4508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Physical Verification</a:t>
            </a:r>
            <a:r>
              <a:rPr lang="en-US" sz="2400" dirty="0">
                <a:latin typeface="Times New Roman" panose="02020603050405020304" pitchFamily="18" charset="0"/>
                <a:cs typeface="Times New Roman" panose="02020603050405020304" pitchFamily="18" charset="0"/>
              </a:rPr>
              <a:t>(DRC (Design Rule Check), Circuit Extractor, Plot Output, Visual Checking)</a:t>
            </a:r>
          </a:p>
          <a:p>
            <a:pPr marL="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Behavioral Verification</a:t>
            </a:r>
          </a:p>
          <a:p>
            <a:pPr marL="222250" indent="0">
              <a:buNone/>
            </a:pP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Predictive analysis to ensure that the synthesized design, when manufactured, will perform the given I/O function.</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These are the major three features of VLSI CAD tools which plays a major role in order to make a IC.</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99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FF47-BFBC-47DF-9DCA-B27CAD72C139}"/>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VLSI Design Features</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26396C-B1DC-4FF2-8B3A-B0BD1282D23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We will discuss two important features here: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Placement </a:t>
            </a:r>
          </a:p>
          <a:p>
            <a:pPr marL="0" indent="0">
              <a:buNone/>
            </a:pPr>
            <a:r>
              <a:rPr lang="en-US" sz="2400" dirty="0">
                <a:latin typeface="Times New Roman" panose="02020603050405020304" pitchFamily="18" charset="0"/>
                <a:cs typeface="Times New Roman" panose="02020603050405020304" pitchFamily="18" charset="0"/>
              </a:rPr>
              <a:t>    - Placement is the process of finding a suitable physical location for each cell in the block.</a:t>
            </a:r>
          </a:p>
          <a:p>
            <a:pPr>
              <a:buFontTx/>
              <a:buChar char="-"/>
            </a:pPr>
            <a:r>
              <a:rPr lang="en-US" sz="2400" dirty="0">
                <a:latin typeface="Times New Roman" panose="02020603050405020304" pitchFamily="18" charset="0"/>
                <a:cs typeface="Times New Roman" panose="02020603050405020304" pitchFamily="18" charset="0"/>
              </a:rPr>
              <a:t>Tool only determine the location of each standard cell on the die. </a:t>
            </a:r>
          </a:p>
          <a:p>
            <a:pPr>
              <a:buFontTx/>
              <a:buChar char="-"/>
            </a:pPr>
            <a:r>
              <a:rPr lang="en-US" sz="2400" dirty="0">
                <a:latin typeface="Times New Roman" panose="02020603050405020304" pitchFamily="18" charset="0"/>
                <a:cs typeface="Times New Roman" panose="02020603050405020304" pitchFamily="18" charset="0"/>
              </a:rPr>
              <a:t>Placement does not just place the standard cell available in the synthesized netlist, it also optimized the design.</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Routing </a:t>
            </a:r>
          </a:p>
          <a:p>
            <a:pPr marL="0" indent="0">
              <a:buNone/>
            </a:pPr>
            <a:r>
              <a:rPr lang="en-US" sz="2400" dirty="0">
                <a:latin typeface="Times New Roman" panose="02020603050405020304" pitchFamily="18" charset="0"/>
                <a:cs typeface="Times New Roman" panose="02020603050405020304" pitchFamily="18" charset="0"/>
              </a:rPr>
              <a:t>     - Routing is the stage where the interconnections are made by determining the precise paths for each nets.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10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34F4-2B3E-4170-98E3-C1EF6FFB9B17}"/>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Different Task In Placement</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B6DE8E-4A01-4056-B7AC-BFFF4284B68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Placement in Standard Cell</a:t>
            </a:r>
          </a:p>
          <a:p>
            <a:r>
              <a:rPr lang="en-US" sz="2400" dirty="0">
                <a:latin typeface="Times New Roman" panose="02020603050405020304" pitchFamily="18" charset="0"/>
                <a:cs typeface="Times New Roman" panose="02020603050405020304" pitchFamily="18" charset="0"/>
              </a:rPr>
              <a:t>Optimization of area, power, congestion and timing.</a:t>
            </a:r>
          </a:p>
          <a:p>
            <a:r>
              <a:rPr lang="en-US" sz="2400" dirty="0">
                <a:latin typeface="Times New Roman" panose="02020603050405020304" pitchFamily="18" charset="0"/>
                <a:cs typeface="Times New Roman" panose="02020603050405020304" pitchFamily="18" charset="0"/>
              </a:rPr>
              <a:t>Legalization</a:t>
            </a:r>
          </a:p>
          <a:p>
            <a:r>
              <a:rPr lang="en-US" sz="2400" dirty="0">
                <a:latin typeface="Times New Roman" panose="02020603050405020304" pitchFamily="18" charset="0"/>
                <a:cs typeface="Times New Roman" panose="02020603050405020304" pitchFamily="18" charset="0"/>
              </a:rPr>
              <a:t>HFNS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High Fanout Net Synthesis)</a:t>
            </a:r>
          </a:p>
          <a:p>
            <a:pPr marL="4429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is the process of buffering the High Fanout Nets to balance the load.</a:t>
            </a:r>
          </a:p>
          <a:p>
            <a:r>
              <a:rPr lang="en-US" sz="2400" dirty="0">
                <a:latin typeface="Times New Roman" panose="02020603050405020304" pitchFamily="18" charset="0"/>
                <a:cs typeface="Times New Roman" panose="02020603050405020304" pitchFamily="18" charset="0"/>
              </a:rPr>
              <a:t>Scan Chain Reordering</a:t>
            </a:r>
          </a:p>
          <a:p>
            <a:pPr marL="4429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is the process of reconnecting the scan chains in a design to optimize for     routing by reordering the scan connection which improve timing and congestion.</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84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1292-0ECE-49F3-B84D-43C914E4765E}"/>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Algorithm Used For Placement of cells in VLSI</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89FDAF-AFCC-4088-8720-F457B9D441A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Divide &amp; Conquer (D &amp; C):</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Determine if the problem can be solved in hierarchical or divide-&amp;-conquer (D&amp;C) manner.</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3DB58C-0C51-4347-BA1B-D822D8ABF2C3}"/>
              </a:ext>
            </a:extLst>
          </p:cNvPr>
          <p:cNvPicPr>
            <a:picLocks noChangeAspect="1"/>
          </p:cNvPicPr>
          <p:nvPr/>
        </p:nvPicPr>
        <p:blipFill>
          <a:blip r:embed="rId2"/>
          <a:stretch>
            <a:fillRect/>
          </a:stretch>
        </p:blipFill>
        <p:spPr>
          <a:xfrm>
            <a:off x="3714851" y="3429001"/>
            <a:ext cx="6911939" cy="2468880"/>
          </a:xfrm>
          <a:prstGeom prst="rect">
            <a:avLst/>
          </a:prstGeom>
        </p:spPr>
      </p:pic>
      <p:sp>
        <p:nvSpPr>
          <p:cNvPr id="6" name="TextBox 5">
            <a:extLst>
              <a:ext uri="{FF2B5EF4-FFF2-40B4-BE49-F238E27FC236}">
                <a16:creationId xmlns:a16="http://schemas.microsoft.com/office/drawing/2014/main" id="{007BE0B4-7976-4943-AE70-4A168376D2E6}"/>
              </a:ext>
            </a:extLst>
          </p:cNvPr>
          <p:cNvSpPr txBox="1"/>
          <p:nvPr/>
        </p:nvSpPr>
        <p:spPr>
          <a:xfrm>
            <a:off x="4027055" y="6176963"/>
            <a:ext cx="4211781" cy="338554"/>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Fig 1: General Representation Of D&amp;C </a:t>
            </a:r>
            <a:r>
              <a:rPr lang="en-US" sz="1600" b="1" u="sng" dirty="0" err="1">
                <a:latin typeface="Times New Roman" panose="02020603050405020304" pitchFamily="18" charset="0"/>
                <a:cs typeface="Times New Roman" panose="02020603050405020304" pitchFamily="18" charset="0"/>
              </a:rPr>
              <a:t>Algo</a:t>
            </a:r>
            <a:endParaRPr lang="en-IN" sz="1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64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9894C-DB4B-4A82-8A13-559A81F37FFC}"/>
              </a:ext>
            </a:extLst>
          </p:cNvPr>
          <p:cNvSpPr>
            <a:spLocks noGrp="1"/>
          </p:cNvSpPr>
          <p:nvPr>
            <p:ph idx="1"/>
          </p:nvPr>
        </p:nvSpPr>
        <p:spPr>
          <a:xfrm>
            <a:off x="838200" y="753979"/>
            <a:ext cx="10515600" cy="5422984"/>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D&amp;C Approach : See if problem can be “broken up” into 2 or more smaller subproblems that can be “stitched up” to a given solution to the parent problem.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
            </a:r>
            <a:r>
              <a:rPr lang="en-IN" sz="2400" dirty="0">
                <a:latin typeface="Times New Roman" panose="02020603050405020304" pitchFamily="18" charset="0"/>
                <a:cs typeface="Times New Roman" panose="02020603050405020304" pitchFamily="18" charset="0"/>
              </a:rPr>
              <a:t>o this recursively for each large subproblem </a:t>
            </a:r>
            <a:r>
              <a:rPr lang="en-US" sz="2400" dirty="0">
                <a:latin typeface="Times New Roman" panose="02020603050405020304" pitchFamily="18" charset="0"/>
                <a:cs typeface="Times New Roman" panose="02020603050405020304" pitchFamily="18" charset="0"/>
              </a:rPr>
              <a:t>subproblem until subproblems are small enough for an “easy” solution technique.</a:t>
            </a:r>
          </a:p>
          <a:p>
            <a:r>
              <a:rPr lang="en-US" sz="2400" dirty="0">
                <a:latin typeface="Times New Roman" panose="02020603050405020304" pitchFamily="18" charset="0"/>
                <a:cs typeface="Times New Roman" panose="02020603050405020304" pitchFamily="18" charset="0"/>
              </a:rPr>
              <a:t>Here we have implemented Merge Sort in order to place the cell to their exact position.</a:t>
            </a:r>
          </a:p>
          <a:p>
            <a:r>
              <a:rPr lang="en-US" sz="2400" b="1" u="sng" dirty="0">
                <a:solidFill>
                  <a:schemeClr val="accent6"/>
                </a:solidFill>
                <a:latin typeface="Times New Roman" panose="02020603050405020304" pitchFamily="18" charset="0"/>
                <a:cs typeface="Times New Roman" panose="02020603050405020304" pitchFamily="18" charset="0"/>
              </a:rPr>
              <a:t>Merge Sort:</a:t>
            </a:r>
          </a:p>
          <a:p>
            <a:pPr marL="4429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also a sorting algorithm. The algorithm divides the array into two halves, recursively sorts them, and finally merges the two sorted halves.</a:t>
            </a:r>
          </a:p>
          <a:p>
            <a:pPr marL="4429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merge() function is used for merging two halves. The merge(</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l, m, r) is a key process that assumes that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l..m</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[m+1..r] are sorted and merges the two sorted sub-arrays into one. See the following C implementation for details.</a:t>
            </a:r>
          </a:p>
        </p:txBody>
      </p:sp>
    </p:spTree>
    <p:extLst>
      <p:ext uri="{BB962C8B-B14F-4D97-AF65-F5344CB8AC3E}">
        <p14:creationId xmlns:p14="http://schemas.microsoft.com/office/powerpoint/2010/main" val="277629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0373-3860-472D-9A8D-0EC2A82D5397}"/>
              </a:ext>
            </a:extLst>
          </p:cNvPr>
          <p:cNvSpPr>
            <a:spLocks noGrp="1"/>
          </p:cNvSpPr>
          <p:nvPr>
            <p:ph type="title"/>
          </p:nvPr>
        </p:nvSpPr>
        <p:spPr/>
        <p:txBody>
          <a:bodyPr>
            <a:normAutofit/>
          </a:bodyPr>
          <a:lstStyle/>
          <a:p>
            <a:r>
              <a:rPr lang="en-US" sz="4000" b="1" u="sng" dirty="0">
                <a:solidFill>
                  <a:schemeClr val="accent6"/>
                </a:solidFill>
                <a:latin typeface="Times New Roman" panose="02020603050405020304" pitchFamily="18" charset="0"/>
                <a:cs typeface="Times New Roman" panose="02020603050405020304" pitchFamily="18" charset="0"/>
              </a:rPr>
              <a:t>Merge Sort Algorithm</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CFF00F8-11F5-403D-A684-5E56C544A09E}"/>
              </a:ext>
            </a:extLst>
          </p:cNvPr>
          <p:cNvSpPr>
            <a:spLocks noGrp="1" noChangeArrowheads="1"/>
          </p:cNvSpPr>
          <p:nvPr>
            <p:ph idx="1"/>
          </p:nvPr>
        </p:nvSpPr>
        <p:spPr bwMode="auto">
          <a:xfrm>
            <a:off x="838200" y="1600640"/>
            <a:ext cx="1025467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MergeSort</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r>
              <a:rPr kumimoji="0" lang="en-US" altLang="en-US" sz="24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arr</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l, 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If r &gt; l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Find the middle point to divide the array into two halves: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rgbClr val="273239"/>
                </a:solidFill>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middle m = l+ (r-l)/2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2. Call </a:t>
            </a:r>
            <a:r>
              <a:rPr kumimoji="0" lang="en-US" altLang="en-US" sz="24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mergeSort</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for first half: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rgbClr val="273239"/>
                </a:solidFill>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Call </a:t>
            </a:r>
            <a:r>
              <a:rPr kumimoji="0" lang="en-US" altLang="en-US" sz="24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mergeSort</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r>
              <a:rPr kumimoji="0" lang="en-US" altLang="en-US" sz="24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arr</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l, m)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3. Call </a:t>
            </a:r>
            <a:r>
              <a:rPr kumimoji="0" lang="en-US" altLang="en-US" sz="24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mergeSort</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for second half: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rgbClr val="273239"/>
                </a:solidFill>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Call </a:t>
            </a:r>
            <a:r>
              <a:rPr kumimoji="0" lang="en-US" altLang="en-US" sz="24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mergeSort</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r>
              <a:rPr kumimoji="0" lang="en-US" altLang="en-US" sz="24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arr</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m+1, r)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4. Merge the two halves sorted in step 2 and 3: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rgbClr val="273239"/>
                </a:solidFill>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Call merge(</a:t>
            </a:r>
            <a:r>
              <a:rPr kumimoji="0" lang="en-US" altLang="en-US" sz="24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arr</a:t>
            </a:r>
            <a:r>
              <a:rPr kumimoji="0" lang="en-US" altLang="en-US" sz="24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l, m, r)</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52815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8371</TotalTime>
  <Words>1424</Words>
  <Application>Microsoft Office PowerPoint</Application>
  <PresentationFormat>Widescreen</PresentationFormat>
  <Paragraphs>143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Courier New</vt:lpstr>
      <vt:lpstr>Symbol</vt:lpstr>
      <vt:lpstr>Times New Roman</vt:lpstr>
      <vt:lpstr>Wingdings</vt:lpstr>
      <vt:lpstr>Office Theme</vt:lpstr>
      <vt:lpstr>“ALGORITHMS FOR VLSI CAD” </vt:lpstr>
      <vt:lpstr>Introduction</vt:lpstr>
      <vt:lpstr>Basics Of CAD Tools In VLSI Design Flow</vt:lpstr>
      <vt:lpstr>Feature Of VLSI CAD Tools</vt:lpstr>
      <vt:lpstr>VLSI Design Features</vt:lpstr>
      <vt:lpstr>Different Task In Placement</vt:lpstr>
      <vt:lpstr>Algorithm Used For Placement of cells in VLSI</vt:lpstr>
      <vt:lpstr>PowerPoint Presentation</vt:lpstr>
      <vt:lpstr>Merge Sort Algorithm</vt:lpstr>
      <vt:lpstr>Algorithm Used For Routing In VLSI</vt:lpstr>
      <vt:lpstr>DFS Algorithm</vt:lpstr>
      <vt:lpstr>Machine Learning for VLSI CAD: A Case Study in On-Chip Power Grid Design</vt:lpstr>
      <vt:lpstr>Power Grid Design Challenges</vt:lpstr>
      <vt:lpstr>Survey</vt:lpstr>
      <vt:lpstr>Here we are working on two major Challenges</vt:lpstr>
      <vt:lpstr>Traditional Way Of Fixing IR Drop</vt:lpstr>
      <vt:lpstr>Power Grid Design Using Machine Learning</vt:lpstr>
      <vt:lpstr>Results</vt:lpstr>
      <vt:lpstr>ML-Based Aging-Prediction</vt:lpstr>
      <vt:lpstr>ML-Based Aging-Prediction(Speedup Data)</vt:lpstr>
      <vt:lpstr>ML-Based Aging-Prediction(MTTF Table)</vt:lpstr>
      <vt:lpstr>Conclusion</vt:lpstr>
      <vt:lpstr>References</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ALGORITHMS</dc:title>
  <dc:creator>Shikhar Saxena</dc:creator>
  <cp:lastModifiedBy>Shikhar Saxena</cp:lastModifiedBy>
  <cp:revision>80</cp:revision>
  <cp:lastPrinted>2021-10-17T14:49:28Z</cp:lastPrinted>
  <dcterms:created xsi:type="dcterms:W3CDTF">2021-10-17T09:43:33Z</dcterms:created>
  <dcterms:modified xsi:type="dcterms:W3CDTF">2021-12-28T18:05:52Z</dcterms:modified>
</cp:coreProperties>
</file>