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notesMasterIdLst>
    <p:notesMasterId r:id="rId14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8848" autoAdjust="0"/>
  </p:normalViewPr>
  <p:slideViewPr>
    <p:cSldViewPr snapToGrid="0">
      <p:cViewPr varScale="1">
        <p:scale>
          <a:sx n="131" d="100"/>
          <a:sy n="131" d="100"/>
        </p:scale>
        <p:origin x="666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D6EED-7D83-4E6B-97A7-DBE379CC2A99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56B44-038D-4EC6-B5C6-D81CCD8BA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34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56B44-038D-4EC6-B5C6-D81CCD8BA01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03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56ACC09-CA49-4F4F-A874-06CD71492A8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51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C42D620-CC00-054C-A9AF-C99B4A9DEE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2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5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2367AA2-9FFE-C34D-A3C1-21C82C858D8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9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BFB89434-7EE3-5848-86B7-150ACBD481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76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BA47337-7679-BC4A-95E5-7A170DC740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7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05203AA-A142-8A4C-A2DB-D11F8A7D65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4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339299B4-1BE7-2D41-A487-0885DA31E6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12D15D7-99CB-CE45-9981-36DEE909D22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1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4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1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30705" y="6278840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00FF"/>
                </a:solidFill>
              </a:defRPr>
            </a:lvl1pPr>
          </a:lstStyle>
          <a:p>
            <a:fld id="{E2C357CF-5B4D-3841-95F9-84186D3845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57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C4D2-3376-4B65-9B3E-FC596F710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500" y="1809749"/>
            <a:ext cx="8397875" cy="1538331"/>
          </a:xfrm>
        </p:spPr>
        <p:txBody>
          <a:bodyPr>
            <a:noAutofit/>
          </a:bodyPr>
          <a:lstStyle/>
          <a:p>
            <a:r>
              <a:rPr lang="en-IN" sz="4000" cap="none" dirty="0" smtClean="0">
                <a:solidFill>
                  <a:srgbClr val="0000FF"/>
                </a:solidFill>
                <a:cs typeface="Arial"/>
              </a:rPr>
              <a:t>Memory Management Unit for Embedded RRAM – UPDATE [1]</a:t>
            </a:r>
            <a:endParaRPr lang="en-IN" sz="4000" cap="none" dirty="0">
              <a:solidFill>
                <a:srgbClr val="0000FF"/>
              </a:solidFill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60940-784E-4313-9EC6-446B6F21E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424" y="4679260"/>
            <a:ext cx="7369344" cy="1776031"/>
          </a:xfrm>
        </p:spPr>
        <p:txBody>
          <a:bodyPr>
            <a:normAutofit/>
          </a:bodyPr>
          <a:lstStyle/>
          <a:p>
            <a:r>
              <a:rPr lang="en-IN" sz="3000" dirty="0"/>
              <a:t>Shikhar </a:t>
            </a:r>
            <a:r>
              <a:rPr lang="en-IN" sz="3000" dirty="0" smtClean="0"/>
              <a:t>Tuli</a:t>
            </a:r>
            <a:endParaRPr lang="en-IN" sz="3000" dirty="0"/>
          </a:p>
          <a:p>
            <a:r>
              <a:rPr lang="en-IN" sz="2400" dirty="0"/>
              <a:t>Under the guidance of </a:t>
            </a:r>
            <a:r>
              <a:rPr lang="en-IN" sz="2400" dirty="0" err="1" smtClean="0"/>
              <a:t>Dr.</a:t>
            </a:r>
            <a:r>
              <a:rPr lang="en-IN" sz="2400" dirty="0" smtClean="0"/>
              <a:t> Alexandre Levisse</a:t>
            </a:r>
            <a:endParaRPr lang="en-IN" sz="2400" dirty="0"/>
          </a:p>
          <a:p>
            <a:r>
              <a:rPr lang="en-IN" sz="2400" dirty="0" smtClean="0"/>
              <a:t>Embedded Systems Laboratory, EPFL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128909" y="3926959"/>
            <a:ext cx="5491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by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139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5C4F-7CC7-45FA-967A-6243E70E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260350"/>
            <a:ext cx="7406640" cy="850900"/>
          </a:xfrm>
        </p:spPr>
        <p:txBody>
          <a:bodyPr/>
          <a:lstStyle/>
          <a:p>
            <a:r>
              <a:rPr lang="en-IN" b="1" u="sng" dirty="0" smtClean="0">
                <a:solidFill>
                  <a:srgbClr val="0000FF"/>
                </a:solidFill>
              </a:rPr>
              <a:t>Observations (contd.)</a:t>
            </a:r>
            <a:endParaRPr lang="en-IN" b="1" u="sng" dirty="0">
              <a:solidFill>
                <a:srgbClr val="0000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C6937-3196-48A0-BBE8-22E1F3B62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6" y="1104899"/>
            <a:ext cx="8413749" cy="5356225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q"/>
            </a:pPr>
            <a:r>
              <a:rPr lang="en-IN" sz="3200" dirty="0" smtClean="0"/>
              <a:t> 0 to 255 write operation. Comparison between proposed and reference for both 0-255-0 and 0-0 operations (Parallel)</a:t>
            </a:r>
            <a:endParaRPr lang="en-US" sz="2800" b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38185" y="6199514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#10</a:t>
            </a:r>
            <a:endParaRPr lang="en-US" sz="2800" b="1" dirty="0">
              <a:solidFill>
                <a:srgbClr val="0000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33" y="2911449"/>
            <a:ext cx="4251690" cy="31912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56382" y="2494483"/>
            <a:ext cx="1309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0-255-0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52241" y="249448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0-0</a:t>
            </a:r>
            <a:endParaRPr lang="en-US" sz="2800" dirty="0">
              <a:solidFill>
                <a:srgbClr val="0000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023" y="2911423"/>
            <a:ext cx="4251726" cy="3191256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734362" y="4348936"/>
            <a:ext cx="457200" cy="458176"/>
          </a:xfrm>
          <a:prstGeom prst="ellipse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990589" y="5364530"/>
            <a:ext cx="457200" cy="458176"/>
          </a:xfrm>
          <a:prstGeom prst="ellipse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5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023" y="2911423"/>
            <a:ext cx="4251726" cy="31912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15" y="2911423"/>
            <a:ext cx="4251726" cy="31912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035C4F-7CC7-45FA-967A-6243E70E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260350"/>
            <a:ext cx="7406640" cy="850900"/>
          </a:xfrm>
        </p:spPr>
        <p:txBody>
          <a:bodyPr/>
          <a:lstStyle/>
          <a:p>
            <a:r>
              <a:rPr lang="en-IN" b="1" u="sng" dirty="0" smtClean="0">
                <a:solidFill>
                  <a:srgbClr val="0000FF"/>
                </a:solidFill>
              </a:rPr>
              <a:t>Observations (contd.)</a:t>
            </a:r>
            <a:endParaRPr lang="en-IN" b="1" u="sng" dirty="0">
              <a:solidFill>
                <a:srgbClr val="0000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C6937-3196-48A0-BBE8-22E1F3B62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6" y="1104899"/>
            <a:ext cx="8413749" cy="5356225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q"/>
            </a:pPr>
            <a:r>
              <a:rPr lang="en-IN" sz="3200" dirty="0" smtClean="0"/>
              <a:t> 0 to 255 write operation. Comparison between proposed and reference for both 0-255-0 and 0-0 operations (Serial)</a:t>
            </a:r>
            <a:endParaRPr lang="en-US" sz="2800" b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30870" y="6199514"/>
            <a:ext cx="77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#11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6382" y="2494483"/>
            <a:ext cx="1309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0-255-0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52241" y="249448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0-0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34362" y="4904891"/>
            <a:ext cx="457200" cy="458176"/>
          </a:xfrm>
          <a:prstGeom prst="ellipse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986070" y="5064606"/>
            <a:ext cx="457200" cy="458176"/>
          </a:xfrm>
          <a:prstGeom prst="ellipse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7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51E06C-CC86-496A-A4A9-11DF6A438C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74409DB-17FB-4627-BA57-D3C0BC092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251825" y="6207125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#12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5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5C4F-7CC7-45FA-967A-6243E70E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260350"/>
            <a:ext cx="7406640" cy="850900"/>
          </a:xfrm>
        </p:spPr>
        <p:txBody>
          <a:bodyPr/>
          <a:lstStyle/>
          <a:p>
            <a:r>
              <a:rPr lang="en-IN" b="1" u="sng" dirty="0" smtClean="0">
                <a:solidFill>
                  <a:srgbClr val="0000FF"/>
                </a:solidFill>
              </a:rPr>
              <a:t>Definitions</a:t>
            </a:r>
            <a:endParaRPr lang="en-IN" b="1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>
                  <a:buFont typeface="Wingdings" charset="2"/>
                  <a:buChar char="q"/>
                </a:pPr>
                <a:r>
                  <a:rPr lang="en-IN" sz="3200" dirty="0" smtClean="0"/>
                  <a:t> </a:t>
                </a:r>
                <a:r>
                  <a:rPr lang="en-IN" sz="2800" dirty="0" smtClean="0"/>
                  <a:t>The memory write times follow a normal distribution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sz="2800" dirty="0" smtClean="0"/>
                  <a:t>.</a:t>
                </a:r>
              </a:p>
              <a:p>
                <a:pPr algn="just">
                  <a:buFont typeface="Wingdings" charset="2"/>
                  <a:buChar char="q"/>
                </a:pPr>
                <a:r>
                  <a:rPr lang="en-IN" sz="2800" dirty="0"/>
                  <a:t> </a:t>
                </a:r>
                <a:r>
                  <a:rPr lang="en-IN" sz="2800" dirty="0" smtClean="0"/>
                  <a:t>The processor clock is slightly slower than the mean memory clock, i.e.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𝐶𝑙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𝑜𝑓𝑓𝑠𝑒𝑡𝑀𝑢𝑙𝑡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𝐶𝑙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800" b="0" dirty="0" smtClean="0"/>
                  <a:t>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𝑜𝑓𝑓𝑠𝑒𝑡𝑀𝑢𝑙𝑡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b="0" dirty="0" smtClean="0"/>
                  <a:t>.</a:t>
                </a:r>
              </a:p>
              <a:p>
                <a:pPr algn="just">
                  <a:buFont typeface="Wingdings" charset="2"/>
                  <a:buChar char="q"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𝑙𝑒𝑓𝑡𝐷𝑖𝑠𝑐𝑎𝑟𝑑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2800" b="0" dirty="0" smtClean="0"/>
                  <a:t>. </a:t>
                </a:r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𝑙𝑒𝑓𝑡𝐷𝑖𝑠𝑐𝑎𝑟𝑑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𝐶𝑙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𝑤𝑟𝑖𝑡𝑒𝑇𝑖𝑚𝑒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𝐶𝑙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800" b="0" dirty="0" smtClean="0"/>
                  <a:t>, then the time for write operation is truncated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𝐶𝑙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800" b="0" dirty="0" smtClean="0"/>
                  <a:t>. Thus,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𝐶𝑙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800" b="0" dirty="0" smtClean="0"/>
                  <a:t> is the fastest write time.</a:t>
                </a:r>
              </a:p>
              <a:p>
                <a:pPr algn="just">
                  <a:buFont typeface="Wingdings" charset="2"/>
                  <a:buChar char="q"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𝑟𝑖𝑔h𝑡𝐷𝑖𝑠𝑐𝑎𝑟𝑑</m:t>
                    </m:r>
                  </m:oMath>
                </a14:m>
                <a:r>
                  <a:rPr lang="en-US" sz="2800" b="0" dirty="0" smtClean="0"/>
                  <a:t> is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800" b="0" dirty="0" smtClean="0"/>
                  <a:t>’s. </a:t>
                </a:r>
              </a:p>
              <a:p>
                <a:pPr algn="just">
                  <a:buFont typeface="Wingdings" charset="2"/>
                  <a:buChar char="q"/>
                </a:pP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𝑤𝑟𝑖𝑡𝑒𝐵𝑢𝑓𝑓𝑒𝑟𝑆𝑖𝑧𝑒</m:t>
                    </m:r>
                  </m:oMath>
                </a14:m>
                <a:r>
                  <a:rPr lang="en-US" sz="2800" b="0" dirty="0" smtClean="0"/>
                  <a:t> is the batch size of write op. from </a:t>
                </a:r>
                <a:r>
                  <a:rPr lang="en-US" sz="2800" b="0" dirty="0" err="1" smtClean="0"/>
                  <a:t>writeBuffer</a:t>
                </a:r>
                <a:r>
                  <a:rPr lang="en-US" sz="2800" b="0" dirty="0" smtClean="0"/>
                  <a:t> to Memory.</a:t>
                </a:r>
              </a:p>
              <a:p>
                <a:pPr algn="just">
                  <a:buFont typeface="Wingdings" charset="2"/>
                  <a:buChar char="q"/>
                </a:pP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𝑟𝑤𝑆𝑖𝑧𝑒</m:t>
                    </m:r>
                  </m:oMath>
                </a14:m>
                <a:r>
                  <a:rPr lang="en-US" sz="2800" b="0" dirty="0" smtClean="0"/>
                  <a:t> is the read/write cluster size. As it increases, we go more towards cache hierarchy structure.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  <a:blipFill>
                <a:blip r:embed="rId2"/>
                <a:stretch>
                  <a:fillRect l="-580" t="-1593" r="-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413750" y="6207125"/>
            <a:ext cx="602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324958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5C4F-7CC7-45FA-967A-6243E70E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260350"/>
            <a:ext cx="7406640" cy="850900"/>
          </a:xfrm>
        </p:spPr>
        <p:txBody>
          <a:bodyPr/>
          <a:lstStyle/>
          <a:p>
            <a:r>
              <a:rPr lang="en-IN" b="1" u="sng" dirty="0" smtClean="0">
                <a:solidFill>
                  <a:srgbClr val="0000FF"/>
                </a:solidFill>
              </a:rPr>
              <a:t>Definitions (contd.)</a:t>
            </a:r>
            <a:endParaRPr lang="en-IN" b="1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</p:spPr>
            <p:txBody>
              <a:bodyPr>
                <a:normAutofit/>
              </a:bodyPr>
              <a:lstStyle/>
              <a:p>
                <a:pPr>
                  <a:buFont typeface="Wingdings" charset="2"/>
                  <a:buChar char="q"/>
                </a:pPr>
                <a:r>
                  <a:rPr lang="en-US" sz="2800" dirty="0" smtClean="0"/>
                  <a:t> Default values -  </a:t>
                </a:r>
                <a:br>
                  <a:rPr lang="en-US" sz="2800" dirty="0" smtClean="0"/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8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8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𝑙𝑒𝑓𝑡𝐷𝑖𝑠𝑐𝑎𝑟𝑑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8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𝑟𝑖𝑔h𝑡𝐷𝑖𝑠𝑐𝑎𝑟𝑑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8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𝑛𝑢𝑚𝐼𝑡𝑒𝑟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8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𝑤𝑟𝑖𝑡𝑒𝐵𝑢𝑓𝑓𝑒𝑟𝑆𝑖𝑧𝑒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8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𝑜𝑓𝑓𝑠𝑒𝑡𝑀𝑢𝑙𝑡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=1.1</m:t>
                    </m:r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8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𝑟𝑤𝑆𝑖𝑧𝑒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800" b="0" dirty="0" smtClean="0"/>
              </a:p>
              <a:p>
                <a:pPr>
                  <a:buFont typeface="Wingdings" charset="2"/>
                  <a:buChar char="q"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The number of addresses is 10 and 10 read/write ops. Were done in one iteration of the experiment.</a:t>
                </a:r>
              </a:p>
              <a:p>
                <a:pPr>
                  <a:buFont typeface="Wingdings" charset="2"/>
                  <a:buChar char="q"/>
                </a:pPr>
                <a:r>
                  <a:rPr lang="en-US" sz="2800" b="0" dirty="0"/>
                  <a:t> </a:t>
                </a:r>
                <a:r>
                  <a:rPr lang="en-US" sz="2800" b="0" dirty="0" smtClean="0"/>
                  <a:t>Completely random inputs were given for r/w. Data was uniformly </a:t>
                </a:r>
                <a:r>
                  <a:rPr lang="en-US" sz="2800" b="0" smtClean="0"/>
                  <a:t>distributed between 0 and 255.</a:t>
                </a:r>
                <a:endParaRPr lang="en-US" sz="2800" b="0" dirty="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  <a:blipFill>
                <a:blip r:embed="rId2"/>
                <a:stretch>
                  <a:fillRect l="-435" t="-1820" r="-145" b="-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413750" y="6207125"/>
            <a:ext cx="59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#3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024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5C4F-7CC7-45FA-967A-6243E70E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260350"/>
            <a:ext cx="7406640" cy="850900"/>
          </a:xfrm>
        </p:spPr>
        <p:txBody>
          <a:bodyPr/>
          <a:lstStyle/>
          <a:p>
            <a:r>
              <a:rPr lang="en-IN" b="1" u="sng" dirty="0" smtClean="0">
                <a:solidFill>
                  <a:srgbClr val="0000FF"/>
                </a:solidFill>
              </a:rPr>
              <a:t>Observations</a:t>
            </a:r>
            <a:endParaRPr lang="en-IN" b="1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charset="2"/>
                  <a:buChar char="q"/>
                </a:pPr>
                <a:r>
                  <a:rPr lang="en-IN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𝑜𝑓𝑓𝑠𝑒𝑡𝑀𝑢𝑙𝑡</m:t>
                    </m:r>
                  </m:oMath>
                </a14:m>
                <a:r>
                  <a:rPr lang="en-US" sz="2800" b="0" dirty="0" smtClean="0"/>
                  <a:t> varied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b="0" dirty="0" smtClean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b="0" dirty="0" smtClean="0"/>
                  <a:t>. </a:t>
                </a:r>
                <a:r>
                  <a:rPr lang="en-US" sz="2800" dirty="0" smtClean="0"/>
                  <a:t>Only write ops. (i.e.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𝑟𝑤𝑆𝑖𝑧𝑒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800" dirty="0" smtClean="0"/>
                  <a:t>). Parallel write considered.</a:t>
                </a:r>
                <a:endParaRPr lang="en-US" sz="2800" b="0" dirty="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  <a:blipFill>
                <a:blip r:embed="rId2"/>
                <a:stretch>
                  <a:fillRect l="-652" t="-1024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413750" y="6207125"/>
            <a:ext cx="612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#4</a:t>
            </a:r>
            <a:endParaRPr lang="en-US" sz="28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67852" y="3642208"/>
                <a:ext cx="2388653" cy="2295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 variability due to deterministic r/w ops in reference. All parallel operations  take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𝑤𝑟𝑖𝑡𝑒𝐵𝑢𝑓𝑓𝑒𝑟𝑆𝑖𝑧𝑒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𝑟𝑖𝑔h𝑡𝐷𝑖𝑠𝑐𝑎𝑟𝑑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𝐶𝑙𝑘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852" y="3642208"/>
                <a:ext cx="2388653" cy="2295628"/>
              </a:xfrm>
              <a:prstGeom prst="rect">
                <a:avLst/>
              </a:prstGeom>
              <a:blipFill>
                <a:blip r:embed="rId3"/>
                <a:stretch>
                  <a:fillRect l="-14286" t="-1326" r="-3316" b="-16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26" y="2124725"/>
            <a:ext cx="5439001" cy="4082400"/>
          </a:xfrm>
          <a:prstGeom prst="rect">
            <a:avLst/>
          </a:prstGeom>
        </p:spPr>
      </p:pic>
      <p:sp>
        <p:nvSpPr>
          <p:cNvPr id="12" name="Freeform 17"/>
          <p:cNvSpPr>
            <a:spLocks noChangeAspect="1"/>
          </p:cNvSpPr>
          <p:nvPr/>
        </p:nvSpPr>
        <p:spPr bwMode="auto">
          <a:xfrm rot="20942790" flipH="1">
            <a:off x="3854178" y="3653739"/>
            <a:ext cx="1804949" cy="26489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5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5C4F-7CC7-45FA-967A-6243E70E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260350"/>
            <a:ext cx="7406640" cy="850900"/>
          </a:xfrm>
        </p:spPr>
        <p:txBody>
          <a:bodyPr/>
          <a:lstStyle/>
          <a:p>
            <a:r>
              <a:rPr lang="en-IN" b="1" u="sng" dirty="0" smtClean="0">
                <a:solidFill>
                  <a:srgbClr val="0000FF"/>
                </a:solidFill>
              </a:rPr>
              <a:t>Observations (contd.)</a:t>
            </a:r>
            <a:endParaRPr lang="en-IN" b="1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charset="2"/>
                  <a:buChar char="q"/>
                </a:pPr>
                <a:r>
                  <a:rPr lang="en-IN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𝑜𝑓𝑓𝑠𝑒𝑡𝑀𝑢𝑙𝑡</m:t>
                    </m:r>
                  </m:oMath>
                </a14:m>
                <a:r>
                  <a:rPr lang="en-US" sz="2800" b="0" dirty="0" smtClean="0"/>
                  <a:t> varied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b="0" dirty="0" smtClean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b="0" dirty="0" smtClean="0"/>
                  <a:t>. </a:t>
                </a:r>
                <a:r>
                  <a:rPr lang="en-US" sz="2800" dirty="0" smtClean="0"/>
                  <a:t>Only write ops. (i.e.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𝑟𝑤𝑆𝑖𝑧𝑒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800" dirty="0" smtClean="0"/>
                  <a:t>). Serial write considered.</a:t>
                </a:r>
                <a:endParaRPr lang="en-US" sz="2800" b="0" dirty="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  <a:blipFill>
                <a:blip r:embed="rId2"/>
                <a:stretch>
                  <a:fillRect l="-652" t="-1024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413750" y="6207125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#5</a:t>
            </a:r>
            <a:endParaRPr lang="en-US" sz="28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44790" y="3905234"/>
                <a:ext cx="266896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Non-monotonic behavior in reference. With increasing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𝑜𝑓𝑓𝑠𝑒𝑡𝑀𝑢𝑙𝑡</m:t>
                    </m:r>
                  </m:oMath>
                </a14:m>
                <a:r>
                  <a:rPr lang="en-US" dirty="0" smtClean="0"/>
                  <a:t>, the write times should increase, more-or-less monotonically. Also, write times of proposed should always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/>
                  <a:t> that of ref.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790" y="3905234"/>
                <a:ext cx="2668960" cy="2585323"/>
              </a:xfrm>
              <a:prstGeom prst="rect">
                <a:avLst/>
              </a:prstGeom>
              <a:blipFill>
                <a:blip r:embed="rId3"/>
                <a:stretch>
                  <a:fillRect l="-1826" t="-1415" r="-2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26" y="2124725"/>
            <a:ext cx="5439001" cy="4082400"/>
          </a:xfrm>
          <a:prstGeom prst="rect">
            <a:avLst/>
          </a:prstGeom>
        </p:spPr>
      </p:pic>
      <p:sp>
        <p:nvSpPr>
          <p:cNvPr id="12" name="Freeform 17"/>
          <p:cNvSpPr>
            <a:spLocks noChangeAspect="1"/>
          </p:cNvSpPr>
          <p:nvPr/>
        </p:nvSpPr>
        <p:spPr bwMode="auto">
          <a:xfrm rot="1741782" flipH="1">
            <a:off x="4753055" y="3310660"/>
            <a:ext cx="1804949" cy="26489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 rot="17115450">
            <a:off x="1823650" y="3472596"/>
            <a:ext cx="2336474" cy="458176"/>
          </a:xfrm>
          <a:prstGeom prst="ellipse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7115450">
            <a:off x="3662695" y="3060554"/>
            <a:ext cx="1985251" cy="458176"/>
          </a:xfrm>
          <a:prstGeom prst="ellipse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0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23" y="2124725"/>
            <a:ext cx="5439001" cy="4082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035C4F-7CC7-45FA-967A-6243E70E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260350"/>
            <a:ext cx="7406640" cy="850900"/>
          </a:xfrm>
        </p:spPr>
        <p:txBody>
          <a:bodyPr/>
          <a:lstStyle/>
          <a:p>
            <a:r>
              <a:rPr lang="en-IN" b="1" u="sng" dirty="0" smtClean="0">
                <a:solidFill>
                  <a:srgbClr val="0000FF"/>
                </a:solidFill>
              </a:rPr>
              <a:t>Observations (contd.)</a:t>
            </a:r>
            <a:endParaRPr lang="en-IN" b="1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charset="2"/>
                  <a:buChar char="q"/>
                </a:pPr>
                <a:r>
                  <a:rPr lang="en-IN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𝑤𝑟𝑖𝑡𝑒𝐵𝑢𝑓𝑓𝑒𝑟𝑆𝑖𝑧𝑒</m:t>
                    </m:r>
                  </m:oMath>
                </a14:m>
                <a:r>
                  <a:rPr lang="en-US" sz="2800" b="0" dirty="0" smtClean="0"/>
                  <a:t> varied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b="0" dirty="0" smtClean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2800" b="0" dirty="0" smtClean="0"/>
                  <a:t>. </a:t>
                </a:r>
                <a:r>
                  <a:rPr lang="en-US" sz="2800" dirty="0" smtClean="0"/>
                  <a:t>Only write ops. (i.e.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𝑟𝑤𝑆𝑖𝑧𝑒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800" dirty="0" smtClean="0"/>
                  <a:t>). Parallel write considered.</a:t>
                </a:r>
                <a:endParaRPr lang="en-US" sz="2800" b="0" dirty="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  <a:blipFill>
                <a:blip r:embed="rId3"/>
                <a:stretch>
                  <a:fillRect l="-652" t="-1024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413750" y="6207125"/>
            <a:ext cx="620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#6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44790" y="3905234"/>
            <a:ext cx="266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increasing batch size, the write times are increasing.</a:t>
            </a:r>
            <a:endParaRPr lang="en-US" dirty="0"/>
          </a:p>
          <a:p>
            <a:endParaRPr lang="en-US" dirty="0"/>
          </a:p>
        </p:txBody>
      </p:sp>
      <p:sp>
        <p:nvSpPr>
          <p:cNvPr id="12" name="Freeform 17"/>
          <p:cNvSpPr>
            <a:spLocks noChangeAspect="1"/>
          </p:cNvSpPr>
          <p:nvPr/>
        </p:nvSpPr>
        <p:spPr bwMode="auto">
          <a:xfrm rot="1741782" flipH="1">
            <a:off x="4753055" y="3310660"/>
            <a:ext cx="1804949" cy="26489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4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23" y="2124725"/>
            <a:ext cx="5439001" cy="4082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035C4F-7CC7-45FA-967A-6243E70E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260350"/>
            <a:ext cx="7406640" cy="850900"/>
          </a:xfrm>
        </p:spPr>
        <p:txBody>
          <a:bodyPr/>
          <a:lstStyle/>
          <a:p>
            <a:r>
              <a:rPr lang="en-IN" b="1" u="sng" dirty="0" smtClean="0">
                <a:solidFill>
                  <a:srgbClr val="0000FF"/>
                </a:solidFill>
              </a:rPr>
              <a:t>Observations (contd.)</a:t>
            </a:r>
            <a:endParaRPr lang="en-IN" b="1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charset="2"/>
                  <a:buChar char="q"/>
                </a:pPr>
                <a:r>
                  <a:rPr lang="en-IN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𝑤𝑟𝑖𝑡𝑒𝐵𝑢𝑓𝑓𝑒𝑟𝑆𝑖𝑧𝑒</m:t>
                    </m:r>
                  </m:oMath>
                </a14:m>
                <a:r>
                  <a:rPr lang="en-US" sz="2800" b="0" dirty="0" smtClean="0"/>
                  <a:t> varied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b="0" dirty="0" smtClean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2800" b="0" dirty="0" smtClean="0"/>
                  <a:t>. </a:t>
                </a:r>
                <a:r>
                  <a:rPr lang="en-US" sz="2800" dirty="0" smtClean="0"/>
                  <a:t>Only write ops. (i.e.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𝑟𝑤𝑆𝑖𝑧𝑒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800" dirty="0" smtClean="0"/>
                  <a:t>). Serial write considered.</a:t>
                </a:r>
                <a:endParaRPr lang="en-US" sz="2800" b="0" dirty="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  <a:blipFill>
                <a:blip r:embed="rId3"/>
                <a:stretch>
                  <a:fillRect l="-652" t="-1024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413750" y="6207125"/>
            <a:ext cx="59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#7</a:t>
            </a:r>
            <a:endParaRPr lang="en-US" sz="28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20577" y="4795241"/>
                <a:ext cx="576709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Reference write should always be slower than Proposed write operation.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𝑤𝑟𝑖𝑡𝑒𝐵𝑢𝑓𝑓𝑒𝑟𝑆𝑖𝑧𝑒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, in ref. the write time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𝑟𝑖𝑔h𝑡𝐷𝑖𝑠𝑐𝑎𝑟𝑑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𝐶𝑙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577" y="4795241"/>
                <a:ext cx="5767095" cy="1200329"/>
              </a:xfrm>
              <a:prstGeom prst="rect">
                <a:avLst/>
              </a:prstGeom>
              <a:blipFill>
                <a:blip r:embed="rId4"/>
                <a:stretch>
                  <a:fillRect l="-951"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 17"/>
          <p:cNvSpPr>
            <a:spLocks noChangeAspect="1"/>
          </p:cNvSpPr>
          <p:nvPr/>
        </p:nvSpPr>
        <p:spPr bwMode="auto">
          <a:xfrm rot="21438970" flipH="1" flipV="1">
            <a:off x="1338128" y="5335218"/>
            <a:ext cx="1653863" cy="334061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 rot="18569423">
            <a:off x="575144" y="4958010"/>
            <a:ext cx="1532846" cy="458176"/>
          </a:xfrm>
          <a:prstGeom prst="ellipse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87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23" y="2124725"/>
            <a:ext cx="5439001" cy="4082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035C4F-7CC7-45FA-967A-6243E70E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260350"/>
            <a:ext cx="7406640" cy="850900"/>
          </a:xfrm>
        </p:spPr>
        <p:txBody>
          <a:bodyPr/>
          <a:lstStyle/>
          <a:p>
            <a:r>
              <a:rPr lang="en-IN" b="1" u="sng" dirty="0" smtClean="0">
                <a:solidFill>
                  <a:srgbClr val="0000FF"/>
                </a:solidFill>
              </a:rPr>
              <a:t>Observations (contd.)</a:t>
            </a:r>
            <a:endParaRPr lang="en-IN" b="1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charset="2"/>
                  <a:buChar char="q"/>
                </a:pPr>
                <a:r>
                  <a:rPr lang="en-IN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𝑟𝑤𝑆𝑖𝑧𝑒</m:t>
                    </m:r>
                  </m:oMath>
                </a14:m>
                <a:r>
                  <a:rPr lang="en-US" sz="2800" b="0" dirty="0" smtClean="0"/>
                  <a:t> varied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b="0" dirty="0" smtClean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2800" b="0" dirty="0" smtClean="0"/>
                  <a:t>. </a:t>
                </a:r>
                <a:r>
                  <a:rPr lang="en-US" sz="2800" dirty="0" smtClean="0"/>
                  <a:t>Parallel write considered.</a:t>
                </a:r>
                <a:endParaRPr lang="en-US" sz="2800" b="0" dirty="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  <a:blipFill>
                <a:blip r:embed="rId3"/>
                <a:stretch>
                  <a:fillRect l="-652" t="-1024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413750" y="6207125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#8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59209" y="3704260"/>
            <a:ext cx="2962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Can’t find trend in non-monotonic behavior. Proposed always faster than Reference.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25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23" y="2124725"/>
            <a:ext cx="5439001" cy="4082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035C4F-7CC7-45FA-967A-6243E70E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260350"/>
            <a:ext cx="7406640" cy="850900"/>
          </a:xfrm>
        </p:spPr>
        <p:txBody>
          <a:bodyPr/>
          <a:lstStyle/>
          <a:p>
            <a:r>
              <a:rPr lang="en-IN" b="1" u="sng" dirty="0" smtClean="0">
                <a:solidFill>
                  <a:srgbClr val="0000FF"/>
                </a:solidFill>
              </a:rPr>
              <a:t>Observations (contd.)</a:t>
            </a:r>
            <a:endParaRPr lang="en-IN" b="1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charset="2"/>
                  <a:buChar char="q"/>
                </a:pPr>
                <a:r>
                  <a:rPr lang="en-IN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𝑟𝑤𝑆𝑖𝑧𝑒</m:t>
                    </m:r>
                  </m:oMath>
                </a14:m>
                <a:r>
                  <a:rPr lang="en-US" sz="2800" b="0" dirty="0" smtClean="0"/>
                  <a:t> varied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b="0" dirty="0" smtClean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2800" b="0" dirty="0" smtClean="0"/>
                  <a:t>. </a:t>
                </a:r>
                <a:r>
                  <a:rPr lang="en-US" sz="2800" dirty="0" smtClean="0"/>
                  <a:t>Serial write considered.</a:t>
                </a:r>
                <a:endParaRPr lang="en-US" sz="2800" b="0" dirty="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  <a:blipFill>
                <a:blip r:embed="rId3"/>
                <a:stretch>
                  <a:fillRect l="-652" t="-1024" r="-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413750" y="6207125"/>
            <a:ext cx="620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#9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59209" y="3704260"/>
            <a:ext cx="2962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Can’t find trend in non-monotonic behavior. Proposed always faster than Reference.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72249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>
    <a:lnDef>
      <a:spPr>
        <a:ln w="57150" cmpd="sng"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487</TotalTime>
  <Words>408</Words>
  <Application>Microsoft Office PowerPoint</Application>
  <PresentationFormat>On-screen Show (4:3)</PresentationFormat>
  <Paragraphs>55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Corbel</vt:lpstr>
      <vt:lpstr>Wingdings</vt:lpstr>
      <vt:lpstr>Basis</vt:lpstr>
      <vt:lpstr>Memory Management Unit for Embedded RRAM – UPDATE [1]</vt:lpstr>
      <vt:lpstr>Definitions</vt:lpstr>
      <vt:lpstr>Definitions (contd.)</vt:lpstr>
      <vt:lpstr>Observations</vt:lpstr>
      <vt:lpstr>Observations (contd.)</vt:lpstr>
      <vt:lpstr>Observations (contd.)</vt:lpstr>
      <vt:lpstr>Observations (contd.)</vt:lpstr>
      <vt:lpstr>Observations (contd.)</vt:lpstr>
      <vt:lpstr>Observations (contd.)</vt:lpstr>
      <vt:lpstr>Observations (contd.)</vt:lpstr>
      <vt:lpstr>Observations (contd.)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Characterization of Hot carrier induced degradation of nano-wire fets</dc:title>
  <dc:subject/>
  <dc:creator>Shreshth and Shikhar</dc:creator>
  <cp:keywords/>
  <dc:description/>
  <cp:lastModifiedBy>Tuli Shikhar</cp:lastModifiedBy>
  <cp:revision>63</cp:revision>
  <dcterms:created xsi:type="dcterms:W3CDTF">2018-04-18T09:40:39Z</dcterms:created>
  <dcterms:modified xsi:type="dcterms:W3CDTF">2019-06-04T13:27:40Z</dcterms:modified>
  <cp:category/>
</cp:coreProperties>
</file>