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li Shikhar" initials="TS" lastIdx="1" clrIdx="0">
    <p:extLst>
      <p:ext uri="{19B8F6BF-5375-455C-9EA6-DF929625EA0E}">
        <p15:presenceInfo xmlns:p15="http://schemas.microsoft.com/office/powerpoint/2012/main" userId="S-1-5-21-57989841-436374069-839522115-413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8848" autoAdjust="0"/>
  </p:normalViewPr>
  <p:slideViewPr>
    <p:cSldViewPr snapToGrid="0">
      <p:cViewPr varScale="1">
        <p:scale>
          <a:sx n="131" d="100"/>
          <a:sy n="131" d="100"/>
        </p:scale>
        <p:origin x="66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D6EED-7D83-4E6B-97A7-DBE379CC2A99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56B44-038D-4EC6-B5C6-D81CCD8B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4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56B44-038D-4EC6-B5C6-D81CCD8BA01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3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6ACC09-CA49-4F4F-A874-06CD71492A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42D620-CC00-054C-A9AF-C99B4A9DEE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367AA2-9FFE-C34D-A3C1-21C82C858D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FB89434-7EE3-5848-86B7-150ACBD481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6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BA47337-7679-BC4A-95E5-7A170DC740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05203AA-A142-8A4C-A2DB-D11F8A7D65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4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39299B4-1BE7-2D41-A487-0885DA31E6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2D15D7-99CB-CE45-9981-36DEE909D2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30705" y="6278840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00FF"/>
                </a:solidFill>
              </a:defRPr>
            </a:lvl1pPr>
          </a:lstStyle>
          <a:p>
            <a:fld id="{E2C357CF-5B4D-3841-95F9-84186D3845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C4D2-3376-4B65-9B3E-FC596F71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1809749"/>
            <a:ext cx="8397875" cy="1538331"/>
          </a:xfrm>
        </p:spPr>
        <p:txBody>
          <a:bodyPr>
            <a:noAutofit/>
          </a:bodyPr>
          <a:lstStyle/>
          <a:p>
            <a:r>
              <a:rPr lang="en-IN" sz="4000" cap="none" dirty="0" smtClean="0">
                <a:solidFill>
                  <a:srgbClr val="0000FF"/>
                </a:solidFill>
                <a:cs typeface="Arial"/>
              </a:rPr>
              <a:t>Memory Management Unit for Embedded RRAM – UPDATE [1.1]</a:t>
            </a:r>
            <a:endParaRPr lang="en-IN" sz="4000" cap="none" dirty="0">
              <a:solidFill>
                <a:srgbClr val="0000FF"/>
              </a:solidFill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60940-784E-4313-9EC6-446B6F21E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424" y="4679260"/>
            <a:ext cx="7369344" cy="1776031"/>
          </a:xfrm>
        </p:spPr>
        <p:txBody>
          <a:bodyPr>
            <a:normAutofit/>
          </a:bodyPr>
          <a:lstStyle/>
          <a:p>
            <a:r>
              <a:rPr lang="en-IN" sz="3000" dirty="0"/>
              <a:t>Shikhar </a:t>
            </a:r>
            <a:r>
              <a:rPr lang="en-IN" sz="3000" dirty="0" smtClean="0"/>
              <a:t>Tuli</a:t>
            </a:r>
            <a:endParaRPr lang="en-IN" sz="3000" dirty="0"/>
          </a:p>
          <a:p>
            <a:r>
              <a:rPr lang="en-IN" sz="2400" dirty="0"/>
              <a:t>Under the guidance of </a:t>
            </a:r>
            <a:r>
              <a:rPr lang="en-IN" sz="2400" dirty="0" err="1" smtClean="0"/>
              <a:t>Dr.</a:t>
            </a:r>
            <a:r>
              <a:rPr lang="en-IN" sz="2400" dirty="0" smtClean="0"/>
              <a:t> Alexandre Levisse</a:t>
            </a:r>
            <a:endParaRPr lang="en-IN" sz="2400" dirty="0"/>
          </a:p>
          <a:p>
            <a:r>
              <a:rPr lang="en-IN" sz="2400" dirty="0" smtClean="0"/>
              <a:t>Embedded Systems Laboratory, EPFL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28909" y="3926959"/>
            <a:ext cx="549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by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13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6937-3196-48A0-BBE8-22E1F3B6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6" y="1104899"/>
            <a:ext cx="8413749" cy="535622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q"/>
            </a:pPr>
            <a:r>
              <a:rPr lang="en-IN" sz="3200" dirty="0" smtClean="0"/>
              <a:t> Corner case write operation. Comparison between proposed and reference for both 0-255-0 and 0-0 operations (Parallel). Batch size is 1.</a:t>
            </a:r>
            <a:endParaRPr lang="en-US" sz="28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38185" y="619951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#10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99" y="2378724"/>
            <a:ext cx="5439001" cy="4082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7305" y="4818529"/>
            <a:ext cx="26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Variability</a:t>
            </a:r>
            <a:endParaRPr lang="en-US" dirty="0"/>
          </a:p>
          <a:p>
            <a:endParaRPr lang="en-US" dirty="0"/>
          </a:p>
        </p:txBody>
      </p:sp>
      <p:sp>
        <p:nvSpPr>
          <p:cNvPr id="15" name="Freeform 17"/>
          <p:cNvSpPr>
            <a:spLocks noChangeAspect="1"/>
          </p:cNvSpPr>
          <p:nvPr/>
        </p:nvSpPr>
        <p:spPr bwMode="auto">
          <a:xfrm rot="1297450" flipH="1" flipV="1">
            <a:off x="5495987" y="4626991"/>
            <a:ext cx="1511689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543" y="5117584"/>
            <a:ext cx="26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variability</a:t>
            </a:r>
            <a:endParaRPr lang="en-US" dirty="0"/>
          </a:p>
          <a:p>
            <a:endParaRPr lang="en-US" dirty="0"/>
          </a:p>
        </p:txBody>
      </p:sp>
      <p:sp>
        <p:nvSpPr>
          <p:cNvPr id="17" name="Freeform 17"/>
          <p:cNvSpPr>
            <a:spLocks noChangeAspect="1"/>
          </p:cNvSpPr>
          <p:nvPr/>
        </p:nvSpPr>
        <p:spPr bwMode="auto">
          <a:xfrm rot="20302550" flipV="1">
            <a:off x="1807906" y="5032263"/>
            <a:ext cx="1511689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6937-3196-48A0-BBE8-22E1F3B6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6" y="1104899"/>
            <a:ext cx="8413749" cy="535622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q"/>
            </a:pPr>
            <a:r>
              <a:rPr lang="en-IN" sz="3200" dirty="0" smtClean="0"/>
              <a:t> </a:t>
            </a:r>
            <a:r>
              <a:rPr lang="en-IN" sz="3200" dirty="0"/>
              <a:t>Corner case write operation. </a:t>
            </a:r>
            <a:r>
              <a:rPr lang="en-IN" sz="3200" dirty="0" smtClean="0"/>
              <a:t>Comparison between proposed and reference for both 0-255-0 and 0-0 operations (Serial). Batch size is 1.</a:t>
            </a:r>
            <a:endParaRPr lang="en-US" sz="28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30870" y="6199514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#11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99" y="2378724"/>
            <a:ext cx="5439001" cy="4082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17305" y="5045298"/>
            <a:ext cx="26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Variability</a:t>
            </a:r>
            <a:endParaRPr lang="en-US" dirty="0"/>
          </a:p>
          <a:p>
            <a:endParaRPr lang="en-US" dirty="0"/>
          </a:p>
        </p:txBody>
      </p:sp>
      <p:sp>
        <p:nvSpPr>
          <p:cNvPr id="14" name="Freeform 17"/>
          <p:cNvSpPr>
            <a:spLocks noChangeAspect="1"/>
          </p:cNvSpPr>
          <p:nvPr/>
        </p:nvSpPr>
        <p:spPr bwMode="auto">
          <a:xfrm rot="1297450" flipH="1" flipV="1">
            <a:off x="5495987" y="4853760"/>
            <a:ext cx="1511689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543" y="5176104"/>
            <a:ext cx="26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variability</a:t>
            </a:r>
            <a:endParaRPr lang="en-US" dirty="0"/>
          </a:p>
          <a:p>
            <a:endParaRPr lang="en-US" dirty="0"/>
          </a:p>
        </p:txBody>
      </p:sp>
      <p:sp>
        <p:nvSpPr>
          <p:cNvPr id="17" name="Freeform 17"/>
          <p:cNvSpPr>
            <a:spLocks noChangeAspect="1"/>
          </p:cNvSpPr>
          <p:nvPr/>
        </p:nvSpPr>
        <p:spPr bwMode="auto">
          <a:xfrm rot="20302550" flipV="1">
            <a:off x="1807906" y="5090783"/>
            <a:ext cx="1511689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1E06C-CC86-496A-A4A9-11DF6A438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4409DB-17FB-4627-BA57-D3C0BC09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51825" y="6207125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#12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Definitions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:r>
                  <a:rPr lang="en-IN" sz="2800" dirty="0" smtClean="0"/>
                  <a:t>The memory write times follow a normal 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800" dirty="0" smtClean="0"/>
                  <a:t>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IN" sz="2800" dirty="0"/>
                  <a:t> </a:t>
                </a:r>
                <a:r>
                  <a:rPr lang="en-IN" sz="2800" dirty="0" smtClean="0"/>
                  <a:t>The processor clock is slightly slower than the mean memory clock,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𝑙𝑒𝑓𝑡𝐷𝑖𝑠𝑐𝑎𝑟𝑑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𝑙𝑒𝑓𝑡𝐷𝑖𝑠𝑐𝑎𝑟𝑑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𝑤𝑟𝑖𝑡𝑒𝑇𝑖𝑚𝑒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, then the time for write operation is truncated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. 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 is the fastest write time.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𝑟𝑖𝑔h𝑡𝐷𝑖𝑠𝑐𝑎𝑟𝑑</m:t>
                    </m:r>
                  </m:oMath>
                </a14:m>
                <a:r>
                  <a:rPr lang="en-US" sz="2800" b="0" dirty="0" smtClean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b="0" dirty="0" smtClean="0"/>
                  <a:t>’s. 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</m:oMath>
                </a14:m>
                <a:r>
                  <a:rPr lang="en-US" sz="2800" b="0" dirty="0" smtClean="0"/>
                  <a:t> is the batch size of write op. from </a:t>
                </a:r>
                <a:r>
                  <a:rPr lang="en-US" sz="2800" b="0" dirty="0" err="1" smtClean="0"/>
                  <a:t>writeBuffer</a:t>
                </a:r>
                <a:r>
                  <a:rPr lang="en-US" sz="2800" b="0" dirty="0" smtClean="0"/>
                  <a:t> to Memory.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</m:oMath>
                </a14:m>
                <a:r>
                  <a:rPr lang="en-US" sz="2800" b="0" dirty="0" smtClean="0"/>
                  <a:t> is the read/write cluster size. As it increases, we go more towards cache hierarchy structure.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2"/>
                <a:stretch>
                  <a:fillRect l="-580" t="-1593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0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2495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Definitions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>
                  <a:buFont typeface="Wingdings" charset="2"/>
                  <a:buChar char="q"/>
                </a:pPr>
                <a:r>
                  <a:rPr lang="en-US" sz="2800" dirty="0" smtClean="0"/>
                  <a:t> Default values -  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𝑙𝑒𝑓𝑡𝐷𝑖𝑠𝑐𝑎𝑟𝑑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𝑟𝑖𝑔h𝑡𝐷𝑖𝑠𝑐𝑎𝑟𝑑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𝑛𝑢𝑚𝐼𝑡𝑒𝑟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b="0" dirty="0" smtClean="0"/>
              </a:p>
              <a:p>
                <a:pPr>
                  <a:buFont typeface="Wingdings" charset="2"/>
                  <a:buChar char="q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The number of addresses is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100</a:t>
                </a:r>
                <a:r>
                  <a:rPr lang="en-US" sz="2800" dirty="0" smtClean="0"/>
                  <a:t> and 100 read/write ops. were done in one iteration of the experiment.</a:t>
                </a:r>
              </a:p>
              <a:p>
                <a:pPr>
                  <a:buFont typeface="Wingdings" charset="2"/>
                  <a:buChar char="q"/>
                </a:pPr>
                <a:r>
                  <a:rPr lang="en-US" sz="2800" b="0" dirty="0"/>
                  <a:t> </a:t>
                </a:r>
                <a:r>
                  <a:rPr lang="en-US" sz="2800" b="0" dirty="0" smtClean="0"/>
                  <a:t>Completely random inputs were given for r/w. Data was uniformly distributed between 0 and 255.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2"/>
                <a:stretch>
                  <a:fillRect l="-435" t="-1820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#3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2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800" dirty="0" smtClean="0"/>
                  <a:t>). Parallel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#4</a:t>
            </a:r>
            <a:endParaRPr 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58687" y="2312656"/>
                <a:ext cx="2388653" cy="229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 variability due to deterministic r/w ops in reference. All parallel operations 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𝑟𝑖𝑔h𝑡𝐷𝑖𝑠𝑐𝑎𝑟𝑑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𝐶𝑙𝑘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687" y="2312656"/>
                <a:ext cx="2388653" cy="2295628"/>
              </a:xfrm>
              <a:prstGeom prst="rect">
                <a:avLst/>
              </a:prstGeom>
              <a:blipFill>
                <a:blip r:embed="rId4"/>
                <a:stretch>
                  <a:fillRect l="-14031" t="-1326" r="-3571" b="-16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67181" y="4643724"/>
                <a:ext cx="2177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Increasing with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𝑜𝑓𝑓𝑠𝑒𝑡𝑀𝑢𝑙𝑡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81" y="4643724"/>
                <a:ext cx="2177584" cy="646331"/>
              </a:xfrm>
              <a:prstGeom prst="rect">
                <a:avLst/>
              </a:prstGeom>
              <a:blipFill>
                <a:blip r:embed="rId5"/>
                <a:stretch>
                  <a:fillRect l="-2521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7"/>
          <p:cNvSpPr>
            <a:spLocks noChangeAspect="1"/>
          </p:cNvSpPr>
          <p:nvPr/>
        </p:nvSpPr>
        <p:spPr bwMode="auto">
          <a:xfrm rot="21438970" flipH="1" flipV="1">
            <a:off x="3934409" y="2716147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7"/>
          <p:cNvSpPr>
            <a:spLocks noChangeAspect="1"/>
          </p:cNvSpPr>
          <p:nvPr/>
        </p:nvSpPr>
        <p:spPr bwMode="auto">
          <a:xfrm rot="1297450" flipH="1" flipV="1">
            <a:off x="4163011" y="4697348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70259" y="47321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). Serial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#5</a:t>
            </a:r>
            <a:endParaRPr 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31127" y="4241388"/>
                <a:ext cx="2177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Increasing with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𝑜𝑓𝑓𝑠𝑒𝑡𝑀𝑢𝑙𝑡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7" y="4241388"/>
                <a:ext cx="2177584" cy="646331"/>
              </a:xfrm>
              <a:prstGeom prst="rect">
                <a:avLst/>
              </a:prstGeom>
              <a:blipFill>
                <a:blip r:embed="rId4"/>
                <a:stretch>
                  <a:fillRect l="-2521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7"/>
          <p:cNvSpPr>
            <a:spLocks noChangeAspect="1"/>
          </p:cNvSpPr>
          <p:nvPr/>
        </p:nvSpPr>
        <p:spPr bwMode="auto">
          <a:xfrm rot="1297450" flipH="1" flipV="1">
            <a:off x="4626957" y="4295012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34205" y="432983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03706" y="4880404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10815" y="492205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i="1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0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3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800" dirty="0" smtClean="0"/>
                  <a:t>). Parallel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#6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9770" y="4533631"/>
            <a:ext cx="266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increasing batch size, the write times are increasing.</a:t>
            </a:r>
            <a:endParaRPr lang="en-US" dirty="0"/>
          </a:p>
          <a:p>
            <a:endParaRPr lang="en-US" dirty="0"/>
          </a:p>
        </p:txBody>
      </p:sp>
      <p:sp>
        <p:nvSpPr>
          <p:cNvPr id="10" name="Freeform 17"/>
          <p:cNvSpPr>
            <a:spLocks noChangeAspect="1"/>
          </p:cNvSpPr>
          <p:nvPr/>
        </p:nvSpPr>
        <p:spPr bwMode="auto">
          <a:xfrm rot="1297450" flipH="1" flipV="1">
            <a:off x="3629051" y="4587619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5694" y="3414186"/>
            <a:ext cx="2043585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42281" y="3459845"/>
            <a:ext cx="123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aturation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90090" y="521046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4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800" dirty="0" smtClean="0"/>
                  <a:t>). Serial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#7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4738" y="4541242"/>
            <a:ext cx="266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increasing batch size, the write times are increasing.</a:t>
            </a:r>
            <a:endParaRPr lang="en-US" dirty="0"/>
          </a:p>
          <a:p>
            <a:endParaRPr lang="en-US" dirty="0"/>
          </a:p>
        </p:txBody>
      </p:sp>
      <p:sp>
        <p:nvSpPr>
          <p:cNvPr id="11" name="Freeform 17"/>
          <p:cNvSpPr>
            <a:spLocks noChangeAspect="1"/>
          </p:cNvSpPr>
          <p:nvPr/>
        </p:nvSpPr>
        <p:spPr bwMode="auto">
          <a:xfrm rot="799343" flipH="1" flipV="1">
            <a:off x="3540630" y="4595307"/>
            <a:ext cx="1820109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5971" y="3503373"/>
            <a:ext cx="1883471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4519" y="3519594"/>
            <a:ext cx="123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aturation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85691" y="518368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8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Parallel write considered. Batch size is 5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#8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629" y="5140793"/>
            <a:ext cx="266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times increase beyond roughly half the number of addresses.</a:t>
            </a:r>
            <a:endParaRPr lang="en-US" dirty="0"/>
          </a:p>
          <a:p>
            <a:endParaRPr lang="en-US" dirty="0"/>
          </a:p>
        </p:txBody>
      </p:sp>
      <p:sp>
        <p:nvSpPr>
          <p:cNvPr id="9" name="Freeform 17"/>
          <p:cNvSpPr>
            <a:spLocks noChangeAspect="1"/>
          </p:cNvSpPr>
          <p:nvPr/>
        </p:nvSpPr>
        <p:spPr bwMode="auto">
          <a:xfrm rot="1297450" flipH="1" flipV="1">
            <a:off x="3862006" y="5194781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62381" y="3098923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95051" y="366436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</a:t>
            </a:r>
          </a:p>
          <a:p>
            <a:r>
              <a:rPr lang="en-US" dirty="0"/>
              <a:t>d</a:t>
            </a:r>
            <a:r>
              <a:rPr lang="en-US" dirty="0" smtClean="0"/>
              <a:t>rop ??</a:t>
            </a:r>
          </a:p>
        </p:txBody>
      </p:sp>
      <p:sp>
        <p:nvSpPr>
          <p:cNvPr id="12" name="Oval 11"/>
          <p:cNvSpPr/>
          <p:nvPr/>
        </p:nvSpPr>
        <p:spPr>
          <a:xfrm>
            <a:off x="1981097" y="3233534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44765" y="574095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2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8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Serial write considered. Batch size is 5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#9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0751" y="4737575"/>
            <a:ext cx="2962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write </a:t>
            </a:r>
            <a:r>
              <a:rPr lang="en-US" dirty="0"/>
              <a:t>times increase </a:t>
            </a:r>
            <a:r>
              <a:rPr lang="en-US" dirty="0" smtClean="0"/>
              <a:t>beyond </a:t>
            </a:r>
            <a:r>
              <a:rPr lang="en-US" dirty="0"/>
              <a:t>half the number of addresses.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77011" y="2916043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09681" y="348148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</a:t>
            </a:r>
          </a:p>
          <a:p>
            <a:r>
              <a:rPr lang="en-US" dirty="0"/>
              <a:t>d</a:t>
            </a:r>
            <a:r>
              <a:rPr lang="en-US" dirty="0" smtClean="0"/>
              <a:t>rop ??</a:t>
            </a:r>
          </a:p>
        </p:txBody>
      </p:sp>
      <p:sp>
        <p:nvSpPr>
          <p:cNvPr id="11" name="Oval 10"/>
          <p:cNvSpPr/>
          <p:nvPr/>
        </p:nvSpPr>
        <p:spPr>
          <a:xfrm>
            <a:off x="1995727" y="3050654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4765" y="533773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224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lnDef>
      <a:spPr>
        <a:ln w="57150" cmpd="sng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752</TotalTime>
  <Words>390</Words>
  <Application>Microsoft Office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Wingdings</vt:lpstr>
      <vt:lpstr>Basis</vt:lpstr>
      <vt:lpstr>Memory Management Unit for Embedded RRAM – UPDATE [1.1]</vt:lpstr>
      <vt:lpstr>Definitions</vt:lpstr>
      <vt:lpstr>Definitions (contd.)</vt:lpstr>
      <vt:lpstr>Observations</vt:lpstr>
      <vt:lpstr>Observations (contd.)</vt:lpstr>
      <vt:lpstr>Observations (contd.)</vt:lpstr>
      <vt:lpstr>Observations (contd.)</vt:lpstr>
      <vt:lpstr>Observations (contd.)</vt:lpstr>
      <vt:lpstr>Observations (contd.)</vt:lpstr>
      <vt:lpstr>Observations (contd.)</vt:lpstr>
      <vt:lpstr>Observations (contd.)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Hot carrier induced degradation of nano-wire fets</dc:title>
  <dc:subject/>
  <dc:creator>Shreshth and Shikhar</dc:creator>
  <cp:keywords/>
  <dc:description/>
  <cp:lastModifiedBy>Tuli Shikhar</cp:lastModifiedBy>
  <cp:revision>75</cp:revision>
  <dcterms:created xsi:type="dcterms:W3CDTF">2018-04-18T09:40:39Z</dcterms:created>
  <dcterms:modified xsi:type="dcterms:W3CDTF">2019-06-06T14:34:33Z</dcterms:modified>
  <cp:category/>
</cp:coreProperties>
</file>