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notesMasterIdLst>
    <p:notesMasterId r:id="rId14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li Shikhar" initials="TS" lastIdx="1" clrIdx="0">
    <p:extLst>
      <p:ext uri="{19B8F6BF-5375-455C-9EA6-DF929625EA0E}">
        <p15:presenceInfo xmlns:p15="http://schemas.microsoft.com/office/powerpoint/2012/main" userId="S-1-5-21-57989841-436374069-839522115-4130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8848" autoAdjust="0"/>
  </p:normalViewPr>
  <p:slideViewPr>
    <p:cSldViewPr snapToGrid="0">
      <p:cViewPr varScale="1">
        <p:scale>
          <a:sx n="131" d="100"/>
          <a:sy n="131" d="100"/>
        </p:scale>
        <p:origin x="66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D6EED-7D83-4E6B-97A7-DBE379CC2A99}" type="datetimeFigureOut">
              <a:rPr lang="en-IN" smtClean="0"/>
              <a:t>07-06-2019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56B44-038D-4EC6-B5C6-D81CCD8BA0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34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56B44-038D-4EC6-B5C6-D81CCD8BA01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03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56ACC09-CA49-4F4F-A874-06CD71492A8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1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C42D620-CC00-054C-A9AF-C99B4A9DEE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2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5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2367AA2-9FFE-C34D-A3C1-21C82C858D8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BFB89434-7EE3-5848-86B7-150ACBD481B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76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BA47337-7679-BC4A-95E5-7A170DC740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7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05203AA-A142-8A4C-A2DB-D11F8A7D65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64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339299B4-1BE7-2D41-A487-0885DA31E6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12D15D7-99CB-CE45-9981-36DEE909D22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1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4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1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30705" y="6278840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00FF"/>
                </a:solidFill>
              </a:defRPr>
            </a:lvl1pPr>
          </a:lstStyle>
          <a:p>
            <a:fld id="{E2C357CF-5B4D-3841-95F9-84186D38455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7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C4D2-3376-4B65-9B3E-FC596F710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0" y="1809749"/>
            <a:ext cx="8397875" cy="1538331"/>
          </a:xfrm>
        </p:spPr>
        <p:txBody>
          <a:bodyPr>
            <a:noAutofit/>
          </a:bodyPr>
          <a:lstStyle/>
          <a:p>
            <a:r>
              <a:rPr lang="en-IN" sz="4000" cap="none" dirty="0" smtClean="0">
                <a:solidFill>
                  <a:srgbClr val="0000FF"/>
                </a:solidFill>
                <a:cs typeface="Arial"/>
              </a:rPr>
              <a:t>Memory Management Unit for Embedded RRAM – UPDATE [1.2]</a:t>
            </a:r>
            <a:endParaRPr lang="en-IN" sz="4000" cap="none" dirty="0">
              <a:solidFill>
                <a:srgbClr val="0000FF"/>
              </a:solidFill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60940-784E-4313-9EC6-446B6F21E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424" y="4679260"/>
            <a:ext cx="7369344" cy="1776031"/>
          </a:xfrm>
        </p:spPr>
        <p:txBody>
          <a:bodyPr>
            <a:normAutofit/>
          </a:bodyPr>
          <a:lstStyle/>
          <a:p>
            <a:r>
              <a:rPr lang="en-IN" sz="3000" dirty="0"/>
              <a:t>Shikhar </a:t>
            </a:r>
            <a:r>
              <a:rPr lang="en-IN" sz="3000" dirty="0" smtClean="0"/>
              <a:t>Tuli</a:t>
            </a:r>
            <a:endParaRPr lang="en-IN" sz="3000" dirty="0"/>
          </a:p>
          <a:p>
            <a:r>
              <a:rPr lang="en-IN" sz="2400" dirty="0"/>
              <a:t>Under the guidance of </a:t>
            </a:r>
            <a:r>
              <a:rPr lang="en-IN" sz="2400" dirty="0" err="1" smtClean="0"/>
              <a:t>Dr.</a:t>
            </a:r>
            <a:r>
              <a:rPr lang="en-IN" sz="2400" dirty="0" smtClean="0"/>
              <a:t> Alexandre Levisse</a:t>
            </a:r>
            <a:endParaRPr lang="en-IN" sz="2400" dirty="0"/>
          </a:p>
          <a:p>
            <a:r>
              <a:rPr lang="en-IN" sz="2400" dirty="0" smtClean="0"/>
              <a:t>Embedded Systems Laboratory, EPFL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128909" y="3926959"/>
            <a:ext cx="5491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by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139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5C4F-7CC7-45FA-967A-6243E70E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60350"/>
            <a:ext cx="7406640" cy="850900"/>
          </a:xfrm>
        </p:spPr>
        <p:txBody>
          <a:bodyPr/>
          <a:lstStyle/>
          <a:p>
            <a:r>
              <a:rPr lang="en-IN" b="1" u="sng" dirty="0" smtClean="0">
                <a:solidFill>
                  <a:srgbClr val="0000FF"/>
                </a:solidFill>
              </a:rPr>
              <a:t>Observations (contd.)</a:t>
            </a:r>
            <a:endParaRPr lang="en-IN" b="1" u="sng" dirty="0">
              <a:solidFill>
                <a:srgbClr val="0000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6937-3196-48A0-BBE8-22E1F3B62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6" y="1104899"/>
            <a:ext cx="8413749" cy="5356225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q"/>
            </a:pPr>
            <a:r>
              <a:rPr lang="en-IN" sz="3200" dirty="0" smtClean="0"/>
              <a:t> Corner case write operation. Comparison between proposed and reference for both 0-255-0 and 0-0 operations (Parallel). Batch size is 1.</a:t>
            </a:r>
            <a:endParaRPr lang="en-US" sz="2800" b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38185" y="6199514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#10</a:t>
            </a:r>
            <a:endParaRPr lang="en-US" sz="2800" b="1" dirty="0">
              <a:solidFill>
                <a:srgbClr val="0000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499" y="2378724"/>
            <a:ext cx="5439001" cy="4082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17305" y="4818529"/>
            <a:ext cx="266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Variability</a:t>
            </a:r>
            <a:endParaRPr lang="en-US" dirty="0"/>
          </a:p>
          <a:p>
            <a:endParaRPr lang="en-US" dirty="0"/>
          </a:p>
        </p:txBody>
      </p:sp>
      <p:sp>
        <p:nvSpPr>
          <p:cNvPr id="15" name="Freeform 17"/>
          <p:cNvSpPr>
            <a:spLocks noChangeAspect="1"/>
          </p:cNvSpPr>
          <p:nvPr/>
        </p:nvSpPr>
        <p:spPr bwMode="auto">
          <a:xfrm rot="1297450" flipH="1" flipV="1">
            <a:off x="5495987" y="4626991"/>
            <a:ext cx="1511689" cy="334061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1543" y="5117584"/>
            <a:ext cx="266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variability</a:t>
            </a:r>
            <a:endParaRPr lang="en-US" dirty="0"/>
          </a:p>
          <a:p>
            <a:endParaRPr lang="en-US" dirty="0"/>
          </a:p>
        </p:txBody>
      </p:sp>
      <p:sp>
        <p:nvSpPr>
          <p:cNvPr id="17" name="Freeform 17"/>
          <p:cNvSpPr>
            <a:spLocks noChangeAspect="1"/>
          </p:cNvSpPr>
          <p:nvPr/>
        </p:nvSpPr>
        <p:spPr bwMode="auto">
          <a:xfrm rot="20302550" flipV="1">
            <a:off x="1807906" y="5032263"/>
            <a:ext cx="1511689" cy="334061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5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5C4F-7CC7-45FA-967A-6243E70E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60350"/>
            <a:ext cx="7406640" cy="850900"/>
          </a:xfrm>
        </p:spPr>
        <p:txBody>
          <a:bodyPr/>
          <a:lstStyle/>
          <a:p>
            <a:r>
              <a:rPr lang="en-IN" b="1" u="sng" dirty="0" smtClean="0">
                <a:solidFill>
                  <a:srgbClr val="0000FF"/>
                </a:solidFill>
              </a:rPr>
              <a:t>Observations (contd.)</a:t>
            </a:r>
            <a:endParaRPr lang="en-IN" b="1" u="sng" dirty="0">
              <a:solidFill>
                <a:srgbClr val="0000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6937-3196-48A0-BBE8-22E1F3B62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6" y="1104899"/>
            <a:ext cx="8413749" cy="5356225"/>
          </a:xfrm>
        </p:spPr>
        <p:txBody>
          <a:bodyPr>
            <a:normAutofit/>
          </a:bodyPr>
          <a:lstStyle/>
          <a:p>
            <a:pPr algn="just">
              <a:buFont typeface="Wingdings" charset="2"/>
              <a:buChar char="q"/>
            </a:pPr>
            <a:r>
              <a:rPr lang="en-IN" sz="3200" dirty="0" smtClean="0"/>
              <a:t> </a:t>
            </a:r>
            <a:r>
              <a:rPr lang="en-IN" sz="3200" dirty="0"/>
              <a:t>Corner case write operation. </a:t>
            </a:r>
            <a:r>
              <a:rPr lang="en-IN" sz="3200" dirty="0" smtClean="0"/>
              <a:t>Comparison between proposed and reference for both 0-255-0 and 0-0 operations (Serial). Batch size is 1.</a:t>
            </a:r>
            <a:endParaRPr lang="en-US" sz="2800" b="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30870" y="6199514"/>
            <a:ext cx="779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#11</a:t>
            </a:r>
            <a:endParaRPr lang="en-US" sz="2800" b="1" dirty="0">
              <a:solidFill>
                <a:srgbClr val="0000FF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499" y="2378724"/>
            <a:ext cx="5439001" cy="4082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17305" y="5045298"/>
            <a:ext cx="266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Variability</a:t>
            </a:r>
            <a:endParaRPr lang="en-US" dirty="0"/>
          </a:p>
          <a:p>
            <a:endParaRPr lang="en-US" dirty="0"/>
          </a:p>
        </p:txBody>
      </p:sp>
      <p:sp>
        <p:nvSpPr>
          <p:cNvPr id="14" name="Freeform 17"/>
          <p:cNvSpPr>
            <a:spLocks noChangeAspect="1"/>
          </p:cNvSpPr>
          <p:nvPr/>
        </p:nvSpPr>
        <p:spPr bwMode="auto">
          <a:xfrm rot="1297450" flipH="1" flipV="1">
            <a:off x="5495987" y="4853760"/>
            <a:ext cx="1511689" cy="334061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1543" y="5176104"/>
            <a:ext cx="266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variability</a:t>
            </a:r>
            <a:endParaRPr lang="en-US" dirty="0"/>
          </a:p>
          <a:p>
            <a:endParaRPr lang="en-US" dirty="0"/>
          </a:p>
        </p:txBody>
      </p:sp>
      <p:sp>
        <p:nvSpPr>
          <p:cNvPr id="17" name="Freeform 17"/>
          <p:cNvSpPr>
            <a:spLocks noChangeAspect="1"/>
          </p:cNvSpPr>
          <p:nvPr/>
        </p:nvSpPr>
        <p:spPr bwMode="auto">
          <a:xfrm rot="20302550" flipV="1">
            <a:off x="1807906" y="5090783"/>
            <a:ext cx="1511689" cy="334061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7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51E06C-CC86-496A-A4A9-11DF6A438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74409DB-17FB-4627-BA57-D3C0BC092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251825" y="6207125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#12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5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5C4F-7CC7-45FA-967A-6243E70E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60350"/>
            <a:ext cx="7406640" cy="850900"/>
          </a:xfrm>
        </p:spPr>
        <p:txBody>
          <a:bodyPr/>
          <a:lstStyle/>
          <a:p>
            <a:r>
              <a:rPr lang="en-IN" b="1" u="sng" dirty="0" smtClean="0">
                <a:solidFill>
                  <a:srgbClr val="0000FF"/>
                </a:solidFill>
              </a:rPr>
              <a:t>Definitions</a:t>
            </a:r>
            <a:endParaRPr lang="en-IN" b="1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>
                  <a:buFont typeface="Wingdings" charset="2"/>
                  <a:buChar char="q"/>
                </a:pPr>
                <a:r>
                  <a:rPr lang="en-IN" sz="3200" dirty="0" smtClean="0"/>
                  <a:t> </a:t>
                </a:r>
                <a:r>
                  <a:rPr lang="en-IN" sz="2800" dirty="0" smtClean="0"/>
                  <a:t>The memory write times follow a normal distribution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2800" dirty="0" smtClean="0"/>
                  <a:t>.</a:t>
                </a:r>
              </a:p>
              <a:p>
                <a:pPr algn="just">
                  <a:buFont typeface="Wingdings" charset="2"/>
                  <a:buChar char="q"/>
                </a:pPr>
                <a:r>
                  <a:rPr lang="en-IN" sz="2800" dirty="0"/>
                  <a:t> </a:t>
                </a:r>
                <a:r>
                  <a:rPr lang="en-IN" sz="2800" dirty="0" smtClean="0"/>
                  <a:t>The processor clock is slightly slower than the mean memory clock, i.e.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𝐶𝑙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𝑜𝑓𝑓𝑠𝑒𝑡𝑀𝑢𝑙𝑡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𝐶𝑙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800" b="0" dirty="0" smtClean="0"/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𝑜𝑓𝑓𝑠𝑒𝑡𝑀𝑢𝑙𝑡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b="0" dirty="0" smtClean="0"/>
                  <a:t>.</a:t>
                </a:r>
              </a:p>
              <a:p>
                <a:pPr algn="just">
                  <a:buFont typeface="Wingdings" charset="2"/>
                  <a:buChar char="q"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𝑙𝑒𝑓𝑡𝐷𝑖𝑠𝑐𝑎𝑟𝑑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800" b="0" dirty="0" smtClean="0"/>
                  <a:t>. </a:t>
                </a:r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𝑙𝑒𝑓𝑡𝐷𝑖𝑠𝑐𝑎𝑟𝑑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𝐶𝑙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𝑤𝑟𝑖𝑡𝑒𝑇𝑖𝑚𝑒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𝐶𝑙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800" b="0" dirty="0" smtClean="0"/>
                  <a:t>, then the time for write operation is truncated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𝐶𝑙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800" b="0" dirty="0" smtClean="0"/>
                  <a:t>. Thus,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𝐶𝑙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800" b="0" dirty="0" smtClean="0"/>
                  <a:t> is the fastest write time.</a:t>
                </a:r>
              </a:p>
              <a:p>
                <a:pPr algn="just">
                  <a:buFont typeface="Wingdings" charset="2"/>
                  <a:buChar char="q"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𝑟𝑖𝑔h𝑡𝐷𝑖𝑠𝑐𝑎𝑟𝑑</m:t>
                    </m:r>
                  </m:oMath>
                </a14:m>
                <a:r>
                  <a:rPr lang="en-US" sz="2800" b="0" dirty="0" smtClean="0"/>
                  <a:t> is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800" b="0" dirty="0" smtClean="0"/>
                  <a:t>’s. </a:t>
                </a:r>
              </a:p>
              <a:p>
                <a:pPr algn="just">
                  <a:buFont typeface="Wingdings" charset="2"/>
                  <a:buChar char="q"/>
                </a:pP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𝑤𝑟𝑖𝑡𝑒𝐵𝑢𝑓𝑓𝑒𝑟𝑆𝑖𝑧𝑒</m:t>
                    </m:r>
                  </m:oMath>
                </a14:m>
                <a:r>
                  <a:rPr lang="en-US" sz="2800" b="0" dirty="0" smtClean="0"/>
                  <a:t> is the batch size of write op. from </a:t>
                </a:r>
                <a:r>
                  <a:rPr lang="en-US" sz="2800" b="0" dirty="0" err="1" smtClean="0"/>
                  <a:t>writeBuffer</a:t>
                </a:r>
                <a:r>
                  <a:rPr lang="en-US" sz="2800" b="0" dirty="0" smtClean="0"/>
                  <a:t> to Memory.</a:t>
                </a:r>
              </a:p>
              <a:p>
                <a:pPr algn="just">
                  <a:buFont typeface="Wingdings" charset="2"/>
                  <a:buChar char="q"/>
                </a:pP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𝑟𝑤𝑆𝑖𝑧𝑒</m:t>
                    </m:r>
                  </m:oMath>
                </a14:m>
                <a:r>
                  <a:rPr lang="en-US" sz="2800" b="0" dirty="0" smtClean="0"/>
                  <a:t> is the read/write cluster size. As it increases, we go more towards cache hierarchy structure.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  <a:blipFill>
                <a:blip r:embed="rId2"/>
                <a:stretch>
                  <a:fillRect l="-580" t="-1593" r="-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413750" y="6207125"/>
            <a:ext cx="602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324958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5C4F-7CC7-45FA-967A-6243E70E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60350"/>
            <a:ext cx="7406640" cy="850900"/>
          </a:xfrm>
        </p:spPr>
        <p:txBody>
          <a:bodyPr/>
          <a:lstStyle/>
          <a:p>
            <a:r>
              <a:rPr lang="en-IN" b="1" u="sng" dirty="0" smtClean="0">
                <a:solidFill>
                  <a:srgbClr val="0000FF"/>
                </a:solidFill>
              </a:rPr>
              <a:t>Definitions (contd.)</a:t>
            </a:r>
            <a:endParaRPr lang="en-IN" b="1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</p:spPr>
            <p:txBody>
              <a:bodyPr>
                <a:normAutofit/>
              </a:bodyPr>
              <a:lstStyle/>
              <a:p>
                <a:pPr>
                  <a:buFont typeface="Wingdings" charset="2"/>
                  <a:buChar char="q"/>
                </a:pPr>
                <a:r>
                  <a:rPr lang="en-US" sz="2800" dirty="0" smtClean="0"/>
                  <a:t> Default values -  </a:t>
                </a:r>
                <a:br>
                  <a:rPr lang="en-US" sz="2800" dirty="0" smtClean="0"/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8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8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𝑙𝑒𝑓𝑡𝐷𝑖𝑠𝑐𝑎𝑟𝑑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8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𝑟𝑖𝑔h𝑡𝐷𝑖𝑠𝑐𝑎𝑟𝑑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8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𝑛𝑢𝑚𝐼𝑡𝑒𝑟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8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𝑤𝑟𝑖𝑡𝑒𝐵𝑢𝑓𝑓𝑒𝑟𝑆𝑖𝑧𝑒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8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𝑜𝑓𝑓𝑠𝑒𝑡𝑀𝑢𝑙𝑡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=1.1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8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𝑟𝑤𝑆𝑖𝑧𝑒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800" b="0" dirty="0" smtClean="0"/>
              </a:p>
              <a:p>
                <a:pPr>
                  <a:buFont typeface="Wingdings" charset="2"/>
                  <a:buChar char="q"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The number of addresses is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100</a:t>
                </a:r>
                <a:r>
                  <a:rPr lang="en-US" sz="2800" dirty="0" smtClean="0"/>
                  <a:t> and 100 read/write ops. were done in one iteration of the experiment.</a:t>
                </a:r>
              </a:p>
              <a:p>
                <a:pPr>
                  <a:buFont typeface="Wingdings" charset="2"/>
                  <a:buChar char="q"/>
                </a:pPr>
                <a:r>
                  <a:rPr lang="en-US" sz="2800" b="0" dirty="0"/>
                  <a:t> </a:t>
                </a:r>
                <a:r>
                  <a:rPr lang="en-US" sz="2800" b="0" dirty="0" smtClean="0"/>
                  <a:t>Completely random inputs were given for r/w. Data was uniformly distributed between 0 and 255.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  <a:blipFill>
                <a:blip r:embed="rId2"/>
                <a:stretch>
                  <a:fillRect l="-435" t="-1820" b="-2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413750" y="6207125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#3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02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6" y="2124725"/>
            <a:ext cx="5439001" cy="4082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035C4F-7CC7-45FA-967A-6243E70E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60350"/>
            <a:ext cx="7406640" cy="850900"/>
          </a:xfrm>
        </p:spPr>
        <p:txBody>
          <a:bodyPr/>
          <a:lstStyle/>
          <a:p>
            <a:r>
              <a:rPr lang="en-IN" b="1" u="sng" dirty="0" smtClean="0">
                <a:solidFill>
                  <a:srgbClr val="0000FF"/>
                </a:solidFill>
              </a:rPr>
              <a:t>Observations</a:t>
            </a:r>
            <a:endParaRPr lang="en-IN" b="1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charset="2"/>
                  <a:buChar char="q"/>
                </a:pPr>
                <a:r>
                  <a:rPr lang="en-IN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𝑜𝑓𝑓𝑠𝑒𝑡𝑀𝑢𝑙𝑡</m:t>
                    </m:r>
                  </m:oMath>
                </a14:m>
                <a:r>
                  <a:rPr lang="en-US" sz="2800" b="0" dirty="0" smtClean="0"/>
                  <a:t> varied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b="0" dirty="0" smtClean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b="0" dirty="0" smtClean="0"/>
                  <a:t>. </a:t>
                </a:r>
                <a:r>
                  <a:rPr lang="en-US" sz="2800" dirty="0" smtClean="0"/>
                  <a:t>Only write ops. (i.e.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𝑟𝑤𝑆𝑖𝑧𝑒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2800" dirty="0" smtClean="0"/>
                  <a:t>). Parallel write considered.</a:t>
                </a:r>
                <a:endParaRPr lang="en-US" sz="2800" b="0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  <a:blipFill>
                <a:blip r:embed="rId3"/>
                <a:stretch>
                  <a:fillRect l="-652" t="-1024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413750" y="6207125"/>
            <a:ext cx="61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#4</a:t>
            </a:r>
            <a:endParaRPr lang="en-US" sz="28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58687" y="2312656"/>
                <a:ext cx="2388653" cy="2295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No variability due to deterministic r/w ops in reference. All parallel operations  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𝑤𝑟𝑖𝑡𝑒𝐵𝑢𝑓𝑓𝑒𝑟𝑆𝑖𝑧𝑒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𝑟𝑖𝑔h𝑡𝐷𝑖𝑠𝑐𝑎𝑟𝑑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𝐶𝑙𝑘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687" y="2312656"/>
                <a:ext cx="2388653" cy="2295628"/>
              </a:xfrm>
              <a:prstGeom prst="rect">
                <a:avLst/>
              </a:prstGeom>
              <a:blipFill>
                <a:blip r:embed="rId4"/>
                <a:stretch>
                  <a:fillRect l="-14031" t="-1326" r="-3571" b="-16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67181" y="4643724"/>
                <a:ext cx="21775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Increasing with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𝑜𝑓𝑓𝑠𝑒𝑡𝑀𝑢𝑙𝑡</m:t>
                      </m:r>
                    </m:oMath>
                  </m:oMathPara>
                </a14:m>
                <a:endParaRPr lang="en-US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181" y="4643724"/>
                <a:ext cx="2177584" cy="646331"/>
              </a:xfrm>
              <a:prstGeom prst="rect">
                <a:avLst/>
              </a:prstGeom>
              <a:blipFill>
                <a:blip r:embed="rId5"/>
                <a:stretch>
                  <a:fillRect l="-2521"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 17"/>
          <p:cNvSpPr>
            <a:spLocks noChangeAspect="1"/>
          </p:cNvSpPr>
          <p:nvPr/>
        </p:nvSpPr>
        <p:spPr bwMode="auto">
          <a:xfrm rot="21438970" flipH="1" flipV="1">
            <a:off x="3934409" y="2716147"/>
            <a:ext cx="1653863" cy="334061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7"/>
          <p:cNvSpPr>
            <a:spLocks noChangeAspect="1"/>
          </p:cNvSpPr>
          <p:nvPr/>
        </p:nvSpPr>
        <p:spPr bwMode="auto">
          <a:xfrm rot="1297450" flipH="1" flipV="1">
            <a:off x="4163011" y="4697348"/>
            <a:ext cx="1653863" cy="334061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70259" y="47321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✓</a:t>
            </a:r>
            <a:endParaRPr 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55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5" y="2124725"/>
            <a:ext cx="5439001" cy="4082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035C4F-7CC7-45FA-967A-6243E70E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60350"/>
            <a:ext cx="7406640" cy="850900"/>
          </a:xfrm>
        </p:spPr>
        <p:txBody>
          <a:bodyPr/>
          <a:lstStyle/>
          <a:p>
            <a:r>
              <a:rPr lang="en-IN" b="1" u="sng" dirty="0" smtClean="0">
                <a:solidFill>
                  <a:srgbClr val="0000FF"/>
                </a:solidFill>
              </a:rPr>
              <a:t>Observations (contd.)</a:t>
            </a:r>
            <a:endParaRPr lang="en-IN" b="1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charset="2"/>
                  <a:buChar char="q"/>
                </a:pPr>
                <a:r>
                  <a:rPr lang="en-IN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𝑜𝑓𝑓𝑠𝑒𝑡𝑀𝑢𝑙𝑡</m:t>
                    </m:r>
                  </m:oMath>
                </a14:m>
                <a:r>
                  <a:rPr lang="en-US" sz="2800" b="0" dirty="0" smtClean="0"/>
                  <a:t> varied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b="0" dirty="0" smtClean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b="0" dirty="0" smtClean="0"/>
                  <a:t>. </a:t>
                </a:r>
                <a:r>
                  <a:rPr lang="en-US" sz="2800" dirty="0" smtClean="0"/>
                  <a:t>Only write ops. (i.e.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𝑟𝑤𝑆𝑖𝑧𝑒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 smtClean="0"/>
                  <a:t>). Serial write considered.</a:t>
                </a:r>
                <a:endParaRPr lang="en-US" sz="2800" b="0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  <a:blipFill>
                <a:blip r:embed="rId3"/>
                <a:stretch>
                  <a:fillRect l="-652" t="-1024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413750" y="6207125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#5</a:t>
            </a:r>
            <a:endParaRPr lang="en-US" sz="28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31127" y="4241388"/>
                <a:ext cx="21775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Increasing with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𝑜𝑓𝑓𝑠𝑒𝑡𝑀𝑢𝑙𝑡</m:t>
                      </m:r>
                    </m:oMath>
                  </m:oMathPara>
                </a14:m>
                <a:endParaRPr lang="en-US" sz="3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27" y="4241388"/>
                <a:ext cx="2177584" cy="646331"/>
              </a:xfrm>
              <a:prstGeom prst="rect">
                <a:avLst/>
              </a:prstGeom>
              <a:blipFill>
                <a:blip r:embed="rId4"/>
                <a:stretch>
                  <a:fillRect l="-2521"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 17"/>
          <p:cNvSpPr>
            <a:spLocks noChangeAspect="1"/>
          </p:cNvSpPr>
          <p:nvPr/>
        </p:nvSpPr>
        <p:spPr bwMode="auto">
          <a:xfrm rot="1297450" flipH="1" flipV="1">
            <a:off x="4626957" y="4295012"/>
            <a:ext cx="1653863" cy="334061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34205" y="4329832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✓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03706" y="4880404"/>
            <a:ext cx="457200" cy="458176"/>
          </a:xfrm>
          <a:prstGeom prst="ellipse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610815" y="4922056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</a:t>
            </a:r>
            <a:endParaRPr lang="en-US" i="1" dirty="0" smtClean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10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0425" y="2759719"/>
            <a:ext cx="9464850" cy="3447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035C4F-7CC7-45FA-967A-6243E70E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60350"/>
            <a:ext cx="7406640" cy="850900"/>
          </a:xfrm>
        </p:spPr>
        <p:txBody>
          <a:bodyPr/>
          <a:lstStyle/>
          <a:p>
            <a:r>
              <a:rPr lang="en-IN" b="1" u="sng" dirty="0" smtClean="0">
                <a:solidFill>
                  <a:srgbClr val="0000FF"/>
                </a:solidFill>
              </a:rPr>
              <a:t>Observations (contd.)</a:t>
            </a:r>
            <a:endParaRPr lang="en-IN" b="1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charset="2"/>
                  <a:buChar char="q"/>
                </a:pPr>
                <a:r>
                  <a:rPr lang="en-IN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𝑤𝑟𝑖𝑡𝑒𝐵𝑢𝑓𝑓𝑒𝑟𝑆𝑖𝑧𝑒</m:t>
                    </m:r>
                  </m:oMath>
                </a14:m>
                <a:r>
                  <a:rPr lang="en-US" sz="2800" b="0" dirty="0" smtClean="0"/>
                  <a:t> varied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b="0" dirty="0" smtClean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800" b="0" dirty="0" smtClean="0"/>
                  <a:t>. </a:t>
                </a:r>
                <a:r>
                  <a:rPr lang="en-US" sz="2800" dirty="0" smtClean="0"/>
                  <a:t>Only write ops. (i.e.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𝑟𝑤𝑆𝑖𝑧𝑒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2800" dirty="0" smtClean="0"/>
                  <a:t>). Parallel write considered.</a:t>
                </a:r>
                <a:endParaRPr lang="en-US" sz="2800" b="0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  <a:blipFill>
                <a:blip r:embed="rId3"/>
                <a:stretch>
                  <a:fillRect l="-652" t="-1024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413750" y="6207125"/>
            <a:ext cx="620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#6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96902" y="3511307"/>
            <a:ext cx="266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increasing batch size, the write times are increasing.</a:t>
            </a:r>
            <a:endParaRPr lang="en-US" dirty="0"/>
          </a:p>
          <a:p>
            <a:endParaRPr lang="en-US" dirty="0"/>
          </a:p>
        </p:txBody>
      </p:sp>
      <p:sp>
        <p:nvSpPr>
          <p:cNvPr id="10" name="Freeform 17"/>
          <p:cNvSpPr>
            <a:spLocks noChangeAspect="1"/>
          </p:cNvSpPr>
          <p:nvPr/>
        </p:nvSpPr>
        <p:spPr bwMode="auto">
          <a:xfrm rot="12596177" flipH="1" flipV="1">
            <a:off x="3759914" y="3776298"/>
            <a:ext cx="1011897" cy="334061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910147" y="3882384"/>
            <a:ext cx="2712710" cy="458176"/>
          </a:xfrm>
          <a:prstGeom prst="ellipse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18929" y="3458435"/>
            <a:ext cx="1236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aturation</a:t>
            </a:r>
            <a:endParaRPr lang="en-US" dirty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23633" y="4111471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✓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80585" y="4847063"/>
            <a:ext cx="1427356" cy="841405"/>
          </a:xfrm>
          <a:prstGeom prst="ellipse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09581" y="5387794"/>
            <a:ext cx="290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Trade-off critical batch sizes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4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163" y="2759837"/>
            <a:ext cx="9456325" cy="34472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035C4F-7CC7-45FA-967A-6243E70E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60350"/>
            <a:ext cx="7406640" cy="850900"/>
          </a:xfrm>
        </p:spPr>
        <p:txBody>
          <a:bodyPr/>
          <a:lstStyle/>
          <a:p>
            <a:r>
              <a:rPr lang="en-IN" b="1" u="sng" dirty="0" smtClean="0">
                <a:solidFill>
                  <a:srgbClr val="0000FF"/>
                </a:solidFill>
              </a:rPr>
              <a:t>Observations (contd.)</a:t>
            </a:r>
            <a:endParaRPr lang="en-IN" b="1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charset="2"/>
                  <a:buChar char="q"/>
                </a:pPr>
                <a:r>
                  <a:rPr lang="en-IN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𝑤𝑟𝑖𝑡𝑒𝐵𝑢𝑓𝑓𝑒𝑟𝑆𝑖𝑧𝑒</m:t>
                    </m:r>
                  </m:oMath>
                </a14:m>
                <a:r>
                  <a:rPr lang="en-US" sz="2800" b="0" dirty="0" smtClean="0"/>
                  <a:t> varied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b="0" dirty="0" smtClean="0"/>
                  <a:t> to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800" b="0" dirty="0" smtClean="0"/>
                  <a:t>. </a:t>
                </a:r>
                <a:r>
                  <a:rPr lang="en-US" sz="2800" dirty="0" smtClean="0"/>
                  <a:t>Only write ops. (i.e.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𝑟𝑤𝑆𝑖𝑧𝑒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2800" dirty="0" smtClean="0"/>
                  <a:t>). Serial write considered.</a:t>
                </a:r>
                <a:endParaRPr lang="en-US" sz="2800" b="0" dirty="0" smtClean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  <a:blipFill>
                <a:blip r:embed="rId3"/>
                <a:stretch>
                  <a:fillRect l="-652" t="-1024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413750" y="6207125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#7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0962" y="3597673"/>
            <a:ext cx="266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increasing batch size, the write times are increasing.</a:t>
            </a:r>
            <a:endParaRPr lang="en-US" dirty="0"/>
          </a:p>
          <a:p>
            <a:endParaRPr lang="en-US" dirty="0"/>
          </a:p>
        </p:txBody>
      </p:sp>
      <p:sp>
        <p:nvSpPr>
          <p:cNvPr id="11" name="Freeform 17"/>
          <p:cNvSpPr>
            <a:spLocks noChangeAspect="1"/>
          </p:cNvSpPr>
          <p:nvPr/>
        </p:nvSpPr>
        <p:spPr bwMode="auto">
          <a:xfrm rot="12870462" flipH="1" flipV="1">
            <a:off x="3666052" y="3873547"/>
            <a:ext cx="1077681" cy="334061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96051" y="3830748"/>
            <a:ext cx="2723019" cy="458176"/>
          </a:xfrm>
          <a:prstGeom prst="ellipse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39350" y="3413505"/>
            <a:ext cx="1236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aturation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29450" y="4197837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✓</a:t>
            </a:r>
            <a:endParaRPr 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38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6" y="2124725"/>
            <a:ext cx="5439001" cy="4082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035C4F-7CC7-45FA-967A-6243E70E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60350"/>
            <a:ext cx="7406640" cy="850900"/>
          </a:xfrm>
        </p:spPr>
        <p:txBody>
          <a:bodyPr/>
          <a:lstStyle/>
          <a:p>
            <a:r>
              <a:rPr lang="en-IN" b="1" u="sng" dirty="0" smtClean="0">
                <a:solidFill>
                  <a:srgbClr val="0000FF"/>
                </a:solidFill>
              </a:rPr>
              <a:t>Observations (contd.)</a:t>
            </a:r>
            <a:endParaRPr lang="en-IN" b="1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charset="2"/>
                  <a:buChar char="q"/>
                </a:pPr>
                <a:r>
                  <a:rPr lang="en-IN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𝑟𝑤𝑆𝑖𝑧𝑒</m:t>
                    </m:r>
                  </m:oMath>
                </a14:m>
                <a:r>
                  <a:rPr lang="en-US" sz="2800" b="0" dirty="0" smtClean="0"/>
                  <a:t> varied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b="0" dirty="0" smtClean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800" b="0" dirty="0" smtClean="0"/>
                  <a:t>. </a:t>
                </a:r>
                <a:r>
                  <a:rPr lang="en-US" sz="2800" dirty="0" smtClean="0"/>
                  <a:t>Parallel write considered. Batch size is 5</a:t>
                </a:r>
                <a:endParaRPr lang="en-US" sz="2800" b="0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  <a:blipFill>
                <a:blip r:embed="rId3"/>
                <a:stretch>
                  <a:fillRect l="-652" t="-1024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413750" y="6207125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#8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7629" y="5140793"/>
            <a:ext cx="266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 times increase beyond roughly half the number of addresses.</a:t>
            </a:r>
            <a:endParaRPr lang="en-US" dirty="0"/>
          </a:p>
          <a:p>
            <a:endParaRPr lang="en-US" dirty="0"/>
          </a:p>
        </p:txBody>
      </p:sp>
      <p:sp>
        <p:nvSpPr>
          <p:cNvPr id="9" name="Freeform 17"/>
          <p:cNvSpPr>
            <a:spLocks noChangeAspect="1"/>
          </p:cNvSpPr>
          <p:nvPr/>
        </p:nvSpPr>
        <p:spPr bwMode="auto">
          <a:xfrm rot="1297450" flipH="1" flipV="1">
            <a:off x="3862006" y="5194781"/>
            <a:ext cx="1653863" cy="334061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00FF"/>
          </a:solidFill>
          <a:ln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562381" y="3098923"/>
            <a:ext cx="457200" cy="458176"/>
          </a:xfrm>
          <a:prstGeom prst="ellipse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95051" y="3664361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Systematic</a:t>
            </a:r>
          </a:p>
          <a:p>
            <a:r>
              <a:rPr lang="en-US" dirty="0"/>
              <a:t>d</a:t>
            </a:r>
            <a:r>
              <a:rPr lang="en-US" dirty="0" smtClean="0"/>
              <a:t>rop ??</a:t>
            </a:r>
          </a:p>
        </p:txBody>
      </p:sp>
      <p:sp>
        <p:nvSpPr>
          <p:cNvPr id="12" name="Oval 11"/>
          <p:cNvSpPr/>
          <p:nvPr/>
        </p:nvSpPr>
        <p:spPr>
          <a:xfrm>
            <a:off x="1981097" y="3233534"/>
            <a:ext cx="457200" cy="458176"/>
          </a:xfrm>
          <a:prstGeom prst="ellipse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44765" y="5740957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✓</a:t>
            </a:r>
            <a:endParaRPr 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62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08" y="2124725"/>
            <a:ext cx="5439001" cy="4082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035C4F-7CC7-45FA-967A-6243E70E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60350"/>
            <a:ext cx="7406640" cy="850900"/>
          </a:xfrm>
        </p:spPr>
        <p:txBody>
          <a:bodyPr/>
          <a:lstStyle/>
          <a:p>
            <a:r>
              <a:rPr lang="en-IN" b="1" u="sng" dirty="0" smtClean="0">
                <a:solidFill>
                  <a:srgbClr val="0000FF"/>
                </a:solidFill>
              </a:rPr>
              <a:t>Observations (contd.)</a:t>
            </a:r>
            <a:endParaRPr lang="en-IN" b="1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charset="2"/>
                  <a:buChar char="q"/>
                </a:pPr>
                <a:r>
                  <a:rPr lang="en-IN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𝑟𝑤𝑆𝑖𝑧𝑒</m:t>
                    </m:r>
                  </m:oMath>
                </a14:m>
                <a:r>
                  <a:rPr lang="en-US" sz="2800" b="0" dirty="0" smtClean="0"/>
                  <a:t> varied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b="0" dirty="0" smtClean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800" b="0" dirty="0" smtClean="0"/>
                  <a:t>. </a:t>
                </a:r>
                <a:r>
                  <a:rPr lang="en-US" sz="2800" dirty="0" smtClean="0"/>
                  <a:t>Serial write considered. Batch size is 5</a:t>
                </a:r>
                <a:endParaRPr lang="en-US" sz="2800" b="0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FC6937-3196-48A0-BBE8-22E1F3B62A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126" y="1104899"/>
                <a:ext cx="8413749" cy="5356225"/>
              </a:xfrm>
              <a:blipFill>
                <a:blip r:embed="rId3"/>
                <a:stretch>
                  <a:fillRect l="-652" t="-1024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413750" y="6207125"/>
            <a:ext cx="620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#9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50751" y="4737575"/>
            <a:ext cx="2962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Again, write </a:t>
            </a:r>
            <a:r>
              <a:rPr lang="en-US" dirty="0"/>
              <a:t>times increase </a:t>
            </a:r>
            <a:r>
              <a:rPr lang="en-US" dirty="0" smtClean="0"/>
              <a:t>beyond </a:t>
            </a:r>
            <a:r>
              <a:rPr lang="en-US" dirty="0"/>
              <a:t>half the number of addresses.</a:t>
            </a:r>
          </a:p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577011" y="2916043"/>
            <a:ext cx="457200" cy="458176"/>
          </a:xfrm>
          <a:prstGeom prst="ellipse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09681" y="3481481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Systematic</a:t>
            </a:r>
          </a:p>
          <a:p>
            <a:r>
              <a:rPr lang="en-US" dirty="0"/>
              <a:t>d</a:t>
            </a:r>
            <a:r>
              <a:rPr lang="en-US" dirty="0" smtClean="0"/>
              <a:t>rop ??</a:t>
            </a:r>
          </a:p>
        </p:txBody>
      </p:sp>
      <p:sp>
        <p:nvSpPr>
          <p:cNvPr id="11" name="Oval 10"/>
          <p:cNvSpPr/>
          <p:nvPr/>
        </p:nvSpPr>
        <p:spPr>
          <a:xfrm>
            <a:off x="1995727" y="3050654"/>
            <a:ext cx="457200" cy="458176"/>
          </a:xfrm>
          <a:prstGeom prst="ellipse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44765" y="5337739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✓</a:t>
            </a:r>
            <a:endParaRPr 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72249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>
    <a:lnDef>
      <a:spPr>
        <a:ln w="57150" cmpd="sng"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762</TotalTime>
  <Words>393</Words>
  <Application>Microsoft Office PowerPoint</Application>
  <PresentationFormat>On-screen Show (4:3)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Corbel</vt:lpstr>
      <vt:lpstr>Wingdings</vt:lpstr>
      <vt:lpstr>Basis</vt:lpstr>
      <vt:lpstr>Memory Management Unit for Embedded RRAM – UPDATE [1.2]</vt:lpstr>
      <vt:lpstr>Definitions</vt:lpstr>
      <vt:lpstr>Definitions (contd.)</vt:lpstr>
      <vt:lpstr>Observations</vt:lpstr>
      <vt:lpstr>Observations (contd.)</vt:lpstr>
      <vt:lpstr>Observations (contd.)</vt:lpstr>
      <vt:lpstr>Observations (contd.)</vt:lpstr>
      <vt:lpstr>Observations (contd.)</vt:lpstr>
      <vt:lpstr>Observations (contd.)</vt:lpstr>
      <vt:lpstr>Observations (contd.)</vt:lpstr>
      <vt:lpstr>Observations (contd.)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Characterization of Hot carrier induced degradation of nano-wire fets</dc:title>
  <dc:subject/>
  <dc:creator>Shreshth and Shikhar</dc:creator>
  <cp:keywords/>
  <dc:description/>
  <cp:lastModifiedBy>Tuli Shikhar</cp:lastModifiedBy>
  <cp:revision>78</cp:revision>
  <dcterms:created xsi:type="dcterms:W3CDTF">2018-04-18T09:40:39Z</dcterms:created>
  <dcterms:modified xsi:type="dcterms:W3CDTF">2019-06-07T09:00:19Z</dcterms:modified>
  <cp:category/>
</cp:coreProperties>
</file>