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92" r:id="rId3"/>
    <p:sldId id="293" r:id="rId4"/>
    <p:sldId id="492" r:id="rId5"/>
    <p:sldId id="489" r:id="rId6"/>
    <p:sldId id="257" r:id="rId7"/>
    <p:sldId id="276" r:id="rId8"/>
    <p:sldId id="280" r:id="rId9"/>
    <p:sldId id="258" r:id="rId10"/>
    <p:sldId id="281" r:id="rId11"/>
    <p:sldId id="279" r:id="rId12"/>
    <p:sldId id="282" r:id="rId13"/>
    <p:sldId id="263" r:id="rId14"/>
    <p:sldId id="283" r:id="rId15"/>
    <p:sldId id="259" r:id="rId16"/>
    <p:sldId id="260" r:id="rId17"/>
    <p:sldId id="284" r:id="rId18"/>
    <p:sldId id="261" r:id="rId19"/>
    <p:sldId id="262" r:id="rId20"/>
    <p:sldId id="285" r:id="rId21"/>
    <p:sldId id="264" r:id="rId22"/>
    <p:sldId id="265" r:id="rId23"/>
    <p:sldId id="286" r:id="rId24"/>
    <p:sldId id="266" r:id="rId25"/>
    <p:sldId id="267" r:id="rId26"/>
    <p:sldId id="287" r:id="rId27"/>
    <p:sldId id="268" r:id="rId28"/>
    <p:sldId id="269" r:id="rId29"/>
    <p:sldId id="288" r:id="rId30"/>
    <p:sldId id="270" r:id="rId31"/>
    <p:sldId id="271" r:id="rId32"/>
    <p:sldId id="289" r:id="rId33"/>
    <p:sldId id="272" r:id="rId34"/>
    <p:sldId id="275" r:id="rId35"/>
    <p:sldId id="290" r:id="rId36"/>
    <p:sldId id="273" r:id="rId37"/>
    <p:sldId id="274" r:id="rId38"/>
    <p:sldId id="291" r:id="rId39"/>
    <p:sldId id="278" r:id="rId40"/>
    <p:sldId id="27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92D1FB-43A0-4DC9-8866-D40834957E0F}">
          <p14:sldIdLst>
            <p14:sldId id="256"/>
            <p14:sldId id="292"/>
            <p14:sldId id="293"/>
            <p14:sldId id="492"/>
            <p14:sldId id="489"/>
            <p14:sldId id="257"/>
            <p14:sldId id="276"/>
            <p14:sldId id="280"/>
            <p14:sldId id="258"/>
            <p14:sldId id="281"/>
            <p14:sldId id="279"/>
            <p14:sldId id="282"/>
            <p14:sldId id="263"/>
            <p14:sldId id="283"/>
            <p14:sldId id="259"/>
            <p14:sldId id="260"/>
            <p14:sldId id="284"/>
            <p14:sldId id="261"/>
            <p14:sldId id="262"/>
            <p14:sldId id="285"/>
            <p14:sldId id="264"/>
            <p14:sldId id="265"/>
            <p14:sldId id="286"/>
            <p14:sldId id="266"/>
            <p14:sldId id="267"/>
            <p14:sldId id="287"/>
            <p14:sldId id="268"/>
            <p14:sldId id="269"/>
            <p14:sldId id="288"/>
            <p14:sldId id="270"/>
            <p14:sldId id="271"/>
            <p14:sldId id="289"/>
            <p14:sldId id="272"/>
            <p14:sldId id="275"/>
            <p14:sldId id="290"/>
            <p14:sldId id="273"/>
            <p14:sldId id="274"/>
            <p14:sldId id="291"/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51B05-C381-4133-BCA4-3814111BEEE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40577-81ED-46E1-B7CB-23EFAC588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73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0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54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7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613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0">
            <a:extLst>
              <a:ext uri="{FF2B5EF4-FFF2-40B4-BE49-F238E27FC236}">
                <a16:creationId xmlns:a16="http://schemas.microsoft.com/office/drawing/2014/main" id="{31D78A67-C0C5-4526-ACC8-6A186CAB37CA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87868" y="849314"/>
            <a:ext cx="10494433" cy="460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eaLnBrk="1" hangingPunct="1">
              <a:defRPr/>
            </a:pPr>
            <a:endParaRPr lang="en-US" sz="1800"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CDD62981-3DE0-459C-BAC3-F6A22E1E2A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301" y="390525"/>
            <a:ext cx="13081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42261" y="118533"/>
            <a:ext cx="10189881" cy="607608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>
                <a:solidFill>
                  <a:srgbClr val="FF0066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42259" y="1017688"/>
            <a:ext cx="11438964" cy="5611712"/>
          </a:xfrm>
          <a:prstGeom prst="rect">
            <a:avLst/>
          </a:prstGeom>
          <a:ln>
            <a:noFill/>
          </a:ln>
        </p:spPr>
        <p:txBody>
          <a:bodyPr lIns="91425" tIns="91425" rIns="91425" bIns="91425"/>
          <a:lstStyle>
            <a:lvl1pPr marL="457200" lvl="0" indent="-45720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  <a:defRPr sz="300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  <a:lvl2pPr marL="342900" lvl="1" indent="-342900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anose="05000000000000000000" pitchFamily="2" charset="2"/>
              <a:buChar char="q"/>
              <a:defRPr kern="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3544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Shape 20">
            <a:extLst>
              <a:ext uri="{FF2B5EF4-FFF2-40B4-BE49-F238E27FC236}">
                <a16:creationId xmlns:a16="http://schemas.microsoft.com/office/drawing/2014/main" id="{552C7ADC-BCB8-45F8-81FE-A4AFAAAA7EF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1147489"/>
            <a:ext cx="10859893" cy="855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eaLnBrk="1" hangingPunct="1">
              <a:defRPr/>
            </a:pPr>
            <a:endParaRPr lang="en-US" b="1"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9D3361-C6BE-40CF-A41A-57E0B36A60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892" y="661527"/>
            <a:ext cx="981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52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04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27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90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20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17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8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16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B3C53-4317-455C-A04D-FCBD98E955D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69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2138" y="3025588"/>
            <a:ext cx="9958251" cy="2339788"/>
          </a:xfrm>
        </p:spPr>
        <p:txBody>
          <a:bodyPr>
            <a:normAutofit fontScale="92500" lnSpcReduction="10000"/>
          </a:bodyPr>
          <a:lstStyle/>
          <a:p>
            <a:r>
              <a:rPr lang="en-US" sz="4800" b="1" dirty="0"/>
              <a:t>Services and Solutions Streamlined (S3)</a:t>
            </a:r>
            <a:r>
              <a:rPr lang="en-US" altLang="en-US" sz="4800" dirty="0">
                <a:latin typeface="Arial Rounded MT Bold" panose="020F0704030504030204" pitchFamily="34" charset="0"/>
              </a:rPr>
              <a:t> </a:t>
            </a:r>
          </a:p>
          <a:p>
            <a:r>
              <a:rPr lang="en-US" altLang="en-US" dirty="0">
                <a:latin typeface="Arial Rounded MT Bold" panose="020F0704030504030204" pitchFamily="34" charset="0"/>
              </a:rPr>
              <a:t>Version 1.0 Release</a:t>
            </a:r>
          </a:p>
          <a:p>
            <a:r>
              <a:rPr lang="en-US" altLang="en-US" dirty="0" smtClean="0">
                <a:latin typeface="Arial Rounded MT Bold" panose="020F0704030504030204" pitchFamily="34" charset="0"/>
              </a:rPr>
              <a:t>(</a:t>
            </a:r>
            <a:r>
              <a:rPr lang="en-US" b="1" dirty="0"/>
              <a:t>One Stop Solution for Property / Facility Management </a:t>
            </a:r>
            <a:r>
              <a:rPr lang="en-US" b="1" dirty="0" smtClean="0"/>
              <a:t>Services</a:t>
            </a:r>
            <a:r>
              <a:rPr lang="en-US" altLang="en-US" dirty="0" smtClean="0">
                <a:latin typeface="Arial Rounded MT Bold" panose="020F0704030504030204" pitchFamily="34" charset="0"/>
              </a:rPr>
              <a:t>) </a:t>
            </a:r>
            <a:endParaRPr lang="en-US" altLang="en-US" dirty="0">
              <a:latin typeface="Arial Rounded MT Bold" panose="020F0704030504030204" pitchFamily="34" charset="0"/>
            </a:endParaRPr>
          </a:p>
          <a:p>
            <a:endParaRPr lang="en-US" b="1" dirty="0">
              <a:latin typeface="Arial Rounded MT Bold" panose="020F0704030504030204" pitchFamily="34" charset="0"/>
            </a:endParaRPr>
          </a:p>
          <a:p>
            <a:r>
              <a:rPr lang="en-US" b="1" dirty="0">
                <a:latin typeface="Arial Rounded MT Bold" panose="020F0704030504030204" pitchFamily="34" charset="0"/>
              </a:rPr>
              <a:t>By - Team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81" y="316428"/>
            <a:ext cx="1812469" cy="2328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268053-721C-4BB6-9A5D-3AE0443E3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950" y="5204423"/>
            <a:ext cx="2928778" cy="792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88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Sign 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registered user can sign-in with credentials.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7799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344"/>
          </a:xfrm>
        </p:spPr>
        <p:txBody>
          <a:bodyPr/>
          <a:lstStyle/>
          <a:p>
            <a:pPr algn="ctr"/>
            <a:r>
              <a:rPr lang="en-US" dirty="0"/>
              <a:t>Forget Password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97" y="1470783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318" y="1470783"/>
            <a:ext cx="2268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pPr algn="ctr"/>
            <a:r>
              <a:rPr lang="en-IN" dirty="0"/>
              <a:t>Forgot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Forgot password option provides user, a facility to reset the password.</a:t>
            </a:r>
          </a:p>
          <a:p>
            <a:r>
              <a:rPr lang="en-US" sz="3600" dirty="0"/>
              <a:t>User will get an reset link in the registered email id.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07712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pPr algn="ctr"/>
            <a:r>
              <a:rPr lang="en-US" dirty="0"/>
              <a:t>Home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399904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12" y="1399904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34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pPr algn="ctr"/>
            <a:r>
              <a:rPr lang="en-US" dirty="0"/>
              <a:t>Home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Home page menu will vary as per the user type.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12394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344"/>
          </a:xfrm>
        </p:spPr>
        <p:txBody>
          <a:bodyPr/>
          <a:lstStyle/>
          <a:p>
            <a:pPr algn="ctr"/>
            <a:r>
              <a:rPr lang="en-US" dirty="0"/>
              <a:t>Resident Management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2" y="1495425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298" y="1495425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07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65125"/>
            <a:ext cx="10515600" cy="841375"/>
          </a:xfrm>
        </p:spPr>
        <p:txBody>
          <a:bodyPr/>
          <a:lstStyle/>
          <a:p>
            <a:pPr algn="ctr"/>
            <a:r>
              <a:rPr lang="en-US" dirty="0"/>
              <a:t>Resident Registration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63" y="1559197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355" y="1559197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69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pPr algn="ctr"/>
            <a:r>
              <a:rPr lang="en-US" dirty="0"/>
              <a:t>Resident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User &gt;&gt;Resident Management</a:t>
            </a:r>
          </a:p>
          <a:p>
            <a:r>
              <a:rPr lang="en-US" sz="3600" dirty="0"/>
              <a:t>An admin user can see and edit all registered users.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95719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Staff Management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63" y="1574518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800" y="1574518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47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344"/>
          </a:xfrm>
        </p:spPr>
        <p:txBody>
          <a:bodyPr/>
          <a:lstStyle/>
          <a:p>
            <a:pPr algn="ctr"/>
            <a:r>
              <a:rPr lang="en-US" dirty="0"/>
              <a:t>Staff Registration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80" y="1457325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020" y="1457325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8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8B9B-78CA-4AF6-B923-1045B2ED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932"/>
          </a:xfrm>
        </p:spPr>
        <p:txBody>
          <a:bodyPr/>
          <a:lstStyle/>
          <a:p>
            <a:r>
              <a:rPr lang="en-US" dirty="0" err="1"/>
              <a:t>ToC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42055-8335-4AFE-9D01-951A4200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57" y="1404711"/>
            <a:ext cx="10515600" cy="4351338"/>
          </a:xfrm>
        </p:spPr>
        <p:txBody>
          <a:bodyPr/>
          <a:lstStyle/>
          <a:p>
            <a:r>
              <a:rPr lang="en-US" dirty="0"/>
              <a:t>Agenda</a:t>
            </a:r>
          </a:p>
          <a:p>
            <a:r>
              <a:rPr lang="en-US" dirty="0"/>
              <a:t>Schedule 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Day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Day</a:t>
            </a:r>
          </a:p>
          <a:p>
            <a:r>
              <a:rPr lang="en-US" dirty="0"/>
              <a:t>Landing Page (Mobile</a:t>
            </a:r>
          </a:p>
          <a:p>
            <a:r>
              <a:rPr lang="en-US" dirty="0"/>
              <a:t>Screens – </a:t>
            </a:r>
            <a:r>
              <a:rPr lang="en-US" dirty="0" err="1"/>
              <a:t>Signature,Password,home</a:t>
            </a:r>
            <a:r>
              <a:rPr lang="en-US" dirty="0"/>
              <a:t> </a:t>
            </a:r>
            <a:r>
              <a:rPr lang="en-US" dirty="0" err="1"/>
              <a:t>page,Resident</a:t>
            </a:r>
            <a:r>
              <a:rPr lang="en-US" dirty="0"/>
              <a:t> </a:t>
            </a:r>
            <a:r>
              <a:rPr lang="en-US" dirty="0" err="1"/>
              <a:t>management,staff</a:t>
            </a:r>
            <a:r>
              <a:rPr lang="en-US" dirty="0"/>
              <a:t> </a:t>
            </a:r>
            <a:r>
              <a:rPr lang="en-US" dirty="0" err="1"/>
              <a:t>management,Visitor</a:t>
            </a:r>
            <a:r>
              <a:rPr lang="en-US" dirty="0"/>
              <a:t> </a:t>
            </a:r>
            <a:r>
              <a:rPr lang="en-US" dirty="0" err="1"/>
              <a:t>Management,attendance</a:t>
            </a:r>
            <a:r>
              <a:rPr lang="en-US" dirty="0"/>
              <a:t> </a:t>
            </a:r>
            <a:r>
              <a:rPr lang="en-US" dirty="0" err="1"/>
              <a:t>management,Service,Invoice</a:t>
            </a:r>
            <a:r>
              <a:rPr lang="en-US" dirty="0"/>
              <a:t>, Pet </a:t>
            </a:r>
            <a:r>
              <a:rPr lang="en-US" dirty="0" err="1"/>
              <a:t>Management,Notice,slide</a:t>
            </a:r>
            <a:r>
              <a:rPr lang="en-US" dirty="0"/>
              <a:t> show,</a:t>
            </a:r>
          </a:p>
          <a:p>
            <a:r>
              <a:rPr lang="en-US" dirty="0"/>
              <a:t>Plan for future</a:t>
            </a:r>
          </a:p>
        </p:txBody>
      </p:sp>
    </p:spTree>
    <p:extLst>
      <p:ext uri="{BB962C8B-B14F-4D97-AF65-F5344CB8AC3E}">
        <p14:creationId xmlns:p14="http://schemas.microsoft.com/office/powerpoint/2010/main" val="223662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r>
              <a:rPr lang="en-US" dirty="0"/>
              <a:t>Staff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600" dirty="0"/>
              <a:t>User &gt;&gt; Staff Management</a:t>
            </a:r>
          </a:p>
          <a:p>
            <a:pPr algn="just"/>
            <a:r>
              <a:rPr lang="en-US" sz="3600" dirty="0"/>
              <a:t>Currently this menu will act as register for staffs related to office/maids.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22811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pPr algn="ctr"/>
            <a:r>
              <a:rPr lang="en-US" dirty="0"/>
              <a:t>Visitor Management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7" y="1482725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833" y="1482725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02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pPr algn="ctr"/>
            <a:r>
              <a:rPr lang="en-US" dirty="0"/>
              <a:t>Visitor Registration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7" y="1533525"/>
            <a:ext cx="9000000" cy="5040000"/>
          </a:xfrm>
        </p:spPr>
      </p:pic>
      <p:pic>
        <p:nvPicPr>
          <p:cNvPr id="6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37" y="1533525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05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r>
              <a:rPr lang="en-US" dirty="0"/>
              <a:t>Visitor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Visitor &gt;&gt; Visitor Management</a:t>
            </a:r>
          </a:p>
          <a:p>
            <a:r>
              <a:rPr lang="en-US" dirty="0"/>
              <a:t>Admin/security can add a visitor/guest against a resident.</a:t>
            </a:r>
          </a:p>
          <a:p>
            <a:pPr marL="0" indent="0">
              <a:buNone/>
            </a:pPr>
            <a:r>
              <a:rPr lang="en-IN" b="1" dirty="0"/>
              <a:t>Scenario is as follows</a:t>
            </a:r>
          </a:p>
          <a:p>
            <a:pPr lvl="1"/>
            <a:r>
              <a:rPr lang="en-US" sz="2800" dirty="0"/>
              <a:t>Security adding a guest against you with your registered phone number in App.</a:t>
            </a:r>
          </a:p>
          <a:p>
            <a:pPr lvl="1"/>
            <a:r>
              <a:rPr lang="en-US" sz="2800" dirty="0"/>
              <a:t> You have to logged in to app as resident.</a:t>
            </a:r>
          </a:p>
          <a:p>
            <a:pPr lvl="1"/>
            <a:r>
              <a:rPr lang="en-US" sz="2800" dirty="0"/>
              <a:t> you will get a push notification titled Guest Notification.</a:t>
            </a:r>
          </a:p>
          <a:p>
            <a:pPr lvl="1"/>
            <a:r>
              <a:rPr lang="en-US" sz="2800" dirty="0"/>
              <a:t>Resident can go to visitor screen/ if app is in open state you will get a pop up message to approve visitor.</a:t>
            </a:r>
          </a:p>
          <a:p>
            <a:pPr marL="457200" lvl="1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00861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pPr algn="ctr"/>
            <a:r>
              <a:rPr lang="en-US" dirty="0"/>
              <a:t>Attendance Management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20" y="1533525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080" y="1533525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35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</p:spPr>
        <p:txBody>
          <a:bodyPr/>
          <a:lstStyle/>
          <a:p>
            <a:pPr algn="ctr"/>
            <a:r>
              <a:rPr lang="en-US" dirty="0"/>
              <a:t>Staff Attendance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78" y="1486354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190" y="1486354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78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pPr algn="ctr"/>
            <a:r>
              <a:rPr lang="en-US" dirty="0"/>
              <a:t>Attendance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Attendance &gt;&gt; Punch Attendance</a:t>
            </a:r>
          </a:p>
          <a:p>
            <a:r>
              <a:rPr lang="en-US" dirty="0"/>
              <a:t>Attendance can be marked against staffed.</a:t>
            </a:r>
          </a:p>
          <a:p>
            <a:r>
              <a:rPr lang="en-US" dirty="0"/>
              <a:t>Currently it is a manual process. Later it will be integrated with punching devices.</a:t>
            </a:r>
          </a:p>
          <a:p>
            <a:r>
              <a:rPr lang="en-IN" dirty="0"/>
              <a:t>Attendance &gt;&gt; View Attendance</a:t>
            </a:r>
          </a:p>
          <a:p>
            <a:r>
              <a:rPr lang="en-US" dirty="0"/>
              <a:t>Use edit option to mark the out punch of a staff.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397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175"/>
          </a:xfrm>
        </p:spPr>
        <p:txBody>
          <a:bodyPr/>
          <a:lstStyle/>
          <a:p>
            <a:pPr algn="ctr"/>
            <a:r>
              <a:rPr lang="en-US" dirty="0"/>
              <a:t>Service Request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71" y="1617003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997" y="1617003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26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US" dirty="0"/>
              <a:t>Service Request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66" y="1517243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155" y="1517243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26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344"/>
          </a:xfrm>
        </p:spPr>
        <p:txBody>
          <a:bodyPr/>
          <a:lstStyle/>
          <a:p>
            <a:pPr algn="ctr"/>
            <a:r>
              <a:rPr lang="en-US" dirty="0"/>
              <a:t>Service Request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Services &gt;&gt; Service Requests</a:t>
            </a:r>
          </a:p>
          <a:p>
            <a:r>
              <a:rPr lang="en-US" dirty="0"/>
              <a:t>This is a page where resident can raise a complaint/service requests.</a:t>
            </a:r>
          </a:p>
          <a:p>
            <a:r>
              <a:rPr lang="en-US" dirty="0"/>
              <a:t>Admin raise requests on behalf of residents.</a:t>
            </a:r>
          </a:p>
          <a:p>
            <a:r>
              <a:rPr lang="en-US" dirty="0"/>
              <a:t>Resident can escalate the ticket to higher authority by clicking the email icon.</a:t>
            </a:r>
          </a:p>
          <a:p>
            <a:r>
              <a:rPr lang="en-US" dirty="0"/>
              <a:t>Admin can raise the invoice against the request by tapping the money icon.</a:t>
            </a:r>
          </a:p>
          <a:p>
            <a:r>
              <a:rPr lang="en-US" dirty="0"/>
              <a:t>Admin can only edit the request status.</a:t>
            </a:r>
          </a:p>
          <a:p>
            <a:r>
              <a:rPr lang="en-US" dirty="0"/>
              <a:t>Any change in service request status will be notified by toast message on login for user.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591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2495-E3AE-401E-B96F-CD1C956D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961"/>
          </a:xfrm>
        </p:spPr>
        <p:txBody>
          <a:bodyPr/>
          <a:lstStyle/>
          <a:p>
            <a:r>
              <a:rPr lang="en-US" dirty="0"/>
              <a:t>Plan for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38296-26DD-4E06-AA30-1AABAD115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1 – 21/7</a:t>
            </a:r>
          </a:p>
          <a:p>
            <a:pPr lvl="1"/>
            <a:r>
              <a:rPr lang="en-US" dirty="0"/>
              <a:t>Opening Session – 12 pm introduction and SPOC allocation from Azea.</a:t>
            </a:r>
          </a:p>
          <a:p>
            <a:pPr lvl="1"/>
            <a:r>
              <a:rPr lang="en-US" dirty="0"/>
              <a:t>Going through ppt – 2 pm – 5 pm (Presenting the PPT with of Web &amp; Mobile App</a:t>
            </a:r>
          </a:p>
          <a:p>
            <a:pPr lvl="1"/>
            <a:r>
              <a:rPr lang="en-US" dirty="0"/>
              <a:t>Quarry clarification – after 5 PM</a:t>
            </a:r>
          </a:p>
          <a:p>
            <a:pPr marL="0" indent="0">
              <a:buNone/>
            </a:pPr>
            <a:r>
              <a:rPr lang="en-US" dirty="0"/>
              <a:t>Day 2 – 22/7</a:t>
            </a:r>
          </a:p>
          <a:p>
            <a:pPr lvl="1"/>
            <a:r>
              <a:rPr lang="en-US" dirty="0"/>
              <a:t>Dummy Data entry using Web for all implemented feature(10 users)- 10 am 11 am</a:t>
            </a:r>
          </a:p>
          <a:p>
            <a:pPr lvl="1"/>
            <a:r>
              <a:rPr lang="en-US" dirty="0"/>
              <a:t>Training session on Mobile  &amp; Web Version(11 am To 12.30 pm)</a:t>
            </a:r>
          </a:p>
          <a:p>
            <a:pPr lvl="1"/>
            <a:r>
              <a:rPr lang="en-US" dirty="0"/>
              <a:t>Demonstration for all features on Mobile and Web app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4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/>
          <a:lstStyle/>
          <a:p>
            <a:pPr algn="ctr"/>
            <a:r>
              <a:rPr lang="en-US" dirty="0"/>
              <a:t>Invoice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6" y="1531031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97" y="1531031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98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Invoice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26" y="1520825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375" y="1520825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72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pPr algn="ctr"/>
            <a:r>
              <a:rPr lang="en-US" dirty="0"/>
              <a:t>Invoice Generation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Services &gt;&gt; Invoice Generation</a:t>
            </a:r>
          </a:p>
          <a:p>
            <a:r>
              <a:rPr lang="en-US" dirty="0"/>
              <a:t>An admin user can raise an invoice for miscellaneous purpose other than service request.</a:t>
            </a:r>
          </a:p>
          <a:p>
            <a:r>
              <a:rPr lang="en-US" dirty="0"/>
              <a:t>User email/phone should be proper so that resident can personally see the invoices generated against </a:t>
            </a:r>
            <a:r>
              <a:rPr lang="en-IN" dirty="0"/>
              <a:t>him.</a:t>
            </a:r>
          </a:p>
        </p:txBody>
      </p:sp>
    </p:spTree>
    <p:extLst>
      <p:ext uri="{BB962C8B-B14F-4D97-AF65-F5344CB8AC3E}">
        <p14:creationId xmlns:p14="http://schemas.microsoft.com/office/powerpoint/2010/main" val="2542042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/>
          <a:lstStyle/>
          <a:p>
            <a:pPr algn="ctr"/>
            <a:r>
              <a:rPr lang="en-US" dirty="0"/>
              <a:t>Notice Management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610372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900" y="1610372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70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5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Create Notice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07" y="1539615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16" y="1539615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61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pPr algn="ctr"/>
            <a:r>
              <a:rPr lang="en-US" dirty="0"/>
              <a:t>Notice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Notices &gt;&gt; Notice Management</a:t>
            </a:r>
          </a:p>
          <a:p>
            <a:r>
              <a:rPr lang="en-US" dirty="0"/>
              <a:t>An admin can create notifications/announcements for the registered users from here.</a:t>
            </a:r>
          </a:p>
          <a:p>
            <a:r>
              <a:rPr lang="en-US" dirty="0"/>
              <a:t> He can also provide related documents also.</a:t>
            </a:r>
          </a:p>
          <a:p>
            <a:r>
              <a:rPr lang="en-US" dirty="0"/>
              <a:t> Currently every registered user can see all notifications and can download docs attached if any.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61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pPr algn="ctr"/>
            <a:r>
              <a:rPr lang="en-US" dirty="0"/>
              <a:t>Slide Management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93" y="1563523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236" y="1563523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28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561"/>
          </a:xfrm>
        </p:spPr>
        <p:txBody>
          <a:bodyPr/>
          <a:lstStyle/>
          <a:p>
            <a:pPr algn="ctr"/>
            <a:r>
              <a:rPr lang="en-US" dirty="0"/>
              <a:t>Slide Upload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54" y="1608582"/>
            <a:ext cx="9000000" cy="5040000"/>
          </a:xfrm>
        </p:spPr>
      </p:pic>
      <p:pic>
        <p:nvPicPr>
          <p:cNvPr id="6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584" y="1608582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87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pPr algn="ctr"/>
            <a:r>
              <a:rPr lang="en-US" dirty="0"/>
              <a:t>Slide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Notices &gt;&gt; Upload Slides</a:t>
            </a:r>
          </a:p>
          <a:p>
            <a:r>
              <a:rPr lang="en-US" dirty="0"/>
              <a:t>Slide Management is an option to set offers, ads in the application</a:t>
            </a:r>
          </a:p>
          <a:p>
            <a:r>
              <a:rPr lang="en-US" dirty="0"/>
              <a:t>Currently it contains 4 types of options</a:t>
            </a:r>
          </a:p>
          <a:p>
            <a:pPr lvl="1"/>
            <a:r>
              <a:rPr lang="en-US" dirty="0"/>
              <a:t>OFFERS_GENERAL – to show any offer to general public and will be displayed in landing page of Web Application.</a:t>
            </a:r>
          </a:p>
          <a:p>
            <a:pPr lvl="1"/>
            <a:r>
              <a:rPr lang="en-US" dirty="0"/>
              <a:t>UPCOMING_PROJECT – Ads for upcoming projects</a:t>
            </a:r>
          </a:p>
          <a:p>
            <a:pPr lvl="1"/>
            <a:r>
              <a:rPr lang="en-US" dirty="0"/>
              <a:t>COMPLETED_PROJECT – Portfolio for completed ones.</a:t>
            </a:r>
          </a:p>
          <a:p>
            <a:pPr lvl="1"/>
            <a:r>
              <a:rPr lang="en-US" dirty="0"/>
              <a:t>OFFERS_USER - To provide offer for registered users and will be displayed in home page.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756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/>
              <a:t>Location</a:t>
            </a:r>
            <a:r>
              <a:rPr lang="en-US" altLang="en-US" sz="4400" dirty="0"/>
              <a:t> </a:t>
            </a:r>
            <a:r>
              <a:rPr lang="en-US" altLang="en-US" sz="4800" dirty="0"/>
              <a:t/>
            </a:r>
            <a:br>
              <a:rPr lang="en-US" altLang="en-US" sz="4800" dirty="0"/>
            </a:br>
            <a:r>
              <a:rPr lang="en-US" altLang="en-US" sz="4800" dirty="0"/>
              <a:t>    </a:t>
            </a:r>
            <a:r>
              <a:rPr lang="en-US" altLang="en-US" dirty="0"/>
              <a:t>#92, </a:t>
            </a:r>
            <a:r>
              <a:rPr lang="en-US" altLang="en-US" dirty="0" err="1"/>
              <a:t>Ist</a:t>
            </a:r>
            <a:r>
              <a:rPr lang="en-US" altLang="en-US" dirty="0"/>
              <a:t> Floor, </a:t>
            </a:r>
            <a:r>
              <a:rPr lang="en-US" altLang="en-US" dirty="0" err="1"/>
              <a:t>Natraj</a:t>
            </a:r>
            <a:r>
              <a:rPr lang="en-US" altLang="en-US" dirty="0"/>
              <a:t> building, Near SNS Arcade,        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dirty="0" err="1"/>
              <a:t>Konnena</a:t>
            </a:r>
            <a:r>
              <a:rPr lang="en-US" altLang="en-US" dirty="0"/>
              <a:t> , Old Airport Road, Bangalore 560017</a:t>
            </a:r>
            <a:br>
              <a:rPr lang="en-US" altLang="en-US" dirty="0"/>
            </a:br>
            <a:r>
              <a:rPr lang="en-US" altLang="en-US" dirty="0"/>
              <a:t>      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DED342-4BF9-47AB-B59F-EC0B587A578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38200" y="365126"/>
            <a:ext cx="10515600" cy="74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4400" dirty="0">
                <a:solidFill>
                  <a:schemeClr val="tx1"/>
                </a:solidFill>
                <a:latin typeface="Calibri Light" panose="020F0302020204030204" pitchFamily="34" charset="0"/>
              </a:rPr>
              <a:t> Contact us</a:t>
            </a:r>
          </a:p>
        </p:txBody>
      </p:sp>
      <p:pic>
        <p:nvPicPr>
          <p:cNvPr id="5" name="Picture 6" descr="https://thesingingelf.co.uk/wp-content/uploads/2020/06/mobile-symbol-14-300x300.png">
            <a:extLst>
              <a:ext uri="{FF2B5EF4-FFF2-40B4-BE49-F238E27FC236}">
                <a16:creationId xmlns:a16="http://schemas.microsoft.com/office/drawing/2014/main" id="{EDF98EF6-6C93-470B-9E4D-F9BC9374F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992" y="3863567"/>
            <a:ext cx="51276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FFD64910-00CE-4731-9C0D-FA13070C5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880" y="4576807"/>
            <a:ext cx="523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7">
            <a:extLst>
              <a:ext uri="{FF2B5EF4-FFF2-40B4-BE49-F238E27FC236}">
                <a16:creationId xmlns:a16="http://schemas.microsoft.com/office/drawing/2014/main" id="{BE6B652B-3D37-47D4-8ADC-28E6A1F5D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6755" y="5196385"/>
            <a:ext cx="32781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chemeClr val="tx1"/>
                </a:solidFill>
              </a:rPr>
              <a:t>aks@nortcele.in</a:t>
            </a:r>
          </a:p>
        </p:txBody>
      </p:sp>
      <p:sp>
        <p:nvSpPr>
          <p:cNvPr id="10" name="TextBox 27">
            <a:extLst>
              <a:ext uri="{FF2B5EF4-FFF2-40B4-BE49-F238E27FC236}">
                <a16:creationId xmlns:a16="http://schemas.microsoft.com/office/drawing/2014/main" id="{BE6B652B-3D37-47D4-8ADC-28E6A1F5D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6755" y="4544809"/>
            <a:ext cx="32781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chemeClr val="tx1"/>
                </a:solidFill>
              </a:rPr>
              <a:t>www.nortcele.in</a:t>
            </a:r>
          </a:p>
        </p:txBody>
      </p:sp>
      <p:sp>
        <p:nvSpPr>
          <p:cNvPr id="11" name="TextBox 27">
            <a:extLst>
              <a:ext uri="{FF2B5EF4-FFF2-40B4-BE49-F238E27FC236}">
                <a16:creationId xmlns:a16="http://schemas.microsoft.com/office/drawing/2014/main" id="{BE6B652B-3D37-47D4-8ADC-28E6A1F5D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6755" y="3873647"/>
            <a:ext cx="32781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n-US" altLang="en-US" sz="2800" b="1" dirty="0">
                <a:solidFill>
                  <a:schemeClr val="tx1"/>
                </a:solidFill>
              </a:rPr>
              <a:t>+919380528940</a:t>
            </a:r>
          </a:p>
        </p:txBody>
      </p:sp>
      <p:sp>
        <p:nvSpPr>
          <p:cNvPr id="2" name="Rectangle 1"/>
          <p:cNvSpPr/>
          <p:nvPr/>
        </p:nvSpPr>
        <p:spPr>
          <a:xfrm>
            <a:off x="1208224" y="5239319"/>
            <a:ext cx="633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latin typeface="Segoe MDL2 Assets" panose="050A0102010101010101" pitchFamily="18" charset="0"/>
              </a:rPr>
              <a:t>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7882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964F53E0-6A35-482D-94BC-B7B437A8A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75614" y="351968"/>
            <a:ext cx="7642225" cy="606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800" dirty="0"/>
              <a:t>Requirement Analysis – Feature Bucketing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8071ED5-3DED-4B08-8EAD-EA4DAB206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091489"/>
              </p:ext>
            </p:extLst>
          </p:nvPr>
        </p:nvGraphicFramePr>
        <p:xfrm>
          <a:off x="838200" y="1436752"/>
          <a:ext cx="5396566" cy="5289260"/>
        </p:xfrm>
        <a:graphic>
          <a:graphicData uri="http://schemas.openxmlformats.org/drawingml/2006/table">
            <a:tbl>
              <a:tblPr/>
              <a:tblGrid>
                <a:gridCol w="391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2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67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Phase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 Exe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S#</a:t>
                      </a:r>
                    </a:p>
                  </a:txBody>
                  <a:tcPr marL="6198" marR="6198" marT="61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Complexity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846">
                <a:tc rowSpan="8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Phase 1</a:t>
                      </a:r>
                    </a:p>
                  </a:txBody>
                  <a:tcPr marL="6198" marR="6198" marT="6198" marB="0" vert="vert27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User Management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4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Staff Management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9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Visitor Management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  <a:p>
                      <a:pPr algn="l" fontAlgn="b"/>
                      <a:endParaRPr lang="en-US" sz="9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Raise Invoices for various society charges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Report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R&amp;M Services (Paid)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205271"/>
                  </a:ext>
                </a:extLst>
              </a:tr>
              <a:tr h="2206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Complaints, Suggestions &amp; Feedback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Notifications, Bulk upload &amp; Announcement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846">
                <a:tc rowSpan="7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Phase 2</a:t>
                      </a:r>
                    </a:p>
                  </a:txBody>
                  <a:tcPr marL="6198" marR="6198" marT="6198" marB="0" vert="vert27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Communication management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4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Daily staff management (Residents hired staff)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Child security management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3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Amenities booking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4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Helpdesk/Complaints Management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3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 property management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3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Stock and inventory management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481">
                <a:tc rowSpan="6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Phase 3</a:t>
                      </a:r>
                    </a:p>
                  </a:txBody>
                  <a:tcPr marL="6198" marR="6198" marT="6198" marB="0" vert="vert27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Contract &amp; compliance management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3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Work Order Management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3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SLA, Reminder &amp; Escalations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LOW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3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Asset Management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14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In-house &amp; third party application accessibility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3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Health, Safety &amp; Trainings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3846">
                <a:tc rowSpan="5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Phase 4</a:t>
                      </a:r>
                    </a:p>
                  </a:txBody>
                  <a:tcPr marL="6198" marR="6198" marT="6198" marB="0" vert="vert27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Mobility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3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Buy, Sell &amp; Rent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3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Socializing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3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Recruitments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3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Stand alone service provider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FADDF39-95B7-4136-9FF5-4738575D2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332004"/>
              </p:ext>
            </p:extLst>
          </p:nvPr>
        </p:nvGraphicFramePr>
        <p:xfrm>
          <a:off x="6324600" y="1409189"/>
          <a:ext cx="5867401" cy="6309374"/>
        </p:xfrm>
        <a:graphic>
          <a:graphicData uri="http://schemas.openxmlformats.org/drawingml/2006/table">
            <a:tbl>
              <a:tblPr/>
              <a:tblGrid>
                <a:gridCol w="521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1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15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</a:t>
                      </a:r>
                      <a:b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Exe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S#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053">
                <a:tc rowSpan="14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            Phase 5</a:t>
                      </a:r>
                    </a:p>
                  </a:txBody>
                  <a:tcPr marL="6504" marR="6504" marT="650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User Management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Staff Management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0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Visitor Management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Raise Invoices for various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societycharges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0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0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Stock and inventory management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30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Asset Management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30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Communication management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17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Daily staff management (Residents hired staff)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5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Child security management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Amenities booking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0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Helpdesk/Complaints Management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0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Multi property management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0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Suggestions &amp; Feedback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0989">
                <a:tc rowSpan="11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         Phase 6</a:t>
                      </a:r>
                    </a:p>
                  </a:txBody>
                  <a:tcPr marL="6504" marR="6504" marT="650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Contract &amp; Compliance management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0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 Order Management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0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SLA, Reminder &amp; Escalations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0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Notifications &amp; Bulk upload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0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In-house &amp; third party application accessibility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0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Health, Safety &amp; Trainings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0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Mobility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0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Buy, Sell &amp; Rent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0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Socializing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0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Recruitments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Stand alone service provider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87DA7DB2-7BF3-45B8-AEAC-87FCA948E8AD}"/>
              </a:ext>
            </a:extLst>
          </p:cNvPr>
          <p:cNvSpPr/>
          <p:nvPr/>
        </p:nvSpPr>
        <p:spPr>
          <a:xfrm>
            <a:off x="1852882" y="721612"/>
            <a:ext cx="8402637" cy="234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kern="0"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1D496-7FEE-4255-8415-EC12AD94A06B}"/>
              </a:ext>
            </a:extLst>
          </p:cNvPr>
          <p:cNvSpPr txBox="1"/>
          <p:nvPr/>
        </p:nvSpPr>
        <p:spPr>
          <a:xfrm>
            <a:off x="1852882" y="919016"/>
            <a:ext cx="4172937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9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latin typeface="Arial"/>
                <a:ea typeface="Arial"/>
                <a:cs typeface="Arial"/>
                <a:sym typeface="Arial"/>
              </a:rPr>
              <a:t>Phasing of Web Based Implementation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082E9A-B8F0-4F3B-8980-949DC1328D12}"/>
              </a:ext>
            </a:extLst>
          </p:cNvPr>
          <p:cNvSpPr txBox="1"/>
          <p:nvPr/>
        </p:nvSpPr>
        <p:spPr>
          <a:xfrm>
            <a:off x="6101083" y="839087"/>
            <a:ext cx="4852610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9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latin typeface="Arial"/>
                <a:ea typeface="Arial"/>
                <a:cs typeface="Arial"/>
                <a:sym typeface="Arial"/>
              </a:rPr>
              <a:t>Phasing of Mobile App Based Implementation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61398"/>
            <a:ext cx="10515600" cy="119620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/>
              <a:t>Thank You.</a:t>
            </a:r>
            <a:endParaRPr lang="en-IN" sz="9600"/>
          </a:p>
        </p:txBody>
      </p:sp>
    </p:spTree>
    <p:extLst>
      <p:ext uri="{BB962C8B-B14F-4D97-AF65-F5344CB8AC3E}">
        <p14:creationId xmlns:p14="http://schemas.microsoft.com/office/powerpoint/2010/main" val="17630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E8AAEDC-64ED-4812-A927-1E47E69B3E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90750" y="168275"/>
            <a:ext cx="7886700" cy="698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3600" dirty="0"/>
              <a:t>Milestones &amp; Current Status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A37044D5-2780-4A3F-90B1-AD5584264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84073"/>
              </p:ext>
            </p:extLst>
          </p:nvPr>
        </p:nvGraphicFramePr>
        <p:xfrm>
          <a:off x="1574801" y="1405788"/>
          <a:ext cx="8188325" cy="4454006"/>
        </p:xfrm>
        <a:graphic>
          <a:graphicData uri="http://schemas.openxmlformats.org/drawingml/2006/table">
            <a:tbl>
              <a:tblPr firstRow="1" bandRow="1"/>
              <a:tblGrid>
                <a:gridCol w="620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3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6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2106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S#</a:t>
                      </a:r>
                    </a:p>
                  </a:txBody>
                  <a:tcPr marL="91436" marR="91436" marT="46700" marB="4670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Milestone Name</a:t>
                      </a:r>
                    </a:p>
                  </a:txBody>
                  <a:tcPr marL="91436" marR="91436" marT="46700" marB="4670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Initial  Plan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6700" marB="4670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Revised Plan</a:t>
                      </a:r>
                    </a:p>
                  </a:txBody>
                  <a:tcPr marL="91436" marR="91436" marT="46700" marB="4670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Comments</a:t>
                      </a:r>
                    </a:p>
                  </a:txBody>
                  <a:tcPr marL="91436" marR="91436" marT="46700" marB="4670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M0 (WK0)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Proposal Submission                  &amp; Team in Place</a:t>
                      </a:r>
                    </a:p>
                  </a:txBody>
                  <a:tcPr marL="91436" marR="91436" marT="46700" marB="467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Proposal Submission                  &amp; Team in Place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cs typeface="Mangal" panose="02040503050203030202" pitchFamily="18" charset="0"/>
                      </a:endParaRPr>
                    </a:p>
                  </a:txBody>
                  <a:tcPr marL="91436" marR="91436" marT="46700" marB="467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done</a:t>
                      </a:r>
                    </a:p>
                  </a:txBody>
                  <a:tcPr marL="91436" marR="91436" marT="46700" marB="46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7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M1 (WK10)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MVP &amp; Phase 1 Features</a:t>
                      </a:r>
                    </a:p>
                  </a:txBody>
                  <a:tcPr marL="91436" marR="91436" marT="46700" marB="467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MVP &amp; Phase 1 Features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cs typeface="Mangal" panose="02040503050203030202" pitchFamily="18" charset="0"/>
                      </a:endParaRPr>
                    </a:p>
                  </a:txBody>
                  <a:tcPr marL="91436" marR="91436" marT="46700" marB="467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Done (web version)</a:t>
                      </a:r>
                    </a:p>
                  </a:txBody>
                  <a:tcPr marL="91436" marR="91436" marT="46700" marB="46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2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M2 (WK14)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Phase 2</a:t>
                      </a:r>
                    </a:p>
                  </a:txBody>
                  <a:tcPr marL="91436" marR="91436" marT="46700" marB="467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Phase 5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cs typeface="Mangal" panose="02040503050203030202" pitchFamily="18" charset="0"/>
                      </a:endParaRPr>
                    </a:p>
                  </a:txBody>
                  <a:tcPr marL="91436" marR="91436" marT="46700" marB="467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Done Phase 5 mobile version</a:t>
                      </a:r>
                    </a:p>
                  </a:txBody>
                  <a:tcPr marL="91436" marR="91436" marT="46700" marB="46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2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M3 (WK18)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Phase 3</a:t>
                      </a:r>
                    </a:p>
                  </a:txBody>
                  <a:tcPr marL="91436" marR="91436" marT="46700" marB="467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Phase 2 &amp; Phase 6</a:t>
                      </a:r>
                    </a:p>
                  </a:txBody>
                  <a:tcPr marL="91436" marR="91436" marT="46700" marB="467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In Progress 40%</a:t>
                      </a:r>
                    </a:p>
                  </a:txBody>
                  <a:tcPr marL="91436" marR="91436" marT="46700" marB="46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2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5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M4 (WK20)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Phase 4</a:t>
                      </a:r>
                    </a:p>
                  </a:txBody>
                  <a:tcPr marL="91436" marR="91436" marT="46700" marB="467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Phase 3 &amp; Phase 6</a:t>
                      </a:r>
                    </a:p>
                  </a:txBody>
                  <a:tcPr marL="91436" marR="91436" marT="46700" marB="467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In Progress</a:t>
                      </a:r>
                    </a:p>
                  </a:txBody>
                  <a:tcPr marL="91436" marR="91436" marT="46700" marB="46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2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6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M5 (WK24)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Phase 5</a:t>
                      </a:r>
                    </a:p>
                  </a:txBody>
                  <a:tcPr marL="91436" marR="91436" marT="46700" marB="467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Phase 4 &amp; Phase 6</a:t>
                      </a:r>
                    </a:p>
                  </a:txBody>
                  <a:tcPr marL="91436" marR="91436" marT="46700" marB="467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In Progress</a:t>
                      </a:r>
                    </a:p>
                  </a:txBody>
                  <a:tcPr marL="91436" marR="91436" marT="46700" marB="467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4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7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M6 (WK28)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Phase 6</a:t>
                      </a:r>
                    </a:p>
                  </a:txBody>
                  <a:tcPr marL="91436" marR="91436" marT="46700" marB="467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cs typeface="Mangal" panose="02040503050203030202" pitchFamily="18" charset="0"/>
                      </a:endParaRPr>
                    </a:p>
                  </a:txBody>
                  <a:tcPr marL="91436" marR="91436" marT="46700" marB="467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cs typeface="Mangal" panose="02040503050203030202" pitchFamily="18" charset="0"/>
                      </a:endParaRPr>
                    </a:p>
                  </a:txBody>
                  <a:tcPr marL="91436" marR="91436" marT="46700" marB="467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pPr algn="ctr"/>
            <a:r>
              <a:rPr lang="en-US" dirty="0"/>
              <a:t>Landing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17" y="1664756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872" y="1664756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7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453"/>
          </a:xfrm>
        </p:spPr>
        <p:txBody>
          <a:bodyPr/>
          <a:lstStyle/>
          <a:p>
            <a:pPr algn="ctr"/>
            <a:r>
              <a:rPr lang="en-US" dirty="0"/>
              <a:t>Sign Up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3" y="1595517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802" y="1595517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9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pPr algn="ctr"/>
            <a:r>
              <a:rPr lang="en-US" dirty="0"/>
              <a:t>Sign 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A new user can create account using sign-up option. Any user with valid email id can be register in application. </a:t>
            </a:r>
          </a:p>
          <a:p>
            <a:pPr algn="just"/>
            <a:r>
              <a:rPr lang="en-US" sz="3600" dirty="0"/>
              <a:t>Every newly signed in user will be considered as resident/normal user with limited access. </a:t>
            </a:r>
          </a:p>
          <a:p>
            <a:pPr algn="just"/>
            <a:r>
              <a:rPr lang="en-US" sz="3600" dirty="0"/>
              <a:t>A predefined admin user can change the user type to security, office admin like that.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5731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pPr algn="ctr"/>
            <a:r>
              <a:rPr lang="en-US" dirty="0"/>
              <a:t>Sign In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3" y="1606142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5" y="1606142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0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1174</Words>
  <Application>Microsoft Office PowerPoint</Application>
  <PresentationFormat>Widescreen</PresentationFormat>
  <Paragraphs>366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Arial Rounded MT Bold</vt:lpstr>
      <vt:lpstr>Calibri</vt:lpstr>
      <vt:lpstr>Calibri Light</vt:lpstr>
      <vt:lpstr>Mangal</vt:lpstr>
      <vt:lpstr>Segoe MDL2 Assets</vt:lpstr>
      <vt:lpstr>Wingdings</vt:lpstr>
      <vt:lpstr>Office Theme</vt:lpstr>
      <vt:lpstr>PowerPoint Presentation</vt:lpstr>
      <vt:lpstr>ToC</vt:lpstr>
      <vt:lpstr>Plan for the Day</vt:lpstr>
      <vt:lpstr>Requirement Analysis – Feature Bucketing</vt:lpstr>
      <vt:lpstr>Milestones &amp; Current Status</vt:lpstr>
      <vt:lpstr>Landing Page</vt:lpstr>
      <vt:lpstr>Sign Up</vt:lpstr>
      <vt:lpstr>Sign Up</vt:lpstr>
      <vt:lpstr>Sign In</vt:lpstr>
      <vt:lpstr>Sign In</vt:lpstr>
      <vt:lpstr>Forget Password</vt:lpstr>
      <vt:lpstr>Forgot Password</vt:lpstr>
      <vt:lpstr>Home Page</vt:lpstr>
      <vt:lpstr>Home Page</vt:lpstr>
      <vt:lpstr>Resident Management</vt:lpstr>
      <vt:lpstr>Resident Registration</vt:lpstr>
      <vt:lpstr>Resident Management</vt:lpstr>
      <vt:lpstr>Staff Management</vt:lpstr>
      <vt:lpstr>Staff Registration</vt:lpstr>
      <vt:lpstr>Staff Management</vt:lpstr>
      <vt:lpstr>Visitor Management</vt:lpstr>
      <vt:lpstr>Visitor Registration</vt:lpstr>
      <vt:lpstr>Visitor Management</vt:lpstr>
      <vt:lpstr>Attendance Management</vt:lpstr>
      <vt:lpstr>Staff Attendance</vt:lpstr>
      <vt:lpstr>Attendance Management</vt:lpstr>
      <vt:lpstr>Service Request</vt:lpstr>
      <vt:lpstr>Service Request</vt:lpstr>
      <vt:lpstr>Service Request</vt:lpstr>
      <vt:lpstr>Invoice</vt:lpstr>
      <vt:lpstr>Invoice</vt:lpstr>
      <vt:lpstr>Invoice Generation</vt:lpstr>
      <vt:lpstr>Notice Management</vt:lpstr>
      <vt:lpstr>Create Notice</vt:lpstr>
      <vt:lpstr>Notice Management</vt:lpstr>
      <vt:lpstr>Slide Management</vt:lpstr>
      <vt:lpstr>Slide Upload</vt:lpstr>
      <vt:lpstr>Slide Management</vt:lpstr>
      <vt:lpstr> Contact 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SHIKHAR TIWARI</dc:creator>
  <cp:lastModifiedBy>SHIKHAR TIWARI</cp:lastModifiedBy>
  <cp:revision>229</cp:revision>
  <dcterms:created xsi:type="dcterms:W3CDTF">2022-07-14T09:26:38Z</dcterms:created>
  <dcterms:modified xsi:type="dcterms:W3CDTF">2022-09-23T17:54:17Z</dcterms:modified>
</cp:coreProperties>
</file>