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492" r:id="rId4"/>
    <p:sldId id="489" r:id="rId5"/>
    <p:sldId id="293" r:id="rId6"/>
    <p:sldId id="280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92D1FB-43A0-4DC9-8866-D40834957E0F}">
          <p14:sldIdLst>
            <p14:sldId id="256"/>
            <p14:sldId id="292"/>
            <p14:sldId id="492"/>
            <p14:sldId id="489"/>
            <p14:sldId id="293"/>
            <p14:sldId id="280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1B05-C381-4133-BCA4-3814111BEEEE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0577-81ED-46E1-B7CB-23EFAC588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">
            <a:extLst>
              <a:ext uri="{FF2B5EF4-FFF2-40B4-BE49-F238E27FC236}">
                <a16:creationId xmlns:a16="http://schemas.microsoft.com/office/drawing/2014/main" id="{31D78A67-C0C5-4526-ACC8-6A186CAB37C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87868" y="849314"/>
            <a:ext cx="10494433" cy="460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defRPr/>
            </a:pPr>
            <a:endParaRPr lang="en-US" sz="180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DD62981-3DE0-459C-BAC3-F6A22E1E2A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1" y="390525"/>
            <a:ext cx="1308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2261" y="118533"/>
            <a:ext cx="10189881" cy="6076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solidFill>
                  <a:srgbClr val="FF00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42259" y="1017688"/>
            <a:ext cx="11438964" cy="5611712"/>
          </a:xfrm>
          <a:prstGeom prst="rect">
            <a:avLst/>
          </a:prstGeom>
          <a:ln>
            <a:noFill/>
          </a:ln>
        </p:spPr>
        <p:txBody>
          <a:bodyPr lIns="91425" tIns="91425" rIns="91425" bIns="91425"/>
          <a:lstStyle>
            <a:lvl1pPr marL="457200" lvl="0" indent="-45720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  <a:defRPr sz="30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342900" lvl="1" indent="-342900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q"/>
              <a:defRPr kern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54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552C7ADC-BCB8-45F8-81FE-A4AFAAAA7E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47489"/>
            <a:ext cx="10859893" cy="8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defRPr/>
            </a:pPr>
            <a:endParaRPr lang="en-US" b="1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D3361-C6BE-40CF-A41A-57E0B36A6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892" y="661527"/>
            <a:ext cx="981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C53-4317-455C-A04D-FCBD98E955D2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138" y="3025588"/>
            <a:ext cx="9958251" cy="2339788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/>
              <a:t>Services and Solutions Streamlined (S3)</a:t>
            </a:r>
            <a:r>
              <a:rPr lang="en-US" altLang="en-US" sz="4800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en-US" dirty="0">
                <a:latin typeface="Arial Rounded MT Bold" panose="020F0704030504030204" pitchFamily="34" charset="0"/>
              </a:rPr>
              <a:t>Version 1.0 Release</a:t>
            </a:r>
          </a:p>
          <a:p>
            <a:r>
              <a:rPr lang="en-US" altLang="en-US" dirty="0" smtClean="0">
                <a:latin typeface="Arial Rounded MT Bold" panose="020F0704030504030204" pitchFamily="34" charset="0"/>
              </a:rPr>
              <a:t>(</a:t>
            </a:r>
            <a:r>
              <a:rPr lang="en-US" b="1" dirty="0"/>
              <a:t>One Stop Solution for Property / Facility Management </a:t>
            </a:r>
            <a:r>
              <a:rPr lang="en-US" b="1" dirty="0" smtClean="0"/>
              <a:t>Services</a:t>
            </a:r>
            <a:r>
              <a:rPr lang="en-US" altLang="en-US" dirty="0" smtClean="0">
                <a:latin typeface="Arial Rounded MT Bold" panose="020F0704030504030204" pitchFamily="34" charset="0"/>
              </a:rPr>
              <a:t>) </a:t>
            </a:r>
            <a:endParaRPr lang="en-US" altLang="en-US" dirty="0">
              <a:latin typeface="Arial Rounded MT Bold" panose="020F0704030504030204" pitchFamily="34" charset="0"/>
            </a:endParaRP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By - Team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1" y="316428"/>
            <a:ext cx="1812469" cy="232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68053-721C-4BB6-9A5D-3AE0443E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0" y="5204423"/>
            <a:ext cx="2928778" cy="7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8B9B-78CA-4AF6-B923-1045B2ED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2055-8335-4AFE-9D01-951A4200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404711"/>
            <a:ext cx="10515600" cy="4725156"/>
          </a:xfrm>
        </p:spPr>
        <p:txBody>
          <a:bodyPr/>
          <a:lstStyle/>
          <a:p>
            <a:r>
              <a:rPr lang="en-US" altLang="en-US" dirty="0"/>
              <a:t>Requirement Analysis </a:t>
            </a:r>
            <a:endParaRPr lang="en-US" altLang="en-US" dirty="0" smtClean="0"/>
          </a:p>
          <a:p>
            <a:r>
              <a:rPr lang="en-US" altLang="en-US" dirty="0"/>
              <a:t>Milestones &amp; Current </a:t>
            </a:r>
            <a:r>
              <a:rPr lang="en-US" altLang="en-US" dirty="0" smtClean="0"/>
              <a:t>Status</a:t>
            </a:r>
          </a:p>
          <a:p>
            <a:r>
              <a:rPr lang="en-US" dirty="0" smtClean="0"/>
              <a:t>Phase 1.0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64F53E0-6A35-482D-94BC-B7B437A8A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5614" y="351968"/>
            <a:ext cx="7642225" cy="60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Requirement Analysis – Feature Bucketing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071ED5-3DED-4B08-8EAD-EA4DAB20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75422"/>
              </p:ext>
            </p:extLst>
          </p:nvPr>
        </p:nvGraphicFramePr>
        <p:xfrm>
          <a:off x="838200" y="1436752"/>
          <a:ext cx="5396566" cy="5309861"/>
        </p:xfrm>
        <a:graphic>
          <a:graphicData uri="http://schemas.openxmlformats.org/drawingml/2006/table">
            <a:tbl>
              <a:tblPr/>
              <a:tblGrid>
                <a:gridCol w="39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Phase</a:t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Exe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6198" marR="6198" marT="61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Complexity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46">
                <a:tc rowSpan="8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Phase 1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User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Staff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Visitor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Raise Invoices for various society charges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Report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R&amp;M Services (Paid)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05271"/>
                  </a:ext>
                </a:extLst>
              </a:tr>
              <a:tr h="220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Complaints, Suggestions &amp; Feedback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Notifications, Bulk upload &amp; Announcement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846">
                <a:tc rowSpan="7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Phase 2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Communication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Daily staff management (Residents hired staff)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Child security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Amenities booking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Helpdesk/Complaints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 property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 and inventory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81"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Phase 3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Contract &amp; compliance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Work Order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SLA, Reminder &amp; Escalations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 Management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1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In-house &amp; third party application accessibility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Health, Safety &amp; Trainings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3846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Phase 4</a:t>
                      </a:r>
                    </a:p>
                  </a:txBody>
                  <a:tcPr marL="6198" marR="6198" marT="6198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4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Sell &amp; Rent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Socializing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Recruitments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3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 alone service provider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ADDF39-95B7-4136-9FF5-4738575D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09775"/>
              </p:ext>
            </p:extLst>
          </p:nvPr>
        </p:nvGraphicFramePr>
        <p:xfrm>
          <a:off x="6505575" y="1436752"/>
          <a:ext cx="5305425" cy="4982879"/>
        </p:xfrm>
        <a:graphic>
          <a:graphicData uri="http://schemas.openxmlformats.org/drawingml/2006/table">
            <a:tbl>
              <a:tblPr/>
              <a:tblGrid>
                <a:gridCol w="52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b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Exe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S#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53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   Phase 5</a:t>
                      </a:r>
                    </a:p>
                  </a:txBody>
                  <a:tcPr marL="6504" marR="6504" marT="650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Staff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Visitor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Raise Invoices for various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societycharges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 and inventory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 staff management (Residents hired staff)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 security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Amenities booking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Helpdesk/Complaints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 property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Suggestions &amp; Feedback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89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Phase 6</a:t>
                      </a:r>
                    </a:p>
                  </a:txBody>
                  <a:tcPr marL="6504" marR="6504" marT="6504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Contract &amp; Compliance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 Order Management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SLA, Reminder &amp; Escalations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Notifications &amp; Bulk upload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In-house &amp; third party application accessibility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Health, Safety &amp; Trainings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Mobility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Buy, Sell &amp; Rent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Socializing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0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Recruitments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 alone service provider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6198" marR="6198" marT="61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6504" marR="6504" marT="65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DA7DB2-7BF3-45B8-AEAC-87FCA948E8AD}"/>
              </a:ext>
            </a:extLst>
          </p:cNvPr>
          <p:cNvSpPr/>
          <p:nvPr/>
        </p:nvSpPr>
        <p:spPr>
          <a:xfrm>
            <a:off x="1852882" y="721612"/>
            <a:ext cx="8402637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kern="0"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1D496-7FEE-4255-8415-EC12AD94A06B}"/>
              </a:ext>
            </a:extLst>
          </p:cNvPr>
          <p:cNvSpPr txBox="1"/>
          <p:nvPr/>
        </p:nvSpPr>
        <p:spPr>
          <a:xfrm>
            <a:off x="1450014" y="1011991"/>
            <a:ext cx="417293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9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Arial"/>
                <a:ea typeface="Arial"/>
                <a:cs typeface="Arial"/>
                <a:sym typeface="Arial"/>
              </a:rPr>
              <a:t>Phasing of Web Based 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82E9A-B8F0-4F3B-8980-949DC1328D12}"/>
              </a:ext>
            </a:extLst>
          </p:cNvPr>
          <p:cNvSpPr txBox="1"/>
          <p:nvPr/>
        </p:nvSpPr>
        <p:spPr>
          <a:xfrm>
            <a:off x="6731982" y="1011991"/>
            <a:ext cx="485261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9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latin typeface="Arial"/>
                <a:ea typeface="Arial"/>
                <a:cs typeface="Arial"/>
                <a:sym typeface="Arial"/>
              </a:rPr>
              <a:t>Phasing of Mobile App Based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E8AAEDC-64ED-4812-A927-1E47E69B3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0750" y="168275"/>
            <a:ext cx="7886700" cy="69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600" dirty="0"/>
              <a:t>Milestones &amp; Current Status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37044D5-2780-4A3F-90B1-AD558426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02302"/>
              </p:ext>
            </p:extLst>
          </p:nvPr>
        </p:nvGraphicFramePr>
        <p:xfrm>
          <a:off x="1574801" y="1405788"/>
          <a:ext cx="8188325" cy="4454006"/>
        </p:xfrm>
        <a:graphic>
          <a:graphicData uri="http://schemas.openxmlformats.org/drawingml/2006/table">
            <a:tbl>
              <a:tblPr firstRow="1" bandRow="1"/>
              <a:tblGrid>
                <a:gridCol w="62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S#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Milestone Name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Initial  Plan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Revised Plan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Comments</a:t>
                      </a:r>
                    </a:p>
                  </a:txBody>
                  <a:tcPr marL="91436" marR="91436" marT="46700" marB="467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M0 (WK0)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Proposal Submission                  &amp; Team in Place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Proposal Submission                  &amp; Team in Place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M1 (WK10)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MVP &amp; Phase 1 Features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MVP &amp; Phase 1 Features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 (web version)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M2 (WK14)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2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5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Done Phase 5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(mobile version)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M3 (WK18)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3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2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 40%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M4 (WK20)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4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3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M5 (WK24)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5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4 &amp; 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In Progress</a:t>
                      </a: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M6 (WK28)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Mangal" panose="02040503050203030202" pitchFamily="18" charset="0"/>
                        </a:rPr>
                        <a:t>Phase 6</a:t>
                      </a: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85800" algn="l"/>
                        </a:tabLst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cs typeface="Mangal" panose="02040503050203030202" pitchFamily="18" charset="0"/>
                      </a:endParaRPr>
                    </a:p>
                  </a:txBody>
                  <a:tcPr marL="91436" marR="91436" marT="46700" marB="46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2495-E3AE-401E-B96F-CD1C956D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 dirty="0" smtClean="0"/>
              <a:t>Phase 1.0 Modules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85029"/>
              </p:ext>
            </p:extLst>
          </p:nvPr>
        </p:nvGraphicFramePr>
        <p:xfrm>
          <a:off x="838201" y="1388537"/>
          <a:ext cx="10755489" cy="5141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977">
                  <a:extLst>
                    <a:ext uri="{9D8B030D-6E8A-4147-A177-3AD203B41FA5}">
                      <a16:colId xmlns:a16="http://schemas.microsoft.com/office/drawing/2014/main" val="1109196853"/>
                    </a:ext>
                  </a:extLst>
                </a:gridCol>
                <a:gridCol w="2652889">
                  <a:extLst>
                    <a:ext uri="{9D8B030D-6E8A-4147-A177-3AD203B41FA5}">
                      <a16:colId xmlns:a16="http://schemas.microsoft.com/office/drawing/2014/main" val="3896389280"/>
                    </a:ext>
                  </a:extLst>
                </a:gridCol>
                <a:gridCol w="5041474">
                  <a:extLst>
                    <a:ext uri="{9D8B030D-6E8A-4147-A177-3AD203B41FA5}">
                      <a16:colId xmlns:a16="http://schemas.microsoft.com/office/drawing/2014/main" val="2021204204"/>
                    </a:ext>
                  </a:extLst>
                </a:gridCol>
                <a:gridCol w="600307">
                  <a:extLst>
                    <a:ext uri="{9D8B030D-6E8A-4147-A177-3AD203B41FA5}">
                      <a16:colId xmlns:a16="http://schemas.microsoft.com/office/drawing/2014/main" val="4011918772"/>
                    </a:ext>
                  </a:extLst>
                </a:gridCol>
                <a:gridCol w="825421">
                  <a:extLst>
                    <a:ext uri="{9D8B030D-6E8A-4147-A177-3AD203B41FA5}">
                      <a16:colId xmlns:a16="http://schemas.microsoft.com/office/drawing/2014/main" val="318646018"/>
                    </a:ext>
                  </a:extLst>
                </a:gridCol>
                <a:gridCol w="825421">
                  <a:extLst>
                    <a:ext uri="{9D8B030D-6E8A-4147-A177-3AD203B41FA5}">
                      <a16:colId xmlns:a16="http://schemas.microsoft.com/office/drawing/2014/main" val="2916333098"/>
                    </a:ext>
                  </a:extLst>
                </a:gridCol>
              </a:tblGrid>
              <a:tr h="21898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Integrated Facilities Management System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54643"/>
                  </a:ext>
                </a:extLst>
              </a:tr>
              <a:tr h="21898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71844"/>
                  </a:ext>
                </a:extLst>
              </a:tr>
              <a:tr h="358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</a:rPr>
                        <a:t>Sno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Module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Submodule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Version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WEB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MOBILE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extLst>
                  <a:ext uri="{0D108BD9-81ED-4DB2-BD59-A6C34878D82A}">
                    <a16:rowId xmlns:a16="http://schemas.microsoft.com/office/drawing/2014/main" val="2507777426"/>
                  </a:ext>
                </a:extLst>
              </a:tr>
              <a:tr h="364781"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Multi Property Management </a:t>
                      </a:r>
                      <a:br>
                        <a:rPr lang="en-IN" sz="1200" u="none" strike="noStrike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(Admin Management)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1. Super Admin</a:t>
                      </a:r>
                      <a:br>
                        <a:rPr lang="en-IN" sz="1200" u="none" strike="noStrike">
                          <a:effectLst/>
                        </a:rPr>
                      </a:b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138386916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2.Cluster Admin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443582505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3.Property Admin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4045044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4.Block Admin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206474384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5.Helpdesk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443857295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6.Security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698312378"/>
                  </a:ext>
                </a:extLst>
              </a:tr>
              <a:tr h="1955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User Management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7.Resident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402295087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8.Tenant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153305035"/>
                  </a:ext>
                </a:extLst>
              </a:tr>
              <a:tr h="1955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Visitor Management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9. Pre Approved (Resident)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2410712844"/>
                  </a:ext>
                </a:extLst>
              </a:tr>
              <a:tr h="3581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10.Unplanned Visitor (Security)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149985777"/>
                  </a:ext>
                </a:extLst>
              </a:tr>
              <a:tr h="358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Raise Invoices for various society charges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11. Invoice against Service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2432839051"/>
                  </a:ext>
                </a:extLst>
              </a:tr>
              <a:tr h="358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Report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12. Monthly Invoices of Society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2155630032"/>
                  </a:ext>
                </a:extLst>
              </a:tr>
              <a:tr h="358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Complaints Management / Helpdesk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13. Service Request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3948336355"/>
                  </a:ext>
                </a:extLst>
              </a:tr>
              <a:tr h="3581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Notice board &amp; announcements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14. Noticeboard Management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extLst>
                  <a:ext uri="{0D108BD9-81ED-4DB2-BD59-A6C34878D82A}">
                    <a16:rowId xmlns:a16="http://schemas.microsoft.com/office/drawing/2014/main" val="2233995486"/>
                  </a:ext>
                </a:extLst>
              </a:tr>
              <a:tr h="195518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Upload Slides/offers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15. Offers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extLst>
                  <a:ext uri="{0D108BD9-81ED-4DB2-BD59-A6C34878D82A}">
                    <a16:rowId xmlns:a16="http://schemas.microsoft.com/office/drawing/2014/main" val="1982569727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16. Upcoming Project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1.0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extLst>
                  <a:ext uri="{0D108BD9-81ED-4DB2-BD59-A6C34878D82A}">
                    <a16:rowId xmlns:a16="http://schemas.microsoft.com/office/drawing/2014/main" val="3542772427"/>
                  </a:ext>
                </a:extLst>
              </a:tr>
              <a:tr h="1955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17. Completed Project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effectLst/>
                        </a:rPr>
                        <a:t>1.0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8" marR="6678" marT="6678" marB="0" anchor="b"/>
                </a:tc>
                <a:extLst>
                  <a:ext uri="{0D108BD9-81ED-4DB2-BD59-A6C34878D82A}">
                    <a16:rowId xmlns:a16="http://schemas.microsoft.com/office/drawing/2014/main" val="42552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smtClean="0"/>
              <a:t>We </a:t>
            </a:r>
            <a:r>
              <a:rPr lang="en-US" sz="3600" smtClean="0"/>
              <a:t>are going </a:t>
            </a:r>
            <a:r>
              <a:rPr lang="en-US" sz="3600" dirty="0" smtClean="0"/>
              <a:t>to deliver 8 Modules including 17 Submodules in Phase 1 (Release 1.0).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731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Location</a:t>
            </a:r>
            <a:r>
              <a:rPr lang="en-US" altLang="en-US" sz="4400" dirty="0"/>
              <a:t> </a:t>
            </a: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4800" dirty="0"/>
              <a:t>    </a:t>
            </a:r>
            <a:r>
              <a:rPr lang="en-US" altLang="en-US" dirty="0"/>
              <a:t>#92, </a:t>
            </a:r>
            <a:r>
              <a:rPr lang="en-US" altLang="en-US" dirty="0" err="1"/>
              <a:t>Ist</a:t>
            </a:r>
            <a:r>
              <a:rPr lang="en-US" altLang="en-US" dirty="0"/>
              <a:t> Floor, </a:t>
            </a:r>
            <a:r>
              <a:rPr lang="en-US" altLang="en-US" dirty="0" err="1"/>
              <a:t>Natraj</a:t>
            </a:r>
            <a:r>
              <a:rPr lang="en-US" altLang="en-US" dirty="0"/>
              <a:t> building, Near SNS Arcade,       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dirty="0" err="1"/>
              <a:t>Konnena</a:t>
            </a:r>
            <a:r>
              <a:rPr lang="en-US" altLang="en-US" dirty="0"/>
              <a:t> , Old Airport Road, Bangalore 560017</a:t>
            </a:r>
            <a:br>
              <a:rPr lang="en-US" altLang="en-US" dirty="0"/>
            </a:br>
            <a:r>
              <a:rPr lang="en-US" altLang="en-US" dirty="0"/>
              <a:t>     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DED342-4BF9-47AB-B59F-EC0B587A57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400" dirty="0">
                <a:solidFill>
                  <a:schemeClr val="tx1"/>
                </a:solidFill>
                <a:latin typeface="Calibri Light" panose="020F0302020204030204" pitchFamily="34" charset="0"/>
              </a:rPr>
              <a:t> Contact us</a:t>
            </a:r>
          </a:p>
        </p:txBody>
      </p:sp>
      <p:pic>
        <p:nvPicPr>
          <p:cNvPr id="5" name="Picture 6" descr="https://thesingingelf.co.uk/wp-content/uploads/2020/06/mobile-symbol-14-300x300.png">
            <a:extLst>
              <a:ext uri="{FF2B5EF4-FFF2-40B4-BE49-F238E27FC236}">
                <a16:creationId xmlns:a16="http://schemas.microsoft.com/office/drawing/2014/main" id="{EDF98EF6-6C93-470B-9E4D-F9BC9374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2" y="3863567"/>
            <a:ext cx="5127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FFD64910-00CE-4731-9C0D-FA13070C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80" y="4576807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5196385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aks@nortcele.in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4544809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www.nortcele.in</a:t>
            </a: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3873647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</a:rPr>
              <a:t>+919380528940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8224" y="5239319"/>
            <a:ext cx="633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Segoe MDL2 Assets" panose="050A0102010101010101" pitchFamily="18" charset="0"/>
              </a:rPr>
              <a:t>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88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398"/>
            <a:ext cx="10515600" cy="11962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/>
              <a:t>Thank You.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1763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703</Words>
  <Application>Microsoft Office PowerPoint</Application>
  <PresentationFormat>Widescreen</PresentationFormat>
  <Paragraphs>371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Mangal</vt:lpstr>
      <vt:lpstr>Segoe MDL2 Assets</vt:lpstr>
      <vt:lpstr>Wingdings</vt:lpstr>
      <vt:lpstr>Office Theme</vt:lpstr>
      <vt:lpstr>PowerPoint Presentation</vt:lpstr>
      <vt:lpstr>ToC</vt:lpstr>
      <vt:lpstr>Requirement Analysis – Feature Bucketing</vt:lpstr>
      <vt:lpstr>Milestones &amp; Current Status</vt:lpstr>
      <vt:lpstr>Phase 1.0 Modules</vt:lpstr>
      <vt:lpstr>Sign Up</vt:lpstr>
      <vt:lpstr> 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SHIKHAR TIWARI</dc:creator>
  <cp:lastModifiedBy>SHIKHAR TIWARI</cp:lastModifiedBy>
  <cp:revision>243</cp:revision>
  <dcterms:created xsi:type="dcterms:W3CDTF">2022-07-14T09:26:38Z</dcterms:created>
  <dcterms:modified xsi:type="dcterms:W3CDTF">2022-09-24T01:02:50Z</dcterms:modified>
</cp:coreProperties>
</file>