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purl.oclc.org/ooxml/officeDocument/relationships/extendedProperties" Target="docProps/app.xml"/><Relationship Id="rId2" Type="http://schemas.openxmlformats.org/package/2006/relationships/metadata/core-properties" Target="docProps/core.xml"/><Relationship Id="rId1" Type="http://purl.oclc.org/ooxml/officeDocument/relationships/officeDocument" Target="ppt/presentation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trictFirstAndLastChars="0" saveSubsetFonts="1" autoCompressPictures="0" conformance="strict">
  <p:sldMasterIdLst>
    <p:sldMasterId id="2147483665" r:id="rId1"/>
    <p:sldMasterId id="2147483683" r:id="rId2"/>
  </p:sldMasterIdLst>
  <p:notesMasterIdLst>
    <p:notesMasterId r:id="rId12"/>
  </p:notesMasterIdLst>
  <p:sldIdLst>
    <p:sldId id="296" r:id="rId3"/>
    <p:sldId id="439" r:id="rId4"/>
    <p:sldId id="440" r:id="rId5"/>
    <p:sldId id="422" r:id="rId6"/>
    <p:sldId id="477" r:id="rId7"/>
    <p:sldId id="476" r:id="rId8"/>
    <p:sldId id="478" r:id="rId9"/>
    <p:sldId id="464" r:id="rId10"/>
    <p:sldId id="416" r:id="rId11"/>
  </p:sldIdLst>
  <p:sldSz cx="9144000" cy="6858000" type="screen4x3"/>
  <p:notesSz cx="6858000" cy="9144000"/>
  <p:defaultTextStyle>
    <a:defPPr marR="0" lvl="0" algn="l" rtl="0">
      <a:lnSpc>
        <a:spcPct val="100%"/>
      </a:lnSpc>
      <a:spcBef>
        <a:spcPts val="0"/>
      </a:spcBef>
      <a:spcAft>
        <a:spcPts val="0"/>
      </a:spcAft>
    </a:defPPr>
    <a:lvl1pPr marR="0" lvl="0" algn="l" rtl="0">
      <a:lnSpc>
        <a:spcPct val="100%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%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%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%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%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%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%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%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%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C0000"/>
    <a:srgbClr val="FF0066"/>
    <a:srgbClr val="ABF001"/>
    <a:srgbClr val="7ECEFD"/>
    <a:srgbClr val="FF3386"/>
    <a:srgbClr val="70771C"/>
    <a:srgbClr val="1D97FB"/>
    <a:srgbClr val="8BE1F9"/>
    <a:srgbClr val="5696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purl.oclc.org/ooxml/drawingml/main" def="{15F1E68D-7FCC-4173-85CC-910E03A87A05}">
  <a:tblStyle styleId="{15F1E68D-7FCC-4173-85CC-910E03A87A0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%" g="0%" b="0%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%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%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%" g="0%" b="0%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%" g="0%" b="0%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%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%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%" g="0%" b="0%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%" g="0%" b="0%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%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%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%" g="0%" b="0%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%" g="0%" b="0%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%"/>
            </a:schemeClr>
          </a:solidFill>
        </a:fill>
      </a:tcStyle>
    </a:wholeTbl>
    <a:band1H>
      <a:tcStyle>
        <a:tcBdr/>
        <a:fill>
          <a:solidFill>
            <a:schemeClr val="accent5">
              <a:tint val="40%"/>
            </a:schemeClr>
          </a:solidFill>
        </a:fill>
      </a:tcStyle>
    </a:band1H>
    <a:band1V>
      <a:tcStyle>
        <a:tcBdr/>
        <a:fill>
          <a:solidFill>
            <a:schemeClr val="accent5">
              <a:tint val="40%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%"/>
            </a:schemeClr>
          </a:solidFill>
        </a:fill>
      </a:tcStyle>
    </a:lastRow>
    <a:firstRow>
      <a:tcTxStyle b="on">
        <a:fontRef idx="minor">
          <a:scrgbClr r="0%" g="0%" b="0%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%" g="0%" b="0%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%"/>
            </a:schemeClr>
          </a:solidFill>
        </a:fill>
      </a:tcStyle>
    </a:wholeTbl>
    <a:band1H>
      <a:tcStyle>
        <a:tcBdr/>
        <a:fill>
          <a:solidFill>
            <a:schemeClr val="accent1">
              <a:tint val="40%"/>
            </a:schemeClr>
          </a:solidFill>
        </a:fill>
      </a:tcStyle>
    </a:band1H>
    <a:band1V>
      <a:tcStyle>
        <a:tcBdr/>
        <a:fill>
          <a:solidFill>
            <a:schemeClr val="accent1">
              <a:tint val="40%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%"/>
            </a:schemeClr>
          </a:solidFill>
        </a:fill>
      </a:tcStyle>
    </a:lastRow>
    <a:firstRow>
      <a:tcTxStyle b="on">
        <a:fontRef idx="minor">
          <a:scrgbClr r="0%" g="0%" b="0%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%" g="0%" b="0%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%"/>
            </a:schemeClr>
          </a:solidFill>
        </a:fill>
      </a:tcStyle>
    </a:wholeTbl>
    <a:band1H>
      <a:tcStyle>
        <a:tcBdr/>
        <a:fill>
          <a:solidFill>
            <a:schemeClr val="accent3">
              <a:tint val="40%"/>
            </a:schemeClr>
          </a:solidFill>
        </a:fill>
      </a:tcStyle>
    </a:band1H>
    <a:band1V>
      <a:tcStyle>
        <a:tcBdr/>
        <a:fill>
          <a:solidFill>
            <a:schemeClr val="accent3">
              <a:tint val="40%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%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%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%" g="0%" b="0%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%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%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%" g="0%" b="0%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purl.oclc.org/ooxml/drawingml/main" xmlns:r="http://purl.oclc.org/ooxml/officeDocument/relationships" xmlns:p="http://purl.oclc.org/ooxml/presentationml/main" lastView="sldThumbnailView">
  <p:normalViewPr>
    <p:restoredLeft sz="14.943%" autoAdjust="0"/>
    <p:restoredTop sz="91.351%" autoAdjust="0"/>
  </p:normalViewPr>
  <p:slideViewPr>
    <p:cSldViewPr snapToGrid="0">
      <p:cViewPr varScale="1">
        <p:scale>
          <a:sx n="66" d="100"/>
          <a:sy n="66" d="100"/>
        </p:scale>
        <p:origin x="80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6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19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6.xml"/><Relationship Id="rId13" Type="http://purl.oclc.org/ooxml/officeDocument/relationships/presProps" Target="presProps.xml"/><Relationship Id="rId3" Type="http://purl.oclc.org/ooxml/officeDocument/relationships/slide" Target="slides/slide1.xml"/><Relationship Id="rId7" Type="http://purl.oclc.org/ooxml/officeDocument/relationships/slide" Target="slides/slide5.xml"/><Relationship Id="rId12" Type="http://purl.oclc.org/ooxml/officeDocument/relationships/notesMaster" Target="notesMasters/notesMaster1.xml"/><Relationship Id="rId2" Type="http://purl.oclc.org/ooxml/officeDocument/relationships/slideMaster" Target="slideMasters/slideMaster2.xml"/><Relationship Id="rId16" Type="http://purl.oclc.org/ooxml/officeDocument/relationships/tableStyles" Target="tableStyles.xml"/><Relationship Id="rId1" Type="http://purl.oclc.org/ooxml/officeDocument/relationships/slideMaster" Target="slideMasters/slideMaster1.xml"/><Relationship Id="rId6" Type="http://purl.oclc.org/ooxml/officeDocument/relationships/slide" Target="slides/slide4.xml"/><Relationship Id="rId11" Type="http://purl.oclc.org/ooxml/officeDocument/relationships/slide" Target="slides/slide9.xml"/><Relationship Id="rId5" Type="http://purl.oclc.org/ooxml/officeDocument/relationships/slide" Target="slides/slide3.xml"/><Relationship Id="rId15" Type="http://purl.oclc.org/ooxml/officeDocument/relationships/theme" Target="theme/theme1.xml"/><Relationship Id="rId10" Type="http://purl.oclc.org/ooxml/officeDocument/relationships/slide" Target="slides/slide8.xml"/><Relationship Id="rId4" Type="http://purl.oclc.org/ooxml/officeDocument/relationships/slide" Target="slides/slide2.xml"/><Relationship Id="rId9" Type="http://purl.oclc.org/ooxml/officeDocument/relationships/slide" Target="slides/slide7.xml"/><Relationship Id="rId14" Type="http://purl.oclc.org/ooxml/officeDocument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3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1.xml"/><Relationship Id="rId1" Type="http://purl.oclc.org/ooxml/officeDocument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purl.oclc.org/ooxml/officeDocument/relationships/slide" Target="../slides/slide3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6674970"/>
      </p:ext>
    </p:extLst>
  </p:cSld>
  <p:clrMapOvr>
    <a:masterClrMapping/>
  </p:clrMapOvr>
</p:notes>
</file>

<file path=ppt/notesSlides/notesSlide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153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purl.oclc.org/ooxml/officeDocument/relationships/image" Target="../media/image1.png"/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purl.oclc.org/ooxml/officeDocument/relationships/image" Target="../media/image2.png"/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purl.oclc.org/ooxml/officeDocument/relationships/image" Target="../media/image2.png"/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purl.oclc.org/ooxml/officeDocument/relationships/image" Target="../media/image2.png"/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purl.oclc.org/ooxml/officeDocument/relationships/image" Target="../media/image2.png"/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purl.oclc.org/ooxml/officeDocument/relationships/image" Target="../media/image2.png"/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purl.oclc.org/ooxml/officeDocument/relationships/image" Target="../media/image2.png"/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slideMaster" Target="../slideMasters/slideMaster1.xml"/><Relationship Id="rId1" Type="http://purl.oclc.org/ooxml/officeDocument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2" Type="http://purl.oclc.org/ooxml/officeDocument/relationships/image" Target="../media/image2.png"/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-1" y="2675964"/>
            <a:ext cx="9144000" cy="3920761"/>
          </a:xfrm>
          <a:prstGeom prst="rect">
            <a:avLst/>
          </a:prstGeom>
          <a:solidFill>
            <a:schemeClr val="accent2">
              <a:lumMod val="75%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 hasCustomPrompt="1"/>
          </p:nvPr>
        </p:nvSpPr>
        <p:spPr>
          <a:xfrm>
            <a:off x="3281081" y="1741065"/>
            <a:ext cx="5768789" cy="573673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rgbClr val="FFFFFF"/>
              </a:buClr>
              <a:buSzPct val="100%"/>
              <a:defRPr sz="2800" b="1" baseline="0%">
                <a:solidFill>
                  <a:schemeClr val="tx1"/>
                </a:solidFill>
                <a:latin typeface="+mn-lt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%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%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%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%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%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%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%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%"/>
              <a:defRPr sz="4800">
                <a:solidFill>
                  <a:srgbClr val="FFFFFF"/>
                </a:solidFill>
              </a:defRPr>
            </a:lvl9pPr>
          </a:lstStyle>
          <a:p>
            <a:r>
              <a:rPr lang="en-US" dirty="0" err="1"/>
              <a:t>Nortcele</a:t>
            </a:r>
            <a:r>
              <a:rPr lang="en-US" dirty="0"/>
              <a:t> Systems</a:t>
            </a:r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 hasCustomPrompt="1"/>
          </p:nvPr>
        </p:nvSpPr>
        <p:spPr>
          <a:xfrm>
            <a:off x="6797767" y="3464007"/>
            <a:ext cx="203695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buClr>
                <a:srgbClr val="FFFFFF"/>
              </a:buClr>
              <a:buSzPct val="100%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%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%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%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%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%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%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r>
              <a:rPr lang="en-US" dirty="0"/>
              <a:t>Name:</a:t>
            </a:r>
          </a:p>
          <a:p>
            <a:r>
              <a:rPr lang="en-US" dirty="0"/>
              <a:t>Date</a:t>
            </a:r>
          </a:p>
          <a:p>
            <a:r>
              <a:rPr lang="en-US" dirty="0"/>
              <a:t>Version</a:t>
            </a:r>
          </a:p>
          <a:p>
            <a:endParaRPr dirty="0"/>
          </a:p>
        </p:txBody>
      </p:sp>
      <p:sp>
        <p:nvSpPr>
          <p:cNvPr id="20" name="Shape 20"/>
          <p:cNvSpPr/>
          <p:nvPr/>
        </p:nvSpPr>
        <p:spPr>
          <a:xfrm>
            <a:off x="1" y="2525737"/>
            <a:ext cx="9143999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540" y="1824678"/>
            <a:ext cx="1970842" cy="5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charset="2"/>
              <a:buChar char="v"/>
              <a:defRPr/>
            </a:lvl1pPr>
            <a:lvl2pPr marL="685800" indent="-228600">
              <a:buFont typeface="Wingdings" charset="2"/>
              <a:buChar char="Ø"/>
              <a:defRPr/>
            </a:lvl2pPr>
            <a:lvl3pPr marL="1143000" indent="-228600">
              <a:buFont typeface="Wingdings" charset="2"/>
              <a:buChar char="§"/>
              <a:defRPr/>
            </a:lvl3pPr>
            <a:lvl4pPr marL="1600200" indent="-228600">
              <a:buFont typeface="Courier New" charset="0"/>
              <a:buChar char="o"/>
              <a:defRPr/>
            </a:lvl4pPr>
            <a:lvl5pPr marL="1828800" indent="0">
              <a:buFont typeface="Courier New" charset="0"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9733396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1545930"/>
      </p:ext>
    </p:extLst>
  </p:cSld>
  <p:clrMapOvr>
    <a:masterClrMapping/>
  </p:clrMapOvr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9941960"/>
      </p:ext>
    </p:extLst>
  </p:cSld>
  <p:clrMapOvr>
    <a:masterClrMapping/>
  </p:clrMapOvr>
</p:sldLayout>
</file>

<file path=ppt/slideLayouts/slideLayout13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5170930"/>
      </p:ext>
    </p:extLst>
  </p:cSld>
  <p:clrMapOvr>
    <a:masterClrMapping/>
  </p:clrMapOvr>
</p:sldLayout>
</file>

<file path=ppt/slideLayouts/slideLayout14.xml><?xml version="1.0" encoding="utf-8"?>
<p:sldLayout xmlns:a="http://purl.oclc.org/ooxml/drawingml/main" xmlns:r="http://purl.oclc.org/ooxml/officeDocument/relationships" xmlns:p="http://purl.oclc.org/ooxml/presentationml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4337358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31695" y="118533"/>
            <a:ext cx="7642411" cy="607608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>
                <a:solidFill>
                  <a:srgbClr val="FF0066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body" idx="1" hasCustomPrompt="1"/>
          </p:nvPr>
        </p:nvSpPr>
        <p:spPr>
          <a:xfrm>
            <a:off x="331694" y="1017688"/>
            <a:ext cx="8579223" cy="5611712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/>
          <a:lstStyle>
            <a:lvl1pPr marL="457200" lvl="0" indent="-457200">
              <a:spcBef>
                <a:spcPts val="0"/>
              </a:spcBef>
              <a:buClr>
                <a:schemeClr val="accent1">
                  <a:lumMod val="75%"/>
                </a:schemeClr>
              </a:buClr>
              <a:buFont typeface="Wingdings" panose="05000000000000000000" pitchFamily="2" charset="2"/>
              <a:buChar char="q"/>
              <a:defRPr sz="3000">
                <a:solidFill>
                  <a:schemeClr val="accent1">
                    <a:lumMod val="75%"/>
                  </a:schemeClr>
                </a:solidFill>
                <a:latin typeface="+mn-lt"/>
              </a:defRPr>
            </a:lvl1pPr>
            <a:lvl2pPr marL="342900" lvl="1" indent="-342900">
              <a:spcBef>
                <a:spcPts val="0"/>
              </a:spcBef>
              <a:buClr>
                <a:schemeClr val="accent1">
                  <a:lumMod val="60%"/>
                  <a:lumOff val="40%"/>
                </a:schemeClr>
              </a:buClr>
              <a:buSzPct val="90%"/>
              <a:buFont typeface="Wingdings" panose="05000000000000000000" pitchFamily="2" charset="2"/>
              <a:buChar char="q"/>
              <a:defRPr kern="0" baseline="0%">
                <a:solidFill>
                  <a:schemeClr val="accent1">
                    <a:lumMod val="60%"/>
                    <a:lumOff val="40%"/>
                  </a:schemeClr>
                </a:solidFill>
                <a:latin typeface="Arial" panose="020B0604020202020204" pitchFamily="34" charset="0"/>
              </a:defRPr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5" name="Shape 20"/>
          <p:cNvSpPr/>
          <p:nvPr userDrawn="1"/>
        </p:nvSpPr>
        <p:spPr>
          <a:xfrm flipV="1">
            <a:off x="215153" y="849055"/>
            <a:ext cx="7871012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6165" y="390674"/>
            <a:ext cx="981075" cy="571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0" y="169068"/>
            <a:ext cx="7886700" cy="69719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charset="2"/>
              <a:buChar char="v"/>
              <a:defRPr/>
            </a:lvl1pPr>
            <a:lvl2pPr marL="685800" indent="-228600">
              <a:buFont typeface="Wingdings" charset="2"/>
              <a:buChar char="Ø"/>
              <a:defRPr/>
            </a:lvl2pPr>
            <a:lvl3pPr marL="1143000" indent="-228600">
              <a:buFont typeface="Wingdings" charset="2"/>
              <a:buChar char="§"/>
              <a:defRPr/>
            </a:lvl3pPr>
            <a:lvl4pPr marL="1600200" indent="-228600">
              <a:buFont typeface="Courier New" charset="0"/>
              <a:buChar char="o"/>
              <a:defRPr/>
            </a:lvl4pPr>
            <a:lvl5pPr marL="1828800" indent="0">
              <a:buFont typeface="Courier New" charset="0"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C30A-A6F8-F14B-B898-16C3F9F25026}" type="datetimeFigureOut">
              <a:rPr lang="en-US" smtClean="0"/>
              <a:pPr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A063-3658-B847-B60C-4B1AAD1AE0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hape 20"/>
          <p:cNvSpPr/>
          <p:nvPr userDrawn="1"/>
        </p:nvSpPr>
        <p:spPr>
          <a:xfrm flipV="1">
            <a:off x="191621" y="942580"/>
            <a:ext cx="7871012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62633" y="474148"/>
            <a:ext cx="9810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28256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err="1"/>
              <a:t>Nortcel</a:t>
            </a:r>
            <a:r>
              <a:rPr lang="en-US" dirty="0"/>
              <a:t> Systems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C30A-A6F8-F14B-B898-16C3F9F25026}" type="datetimeFigureOut">
              <a:rPr lang="en-US" smtClean="0"/>
              <a:pPr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A063-3658-B847-B60C-4B1AAD1AE0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hape 20"/>
          <p:cNvSpPr/>
          <p:nvPr userDrawn="1"/>
        </p:nvSpPr>
        <p:spPr>
          <a:xfrm flipV="1">
            <a:off x="191621" y="905530"/>
            <a:ext cx="7871012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62633" y="379749"/>
            <a:ext cx="9810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36963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7873"/>
            <a:ext cx="7886700" cy="41480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C30A-A6F8-F14B-B898-16C3F9F25026}" type="datetimeFigureOut">
              <a:rPr lang="en-US" smtClean="0"/>
              <a:pPr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A063-3658-B847-B60C-4B1AAD1AE0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hape 20"/>
          <p:cNvSpPr/>
          <p:nvPr userDrawn="1"/>
        </p:nvSpPr>
        <p:spPr>
          <a:xfrm flipV="1">
            <a:off x="174812" y="1106688"/>
            <a:ext cx="7871012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62633" y="619780"/>
            <a:ext cx="9810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92804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9856"/>
            <a:ext cx="7886700" cy="57487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C30A-A6F8-F14B-B898-16C3F9F25026}" type="datetimeFigureOut">
              <a:rPr lang="en-US" smtClean="0"/>
              <a:pPr/>
              <a:t>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A063-3658-B847-B60C-4B1AAD1AE0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Shape 20"/>
          <p:cNvSpPr/>
          <p:nvPr userDrawn="1"/>
        </p:nvSpPr>
        <p:spPr>
          <a:xfrm flipV="1">
            <a:off x="174812" y="1106688"/>
            <a:ext cx="7871012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62633" y="619780"/>
            <a:ext cx="9810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05375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320" y="1491916"/>
            <a:ext cx="7886700" cy="462012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ctr">
              <a:defRPr sz="4800" baseline="0%"/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br>
              <a:rPr lang="en-US" dirty="0"/>
            </a:br>
            <a:r>
              <a:rPr lang="en-US" dirty="0"/>
              <a:t>    Team Composition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62633" y="619780"/>
            <a:ext cx="9810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70102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userDrawn="1">
  <p:cSld name="Inner Pag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31281"/>
            <a:ext cx="9144000" cy="45719"/>
          </a:xfrm>
          <a:prstGeom prst="rect">
            <a:avLst/>
          </a:prstGeom>
          <a:solidFill>
            <a:srgbClr val="FC502E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hape 29"/>
          <p:cNvSpPr txBox="1">
            <a:spLocks noGrp="1"/>
          </p:cNvSpPr>
          <p:nvPr>
            <p:ph type="title"/>
          </p:nvPr>
        </p:nvSpPr>
        <p:spPr>
          <a:xfrm>
            <a:off x="331695" y="118533"/>
            <a:ext cx="7642411" cy="607608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>
                <a:solidFill>
                  <a:srgbClr val="FF0066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0" name="Shape 20"/>
          <p:cNvSpPr/>
          <p:nvPr userDrawn="1"/>
        </p:nvSpPr>
        <p:spPr>
          <a:xfrm flipV="1">
            <a:off x="215153" y="849055"/>
            <a:ext cx="7871012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86165" y="390674"/>
            <a:ext cx="981075" cy="571500"/>
          </a:xfrm>
          <a:prstGeom prst="rect">
            <a:avLst/>
          </a:prstGeom>
        </p:spPr>
      </p:pic>
      <p:sp>
        <p:nvSpPr>
          <p:cNvPr id="12" name="Shape 30"/>
          <p:cNvSpPr txBox="1">
            <a:spLocks noGrp="1"/>
          </p:cNvSpPr>
          <p:nvPr>
            <p:ph type="body" idx="1" hasCustomPrompt="1"/>
          </p:nvPr>
        </p:nvSpPr>
        <p:spPr>
          <a:xfrm>
            <a:off x="331694" y="1017688"/>
            <a:ext cx="8579223" cy="5611712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/>
          <a:lstStyle>
            <a:lvl1pPr marL="457200" lvl="0" indent="-457200">
              <a:spcBef>
                <a:spcPts val="0"/>
              </a:spcBef>
              <a:buClr>
                <a:schemeClr val="accent1">
                  <a:lumMod val="75%"/>
                </a:schemeClr>
              </a:buClr>
              <a:buFont typeface="Wingdings" panose="05000000000000000000" pitchFamily="2" charset="2"/>
              <a:buChar char="q"/>
              <a:defRPr sz="3000">
                <a:solidFill>
                  <a:schemeClr val="accent1">
                    <a:lumMod val="75%"/>
                  </a:schemeClr>
                </a:solidFill>
                <a:latin typeface="+mn-lt"/>
              </a:defRPr>
            </a:lvl1pPr>
            <a:lvl2pPr marL="342900" lvl="1" indent="-342900">
              <a:spcBef>
                <a:spcPts val="0"/>
              </a:spcBef>
              <a:buClr>
                <a:schemeClr val="accent1">
                  <a:lumMod val="60%"/>
                  <a:lumOff val="40%"/>
                </a:schemeClr>
              </a:buClr>
              <a:buSzPct val="90%"/>
              <a:buFont typeface="Wingdings" panose="05000000000000000000" pitchFamily="2" charset="2"/>
              <a:buChar char="q"/>
              <a:defRPr kern="0" baseline="0%">
                <a:solidFill>
                  <a:schemeClr val="accent1">
                    <a:lumMod val="60%"/>
                    <a:lumOff val="40%"/>
                  </a:schemeClr>
                </a:solidFill>
                <a:latin typeface="Arial" panose="020B0604020202020204" pitchFamily="34" charset="0"/>
              </a:defRPr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552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tx" preserve="1">
  <p:cSld name="1_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31695" y="118533"/>
            <a:ext cx="7642411" cy="607608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>
                <a:solidFill>
                  <a:srgbClr val="FF0066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body" idx="1" hasCustomPrompt="1"/>
          </p:nvPr>
        </p:nvSpPr>
        <p:spPr>
          <a:xfrm>
            <a:off x="331694" y="1017688"/>
            <a:ext cx="8579223" cy="5611712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/>
          <a:lstStyle>
            <a:lvl1pPr marL="457200" lvl="0" indent="-457200">
              <a:spcBef>
                <a:spcPts val="0"/>
              </a:spcBef>
              <a:buClr>
                <a:schemeClr val="accent1">
                  <a:lumMod val="75%"/>
                </a:schemeClr>
              </a:buClr>
              <a:buFont typeface="Wingdings" panose="05000000000000000000" pitchFamily="2" charset="2"/>
              <a:buChar char="q"/>
              <a:defRPr sz="3000">
                <a:solidFill>
                  <a:schemeClr val="accent1">
                    <a:lumMod val="75%"/>
                  </a:schemeClr>
                </a:solidFill>
                <a:latin typeface="+mn-lt"/>
              </a:defRPr>
            </a:lvl1pPr>
            <a:lvl2pPr marL="342900" lvl="1" indent="-342900">
              <a:spcBef>
                <a:spcPts val="0"/>
              </a:spcBef>
              <a:buClr>
                <a:schemeClr val="accent1">
                  <a:lumMod val="60%"/>
                  <a:lumOff val="40%"/>
                </a:schemeClr>
              </a:buClr>
              <a:buSzPct val="90%"/>
              <a:buFont typeface="Wingdings" panose="05000000000000000000" pitchFamily="2" charset="2"/>
              <a:buChar char="q"/>
              <a:defRPr kern="0" baseline="0%">
                <a:solidFill>
                  <a:schemeClr val="accent1">
                    <a:lumMod val="60%"/>
                    <a:lumOff val="40%"/>
                  </a:schemeClr>
                </a:solidFill>
                <a:latin typeface="Arial" panose="020B0604020202020204" pitchFamily="34" charset="0"/>
              </a:defRPr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5" name="Shape 20"/>
          <p:cNvSpPr/>
          <p:nvPr userDrawn="1"/>
        </p:nvSpPr>
        <p:spPr>
          <a:xfrm flipV="1">
            <a:off x="215153" y="849055"/>
            <a:ext cx="7871012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6165" y="390674"/>
            <a:ext cx="9810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22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5" Type="http://purl.oclc.org/ooxml/officeDocument/relationships/slideLayout" Target="../slideLayouts/slideLayout5.xml"/><Relationship Id="rId10" Type="http://purl.oclc.org/ooxml/officeDocument/relationships/theme" Target="../theme/theme1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purl.oclc.org/ooxml/officeDocument/relationships/slideLayout" Target="../slideLayouts/slideLayout12.xml"/><Relationship Id="rId7" Type="http://purl.oclc.org/ooxml/officeDocument/relationships/image" Target="../media/image2.png"/><Relationship Id="rId2" Type="http://purl.oclc.org/ooxml/officeDocument/relationships/slideLayout" Target="../slideLayouts/slideLayout11.xml"/><Relationship Id="rId1" Type="http://purl.oclc.org/ooxml/officeDocument/relationships/slideLayout" Target="../slideLayouts/slideLayout10.xml"/><Relationship Id="rId6" Type="http://purl.oclc.org/ooxml/officeDocument/relationships/theme" Target="../theme/theme2.xml"/><Relationship Id="rId5" Type="http://purl.oclc.org/ooxml/officeDocument/relationships/slideLayout" Target="../slideLayouts/slideLayout14.xml"/><Relationship Id="rId4" Type="http://purl.oclc.org/ooxml/officeDocument/relationships/slideLayout" Target="../slideLayouts/slideLayout13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9994C30A-A6F8-F14B-B898-16C3F9F25026}" type="datetimeFigureOut">
              <a:rPr lang="en-US" smtClean="0"/>
              <a:pPr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A031A063-3658-B847-B60C-4B1AAD1AE0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04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7" r:id="rId3"/>
    <p:sldLayoutId id="2147483668" r:id="rId4"/>
    <p:sldLayoutId id="2147483669" r:id="rId5"/>
    <p:sldLayoutId id="2147483670" r:id="rId6"/>
    <p:sldLayoutId id="2147483677" r:id="rId7"/>
    <p:sldLayoutId id="2147483690" r:id="rId8"/>
    <p:sldLayoutId id="2147483691" r:id="rId9"/>
  </p:sldLayoutIdLst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purl.oclc.org/ooxml/drawingml/main" xmlns:r="http://purl.oclc.org/ooxml/officeDocument/relationships" xmlns:p="http://purl.oclc.org/ooxml/presentationml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hape 20"/>
          <p:cNvSpPr/>
          <p:nvPr userDrawn="1"/>
        </p:nvSpPr>
        <p:spPr>
          <a:xfrm flipV="1">
            <a:off x="174812" y="1106688"/>
            <a:ext cx="7871012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062633" y="619780"/>
            <a:ext cx="9810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67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.xml"/><Relationship Id="rId1" Type="http://purl.oclc.org/ooxml/officeDocument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.xml"/><Relationship Id="rId1" Type="http://purl.oclc.org/ooxml/officeDocument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purl.oclc.org/ooxml/officeDocument/relationships/image" Target="../media/image3.png"/><Relationship Id="rId7" Type="http://purl.oclc.org/ooxml/officeDocument/relationships/image" Target="../media/image6.png"/><Relationship Id="rId2" Type="http://purl.oclc.org/ooxml/officeDocument/relationships/hyperlink" Target="http://www.nortcele.in/" TargetMode="External"/><Relationship Id="rId1" Type="http://purl.oclc.org/ooxml/officeDocument/relationships/slideLayout" Target="../slideLayouts/slideLayout4.xml"/><Relationship Id="rId6" Type="http://purl.oclc.org/ooxml/officeDocument/relationships/image" Target="../media/image5.png"/><Relationship Id="rId5" Type="http://schemas.microsoft.com/office/2007/relationships/hdphoto" Target="../media/hdphoto1.wdp"/><Relationship Id="rId4" Type="http://purl.oclc.org/ooxml/officeDocument/relationships/image" Target="../media/image4.png"/><Relationship Id="rId9" Type="http://purl.oclc.org/ooxml/officeDocument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4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4689501" y="1603123"/>
            <a:ext cx="4251299" cy="76270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4000" dirty="0"/>
              <a:t>Nortcele Systems</a:t>
            </a:r>
            <a:endParaRPr lang="en" sz="4000" dirty="0"/>
          </a:p>
        </p:txBody>
      </p:sp>
      <p:sp>
        <p:nvSpPr>
          <p:cNvPr id="4" name="Shape 17"/>
          <p:cNvSpPr txBox="1">
            <a:spLocks/>
          </p:cNvSpPr>
          <p:nvPr/>
        </p:nvSpPr>
        <p:spPr>
          <a:xfrm>
            <a:off x="3396343" y="3464007"/>
            <a:ext cx="5438374" cy="10464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228600" lvl="0" indent="-228600" algn="l" defTabSz="914400" rtl="0" eaLnBrk="1" latinLnBrk="0" hangingPunct="1">
              <a:lnSpc>
                <a:spcPct val="90%"/>
              </a:lnSpc>
              <a:spcBef>
                <a:spcPts val="0"/>
              </a:spcBef>
              <a:buClr>
                <a:srgbClr val="FFFFFF"/>
              </a:buClr>
              <a:buSzPct val="100%"/>
              <a:buFont typeface="Arial"/>
              <a:buNone/>
              <a:defRPr sz="2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90%"/>
              </a:lnSpc>
              <a:spcBef>
                <a:spcPts val="0"/>
              </a:spcBef>
              <a:buClr>
                <a:srgbClr val="FFFFFF"/>
              </a:buClr>
              <a:buFont typeface="Arial"/>
              <a:buNone/>
              <a:defRPr sz="2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914400" rtl="0" eaLnBrk="1" latinLnBrk="0" hangingPunct="1">
              <a:lnSpc>
                <a:spcPct val="90%"/>
              </a:lnSpc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90%"/>
              </a:lnSpc>
              <a:spcBef>
                <a:spcPts val="0"/>
              </a:spcBef>
              <a:buClr>
                <a:srgbClr val="FFFFFF"/>
              </a:buClr>
              <a:buSzPct val="100%"/>
              <a:buFont typeface="Arial"/>
              <a:buNone/>
              <a:defRPr sz="2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90%"/>
              </a:lnSpc>
              <a:spcBef>
                <a:spcPts val="0"/>
              </a:spcBef>
              <a:buClr>
                <a:srgbClr val="FFFFFF"/>
              </a:buClr>
              <a:buSzPct val="100%"/>
              <a:buFont typeface="Arial"/>
              <a:buNone/>
              <a:defRPr sz="2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90%"/>
              </a:lnSpc>
              <a:spcBef>
                <a:spcPts val="0"/>
              </a:spcBef>
              <a:buClr>
                <a:srgbClr val="FFFFFF"/>
              </a:buClr>
              <a:buSzPct val="100%"/>
              <a:buFont typeface="Arial"/>
              <a:buNone/>
              <a:defRPr sz="2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90%"/>
              </a:lnSpc>
              <a:spcBef>
                <a:spcPts val="0"/>
              </a:spcBef>
              <a:buClr>
                <a:srgbClr val="FFFFFF"/>
              </a:buClr>
              <a:buSzPct val="100%"/>
              <a:buFont typeface="Arial"/>
              <a:buNone/>
              <a:defRPr sz="2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90%"/>
              </a:lnSpc>
              <a:spcBef>
                <a:spcPts val="0"/>
              </a:spcBef>
              <a:buClr>
                <a:srgbClr val="FFFFFF"/>
              </a:buClr>
              <a:buSzPct val="100%"/>
              <a:buFont typeface="Arial"/>
              <a:buNone/>
              <a:defRPr sz="2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90%"/>
              </a:lnSpc>
              <a:spcBef>
                <a:spcPts val="0"/>
              </a:spcBef>
              <a:buClr>
                <a:srgbClr val="FFFFFF"/>
              </a:buClr>
              <a:buSzPct val="100%"/>
              <a:buFont typeface="Arial"/>
              <a:buNone/>
              <a:defRPr sz="2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Presents</a:t>
            </a:r>
            <a:endParaRPr lang="en-US" dirty="0"/>
          </a:p>
          <a:p>
            <a:pPr algn="r"/>
            <a:r>
              <a:rPr lang="en-US" dirty="0" smtClean="0"/>
              <a:t>Hotel Management System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3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694" y="263676"/>
            <a:ext cx="7642411" cy="607608"/>
          </a:xfrm>
        </p:spPr>
        <p:txBody>
          <a:bodyPr/>
          <a:lstStyle/>
          <a:p>
            <a:r>
              <a:rPr lang="en-US" sz="3600" dirty="0"/>
              <a:t>Contents</a:t>
            </a:r>
            <a:endParaRPr lang="en-IN" sz="3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065773"/>
              </p:ext>
            </p:extLst>
          </p:nvPr>
        </p:nvGraphicFramePr>
        <p:xfrm>
          <a:off x="812801" y="1295400"/>
          <a:ext cx="6096000" cy="2895600"/>
        </p:xfrm>
        <a:graphic>
          <a:graphicData uri="http://purl.oclc.org/ooxml/drawingml/table">
            <a:tbl>
              <a:tblPr firstRow="1" bandRow="1">
                <a:tableStyleId>{15F1E68D-7FCC-4173-85CC-910E03A87A05}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10141806"/>
                    </a:ext>
                  </a:extLst>
                </a:gridCol>
                <a:gridCol w="4934857">
                  <a:extLst>
                    <a:ext uri="{9D8B030D-6E8A-4147-A177-3AD203B41FA5}">
                      <a16:colId xmlns:a16="http://schemas.microsoft.com/office/drawing/2014/main" val="2282081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Executive Summary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445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2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What we do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94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3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Introduction of HMS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02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4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What we can do with HMS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93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5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446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30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013" y="154555"/>
            <a:ext cx="7886700" cy="54213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rgbClr val="FF0066"/>
                </a:solidFill>
              </a:rPr>
              <a:t>Executive Summary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971649" y="1069108"/>
            <a:ext cx="1804207" cy="615328"/>
            <a:chOff x="1931671" y="480623"/>
            <a:chExt cx="5537197" cy="526018"/>
          </a:xfrm>
          <a:solidFill>
            <a:srgbClr val="C8C8C8">
              <a:lumMod val="40%"/>
              <a:lumOff val="60%"/>
            </a:srgbClr>
          </a:solidFill>
        </p:grpSpPr>
        <p:sp>
          <p:nvSpPr>
            <p:cNvPr id="23" name="Rounded Rectangle 22"/>
            <p:cNvSpPr/>
            <p:nvPr/>
          </p:nvSpPr>
          <p:spPr>
            <a:xfrm>
              <a:off x="1931671" y="480623"/>
              <a:ext cx="5537197" cy="526018"/>
            </a:xfrm>
            <a:prstGeom prst="roundRect">
              <a:avLst/>
            </a:prstGeom>
            <a:grpFill/>
            <a:ln w="25400" cap="flat" cmpd="sng" algn="ctr">
              <a:solidFill>
                <a:srgbClr val="CC6600">
                  <a:hueOff val="0"/>
                  <a:satOff val="0%"/>
                  <a:lumOff val="0%"/>
                  <a:alphaOff val="0%"/>
                </a:srgbClr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ounded Rectangle 4"/>
            <p:cNvSpPr/>
            <p:nvPr/>
          </p:nvSpPr>
          <p:spPr>
            <a:xfrm>
              <a:off x="1957349" y="506301"/>
              <a:ext cx="5485841" cy="47466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marR="0" lvl="0" indent="0" algn="ctr" defTabSz="800100" eaLnBrk="1" fontAlgn="base" latinLnBrk="0" hangingPunct="1">
                <a:lnSpc>
                  <a:spcPct val="90%"/>
                </a:lnSpc>
                <a:spcBef>
                  <a:spcPct val="0%"/>
                </a:spcBef>
                <a:spcAft>
                  <a:spcPct val="35%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%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ＭＳ Ｐゴシック" pitchFamily="16" charset="-128"/>
                  <a:cs typeface="+mn-cs"/>
                </a:rPr>
                <a:t>Founded in 2020</a:t>
              </a:r>
              <a:endParaRPr kumimoji="0" lang="en-IN" sz="1600" b="1" i="0" u="none" strike="noStrike" kern="0" cap="none" spc="0" normalizeH="0" baseline="0%" noProof="0" dirty="0">
                <a:ln>
                  <a:noFill/>
                </a:ln>
                <a:solidFill>
                  <a:srgbClr val="000000">
                    <a:hueOff val="0"/>
                    <a:satOff val="0%"/>
                    <a:lumOff val="0%"/>
                    <a:alphaOff val="0%"/>
                  </a:srgbClr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852056" y="1069108"/>
            <a:ext cx="2312112" cy="631700"/>
            <a:chOff x="1931671" y="1072394"/>
            <a:chExt cx="5537197" cy="526018"/>
          </a:xfrm>
          <a:solidFill>
            <a:srgbClr val="C8C8C8">
              <a:lumMod val="40%"/>
              <a:lumOff val="60%"/>
            </a:srgbClr>
          </a:solidFill>
        </p:grpSpPr>
        <p:sp>
          <p:nvSpPr>
            <p:cNvPr id="26" name="Rounded Rectangle 25"/>
            <p:cNvSpPr/>
            <p:nvPr/>
          </p:nvSpPr>
          <p:spPr>
            <a:xfrm>
              <a:off x="1931671" y="1072394"/>
              <a:ext cx="5537197" cy="526018"/>
            </a:xfrm>
            <a:prstGeom prst="roundRect">
              <a:avLst/>
            </a:prstGeom>
            <a:grpFill/>
            <a:ln w="25400" cap="flat" cmpd="sng" algn="ctr">
              <a:solidFill>
                <a:srgbClr val="CC6600">
                  <a:hueOff val="0"/>
                  <a:satOff val="0%"/>
                  <a:lumOff val="0%"/>
                  <a:alphaOff val="0%"/>
                </a:srgbClr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ounded Rectangle 6"/>
            <p:cNvSpPr/>
            <p:nvPr/>
          </p:nvSpPr>
          <p:spPr>
            <a:xfrm>
              <a:off x="1957349" y="1098072"/>
              <a:ext cx="5475853" cy="47466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marR="0" lvl="0" indent="0" algn="ctr" defTabSz="800100" eaLnBrk="1" fontAlgn="base" latinLnBrk="0" hangingPunct="1">
                <a:lnSpc>
                  <a:spcPct val="90%"/>
                </a:lnSpc>
                <a:spcBef>
                  <a:spcPct val="0%"/>
                </a:spcBef>
                <a:spcAft>
                  <a:spcPct val="35%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ＭＳ Ｐゴシック" pitchFamily="16" charset="-128"/>
                </a:rPr>
                <a:t> </a:t>
              </a:r>
              <a:r>
                <a:rPr kumimoji="0" lang="en-US" sz="1600" b="1" i="0" u="none" strike="noStrike" kern="0" cap="none" spc="0" normalizeH="0" baseline="0%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ＭＳ Ｐゴシック" pitchFamily="16" charset="-128"/>
                  <a:cs typeface="+mn-cs"/>
                </a:rPr>
                <a:t>India, Bangalore</a:t>
              </a:r>
              <a:endParaRPr kumimoji="0" lang="en-US" sz="1600" b="1" i="0" u="none" strike="noStrike" kern="0" cap="none" spc="0" normalizeH="0" baseline="0%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16" charset="-128"/>
                <a:cs typeface="+mn-cs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226832" y="1069108"/>
            <a:ext cx="1794381" cy="631700"/>
            <a:chOff x="1931671" y="3702805"/>
            <a:chExt cx="5537197" cy="526018"/>
          </a:xfrm>
          <a:solidFill>
            <a:srgbClr val="C8C8C8">
              <a:lumMod val="40%"/>
              <a:lumOff val="60%"/>
            </a:srgbClr>
          </a:solidFill>
        </p:grpSpPr>
        <p:sp>
          <p:nvSpPr>
            <p:cNvPr id="29" name="Rounded Rectangle 28"/>
            <p:cNvSpPr/>
            <p:nvPr/>
          </p:nvSpPr>
          <p:spPr>
            <a:xfrm>
              <a:off x="1931671" y="3702805"/>
              <a:ext cx="5537197" cy="526018"/>
            </a:xfrm>
            <a:prstGeom prst="roundRect">
              <a:avLst/>
            </a:prstGeom>
            <a:grpFill/>
            <a:ln w="25400" cap="flat" cmpd="sng" algn="ctr">
              <a:solidFill>
                <a:srgbClr val="CC6600">
                  <a:hueOff val="0"/>
                  <a:satOff val="0%"/>
                  <a:lumOff val="0%"/>
                  <a:alphaOff val="0%"/>
                </a:srgbClr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ounded Rectangle 8"/>
            <p:cNvSpPr/>
            <p:nvPr/>
          </p:nvSpPr>
          <p:spPr>
            <a:xfrm>
              <a:off x="1957349" y="3728483"/>
              <a:ext cx="5485841" cy="47466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marR="0" lvl="0" indent="0" algn="ctr" defTabSz="800100" eaLnBrk="1" fontAlgn="base" latinLnBrk="0" hangingPunct="1">
                <a:lnSpc>
                  <a:spcPct val="90%"/>
                </a:lnSpc>
                <a:spcBef>
                  <a:spcPct val="0%"/>
                </a:spcBef>
                <a:spcAft>
                  <a:spcPct val="35%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kern="0" noProof="0" dirty="0">
                  <a:solidFill>
                    <a:srgbClr val="000000"/>
                  </a:solidFill>
                  <a:latin typeface="+mn-lt"/>
                  <a:ea typeface="ＭＳ Ｐゴシック" pitchFamily="16" charset="-128"/>
                </a:rPr>
                <a:t>25+ </a:t>
              </a:r>
              <a:r>
                <a:rPr kumimoji="0" lang="en-US" sz="1600" b="1" i="0" u="none" strike="noStrike" kern="0" cap="none" spc="0" normalizeH="0" baseline="0%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itchFamily="16" charset="-128"/>
                  <a:cs typeface="+mn-cs"/>
                </a:rPr>
                <a:t>Employees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099040" y="1069108"/>
            <a:ext cx="1339955" cy="606022"/>
            <a:chOff x="1931671" y="3702805"/>
            <a:chExt cx="5537197" cy="526018"/>
          </a:xfrm>
          <a:solidFill>
            <a:srgbClr val="C8C8C8">
              <a:lumMod val="40%"/>
              <a:lumOff val="60%"/>
            </a:srgbClr>
          </a:solidFill>
        </p:grpSpPr>
        <p:sp>
          <p:nvSpPr>
            <p:cNvPr id="33" name="Rounded Rectangle 32"/>
            <p:cNvSpPr/>
            <p:nvPr/>
          </p:nvSpPr>
          <p:spPr>
            <a:xfrm>
              <a:off x="1931671" y="3702805"/>
              <a:ext cx="5537197" cy="526018"/>
            </a:xfrm>
            <a:prstGeom prst="roundRect">
              <a:avLst/>
            </a:prstGeom>
            <a:grpFill/>
            <a:ln w="25400" cap="flat" cmpd="sng" algn="ctr">
              <a:solidFill>
                <a:srgbClr val="CC6600">
                  <a:hueOff val="0"/>
                  <a:satOff val="0%"/>
                  <a:lumOff val="0%"/>
                  <a:alphaOff val="0%"/>
                </a:srgbClr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ounded Rectangle 8"/>
            <p:cNvSpPr/>
            <p:nvPr/>
          </p:nvSpPr>
          <p:spPr>
            <a:xfrm>
              <a:off x="1957349" y="3728483"/>
              <a:ext cx="5485841" cy="47466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marR="0" lvl="0" indent="0" algn="ctr" defTabSz="800100" eaLnBrk="1" fontAlgn="base" latinLnBrk="0" hangingPunct="1">
                <a:lnSpc>
                  <a:spcPct val="90%"/>
                </a:lnSpc>
                <a:spcBef>
                  <a:spcPct val="0%"/>
                </a:spcBef>
                <a:spcAft>
                  <a:spcPct val="35%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dirty="0">
                  <a:latin typeface="+mn-lt"/>
                  <a:ea typeface="ＭＳ Ｐゴシック" pitchFamily="16" charset="-128"/>
                  <a:cs typeface="+mn-cs"/>
                </a:rPr>
                <a:t>11 </a:t>
              </a:r>
              <a:r>
                <a:rPr kumimoji="0" lang="en-US" sz="1600" b="1" i="0" u="none" strike="noStrike" kern="0" cap="none" spc="0" normalizeH="0" baseline="0%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pitchFamily="16" charset="-128"/>
                  <a:cs typeface="+mn-cs"/>
                </a:rPr>
                <a:t>Clients</a:t>
              </a: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74768" y="1816768"/>
            <a:ext cx="8857480" cy="3801979"/>
          </a:xfrm>
          <a:prstGeom prst="roundRect">
            <a:avLst/>
          </a:prstGeom>
          <a:solidFill>
            <a:schemeClr val="accent2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i="1" dirty="0">
                <a:solidFill>
                  <a:schemeClr val="accent5">
                    <a:lumMod val="50%"/>
                  </a:schemeClr>
                </a:solidFill>
              </a:rPr>
              <a:t>To Engage with mid size or start-ups companies and augment their team to bridge skill gaps to realize their goal economically and timely.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The Terms ‘Fail Fast’, ‘Fail Often’ and ‘ Fail Better’ are quite applicable in the context of start-ups.</a:t>
            </a:r>
          </a:p>
          <a:p>
            <a:r>
              <a:rPr lang="en-US" sz="1600" b="1" dirty="0" err="1">
                <a:solidFill>
                  <a:schemeClr val="tx1"/>
                </a:solidFill>
              </a:rPr>
              <a:t>Nortcele</a:t>
            </a:r>
            <a:r>
              <a:rPr lang="en-US" sz="1600" dirty="0">
                <a:solidFill>
                  <a:schemeClr val="tx1"/>
                </a:solidFill>
              </a:rPr>
              <a:t> endeavors to transform these slogans to ‘Succeed Fast’, ‘Succeed Better’ and Succeed Often’.</a:t>
            </a:r>
          </a:p>
          <a:p>
            <a:r>
              <a:rPr lang="en-US" sz="1600" dirty="0">
                <a:solidFill>
                  <a:schemeClr val="tx1"/>
                </a:solidFill>
              </a:rPr>
              <a:t>Our team consists of veterans in the field of tech with decades of experience in building products related to Embedded Systems, Telecommunication, Data communication., Storage and Automotive,.</a:t>
            </a:r>
          </a:p>
          <a:p>
            <a:r>
              <a:rPr lang="en-US" sz="1600" dirty="0">
                <a:solidFill>
                  <a:schemeClr val="tx1"/>
                </a:solidFill>
              </a:rPr>
              <a:t>It has been observed that hiring experts(SMEs) is difficult to afford for a start-up. Our aim is to provide an </a:t>
            </a:r>
            <a:r>
              <a:rPr lang="en-US" sz="1600" b="1" dirty="0">
                <a:solidFill>
                  <a:schemeClr val="tx1"/>
                </a:solidFill>
              </a:rPr>
              <a:t>economical solution</a:t>
            </a:r>
            <a:r>
              <a:rPr lang="en-US" sz="1600" dirty="0">
                <a:solidFill>
                  <a:schemeClr val="tx1"/>
                </a:solidFill>
              </a:rPr>
              <a:t> to bridge this  gap in technical expertise.</a:t>
            </a:r>
          </a:p>
          <a:p>
            <a:r>
              <a:rPr lang="en-US" sz="1600" b="1" dirty="0" err="1">
                <a:solidFill>
                  <a:schemeClr val="tx1"/>
                </a:solidFill>
              </a:rPr>
              <a:t>Nortcele</a:t>
            </a:r>
            <a:r>
              <a:rPr lang="en-US" sz="1600" dirty="0">
                <a:solidFill>
                  <a:schemeClr val="tx1"/>
                </a:solidFill>
              </a:rPr>
              <a:t> aims to help start-ups that are engaged in building hardware and software products.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We have expertise in realizing products from ideation, prototyping to productization.</a:t>
            </a:r>
          </a:p>
          <a:p>
            <a:r>
              <a:rPr lang="en-US" sz="1600" dirty="0">
                <a:solidFill>
                  <a:schemeClr val="tx1"/>
                </a:solidFill>
              </a:rPr>
              <a:t>We understand the constraints one faces during the bootstrapping of a start-up companies.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000" b="1" i="1" dirty="0">
                <a:solidFill>
                  <a:schemeClr val="accent5">
                    <a:lumMod val="50%"/>
                  </a:schemeClr>
                </a:solidFill>
              </a:rPr>
              <a:t>We are your real partners</a:t>
            </a:r>
          </a:p>
        </p:txBody>
      </p:sp>
      <p:sp>
        <p:nvSpPr>
          <p:cNvPr id="44" name="Round Same Side Corner Rectangle 4"/>
          <p:cNvSpPr txBox="1"/>
          <p:nvPr/>
        </p:nvSpPr>
        <p:spPr>
          <a:xfrm>
            <a:off x="51701" y="5674313"/>
            <a:ext cx="2800355" cy="1133795"/>
          </a:xfrm>
          <a:prstGeom prst="rect">
            <a:avLst/>
          </a:prstGeom>
          <a:solidFill>
            <a:schemeClr val="accent4">
              <a:lumMod val="40%"/>
              <a:lumOff val="60%"/>
            </a:schemeClr>
          </a:solidFill>
        </p:spPr>
        <p:style>
          <a:lnRef idx="0">
            <a:scrgbClr r="0%" g="0%" b="0%"/>
          </a:lnRef>
          <a:fillRef idx="0">
            <a:scrgbClr r="0%" g="0%" b="0%"/>
          </a:fillRef>
          <a:effectRef idx="0">
            <a:scrgbClr r="0%" g="0%" b="0%"/>
          </a:effectRef>
          <a:fontRef idx="minor">
            <a:schemeClr val="lt1"/>
          </a:fontRef>
        </p:style>
        <p:txBody>
          <a:bodyPr spcFirstLastPara="0" vert="horz" wrap="square" lIns="128016" tIns="128016" rIns="128016" bIns="128016" numCol="1" spcCol="1270" anchor="t" anchorCtr="0">
            <a:noAutofit/>
          </a:bodyPr>
          <a:lstStyle/>
          <a:p>
            <a:pPr lvl="0" algn="l" defTabSz="800100">
              <a:lnSpc>
                <a:spcPct val="90%"/>
              </a:lnSpc>
              <a:spcBef>
                <a:spcPct val="0%"/>
              </a:spcBef>
              <a:spcAft>
                <a:spcPct val="35%"/>
              </a:spcAft>
            </a:pPr>
            <a:r>
              <a:rPr lang="en-US" sz="1800" b="1" kern="1200" dirty="0">
                <a:solidFill>
                  <a:schemeClr val="tx1"/>
                </a:solidFill>
              </a:rPr>
              <a:t>Silicon Design Services</a:t>
            </a:r>
          </a:p>
          <a:p>
            <a:pPr marL="57150" lvl="1" indent="-57150" algn="l" defTabSz="488950">
              <a:lnSpc>
                <a:spcPct val="90%"/>
              </a:lnSpc>
              <a:spcBef>
                <a:spcPct val="0%"/>
              </a:spcBef>
              <a:spcAft>
                <a:spcPct val="15%"/>
              </a:spcAft>
              <a:buChar char="••"/>
            </a:pPr>
            <a:r>
              <a:rPr lang="en-US" b="1" kern="1200" dirty="0">
                <a:solidFill>
                  <a:schemeClr val="tx1"/>
                </a:solidFill>
              </a:rPr>
              <a:t>Board Design &amp; Board Bring up</a:t>
            </a:r>
          </a:p>
          <a:p>
            <a:pPr marL="57150" lvl="1" indent="-57150" algn="l" defTabSz="488950">
              <a:lnSpc>
                <a:spcPct val="90%"/>
              </a:lnSpc>
              <a:spcBef>
                <a:spcPct val="0%"/>
              </a:spcBef>
              <a:spcAft>
                <a:spcPct val="15%"/>
              </a:spcAft>
              <a:buChar char="••"/>
            </a:pPr>
            <a:r>
              <a:rPr lang="en-US" b="1" kern="1200" dirty="0">
                <a:solidFill>
                  <a:schemeClr val="tx1"/>
                </a:solidFill>
              </a:rPr>
              <a:t>FPGA, Emulation &amp; DSP</a:t>
            </a:r>
          </a:p>
        </p:txBody>
      </p:sp>
      <p:sp>
        <p:nvSpPr>
          <p:cNvPr id="45" name="Round Same Side Corner Rectangle 4"/>
          <p:cNvSpPr txBox="1"/>
          <p:nvPr/>
        </p:nvSpPr>
        <p:spPr>
          <a:xfrm>
            <a:off x="2761744" y="5686627"/>
            <a:ext cx="3620511" cy="1133795"/>
          </a:xfrm>
          <a:prstGeom prst="rect">
            <a:avLst/>
          </a:prstGeom>
          <a:solidFill>
            <a:schemeClr val="accent4">
              <a:lumMod val="40%"/>
              <a:lumOff val="60%"/>
            </a:schemeClr>
          </a:solidFill>
        </p:spPr>
        <p:style>
          <a:lnRef idx="0">
            <a:scrgbClr r="0%" g="0%" b="0%"/>
          </a:lnRef>
          <a:fillRef idx="0">
            <a:scrgbClr r="0%" g="0%" b="0%"/>
          </a:fillRef>
          <a:effectRef idx="0">
            <a:scrgbClr r="0%" g="0%" b="0%"/>
          </a:effectRef>
          <a:fontRef idx="minor">
            <a:schemeClr val="lt1"/>
          </a:fontRef>
        </p:style>
        <p:txBody>
          <a:bodyPr spcFirstLastPara="0" vert="horz" wrap="square" lIns="128016" tIns="128016" rIns="128016" bIns="128016" numCol="1" spcCol="1270" anchor="t" anchorCtr="0">
            <a:noAutofit/>
          </a:bodyPr>
          <a:lstStyle/>
          <a:p>
            <a:pPr lvl="0"/>
            <a:r>
              <a:rPr lang="en-US" sz="1800" b="1" dirty="0">
                <a:solidFill>
                  <a:schemeClr val="tx1"/>
                </a:solidFill>
              </a:rPr>
              <a:t>Embedded Design Services</a:t>
            </a:r>
          </a:p>
          <a:p>
            <a:pPr defTabSz="800100">
              <a:lnSpc>
                <a:spcPct val="90%"/>
              </a:lnSpc>
              <a:spcBef>
                <a:spcPct val="0%"/>
              </a:spcBef>
              <a:spcAft>
                <a:spcPct val="35%"/>
              </a:spcAft>
            </a:pPr>
            <a:r>
              <a:rPr lang="en-US" b="1" kern="1200" dirty="0">
                <a:solidFill>
                  <a:schemeClr val="tx1"/>
                </a:solidFill>
              </a:rPr>
              <a:t>Firmware, BSP, Boot Loader, wireless Mobile device, IoT devices, Device Drivers, Platform Dev Android /Linux/ Windows Application Development/Testing</a:t>
            </a:r>
          </a:p>
        </p:txBody>
      </p:sp>
      <p:sp>
        <p:nvSpPr>
          <p:cNvPr id="31" name="Round Same Side Corner Rectangle 4">
            <a:extLst>
              <a:ext uri="{FF2B5EF4-FFF2-40B4-BE49-F238E27FC236}">
                <a16:creationId xmlns:a16="http://schemas.microsoft.com/office/drawing/2014/main" id="{DB5135F5-67CA-4F71-A4DF-D12C7BB974AF}"/>
              </a:ext>
            </a:extLst>
          </p:cNvPr>
          <p:cNvSpPr txBox="1"/>
          <p:nvPr/>
        </p:nvSpPr>
        <p:spPr>
          <a:xfrm>
            <a:off x="6416630" y="5683803"/>
            <a:ext cx="2727370" cy="1133795"/>
          </a:xfrm>
          <a:prstGeom prst="rect">
            <a:avLst/>
          </a:prstGeom>
          <a:solidFill>
            <a:schemeClr val="accent4">
              <a:lumMod val="40%"/>
              <a:lumOff val="60%"/>
            </a:schemeClr>
          </a:solidFill>
        </p:spPr>
        <p:style>
          <a:lnRef idx="0">
            <a:scrgbClr r="0%" g="0%" b="0%"/>
          </a:lnRef>
          <a:fillRef idx="0">
            <a:scrgbClr r="0%" g="0%" b="0%"/>
          </a:fillRef>
          <a:effectRef idx="0">
            <a:scrgbClr r="0%" g="0%" b="0%"/>
          </a:effectRef>
          <a:fontRef idx="minor">
            <a:schemeClr val="lt1"/>
          </a:fontRef>
        </p:style>
        <p:txBody>
          <a:bodyPr spcFirstLastPara="0" vert="horz" wrap="square" lIns="128016" tIns="128016" rIns="128016" bIns="128016" numCol="1" spcCol="1270" anchor="t" anchorCtr="0">
            <a:noAutofit/>
          </a:bodyPr>
          <a:lstStyle/>
          <a:p>
            <a:pPr lvl="0" algn="l" defTabSz="800100">
              <a:lnSpc>
                <a:spcPct val="90%"/>
              </a:lnSpc>
              <a:spcBef>
                <a:spcPct val="0%"/>
              </a:spcBef>
              <a:spcAft>
                <a:spcPct val="35%"/>
              </a:spcAft>
            </a:pPr>
            <a:r>
              <a:rPr lang="en-US" b="1" kern="1200" dirty="0">
                <a:solidFill>
                  <a:schemeClr val="tx1"/>
                </a:solidFill>
              </a:rPr>
              <a:t>Full Stack Development</a:t>
            </a:r>
          </a:p>
          <a:p>
            <a:pPr lvl="0" algn="l" defTabSz="800100">
              <a:lnSpc>
                <a:spcPct val="90%"/>
              </a:lnSpc>
              <a:spcBef>
                <a:spcPct val="0%"/>
              </a:spcBef>
              <a:spcAft>
                <a:spcPct val="35%"/>
              </a:spcAft>
            </a:pPr>
            <a:r>
              <a:rPr lang="en-US" b="1" kern="1200" dirty="0">
                <a:solidFill>
                  <a:schemeClr val="tx1"/>
                </a:solidFill>
              </a:rPr>
              <a:t>UI/UX, Mobile App Development (iOS &amp; Android)</a:t>
            </a:r>
            <a:endParaRPr lang="en-US" sz="1000" b="1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33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Do - Nortcele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82540" y="4563738"/>
            <a:ext cx="8804561" cy="701429"/>
          </a:xfrm>
          <a:prstGeom prst="rect">
            <a:avLst/>
          </a:prstGeom>
          <a:solidFill>
            <a:schemeClr val="accent4">
              <a:lumMod val="60%"/>
              <a:lumOff val="40%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auto" latinLnBrk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%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Product (RE)Engineering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82540" y="3758520"/>
            <a:ext cx="8804561" cy="767803"/>
          </a:xfrm>
          <a:prstGeom prst="rect">
            <a:avLst/>
          </a:prstGeom>
          <a:solidFill>
            <a:schemeClr val="accent4">
              <a:lumMod val="60%"/>
              <a:lumOff val="40%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32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Embedded System &amp; Software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82540" y="5287069"/>
            <a:ext cx="8804561" cy="677652"/>
          </a:xfrm>
          <a:prstGeom prst="rect">
            <a:avLst/>
          </a:prstGeom>
          <a:solidFill>
            <a:schemeClr val="accent4">
              <a:lumMod val="60%"/>
              <a:lumOff val="40%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32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Verification &amp; Validation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761275" y="1058779"/>
            <a:ext cx="1440043" cy="2662320"/>
          </a:xfrm>
          <a:prstGeom prst="rect">
            <a:avLst/>
          </a:prstGeom>
          <a:solidFill>
            <a:schemeClr val="bg2">
              <a:lumMod val="75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Full Stack Dev</a:t>
            </a:r>
          </a:p>
          <a:p>
            <a:r>
              <a:rPr lang="en-US" sz="1600" b="1" dirty="0"/>
              <a:t>Ui/UX,</a:t>
            </a:r>
          </a:p>
          <a:p>
            <a:r>
              <a:rPr lang="en-US" sz="1600" b="1" dirty="0"/>
              <a:t>Mobile App Dev (iOS &amp; Android App)</a:t>
            </a:r>
            <a:endParaRPr lang="en-IN" sz="1600" b="1" dirty="0"/>
          </a:p>
        </p:txBody>
      </p:sp>
      <p:sp>
        <p:nvSpPr>
          <p:cNvPr id="24" name="Rectangle 23"/>
          <p:cNvSpPr/>
          <p:nvPr/>
        </p:nvSpPr>
        <p:spPr>
          <a:xfrm>
            <a:off x="3803007" y="1058780"/>
            <a:ext cx="1322862" cy="2662321"/>
          </a:xfrm>
          <a:prstGeom prst="rect">
            <a:avLst/>
          </a:prstGeom>
          <a:solidFill>
            <a:schemeClr val="accent1">
              <a:lumMod val="60%"/>
              <a:lumOff val="4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Mobile Devices</a:t>
            </a:r>
          </a:p>
          <a:p>
            <a:r>
              <a:rPr lang="en-US" sz="1600" b="1" dirty="0"/>
              <a:t>-3GPP</a:t>
            </a:r>
          </a:p>
          <a:p>
            <a:r>
              <a:rPr lang="en-US" sz="1600" b="1" dirty="0"/>
              <a:t>- SDK, NDK, Drivers &amp; Phone </a:t>
            </a:r>
            <a:r>
              <a:rPr lang="en-US" sz="1600" b="1" dirty="0" err="1"/>
              <a:t>development,GCF,PTCRB</a:t>
            </a:r>
            <a:r>
              <a:rPr lang="en-US" sz="1600" b="1" dirty="0"/>
              <a:t> &amp; other certifications</a:t>
            </a:r>
            <a:endParaRPr lang="en-IN" sz="1600" dirty="0"/>
          </a:p>
        </p:txBody>
      </p:sp>
      <p:sp>
        <p:nvSpPr>
          <p:cNvPr id="26" name="Rectangle 25"/>
          <p:cNvSpPr/>
          <p:nvPr/>
        </p:nvSpPr>
        <p:spPr>
          <a:xfrm>
            <a:off x="2305169" y="1058781"/>
            <a:ext cx="1327813" cy="2662320"/>
          </a:xfrm>
          <a:prstGeom prst="rect">
            <a:avLst/>
          </a:prstGeom>
          <a:solidFill>
            <a:schemeClr val="tx2">
              <a:lumMod val="40%"/>
              <a:lumOff val="6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IoT Device,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Automation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/>
              <a:t>Firmware, Security Cloud Interface</a:t>
            </a:r>
            <a:endParaRPr lang="en-IN" sz="1600" b="1" dirty="0"/>
          </a:p>
        </p:txBody>
      </p:sp>
      <p:sp>
        <p:nvSpPr>
          <p:cNvPr id="27" name="Rectangle 26"/>
          <p:cNvSpPr/>
          <p:nvPr/>
        </p:nvSpPr>
        <p:spPr>
          <a:xfrm>
            <a:off x="5296722" y="1058780"/>
            <a:ext cx="1399257" cy="2662321"/>
          </a:xfrm>
          <a:prstGeom prst="rect">
            <a:avLst/>
          </a:prstGeom>
          <a:solidFill>
            <a:schemeClr val="accent2">
              <a:lumMod val="75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Connectivity</a:t>
            </a:r>
          </a:p>
          <a:p>
            <a:r>
              <a:rPr lang="en-US" sz="1600" b="1" dirty="0"/>
              <a:t>BT/BLE–Profile development, Host Stack Integration &amp; Testing</a:t>
            </a:r>
          </a:p>
          <a:p>
            <a:r>
              <a:rPr lang="en-US" sz="1600" b="1" dirty="0"/>
              <a:t>WLAN – Host bring up &amp; testing.</a:t>
            </a:r>
          </a:p>
          <a:p>
            <a:r>
              <a:rPr lang="en-US" sz="1600" b="1" dirty="0"/>
              <a:t>LBS support</a:t>
            </a:r>
            <a:endParaRPr lang="en-IN" sz="1600" dirty="0"/>
          </a:p>
        </p:txBody>
      </p:sp>
      <p:sp>
        <p:nvSpPr>
          <p:cNvPr id="28" name="Rectangle 27"/>
          <p:cNvSpPr/>
          <p:nvPr/>
        </p:nvSpPr>
        <p:spPr>
          <a:xfrm>
            <a:off x="6782609" y="1058781"/>
            <a:ext cx="1363986" cy="2662322"/>
          </a:xfrm>
          <a:prstGeom prst="rect">
            <a:avLst/>
          </a:prstGeom>
          <a:solidFill>
            <a:schemeClr val="accent4">
              <a:lumMod val="75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Storage </a:t>
            </a:r>
          </a:p>
          <a:p>
            <a:r>
              <a:rPr lang="en-US" sz="1600" b="1" dirty="0"/>
              <a:t>Protocols(</a:t>
            </a:r>
            <a:r>
              <a:rPr lang="en-US" sz="1600" b="1" dirty="0" err="1"/>
              <a:t>SATA,NVMe</a:t>
            </a:r>
            <a:r>
              <a:rPr lang="en-US" sz="1600" b="1" dirty="0"/>
              <a:t> &amp; UFS).Feature enhancement, Automation testing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3498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9124" y="350760"/>
            <a:ext cx="7642411" cy="607608"/>
          </a:xfrm>
        </p:spPr>
        <p:txBody>
          <a:bodyPr/>
          <a:lstStyle/>
          <a:p>
            <a:r>
              <a:rPr lang="en-IN" sz="3600" dirty="0" smtClean="0"/>
              <a:t>Hotel Management System</a:t>
            </a:r>
            <a:endParaRPr lang="en-IN" sz="3600" dirty="0"/>
          </a:p>
        </p:txBody>
      </p:sp>
      <p:sp>
        <p:nvSpPr>
          <p:cNvPr id="5" name="Rectangle 4"/>
          <p:cNvSpPr/>
          <p:nvPr/>
        </p:nvSpPr>
        <p:spPr>
          <a:xfrm>
            <a:off x="595085" y="1567970"/>
            <a:ext cx="8084458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%"/>
              </a:lnSpc>
            </a:pPr>
            <a:r>
              <a:rPr lang="en-US" sz="3200" dirty="0" smtClean="0"/>
              <a:t>An </a:t>
            </a:r>
            <a:r>
              <a:rPr lang="en-US" sz="3200" dirty="0"/>
              <a:t>owner of hotel, resort, spa, lodging or bed and breakfast? This </a:t>
            </a:r>
            <a:r>
              <a:rPr lang="en-US" sz="3200" dirty="0" smtClean="0"/>
              <a:t>HMS </a:t>
            </a:r>
            <a:r>
              <a:rPr lang="en-US" sz="3200" dirty="0"/>
              <a:t>is built for you! Add your rooms. Manage your prices. Create original activities and tours, extra services and follow up your bookings!</a:t>
            </a:r>
          </a:p>
          <a:p>
            <a:pPr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4016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28599" y="229391"/>
            <a:ext cx="8273955" cy="457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3600" b="1" dirty="0" smtClean="0">
                <a:solidFill>
                  <a:srgbClr val="FF0066"/>
                </a:solidFill>
                <a:latin typeface="+mj-lt"/>
                <a:ea typeface="+mj-ea"/>
                <a:cs typeface="+mj-cs"/>
              </a:rPr>
              <a:t>What we can do with HMS</a:t>
            </a:r>
            <a:endParaRPr lang="en-IN" sz="3600" b="1" dirty="0">
              <a:solidFill>
                <a:srgbClr val="FF006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638629" y="1175656"/>
            <a:ext cx="3875314" cy="1262743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Define your price per night for specific periods.</a:t>
            </a:r>
            <a:endParaRPr lang="en-IN" sz="2400" dirty="0"/>
          </a:p>
        </p:txBody>
      </p:sp>
      <p:sp>
        <p:nvSpPr>
          <p:cNvPr id="38" name="Pentagon 37"/>
          <p:cNvSpPr/>
          <p:nvPr/>
        </p:nvSpPr>
        <p:spPr>
          <a:xfrm>
            <a:off x="4905829" y="1175657"/>
            <a:ext cx="3940629" cy="1262742"/>
          </a:xfrm>
          <a:prstGeom prst="homePlate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Add packages for 2 nights, mid-week, week-end, week or create yours!</a:t>
            </a:r>
            <a:endParaRPr lang="en-IN" sz="2400" dirty="0"/>
          </a:p>
        </p:txBody>
      </p:sp>
      <p:sp>
        <p:nvSpPr>
          <p:cNvPr id="39" name="Pentagon 38"/>
          <p:cNvSpPr/>
          <p:nvPr/>
        </p:nvSpPr>
        <p:spPr>
          <a:xfrm>
            <a:off x="573314" y="2927464"/>
            <a:ext cx="3940629" cy="1262742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Set restriction on the days of the week or the check-in/out day.</a:t>
            </a:r>
            <a:endParaRPr lang="en-IN" sz="2400" dirty="0"/>
          </a:p>
        </p:txBody>
      </p:sp>
      <p:sp>
        <p:nvSpPr>
          <p:cNvPr id="40" name="Pentagon 39"/>
          <p:cNvSpPr/>
          <p:nvPr/>
        </p:nvSpPr>
        <p:spPr>
          <a:xfrm>
            <a:off x="4905828" y="2835956"/>
            <a:ext cx="3940629" cy="1262742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Add discount and extra price per guest.</a:t>
            </a:r>
            <a:endParaRPr lang="en-IN" sz="2400" dirty="0"/>
          </a:p>
        </p:txBody>
      </p:sp>
      <p:sp>
        <p:nvSpPr>
          <p:cNvPr id="41" name="Pentagon 40"/>
          <p:cNvSpPr/>
          <p:nvPr/>
        </p:nvSpPr>
        <p:spPr>
          <a:xfrm>
            <a:off x="573313" y="4587763"/>
            <a:ext cx="3940629" cy="1262742"/>
          </a:xfrm>
          <a:prstGeom prst="homePlate">
            <a:avLst/>
          </a:prstGeom>
          <a:solidFill>
            <a:schemeClr val="accent4">
              <a:lumMod val="50%"/>
            </a:schemeClr>
          </a:solidFill>
        </p:spPr>
        <p:style>
          <a:lnRef idx="2">
            <a:schemeClr val="accent2">
              <a:shade val="50%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Send coupons!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7028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28599" y="229391"/>
            <a:ext cx="8273955" cy="457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3600" b="1" dirty="0" smtClean="0">
                <a:solidFill>
                  <a:srgbClr val="FF0066"/>
                </a:solidFill>
                <a:latin typeface="+mj-lt"/>
                <a:ea typeface="+mj-ea"/>
                <a:cs typeface="+mj-cs"/>
              </a:rPr>
              <a:t>Salient Features of HMS</a:t>
            </a:r>
            <a:endParaRPr lang="en-IN" sz="3600" b="1" dirty="0">
              <a:solidFill>
                <a:srgbClr val="FF006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Horizontal Scroll 3"/>
          <p:cNvSpPr/>
          <p:nvPr/>
        </p:nvSpPr>
        <p:spPr>
          <a:xfrm>
            <a:off x="449943" y="1161142"/>
            <a:ext cx="8273144" cy="1422400"/>
          </a:xfrm>
          <a:prstGeom prst="horizont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admin panel which allows you to manage easily the content of your </a:t>
            </a:r>
            <a:r>
              <a:rPr lang="en-US" sz="2400" dirty="0" smtClean="0"/>
              <a:t>website.</a:t>
            </a:r>
            <a:endParaRPr lang="en-IN" sz="2400" dirty="0"/>
          </a:p>
        </p:txBody>
      </p:sp>
      <p:sp>
        <p:nvSpPr>
          <p:cNvPr id="10" name="Horizontal Scroll 9"/>
          <p:cNvSpPr/>
          <p:nvPr/>
        </p:nvSpPr>
        <p:spPr>
          <a:xfrm>
            <a:off x="449943" y="2801256"/>
            <a:ext cx="8273144" cy="1422400"/>
          </a:xfrm>
          <a:prstGeom prst="horizont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Several </a:t>
            </a:r>
            <a:r>
              <a:rPr lang="en-US" sz="2400" dirty="0" smtClean="0"/>
              <a:t>specific </a:t>
            </a:r>
            <a:r>
              <a:rPr lang="en-US" sz="2400" dirty="0"/>
              <a:t>modules: bookings, rooms, rates, currencies, extra services and facilities.</a:t>
            </a:r>
            <a:endParaRPr lang="en-IN" sz="2400" dirty="0"/>
          </a:p>
        </p:txBody>
      </p:sp>
      <p:sp>
        <p:nvSpPr>
          <p:cNvPr id="12" name="Horizontal Scroll 11"/>
          <p:cNvSpPr/>
          <p:nvPr/>
        </p:nvSpPr>
        <p:spPr>
          <a:xfrm>
            <a:off x="449943" y="4441371"/>
            <a:ext cx="8273144" cy="1422400"/>
          </a:xfrm>
          <a:prstGeom prst="horizont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HMS is </a:t>
            </a:r>
            <a:r>
              <a:rPr lang="en-US" sz="2400" dirty="0"/>
              <a:t>fully responsive, so use it as well on your smartphone as on your computer.</a:t>
            </a:r>
          </a:p>
        </p:txBody>
      </p:sp>
    </p:spTree>
    <p:extLst>
      <p:ext uri="{BB962C8B-B14F-4D97-AF65-F5344CB8AC3E}">
        <p14:creationId xmlns:p14="http://schemas.microsoft.com/office/powerpoint/2010/main" val="227265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744" y="1094282"/>
            <a:ext cx="8531657" cy="5763717"/>
          </a:xfrm>
          <a:noFill/>
        </p:spPr>
        <p:txBody>
          <a:bodyPr lIns="0" tIns="0" rIns="0" anchor="t" anchorCtr="0"/>
          <a:lstStyle/>
          <a:p>
            <a:r>
              <a:rPr lang="en-US" sz="4400" dirty="0"/>
              <a:t>Location 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>    </a:t>
            </a:r>
            <a:r>
              <a:rPr lang="en-US" sz="2800" dirty="0"/>
              <a:t>#92, </a:t>
            </a:r>
            <a:r>
              <a:rPr lang="en-US" sz="2800" dirty="0" err="1"/>
              <a:t>Ist</a:t>
            </a:r>
            <a:r>
              <a:rPr lang="en-US" sz="2800" dirty="0"/>
              <a:t> Floor, Natraj building, Near SNS Arcade,        </a:t>
            </a:r>
            <a:br>
              <a:rPr lang="en-US" sz="2800" dirty="0"/>
            </a:br>
            <a:r>
              <a:rPr lang="en-US" sz="2800" dirty="0"/>
              <a:t>       </a:t>
            </a:r>
            <a:r>
              <a:rPr lang="en-US" sz="2800" dirty="0" err="1"/>
              <a:t>Konnena</a:t>
            </a:r>
            <a:r>
              <a:rPr lang="en-US" sz="2800" dirty="0"/>
              <a:t> , Old Airport Road, Bangalore 560017</a:t>
            </a:r>
            <a:br>
              <a:rPr lang="en-US" sz="2800" dirty="0"/>
            </a:br>
            <a:r>
              <a:rPr lang="en-US" sz="2800" dirty="0"/>
              <a:t>       </a:t>
            </a:r>
            <a:r>
              <a:rPr lang="en-US" sz="2800" dirty="0">
                <a:hlinkClick r:id="rId2"/>
              </a:rPr>
              <a:t>www.nortcele.in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4800" dirty="0"/>
              <a:t>Contacts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0745" y="289983"/>
            <a:ext cx="7688355" cy="607608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%"/>
              </a:lnSpc>
              <a:spcBef>
                <a:spcPct val="0%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 Contact 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2D79B5-8121-4907-B22C-E63DC0B719C3}"/>
              </a:ext>
            </a:extLst>
          </p:cNvPr>
          <p:cNvSpPr/>
          <p:nvPr/>
        </p:nvSpPr>
        <p:spPr>
          <a:xfrm>
            <a:off x="2707945" y="3706483"/>
            <a:ext cx="4415157" cy="2861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6" descr="https://thesingingelf.co.uk/wp-content/uploads/2020/06/mobile-symbol-14-300x300.png">
            <a:extLst>
              <a:ext uri="{FF2B5EF4-FFF2-40B4-BE49-F238E27FC236}">
                <a16:creationId xmlns:a16="http://schemas.microsoft.com/office/drawing/2014/main" id="{2FD302EA-BE5C-4609-A2CD-1A99A398F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301" y="4620766"/>
            <a:ext cx="512428" cy="61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Blue Email Symbol Illustration 17303835 - Megapixl">
            <a:extLst>
              <a:ext uri="{FF2B5EF4-FFF2-40B4-BE49-F238E27FC236}">
                <a16:creationId xmlns:a16="http://schemas.microsoft.com/office/drawing/2014/main" id="{AB31565F-4452-4139-A04A-12C5E9C48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1">
                <a:tint val="45%"/>
                <a:satMod val="400%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144"/>
                    </a14:imgEffect>
                    <a14:imgEffect>
                      <a14:saturation sat="400%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728" y="5312357"/>
            <a:ext cx="690826" cy="63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Whatsapp icon | Whatsapp message, Logos, Logo icons">
            <a:extLst>
              <a:ext uri="{FF2B5EF4-FFF2-40B4-BE49-F238E27FC236}">
                <a16:creationId xmlns:a16="http://schemas.microsoft.com/office/drawing/2014/main" id="{47354615-AFDA-4186-8853-ED974D38B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099" y="4630031"/>
            <a:ext cx="563423" cy="56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AutoShape 12" descr="Facebook logo and symbol, meaning, history, PNG">
            <a:extLst>
              <a:ext uri="{FF2B5EF4-FFF2-40B4-BE49-F238E27FC236}">
                <a16:creationId xmlns:a16="http://schemas.microsoft.com/office/drawing/2014/main" id="{F596921C-5085-4542-B6CA-1455109AF3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10724" y="432082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" name="Picture 20" descr="Facebook Facebook Logo Design Vector Png Free Download - Facebook Symbol  PNG – Stunning free transparent png clipart images free download">
            <a:extLst>
              <a:ext uri="{FF2B5EF4-FFF2-40B4-BE49-F238E27FC236}">
                <a16:creationId xmlns:a16="http://schemas.microsoft.com/office/drawing/2014/main" id="{8F75C1C6-D806-4F09-8059-535B4F54F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1">
                <a:tint val="45%"/>
                <a:satMod val="400%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%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684" y="3798859"/>
            <a:ext cx="936650" cy="63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ED52796-2F2C-4E2B-90BF-1FE4A96C8E6F}"/>
              </a:ext>
            </a:extLst>
          </p:cNvPr>
          <p:cNvSpPr txBox="1"/>
          <p:nvPr/>
        </p:nvSpPr>
        <p:spPr>
          <a:xfrm>
            <a:off x="3810334" y="3853920"/>
            <a:ext cx="2653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1A1A1A"/>
                </a:solidFill>
              </a:rPr>
              <a:t>Nortcele</a:t>
            </a:r>
            <a:r>
              <a:rPr lang="en-US" sz="2800" b="1" dirty="0">
                <a:solidFill>
                  <a:srgbClr val="1A1A1A"/>
                </a:solidFill>
              </a:rPr>
              <a:t> Systems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1EF068-D670-4B61-8622-81B08E5CAE81}"/>
              </a:ext>
            </a:extLst>
          </p:cNvPr>
          <p:cNvSpPr txBox="1"/>
          <p:nvPr/>
        </p:nvSpPr>
        <p:spPr>
          <a:xfrm>
            <a:off x="3810334" y="5938677"/>
            <a:ext cx="2429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1A1A1A"/>
                </a:solidFill>
              </a:rPr>
              <a:t>www.nortcele.in</a:t>
            </a:r>
          </a:p>
        </p:txBody>
      </p:sp>
      <p:sp>
        <p:nvSpPr>
          <p:cNvPr id="25" name="AutoShape 22" descr="Internet, web, website, site icon - Download on Iconfinder">
            <a:extLst>
              <a:ext uri="{FF2B5EF4-FFF2-40B4-BE49-F238E27FC236}">
                <a16:creationId xmlns:a16="http://schemas.microsoft.com/office/drawing/2014/main" id="{FE813600-F717-4E0E-ADAE-F0AEAE79CA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63124" y="447322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6" name="Picture 28" descr="Website Logo PNG, Web Site Logos Free Download - Free Transparent PNG Logos">
            <a:extLst>
              <a:ext uri="{FF2B5EF4-FFF2-40B4-BE49-F238E27FC236}">
                <a16:creationId xmlns:a16="http://schemas.microsoft.com/office/drawing/2014/main" id="{5988B716-1D01-476C-B493-5DAFCB932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419" y="5984864"/>
            <a:ext cx="523221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F9F5CC0-B0FF-4825-B66C-600364521E9B}"/>
              </a:ext>
            </a:extLst>
          </p:cNvPr>
          <p:cNvSpPr txBox="1"/>
          <p:nvPr/>
        </p:nvSpPr>
        <p:spPr>
          <a:xfrm>
            <a:off x="3845640" y="4671962"/>
            <a:ext cx="289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A1A1A"/>
                </a:solidFill>
              </a:rPr>
              <a:t>+91 9886422528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1C7C2D-70AF-42EC-8C46-366FC9624FB6}"/>
              </a:ext>
            </a:extLst>
          </p:cNvPr>
          <p:cNvSpPr txBox="1"/>
          <p:nvPr/>
        </p:nvSpPr>
        <p:spPr>
          <a:xfrm>
            <a:off x="3845640" y="5402119"/>
            <a:ext cx="3277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A1A1A"/>
                </a:solidFill>
              </a:rPr>
              <a:t>aks@nortcele.in</a:t>
            </a:r>
          </a:p>
        </p:txBody>
      </p:sp>
    </p:spTree>
    <p:extLst>
      <p:ext uri="{BB962C8B-B14F-4D97-AF65-F5344CB8AC3E}">
        <p14:creationId xmlns:p14="http://schemas.microsoft.com/office/powerpoint/2010/main" val="156043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0629" y="2786744"/>
            <a:ext cx="3628571" cy="977446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262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purl.oclc.org/ooxml/drawingml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purl.oclc.org/ooxml/drawingml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purl.oclc.org/ooxml/drawingml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tint val="100%"/>
                <a:shade val="100%"/>
                <a:satMod val="130%"/>
              </a:schemeClr>
            </a:gs>
            <a:gs pos="100%">
              <a:schemeClr val="phClr">
                <a:tint val="50%"/>
                <a:shade val="100%"/>
                <a:satMod val="350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l="50%" t="-80%" r="50%" b="1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l="50%" t="50%" r="50%" b="50%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purl.oclc.org/ooxml/drawingml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purl.oclc.org/ooxml/officeDocument/extendedProperties" xmlns:vt="http://purl.oclc.org/ooxml/officeDocument/docPropsVTypes">
  <Template/>
  <TotalTime>32467</TotalTime>
  <Words>560</Words>
  <Application>Microsoft Office PowerPoint</Application>
  <PresentationFormat>On-screen Show (4:3)</PresentationFormat>
  <Paragraphs>74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ＭＳ Ｐゴシック</vt:lpstr>
      <vt:lpstr>Arial</vt:lpstr>
      <vt:lpstr>Calibri</vt:lpstr>
      <vt:lpstr>Calibri Light</vt:lpstr>
      <vt:lpstr>Courier New</vt:lpstr>
      <vt:lpstr>Wingdings</vt:lpstr>
      <vt:lpstr>Custom Design</vt:lpstr>
      <vt:lpstr>1_Custom Design</vt:lpstr>
      <vt:lpstr>Nortcele Systems</vt:lpstr>
      <vt:lpstr>Contents</vt:lpstr>
      <vt:lpstr>Executive Summary</vt:lpstr>
      <vt:lpstr>What We Do - Nortcele</vt:lpstr>
      <vt:lpstr>Hotel Management System</vt:lpstr>
      <vt:lpstr>PowerPoint Presentation</vt:lpstr>
      <vt:lpstr>PowerPoint Presentation</vt:lpstr>
      <vt:lpstr>Location      #92, Ist Floor, Natraj building, Near SNS Arcade,                Konnena , Old Airport Road, Bangalore 560017        www.nortcele.in Contacts   </vt:lpstr>
      <vt:lpstr>Thank You</vt:lpstr>
    </vt:vector>
  </TitlesOfParts>
  <Company>Nortcele Systems Pvt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Nortecel</dc:title>
  <dc:creator>Ashok Singh</dc:creator>
  <cp:lastModifiedBy>Shikhar</cp:lastModifiedBy>
  <cp:revision>510</cp:revision>
  <cp:lastPrinted>2017-11-10T04:30:01Z</cp:lastPrinted>
  <dcterms:modified xsi:type="dcterms:W3CDTF">2024-02-10T13:34:52Z</dcterms:modified>
  <cp:category>Corporate deck</cp:category>
  <cp:contentStatus/>
</cp:coreProperties>
</file>