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5" r:id="rId1"/>
  </p:sldMasterIdLst>
  <p:handoutMasterIdLst>
    <p:handoutMasterId r:id="rId35"/>
  </p:handoutMasterIdLst>
  <p:sldIdLst>
    <p:sldId id="257" r:id="rId2"/>
    <p:sldId id="321" r:id="rId3"/>
    <p:sldId id="325" r:id="rId4"/>
    <p:sldId id="326" r:id="rId5"/>
    <p:sldId id="324" r:id="rId6"/>
    <p:sldId id="322" r:id="rId7"/>
    <p:sldId id="323" r:id="rId8"/>
    <p:sldId id="309" r:id="rId9"/>
    <p:sldId id="318" r:id="rId10"/>
    <p:sldId id="311" r:id="rId11"/>
    <p:sldId id="312" r:id="rId12"/>
    <p:sldId id="313" r:id="rId13"/>
    <p:sldId id="314" r:id="rId14"/>
    <p:sldId id="317" r:id="rId15"/>
    <p:sldId id="308" r:id="rId16"/>
    <p:sldId id="261" r:id="rId17"/>
    <p:sldId id="263" r:id="rId18"/>
    <p:sldId id="298" r:id="rId19"/>
    <p:sldId id="264" r:id="rId20"/>
    <p:sldId id="268" r:id="rId21"/>
    <p:sldId id="269" r:id="rId22"/>
    <p:sldId id="270" r:id="rId23"/>
    <p:sldId id="271" r:id="rId24"/>
    <p:sldId id="284" r:id="rId25"/>
    <p:sldId id="272" r:id="rId26"/>
    <p:sldId id="273" r:id="rId27"/>
    <p:sldId id="275" r:id="rId28"/>
    <p:sldId id="277" r:id="rId29"/>
    <p:sldId id="278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9016FF-43A2-4F1F-9AE8-194B8E6F24CE}">
          <p14:sldIdLst>
            <p14:sldId id="257"/>
          </p14:sldIdLst>
        </p14:section>
        <p14:section name="Untitled Section" id="{A1DD92A6-6F14-4B64-B645-25015CFBC0E9}">
          <p14:sldIdLst>
            <p14:sldId id="321"/>
            <p14:sldId id="325"/>
            <p14:sldId id="326"/>
            <p14:sldId id="324"/>
            <p14:sldId id="322"/>
            <p14:sldId id="323"/>
            <p14:sldId id="309"/>
            <p14:sldId id="318"/>
            <p14:sldId id="311"/>
            <p14:sldId id="312"/>
            <p14:sldId id="313"/>
            <p14:sldId id="314"/>
            <p14:sldId id="317"/>
            <p14:sldId id="308"/>
            <p14:sldId id="261"/>
            <p14:sldId id="263"/>
            <p14:sldId id="298"/>
            <p14:sldId id="264"/>
            <p14:sldId id="268"/>
            <p14:sldId id="269"/>
            <p14:sldId id="270"/>
            <p14:sldId id="271"/>
            <p14:sldId id="284"/>
            <p14:sldId id="272"/>
            <p14:sldId id="273"/>
            <p14:sldId id="275"/>
            <p14:sldId id="277"/>
            <p14:sldId id="278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CC347-3008-4FE9-8F6A-0F7A96F49462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5A590-9FB6-4D23-81D2-FA9383D54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40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8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75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448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481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9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15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034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594" y="6394671"/>
            <a:ext cx="1684171" cy="43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2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8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1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6" r:id="rId1"/>
    <p:sldLayoutId id="2147484307" r:id="rId2"/>
    <p:sldLayoutId id="2147484308" r:id="rId3"/>
    <p:sldLayoutId id="2147484309" r:id="rId4"/>
    <p:sldLayoutId id="2147484310" r:id="rId5"/>
    <p:sldLayoutId id="2147484311" r:id="rId6"/>
    <p:sldLayoutId id="2147484312" r:id="rId7"/>
    <p:sldLayoutId id="2147484313" r:id="rId8"/>
    <p:sldLayoutId id="2147484314" r:id="rId9"/>
    <p:sldLayoutId id="2147484315" r:id="rId10"/>
    <p:sldLayoutId id="214748431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mailto:contact@nortcele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583378" cy="3686015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Poppins" panose="00000500000000000000" pitchFamily="2" charset="0"/>
                <a:cs typeface="Poppins" panose="00000500000000000000" pitchFamily="2" charset="0"/>
              </a:rPr>
              <a:t>Facility Management System</a:t>
            </a:r>
            <a:endParaRPr lang="en-US" sz="8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1851" y="4637897"/>
            <a:ext cx="6269347" cy="58857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Developed BY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665" y="5226475"/>
            <a:ext cx="2919556" cy="745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any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7" y="1804280"/>
            <a:ext cx="1004760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1. Conflict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Resolution: </a:t>
            </a:r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The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conflicts may be related to noise, parking, shared facilities, or other issues.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 manager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need to develop effective conflict resolution strategies and processes to address these disputes and maintain harmony within the community.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42975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any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7" y="2109080"/>
            <a:ext cx="100476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2. Maintenance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and Upkeep: </a:t>
            </a:r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Ensuring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proper maintenance and upkeep of the community is essential. This includes managing common areas, landscaping, waste management, security, and utilities. 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414979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any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6" y="1833626"/>
            <a:ext cx="105222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3.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Communication and Information Sharing: </a:t>
            </a:r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endParaRPr lang="en-US" sz="320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Providing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information about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events, updates, rules, and regulations can be a challenge, especially when dealing with a large number of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staffs. Business manager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need to establish effective communication channels and platforms to keep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staffs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informed and engaged.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21664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any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6" y="1833626"/>
            <a:ext cx="105222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4. Managing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Amenities and Facilities: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 units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often provide amenities and facilities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 their staffs.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Ensuring these amenities are well-maintained, accessible, and meet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staffs'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needs can be a challenge.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 manager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need to manage bookings, maintenance schedules, and address any issues or concerns related to these facilities.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3558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any </a:t>
            </a:r>
            <a:b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6" y="1833626"/>
            <a:ext cx="101644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5. </a:t>
            </a: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Financial Management: 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Proper </a:t>
            </a: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financial management is crucial for the sustainability of the </a:t>
            </a:r>
            <a:r>
              <a:rPr lang="en-US" sz="32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business. Business managers </a:t>
            </a: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must handle finances efficiently, </a:t>
            </a:r>
            <a:r>
              <a:rPr lang="en-US" sz="32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allocate </a:t>
            </a: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funds for </a:t>
            </a:r>
            <a:r>
              <a:rPr lang="en-US" sz="32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business </a:t>
            </a:r>
            <a:r>
              <a:rPr lang="en-US" sz="32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development and maintenance activities.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7221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789919" cy="13118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Facility Management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System(FMS) do?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03" y="2076356"/>
            <a:ext cx="1188000" cy="118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1611" y="2104520"/>
            <a:ext cx="3264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Financial</a:t>
            </a:r>
            <a:r>
              <a:rPr 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Management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43" y="2146072"/>
            <a:ext cx="1188000" cy="118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92542" y="2146072"/>
            <a:ext cx="4594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Stock &amp; Inventory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87447"/>
            <a:ext cx="1188000" cy="118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71609" y="4119727"/>
            <a:ext cx="3732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Asset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2543" y="3811951"/>
            <a:ext cx="40487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Contract</a:t>
            </a:r>
            <a:r>
              <a:rPr lang="en-IN" sz="4000" spc="-3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&amp;</a:t>
            </a:r>
            <a:r>
              <a:rPr lang="en-IN" sz="4000" spc="-2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endParaRPr lang="en-IN" sz="4000" spc="-25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Compliance</a:t>
            </a:r>
            <a:r>
              <a:rPr lang="en-IN" sz="4000" spc="-1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543" y="4187447"/>
            <a:ext cx="1188000" cy="1188000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28829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435" y="286604"/>
            <a:ext cx="10323444" cy="1299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Facility Management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System(FMS)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do?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9863" y="2092067"/>
            <a:ext cx="3660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Work</a:t>
            </a:r>
            <a:r>
              <a:rPr lang="en-IN" sz="4000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Order</a:t>
            </a:r>
            <a:r>
              <a:rPr lang="en-IN" sz="4000" spc="-1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endParaRPr lang="en-IN" sz="4000" spc="-10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9863" y="4161334"/>
            <a:ext cx="3646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Visitor</a:t>
            </a:r>
            <a:r>
              <a:rPr lang="en-IN" sz="4000" spc="-1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endParaRPr lang="en-IN" sz="4000" spc="-15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</a:t>
            </a:r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anagement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87701" y="2092067"/>
            <a:ext cx="4426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Communication</a:t>
            </a:r>
            <a:r>
              <a:rPr lang="en-IN" sz="4000" spc="-1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endParaRPr lang="en-IN" sz="4000" spc="-15" dirty="0" smtClean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</a:t>
            </a:r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anagement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60030" y="4161334"/>
            <a:ext cx="4081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Daily</a:t>
            </a:r>
            <a:r>
              <a:rPr lang="en-IN" sz="4000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Staff</a:t>
            </a:r>
            <a:r>
              <a:rPr lang="en-IN" sz="4000" spc="-25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r>
              <a:rPr lang="en-IN" sz="4000" spc="-25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09" y="2331802"/>
            <a:ext cx="1188000" cy="11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47" y="2227506"/>
            <a:ext cx="1188000" cy="11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09" y="4161334"/>
            <a:ext cx="1188000" cy="118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842" y="4229053"/>
            <a:ext cx="1188000" cy="118800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7808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What Facility Management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System(FMS) </a:t>
            </a:r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do?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5280" y="2353804"/>
            <a:ext cx="3820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Health,</a:t>
            </a:r>
            <a:r>
              <a:rPr lang="en-IN" sz="4000" spc="-2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Safety</a:t>
            </a:r>
            <a:r>
              <a:rPr lang="en-IN" sz="4000" spc="-1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&amp;</a:t>
            </a:r>
            <a:r>
              <a:rPr lang="en-IN" sz="4000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trainings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3463" y="2306712"/>
            <a:ext cx="36474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Blue</a:t>
            </a:r>
            <a:r>
              <a:rPr lang="en-IN" sz="4000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collar</a:t>
            </a:r>
            <a:r>
              <a:rPr lang="en-IN" sz="4000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recruitments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71204" y="4390597"/>
            <a:ext cx="3784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Suggestions</a:t>
            </a:r>
            <a:r>
              <a:rPr lang="en-IN" sz="4000" spc="-1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&amp;</a:t>
            </a:r>
            <a:r>
              <a:rPr lang="en-IN" sz="4000" spc="-1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feedback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69499"/>
            <a:ext cx="1188000" cy="118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78" y="2335639"/>
            <a:ext cx="1188000" cy="11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29" y="4458317"/>
            <a:ext cx="1188000" cy="1188000"/>
          </a:xfrm>
          <a:prstGeom prst="rect">
            <a:avLst/>
          </a:prstGeom>
        </p:spPr>
      </p:pic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83223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How FMS can be Beneficial for a Community Builder?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7" y="3030764"/>
            <a:ext cx="10508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Play </a:t>
            </a:r>
            <a:r>
              <a:rPr lang="en-US" sz="3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 significant role in enhancing the branding of a </a:t>
            </a:r>
            <a:r>
              <a:rPr lang="en-US" sz="36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business. </a:t>
            </a:r>
            <a:r>
              <a:rPr lang="en-US" sz="3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It provides tools and features that enable </a:t>
            </a:r>
            <a:r>
              <a:rPr lang="en-US" sz="36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business </a:t>
            </a:r>
            <a:r>
              <a:rPr lang="en-US" sz="36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managers to establish and promote a strong and cohesive brand identity.</a:t>
            </a:r>
            <a:endParaRPr lang="en-US" sz="36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  <p:sp>
        <p:nvSpPr>
          <p:cNvPr id="5" name="TextBox 4"/>
          <p:cNvSpPr txBox="1"/>
          <p:nvPr/>
        </p:nvSpPr>
        <p:spPr>
          <a:xfrm>
            <a:off x="2598523" y="1935242"/>
            <a:ext cx="6987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Branding: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9" y="1842764"/>
            <a:ext cx="1188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88715"/>
          </a:xfrm>
        </p:spPr>
        <p:txBody>
          <a:bodyPr>
            <a:normAutofit/>
          </a:bodyPr>
          <a:lstStyle/>
          <a:p>
            <a:r>
              <a:rPr lang="en-IN" dirty="0">
                <a:latin typeface="Poppins" panose="00000500000000000000" pitchFamily="2" charset="0"/>
                <a:cs typeface="Poppins" panose="00000500000000000000" pitchFamily="2" charset="0"/>
              </a:rPr>
              <a:t>Stock &amp; Inventory 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/>
            </a:r>
            <a:b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917" y="1908468"/>
            <a:ext cx="8721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Maintain Stock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details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and can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 viewed by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other team members. 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917" y="4080610"/>
            <a:ext cx="8721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Raise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tickets for material requirement.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6" y="1976187"/>
            <a:ext cx="1188000" cy="11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6" y="4216049"/>
            <a:ext cx="1188000" cy="118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3599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4" y="553987"/>
            <a:ext cx="10058400" cy="92143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INTRODUCTION				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88" y="729590"/>
            <a:ext cx="2919556" cy="745831"/>
          </a:xfrm>
        </p:spPr>
      </p:pic>
      <p:sp>
        <p:nvSpPr>
          <p:cNvPr id="3" name="TextBox 2"/>
          <p:cNvSpPr txBox="1"/>
          <p:nvPr/>
        </p:nvSpPr>
        <p:spPr>
          <a:xfrm>
            <a:off x="1069144" y="1651024"/>
            <a:ext cx="10208456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Streamline </a:t>
            </a:r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operations seamlessly with our all-in-one Facility Management System. From efficient Visitor Management to streamlined Material Movement, coordinated Daily Help management, real-time Communication, Notifications, and a suite of additional features, we're your one-stop solution for comprehensive facility oversight and optimization</a:t>
            </a:r>
            <a:r>
              <a:rPr lang="en-US" sz="2800" dirty="0" smtClean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US" sz="28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i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US" sz="3600" i="1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n-IN" sz="36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522720" cy="94584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Asset 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917" y="1908468"/>
            <a:ext cx="8721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Maintain a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track history of various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assets. 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917" y="4080610"/>
            <a:ext cx="8600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Easily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maintain &amp; update health report of every asset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87454"/>
            <a:ext cx="1188000" cy="11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16049"/>
            <a:ext cx="1188000" cy="118800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81674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490129" cy="1388715"/>
          </a:xfrm>
        </p:spPr>
        <p:txBody>
          <a:bodyPr>
            <a:normAutofit/>
          </a:bodyPr>
          <a:lstStyle/>
          <a:p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Contract</a:t>
            </a:r>
            <a:r>
              <a:rPr lang="en-IN" spc="-3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&amp;</a:t>
            </a:r>
            <a:r>
              <a:rPr lang="en-IN" spc="-25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Compliance</a:t>
            </a:r>
            <a:r>
              <a:rPr lang="en-IN" spc="-1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spc="-1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/>
            </a:r>
            <a:br>
              <a:rPr lang="en-IN" spc="-1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3917" y="1908468"/>
            <a:ext cx="87217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Through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all documents will be easily accessible &amp; get reminders for their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renewal. 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3917" y="4080610"/>
            <a:ext cx="8890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Keep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track of third party vendor contract copies &amp; receive reminder for their approvals.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2531"/>
            <a:ext cx="1188000" cy="118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253963"/>
            <a:ext cx="1188000" cy="118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8994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073224" cy="945849"/>
          </a:xfrm>
        </p:spPr>
        <p:txBody>
          <a:bodyPr>
            <a:normAutofit/>
          </a:bodyPr>
          <a:lstStyle/>
          <a:p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Work</a:t>
            </a:r>
            <a:r>
              <a:rPr lang="en-IN" spc="-2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Order</a:t>
            </a:r>
            <a:r>
              <a:rPr lang="en-IN" spc="-1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8322" y="2286257"/>
            <a:ext cx="8721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orders in Calendar view.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3917" y="4080610"/>
            <a:ext cx="8890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Complete work log for breakdown work orders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62531"/>
            <a:ext cx="1188000" cy="118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17" y="4148329"/>
            <a:ext cx="1188000" cy="118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32511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6562477" cy="945849"/>
          </a:xfrm>
        </p:spPr>
        <p:txBody>
          <a:bodyPr>
            <a:normAutofit/>
          </a:bodyPr>
          <a:lstStyle/>
          <a:p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Visitor </a:t>
            </a: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280" y="1837448"/>
            <a:ext cx="102240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Technologically forward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pass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code based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solution that makes it easy for residents to participate in the process of approving their visitors.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280" y="4868129"/>
            <a:ext cx="10224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Verify unexpected visitors.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0" y="1926720"/>
            <a:ext cx="1188000" cy="11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80" y="4628072"/>
            <a:ext cx="1188000" cy="118800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8681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8629816" cy="945849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Visitor 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7945" y="2166777"/>
            <a:ext cx="489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Get notified 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on checkout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attempt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0999" y="2519376"/>
            <a:ext cx="4421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Allow future exit.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7945" y="4514186"/>
            <a:ext cx="102240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Parcels Leave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gate.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4825" y="3836006"/>
            <a:ext cx="4173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Overstay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alert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for business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executives.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3" y="2519376"/>
            <a:ext cx="1188000" cy="1188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13" y="2225152"/>
            <a:ext cx="1188000" cy="1188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83" y="4514186"/>
            <a:ext cx="1188000" cy="118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413" y="4345671"/>
            <a:ext cx="1188000" cy="118800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281108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697" y="286603"/>
            <a:ext cx="8242852" cy="1383171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Communication</a:t>
            </a:r>
            <a:b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99244" y="2019678"/>
            <a:ext cx="4104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Run polls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Discussions.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57457" y="2055012"/>
            <a:ext cx="3007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Send 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meeting 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invites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46" y="2019678"/>
            <a:ext cx="1188000" cy="11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1" y="2208182"/>
            <a:ext cx="1188000" cy="118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37575" y="4371913"/>
            <a:ext cx="457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Notice Boards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</a:t>
            </a:r>
          </a:p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Announcements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4" y="4371913"/>
            <a:ext cx="1188000" cy="118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32374" y="4816565"/>
            <a:ext cx="3232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Documents.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298" y="4576508"/>
            <a:ext cx="1188000" cy="1188000"/>
          </a:xfrm>
          <a:prstGeom prst="rect">
            <a:avLst/>
          </a:prstGeom>
        </p:spPr>
      </p:pic>
      <p:pic>
        <p:nvPicPr>
          <p:cNvPr id="13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7893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503381" cy="945849"/>
          </a:xfrm>
        </p:spPr>
        <p:txBody>
          <a:bodyPr>
            <a:normAutofit/>
          </a:bodyPr>
          <a:lstStyle/>
          <a:p>
            <a:r>
              <a:rPr lang="en-IN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Daily </a:t>
            </a: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Staff Management 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550" y="2217821"/>
            <a:ext cx="6017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Instant notifications on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arrival of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staff.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17060" y="4371912"/>
            <a:ext cx="354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staff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37575" y="4371913"/>
            <a:ext cx="457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Attendance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review.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6" y="2272282"/>
            <a:ext cx="1188000" cy="11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28" y="4371912"/>
            <a:ext cx="1188000" cy="11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58" y="4439631"/>
            <a:ext cx="1188000" cy="1188000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Grp="1" noChangeAspect="1"/>
          </p:cNvPicPr>
          <p:nvPr>
            <p:ph idx="1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579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7264842" cy="1383865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Helpdesk / Complaints </a:t>
            </a:r>
            <a:b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</a:br>
            <a:r>
              <a:rPr lang="en-IN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Management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447" y="2107475"/>
            <a:ext cx="40038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Quick complaint assignment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6848" y="4302746"/>
            <a:ext cx="3383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updates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60448" y="4256580"/>
            <a:ext cx="4571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Alert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 technicians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46848" y="2107475"/>
            <a:ext cx="4201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Escalation Matrix and information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47" y="2369524"/>
            <a:ext cx="1188000" cy="118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" y="4324299"/>
            <a:ext cx="1188000" cy="1188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96" y="2482971"/>
            <a:ext cx="1188000" cy="118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175" y="4511319"/>
            <a:ext cx="1188000" cy="118800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9257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239151"/>
            <a:ext cx="7654973" cy="1454925"/>
          </a:xfrm>
        </p:spPr>
        <p:txBody>
          <a:bodyPr>
            <a:normAutofit/>
          </a:bodyPr>
          <a:lstStyle/>
          <a:p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In-house &amp; </a:t>
            </a:r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Third Party </a:t>
            </a:r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</a:t>
            </a:r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pplication Accessibility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6356" y="3773371"/>
            <a:ext cx="8060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Shopping of various products can be done through application &amp; get cashback/offers.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6357" y="2228648"/>
            <a:ext cx="8060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App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tied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up with various food brands &amp;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supermarkets.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6" y="2228648"/>
            <a:ext cx="1188000" cy="11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6" y="4183625"/>
            <a:ext cx="1188000" cy="1188000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192196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464234"/>
            <a:ext cx="7946521" cy="821879"/>
          </a:xfrm>
        </p:spPr>
        <p:txBody>
          <a:bodyPr>
            <a:normAutofit/>
          </a:bodyPr>
          <a:lstStyle/>
          <a:p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Health, Safety &amp; </a:t>
            </a:r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Trainings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6357" y="2091929"/>
            <a:ext cx="8653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Emergency </a:t>
            </a:r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evacuation plan is easily </a:t>
            </a:r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accessible</a:t>
            </a:r>
            <a:endParaRPr lang="en-US" sz="4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6357" y="3415368"/>
            <a:ext cx="8653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 status of Daily helpers &amp; drivers.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6357" y="5042894"/>
            <a:ext cx="865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Medical Emergency services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61" y="2015102"/>
            <a:ext cx="1188000" cy="11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4" y="3338091"/>
            <a:ext cx="1188000" cy="118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1" y="4802837"/>
            <a:ext cx="1188000" cy="1188000"/>
          </a:xfrm>
          <a:prstGeom prst="rect">
            <a:avLst/>
          </a:prstGeom>
        </p:spPr>
      </p:pic>
      <p:pic>
        <p:nvPicPr>
          <p:cNvPr id="12" name="Content Placeholder 6"/>
          <p:cNvPicPr>
            <a:picLocks noGrp="1" noChangeAspect="1"/>
          </p:cNvPicPr>
          <p:nvPr>
            <p:ph idx="1"/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313477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0429"/>
            <a:ext cx="10058400" cy="930806"/>
          </a:xfrm>
        </p:spPr>
        <p:txBody>
          <a:bodyPr/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FEATURES</a:t>
            </a:r>
            <a:r>
              <a:rPr lang="en-IN" dirty="0" smtClean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180" y="791978"/>
            <a:ext cx="2917085" cy="7452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097280" y="1939722"/>
            <a:ext cx="5740841" cy="447433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Visitor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Daily Staff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Amenities </a:t>
            </a: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Notice 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Helpdesk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10" name="Content Placeholder 8"/>
          <p:cNvSpPr txBox="1">
            <a:spLocks/>
          </p:cNvSpPr>
          <p:nvPr/>
        </p:nvSpPr>
        <p:spPr>
          <a:xfrm>
            <a:off x="7370858" y="1939722"/>
            <a:ext cx="4423576" cy="4474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901731" y="1828727"/>
            <a:ext cx="4892703" cy="447433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Accounting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Payments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Child Safety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Material Movement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 Property Dashboard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4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464234"/>
            <a:ext cx="7654973" cy="821879"/>
          </a:xfrm>
        </p:spPr>
        <p:txBody>
          <a:bodyPr>
            <a:normAutofit/>
          </a:bodyPr>
          <a:lstStyle/>
          <a:p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Blue </a:t>
            </a:r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Collar Recruitments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6357" y="2221524"/>
            <a:ext cx="8653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suitability &amp; employment-soft &amp; technical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76357" y="4480374"/>
            <a:ext cx="8653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bank of Referrals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75" y="2221524"/>
            <a:ext cx="1188000" cy="118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75" y="4240317"/>
            <a:ext cx="1188000" cy="11880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25726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464234"/>
            <a:ext cx="7787495" cy="821879"/>
          </a:xfrm>
        </p:spPr>
        <p:txBody>
          <a:bodyPr>
            <a:normAutofit/>
          </a:bodyPr>
          <a:lstStyle/>
          <a:p>
            <a:r>
              <a:rPr lang="en-US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Suggestions &amp; </a:t>
            </a:r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Feedback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9582" y="4141976"/>
            <a:ext cx="865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Suggestion &amp; feedback will be always welcome from our customers.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9" y="2046195"/>
            <a:ext cx="2372038" cy="2095781"/>
          </a:xfrm>
          <a:prstGeom prst="rect">
            <a:avLst/>
          </a:prstGeom>
        </p:spPr>
      </p:pic>
      <p:pic>
        <p:nvPicPr>
          <p:cNvPr id="6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276302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975" y="464234"/>
            <a:ext cx="7880260" cy="82187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For more details reach us at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0764" y="2120044"/>
            <a:ext cx="865301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Nortcele Systems Private Ltd.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US" sz="2000" baseline="30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</a:t>
            </a: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floor, #78, B. K. Plaza,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Kagadasapura main road,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Vignan Nagar, New Tippasandra Post, Bangalore-560075, Karnataka, India.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Contact Number : +91 8041263798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Email : </a:t>
            </a: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  <a:hlinkClick r:id="rId2"/>
              </a:rPr>
              <a:t>contact@nortcele.in</a:t>
            </a:r>
            <a:endParaRPr lang="en-US" sz="2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Website: nortcele.in</a:t>
            </a:r>
            <a:endParaRPr lang="en-US" sz="2000" dirty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75" y="1879987"/>
            <a:ext cx="1188000" cy="1188000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41174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569" y="422031"/>
            <a:ext cx="10058400" cy="1356452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THANK YOU</a:t>
            </a:r>
            <a:endParaRPr lang="en-IN" sz="8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376" y="2213197"/>
            <a:ext cx="4621622" cy="24597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97987" y="5107652"/>
            <a:ext cx="10058400" cy="997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Team Nortcele Systems</a:t>
            </a:r>
            <a:endParaRPr lang="en-IN" sz="6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0" y="254657"/>
            <a:ext cx="9049801" cy="135170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AVAILABLE ON PLATFORM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56997" y="2618322"/>
            <a:ext cx="28174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Web  For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Admin /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Facility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Manager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29191" y="2860342"/>
            <a:ext cx="28628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App for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other </a:t>
            </a:r>
          </a:p>
          <a:p>
            <a:r>
              <a:rPr lang="en-IN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user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0" y="2618322"/>
            <a:ext cx="2901101" cy="29011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06" y="2270574"/>
            <a:ext cx="3596595" cy="3596595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idx="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423" y="709845"/>
            <a:ext cx="2917084" cy="745200"/>
          </a:xfrm>
        </p:spPr>
      </p:pic>
    </p:spTree>
    <p:extLst>
      <p:ext uri="{BB962C8B-B14F-4D97-AF65-F5344CB8AC3E}">
        <p14:creationId xmlns:p14="http://schemas.microsoft.com/office/powerpoint/2010/main" val="29702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4" y="466186"/>
            <a:ext cx="10058400" cy="921434"/>
          </a:xfrm>
        </p:spPr>
        <p:txBody>
          <a:bodyPr/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We are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88" y="553987"/>
            <a:ext cx="2919556" cy="745831"/>
          </a:xfrm>
        </p:spPr>
      </p:pic>
      <p:sp>
        <p:nvSpPr>
          <p:cNvPr id="3" name="TextBox 2"/>
          <p:cNvSpPr txBox="1"/>
          <p:nvPr/>
        </p:nvSpPr>
        <p:spPr>
          <a:xfrm>
            <a:off x="1069144" y="1829818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i="1" dirty="0" smtClean="0">
                <a:latin typeface="Poppins" panose="00000500000000000000" pitchFamily="2" charset="0"/>
                <a:cs typeface="Poppins" panose="00000500000000000000" pitchFamily="2" charset="0"/>
              </a:rPr>
              <a:t>The </a:t>
            </a:r>
            <a:r>
              <a:rPr lang="en-IN" sz="3600" i="1" dirty="0">
                <a:latin typeface="Poppins" panose="00000500000000000000" pitchFamily="2" charset="0"/>
                <a:cs typeface="Poppins" panose="00000500000000000000" pitchFamily="2" charset="0"/>
              </a:rPr>
              <a:t>Terms ‘Fail Fast’, ‘Fail Often’ and ‘Fail Better’ are quite applicable in the context of start-ups. Nortcele endeavours to transform these slogans to ‘Succeed Fast’, ‘Succeed Better’ and Succeed Often’. </a:t>
            </a:r>
          </a:p>
        </p:txBody>
      </p:sp>
    </p:spTree>
    <p:extLst>
      <p:ext uri="{BB962C8B-B14F-4D97-AF65-F5344CB8AC3E}">
        <p14:creationId xmlns:p14="http://schemas.microsoft.com/office/powerpoint/2010/main" val="32800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4" y="466186"/>
            <a:ext cx="10058400" cy="921434"/>
          </a:xfrm>
        </p:spPr>
        <p:txBody>
          <a:bodyPr/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We are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88" y="553987"/>
            <a:ext cx="2919556" cy="745831"/>
          </a:xfrm>
        </p:spPr>
      </p:pic>
      <p:sp>
        <p:nvSpPr>
          <p:cNvPr id="3" name="TextBox 2"/>
          <p:cNvSpPr txBox="1"/>
          <p:nvPr/>
        </p:nvSpPr>
        <p:spPr>
          <a:xfrm>
            <a:off x="1069144" y="1815751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Our </a:t>
            </a:r>
            <a:r>
              <a:rPr lang="en-IN" sz="3600" dirty="0">
                <a:latin typeface="Poppins" panose="00000500000000000000" pitchFamily="2" charset="0"/>
                <a:cs typeface="Poppins" panose="00000500000000000000" pitchFamily="2" charset="0"/>
              </a:rPr>
              <a:t>team consists of veterans in the field of tech with decades of experience in building products related to </a:t>
            </a:r>
            <a:endParaRPr lang="en-IN" sz="3600" dirty="0" smtClean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Web Development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App Development</a:t>
            </a: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16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144" y="466186"/>
            <a:ext cx="10058400" cy="921434"/>
          </a:xfrm>
        </p:spPr>
        <p:txBody>
          <a:bodyPr/>
          <a:lstStyle/>
          <a:p>
            <a:r>
              <a:rPr lang="en-US" dirty="0" smtClean="0">
                <a:latin typeface="Poppins" panose="00000500000000000000" pitchFamily="2" charset="0"/>
                <a:cs typeface="Poppins" panose="00000500000000000000" pitchFamily="2" charset="0"/>
              </a:rPr>
              <a:t>We are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988" y="553987"/>
            <a:ext cx="2919556" cy="745831"/>
          </a:xfrm>
        </p:spPr>
      </p:pic>
      <p:sp>
        <p:nvSpPr>
          <p:cNvPr id="3" name="TextBox 2"/>
          <p:cNvSpPr txBox="1"/>
          <p:nvPr/>
        </p:nvSpPr>
        <p:spPr>
          <a:xfrm>
            <a:off x="1069144" y="1815751"/>
            <a:ext cx="1005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Embedded Systems,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Telecommunication,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Data communication,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Storage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Poppins" panose="00000500000000000000" pitchFamily="2" charset="0"/>
                <a:cs typeface="Poppins" panose="00000500000000000000" pitchFamily="2" charset="0"/>
              </a:rPr>
              <a:t>Automotive, Automation including AI/ML.</a:t>
            </a:r>
            <a:endParaRPr lang="en-IN" sz="3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5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7" y="2215097"/>
            <a:ext cx="10047602" cy="3715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 have Solution for facilities management, which can be game changer for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any business unit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who 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have multiple unit to </a:t>
            </a:r>
            <a:r>
              <a:rPr lang="en-US" sz="32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manage. Facility management software helps to run following units smoothly</a:t>
            </a:r>
            <a:r>
              <a:rPr lang="en-US" sz="32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. </a:t>
            </a:r>
            <a:endParaRPr lang="en-US" sz="32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</p:spTree>
    <p:extLst>
      <p:ext uri="{BB962C8B-B14F-4D97-AF65-F5344CB8AC3E}">
        <p14:creationId xmlns:p14="http://schemas.microsoft.com/office/powerpoint/2010/main" val="3164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947" y="286603"/>
            <a:ext cx="10624981" cy="1290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What Challenges do </a:t>
            </a:r>
            <a: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  <a:t>any </a:t>
            </a:r>
            <a:b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 smtClean="0">
                <a:latin typeface="Poppins" panose="00000500000000000000" pitchFamily="2" charset="0"/>
                <a:cs typeface="Poppins" panose="00000500000000000000" pitchFamily="2" charset="0"/>
              </a:rPr>
              <a:t>business manager face?</a:t>
            </a:r>
            <a:endParaRPr lang="en-IN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5947" y="2506645"/>
            <a:ext cx="104559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In any business unit Business Managers </a:t>
            </a:r>
            <a:r>
              <a:rPr lang="en-US" sz="4000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may face </a:t>
            </a:r>
            <a:r>
              <a:rPr lang="en-US" sz="4000" dirty="0" smtClean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following Challenges…</a:t>
            </a:r>
            <a:endParaRPr lang="en-US" sz="4000" dirty="0" smtClean="0">
              <a:solidFill>
                <a:srgbClr val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501" y="189341"/>
            <a:ext cx="2192397" cy="560071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811" y="4352777"/>
            <a:ext cx="1964483" cy="196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928</Words>
  <Application>Microsoft Office PowerPoint</Application>
  <PresentationFormat>Widescreen</PresentationFormat>
  <Paragraphs>151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Poppins</vt:lpstr>
      <vt:lpstr>Wingdings</vt:lpstr>
      <vt:lpstr>Retrospect</vt:lpstr>
      <vt:lpstr>Facility Management System</vt:lpstr>
      <vt:lpstr>INTRODUCTION    </vt:lpstr>
      <vt:lpstr>FEATURES </vt:lpstr>
      <vt:lpstr>AVAILABLE ON PLATFORM</vt:lpstr>
      <vt:lpstr>We are</vt:lpstr>
      <vt:lpstr>We are</vt:lpstr>
      <vt:lpstr>We are</vt:lpstr>
      <vt:lpstr>INTRODUCTION</vt:lpstr>
      <vt:lpstr>What Challenges do any  business manager face?</vt:lpstr>
      <vt:lpstr>What Challenges do any  business manager face?</vt:lpstr>
      <vt:lpstr>What Challenges do any  business manager face?</vt:lpstr>
      <vt:lpstr>What Challenges do any  business manager face?</vt:lpstr>
      <vt:lpstr>What Challenges do any  business manager face?</vt:lpstr>
      <vt:lpstr>What Challenges do any  business manager face?</vt:lpstr>
      <vt:lpstr>What Facility Management  System(FMS) do?</vt:lpstr>
      <vt:lpstr>What Facility Management  System(FMS) do?</vt:lpstr>
      <vt:lpstr>What Facility Management  System(FMS) do?</vt:lpstr>
      <vt:lpstr>How FMS can be Beneficial for a Community Builder?</vt:lpstr>
      <vt:lpstr>Stock &amp; Inventory  Management</vt:lpstr>
      <vt:lpstr>Asset Management</vt:lpstr>
      <vt:lpstr>Contract &amp; Compliance  Management</vt:lpstr>
      <vt:lpstr>Work Order Management</vt:lpstr>
      <vt:lpstr>Visitor Management</vt:lpstr>
      <vt:lpstr>Visitor Management</vt:lpstr>
      <vt:lpstr>Communication Management</vt:lpstr>
      <vt:lpstr>Daily Staff Management </vt:lpstr>
      <vt:lpstr>Helpdesk / Complaints  Management</vt:lpstr>
      <vt:lpstr>In-house &amp; Third Party Application Accessibility</vt:lpstr>
      <vt:lpstr>Health, Safety &amp; Trainings</vt:lpstr>
      <vt:lpstr>Blue Collar Recruitments</vt:lpstr>
      <vt:lpstr>Suggestions &amp; Feedback</vt:lpstr>
      <vt:lpstr>For more details reach us at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2023-05-22T07:31:00Z</dcterms:created>
  <dcterms:modified xsi:type="dcterms:W3CDTF">2023-12-13T07:04:46Z</dcterms:modified>
</cp:coreProperties>
</file>