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1" d="100"/>
          <a:sy n="81" d="100"/>
        </p:scale>
        <p:origin x="67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BBEE6F-B405-43ED-9EDC-98CE4EBC83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FA7D908-B390-4D8D-AAB0-C674EDC2B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E095A4-EE19-484C-8B46-6B4F6C16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D4E5CFB-BA91-4C2F-9F39-0EB6C1F2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B2F76B-ED35-4226-AAF9-86F9F66C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0007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A8DEB6-0A86-432A-9C67-77707D2B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EE774E-2593-4798-A9B9-920B0D1923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6F8E370-514B-49DB-98ED-A6C1F213A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3B7FE37-0A92-48F2-BF0C-79314DC92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EDF9C7-FF35-421B-A68E-470606FA9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7351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EB58F7A-2311-4ABF-B30B-30BF021470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E73AD05-CE45-4857-A26F-9077A389D1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9873A1-82D1-407A-A2AC-F0BD4A65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928010-742B-4681-891B-201150CF9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88D479-ECD6-421E-A75E-EE1236282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5732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CC1D18-98B8-4188-B70F-89B8AF186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103880B-CDEA-4043-8129-44450E80C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48B975-D5F5-4B3A-8D31-D21C5669D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E1DEE0-360B-4E0B-BB4C-6341D1ED6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14B795-797A-437A-925F-4EA8DA0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5527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E64C78-0B7A-4BA6-9C35-C4798F8B5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2A6712-8DC6-4B67-83BE-9A3A07804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04B7A7-D7C8-4482-996F-0534F3B96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139473-C4CB-49DF-8E95-DC7FEAF0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03173-A162-4397-8172-133B590FB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54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411ED5-C649-466C-9C4B-E6D1DD9EC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6AD1F-920D-445A-9EC9-6EF2A38643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4D1D444-508C-4BDB-A433-15552AD50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920A35-1179-412F-9B10-DFAEA13A8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A12CE26-DEAB-44E0-9CFC-C03318132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05159D9-2746-44BF-A174-EFA0950BB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815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40D8E0-6D71-453B-B216-55EEA3291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96FF84-789F-4C0D-B8D5-047B02065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0D05BA-8B98-46DD-B191-C3F1AFD4CF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81AC7F-610B-4ACE-B733-B373D09469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B00CE83-4375-40A2-B673-7F78602DF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371BD78-742F-430C-AA9C-B9F8B4BCC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29E466-959C-4E55-AEB6-3378DDCF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443C3-05D2-45DD-90A5-9BE7D21EC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61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89387-A650-4ABE-976A-7E7E7F452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5DEE7A7-2184-4E72-9F38-E0720FC65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E8474C-67B5-41A3-9348-44E78A652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6C629A-7B13-45E5-B122-EFE0716F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10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88FE142-12B8-4D22-A8EA-CEFEC584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4A356B7-CE1B-4635-A0B9-67D72262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AA05CE-A6A3-4C0A-A4E0-79F0847A4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5920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5608C7-A0E1-44E3-A7B1-A49741DF6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7CD968-3736-41B2-8B7F-BB1C82BD9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954D7E-2721-4071-8749-16433DB0D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1007E90-75DA-438F-9034-3A67F8B6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F0EBB1F-BA39-4297-808A-097806D5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BEF1856-611C-4A8C-AFA2-B0AD0B08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34826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7BD508-9D44-4590-80B0-EE0A5F80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3F4EB08-5444-4B09-A205-62C1DF9479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C72FE2-8748-4379-A853-632B8DE71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806333-017B-4393-8C24-C7B9EE57A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15057B-6025-4575-8FDD-3110AEF2A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C8B805-FCB4-41BA-84F6-AA2BEC3BC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8156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7CDCEBD-B6E0-44D0-8CBE-2E3F0C1F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42B681-F659-45A1-8E8C-B0BE3C39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607B1E-D34E-4577-883C-49AE83F1D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3E997-657D-4E7F-8B4A-29EF0445BC24}" type="datetimeFigureOut">
              <a:rPr kumimoji="1" lang="ja-JP" altLang="en-US" smtClean="0"/>
              <a:t>2024/5/7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CFEE6F-CA6B-48B8-934B-C955375C6A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63D264-D88D-40E4-8C39-466CE7A9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9A313-4C46-426D-B8F1-A4E9940E0BD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7467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A4D9D8C-766B-4CBB-AE22-989E024A876A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211315" y="1500422"/>
            <a:ext cx="4" cy="3766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7DE79C4-F679-4137-A912-FA5D628D6DD9}"/>
              </a:ext>
            </a:extLst>
          </p:cNvPr>
          <p:cNvSpPr txBox="1"/>
          <p:nvPr/>
        </p:nvSpPr>
        <p:spPr>
          <a:xfrm>
            <a:off x="1598577" y="362477"/>
            <a:ext cx="12254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>
                <a:latin typeface="M PLUS 1 Medium" pitchFamily="2" charset="-128"/>
                <a:ea typeface="M PLUS 1 Medium" pitchFamily="2" charset="-128"/>
              </a:rPr>
              <a:t>t</a:t>
            </a:r>
            <a:r>
              <a:rPr kumimoji="1" lang="en-US" altLang="ja-JP" dirty="0">
                <a:latin typeface="M PLUS 1 Medium" pitchFamily="2" charset="-128"/>
                <a:ea typeface="M PLUS 1 Medium" pitchFamily="2" charset="-128"/>
              </a:rPr>
              <a:t>urtle1.py</a:t>
            </a:r>
            <a:endParaRPr kumimoji="1" lang="ja-JP" altLang="en-US" dirty="0"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6" name="フローチャート: 端子 5">
            <a:extLst>
              <a:ext uri="{FF2B5EF4-FFF2-40B4-BE49-F238E27FC236}">
                <a16:creationId xmlns:a16="http://schemas.microsoft.com/office/drawing/2014/main" id="{7B7EFD12-B751-4502-807E-53EB1DADB271}"/>
              </a:ext>
            </a:extLst>
          </p:cNvPr>
          <p:cNvSpPr/>
          <p:nvPr/>
        </p:nvSpPr>
        <p:spPr>
          <a:xfrm>
            <a:off x="1428894" y="984022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始め</a:t>
            </a:r>
          </a:p>
        </p:txBody>
      </p:sp>
      <p:sp>
        <p:nvSpPr>
          <p:cNvPr id="7" name="フローチャート: 端子 6">
            <a:extLst>
              <a:ext uri="{FF2B5EF4-FFF2-40B4-BE49-F238E27FC236}">
                <a16:creationId xmlns:a16="http://schemas.microsoft.com/office/drawing/2014/main" id="{7EC0650A-BB7F-4E38-B9D5-52BCB0AD36F2}"/>
              </a:ext>
            </a:extLst>
          </p:cNvPr>
          <p:cNvSpPr/>
          <p:nvPr/>
        </p:nvSpPr>
        <p:spPr>
          <a:xfrm>
            <a:off x="1428890" y="5267381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終わり</a:t>
            </a:r>
            <a:endParaRPr kumimoji="1" lang="ja-JP" altLang="en-US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56363C4C-5D23-427C-B81B-66A75C6391F1}"/>
              </a:ext>
            </a:extLst>
          </p:cNvPr>
          <p:cNvSpPr/>
          <p:nvPr/>
        </p:nvSpPr>
        <p:spPr>
          <a:xfrm>
            <a:off x="1301630" y="1883624"/>
            <a:ext cx="1819373" cy="74471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`turtle`</a:t>
            </a:r>
            <a:r>
              <a:rPr lang="ja-JP" altLang="en-US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のインポート</a:t>
            </a:r>
            <a:endParaRPr kumimoji="1" lang="ja-JP" altLang="en-US" sz="12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B9FE2DD3-D9D1-4A4E-912A-CCF6665B84F5}"/>
              </a:ext>
            </a:extLst>
          </p:cNvPr>
          <p:cNvSpPr/>
          <p:nvPr/>
        </p:nvSpPr>
        <p:spPr>
          <a:xfrm>
            <a:off x="1301630" y="3011543"/>
            <a:ext cx="1819373" cy="74471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カメの表示</a:t>
            </a:r>
            <a:endParaRPr kumimoji="1" lang="ja-JP" altLang="en-US" sz="14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5768C842-94E4-4A1C-958C-978B29B45F35}"/>
              </a:ext>
            </a:extLst>
          </p:cNvPr>
          <p:cNvSpPr/>
          <p:nvPr/>
        </p:nvSpPr>
        <p:spPr>
          <a:xfrm>
            <a:off x="1301629" y="4139462"/>
            <a:ext cx="1819373" cy="74471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前に</a:t>
            </a:r>
            <a:r>
              <a:rPr lang="en-US" altLang="ja-JP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100</a:t>
            </a:r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進む</a:t>
            </a:r>
            <a:endParaRPr kumimoji="1" lang="ja-JP" altLang="en-US" sz="14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17154D55-7BDC-47C6-878C-35C7F577C061}"/>
              </a:ext>
            </a:extLst>
          </p:cNvPr>
          <p:cNvSpPr/>
          <p:nvPr/>
        </p:nvSpPr>
        <p:spPr>
          <a:xfrm>
            <a:off x="1614996" y="6128327"/>
            <a:ext cx="1192643" cy="367194"/>
          </a:xfrm>
          <a:prstGeom prst="flowChartProcess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順次構造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CF58088-4409-4166-9B6B-541955EBAB42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 flipH="1">
            <a:off x="10290197" y="1500423"/>
            <a:ext cx="4" cy="3766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CA5584-3FBC-485B-B707-2AA9AEA5EE8B}"/>
              </a:ext>
            </a:extLst>
          </p:cNvPr>
          <p:cNvSpPr txBox="1"/>
          <p:nvPr/>
        </p:nvSpPr>
        <p:spPr>
          <a:xfrm>
            <a:off x="9677459" y="362478"/>
            <a:ext cx="12254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ja-JP" dirty="0">
                <a:latin typeface="M PLUS 1 Medium" pitchFamily="2" charset="-128"/>
                <a:ea typeface="M PLUS 1 Medium" pitchFamily="2" charset="-128"/>
              </a:rPr>
              <a:t>t</a:t>
            </a:r>
            <a:r>
              <a:rPr kumimoji="1" lang="en-US" altLang="ja-JP" dirty="0">
                <a:latin typeface="M PLUS 1 Medium" pitchFamily="2" charset="-128"/>
                <a:ea typeface="M PLUS 1 Medium" pitchFamily="2" charset="-128"/>
              </a:rPr>
              <a:t>urtle2.py</a:t>
            </a:r>
            <a:endParaRPr kumimoji="1" lang="ja-JP" altLang="en-US" dirty="0"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17" name="フローチャート: 端子 16">
            <a:extLst>
              <a:ext uri="{FF2B5EF4-FFF2-40B4-BE49-F238E27FC236}">
                <a16:creationId xmlns:a16="http://schemas.microsoft.com/office/drawing/2014/main" id="{59E45CD5-8708-476A-82E7-DC4F8F56E58C}"/>
              </a:ext>
            </a:extLst>
          </p:cNvPr>
          <p:cNvSpPr/>
          <p:nvPr/>
        </p:nvSpPr>
        <p:spPr>
          <a:xfrm>
            <a:off x="9507776" y="984023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始め</a:t>
            </a:r>
          </a:p>
        </p:txBody>
      </p:sp>
      <p:sp>
        <p:nvSpPr>
          <p:cNvPr id="18" name="フローチャート: 端子 17">
            <a:extLst>
              <a:ext uri="{FF2B5EF4-FFF2-40B4-BE49-F238E27FC236}">
                <a16:creationId xmlns:a16="http://schemas.microsoft.com/office/drawing/2014/main" id="{ED4D3EF2-686D-4FE4-B50A-AACC39D75E3A}"/>
              </a:ext>
            </a:extLst>
          </p:cNvPr>
          <p:cNvSpPr/>
          <p:nvPr/>
        </p:nvSpPr>
        <p:spPr>
          <a:xfrm>
            <a:off x="9507772" y="5267382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終わり</a:t>
            </a:r>
            <a:endParaRPr kumimoji="1" lang="ja-JP" altLang="en-US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19" name="フローチャート: 処理 18">
            <a:extLst>
              <a:ext uri="{FF2B5EF4-FFF2-40B4-BE49-F238E27FC236}">
                <a16:creationId xmlns:a16="http://schemas.microsoft.com/office/drawing/2014/main" id="{BBD5567D-60B3-4C1C-8AEB-A9E4974B6A1A}"/>
              </a:ext>
            </a:extLst>
          </p:cNvPr>
          <p:cNvSpPr/>
          <p:nvPr/>
        </p:nvSpPr>
        <p:spPr>
          <a:xfrm>
            <a:off x="9380507" y="1666885"/>
            <a:ext cx="1819373" cy="417457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`turtle`</a:t>
            </a:r>
            <a:r>
              <a:rPr lang="ja-JP" altLang="en-US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のインポート</a:t>
            </a:r>
            <a:endParaRPr kumimoji="1" lang="ja-JP" altLang="en-US" sz="12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CB570FAA-E931-4A07-9E92-1067B7E7F980}"/>
              </a:ext>
            </a:extLst>
          </p:cNvPr>
          <p:cNvSpPr/>
          <p:nvPr/>
        </p:nvSpPr>
        <p:spPr>
          <a:xfrm>
            <a:off x="9380506" y="2250804"/>
            <a:ext cx="1819373" cy="41745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カメの表示</a:t>
            </a:r>
            <a:endParaRPr kumimoji="1" lang="ja-JP" altLang="en-US" sz="14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AF6D2721-8C88-41E6-BA14-58E872407F09}"/>
              </a:ext>
            </a:extLst>
          </p:cNvPr>
          <p:cNvSpPr/>
          <p:nvPr/>
        </p:nvSpPr>
        <p:spPr>
          <a:xfrm>
            <a:off x="9380505" y="3470727"/>
            <a:ext cx="1819373" cy="41745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前に</a:t>
            </a:r>
            <a:r>
              <a:rPr lang="en-US" altLang="ja-JP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100</a:t>
            </a:r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進む</a:t>
            </a:r>
            <a:endParaRPr kumimoji="1" lang="ja-JP" altLang="en-US" sz="14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CD347084-61BC-4207-8816-1C28EF3A8090}"/>
              </a:ext>
            </a:extLst>
          </p:cNvPr>
          <p:cNvSpPr/>
          <p:nvPr/>
        </p:nvSpPr>
        <p:spPr>
          <a:xfrm>
            <a:off x="9600824" y="6128328"/>
            <a:ext cx="1378743" cy="367194"/>
          </a:xfrm>
          <a:prstGeom prst="flowChartProcess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繰り返し構造</a:t>
            </a:r>
          </a:p>
        </p:txBody>
      </p:sp>
      <p:sp>
        <p:nvSpPr>
          <p:cNvPr id="23" name="フローチャート: 処理 22">
            <a:extLst>
              <a:ext uri="{FF2B5EF4-FFF2-40B4-BE49-F238E27FC236}">
                <a16:creationId xmlns:a16="http://schemas.microsoft.com/office/drawing/2014/main" id="{677E2E04-38B4-4548-B0B1-40825C6F0805}"/>
              </a:ext>
            </a:extLst>
          </p:cNvPr>
          <p:cNvSpPr/>
          <p:nvPr/>
        </p:nvSpPr>
        <p:spPr>
          <a:xfrm>
            <a:off x="9380504" y="4035580"/>
            <a:ext cx="1819373" cy="417456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左に</a:t>
            </a:r>
            <a:r>
              <a:rPr kumimoji="1" lang="en-US" altLang="ja-JP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90</a:t>
            </a:r>
            <a:r>
              <a:rPr kumimoji="1"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度曲がる</a:t>
            </a:r>
          </a:p>
        </p:txBody>
      </p:sp>
      <p:sp>
        <p:nvSpPr>
          <p:cNvPr id="24" name="四角形: 上の 2 つの角を切り取る 23">
            <a:extLst>
              <a:ext uri="{FF2B5EF4-FFF2-40B4-BE49-F238E27FC236}">
                <a16:creationId xmlns:a16="http://schemas.microsoft.com/office/drawing/2014/main" id="{47BB937D-5CF2-4B62-97B2-7E7B13BDE2B8}"/>
              </a:ext>
            </a:extLst>
          </p:cNvPr>
          <p:cNvSpPr/>
          <p:nvPr/>
        </p:nvSpPr>
        <p:spPr>
          <a:xfrm>
            <a:off x="9493908" y="2987430"/>
            <a:ext cx="1592568" cy="335900"/>
          </a:xfrm>
          <a:prstGeom prst="snip2Same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f</a:t>
            </a:r>
            <a:r>
              <a:rPr kumimoji="1"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or </a:t>
            </a:r>
            <a:r>
              <a:rPr kumimoji="1" lang="en-US" altLang="ja-JP" sz="1200" dirty="0" err="1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i</a:t>
            </a:r>
            <a:r>
              <a:rPr kumimoji="1"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 in range(4)</a:t>
            </a:r>
            <a:endParaRPr kumimoji="1" lang="ja-JP" altLang="en-US" sz="12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25" name="四角形: 上の 2 つの角を切り取る 24">
            <a:extLst>
              <a:ext uri="{FF2B5EF4-FFF2-40B4-BE49-F238E27FC236}">
                <a16:creationId xmlns:a16="http://schemas.microsoft.com/office/drawing/2014/main" id="{9F56F398-3385-4443-81D4-173E3764F992}"/>
              </a:ext>
            </a:extLst>
          </p:cNvPr>
          <p:cNvSpPr/>
          <p:nvPr/>
        </p:nvSpPr>
        <p:spPr>
          <a:xfrm>
            <a:off x="9507772" y="4600433"/>
            <a:ext cx="1592568" cy="335900"/>
          </a:xfrm>
          <a:prstGeom prst="snip2SameRect">
            <a:avLst>
              <a:gd name="adj1" fmla="val 0"/>
              <a:gd name="adj2" fmla="val 16428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i</a:t>
            </a:r>
            <a:endParaRPr kumimoji="1" lang="ja-JP" altLang="en-US" sz="12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F9078A3-0667-495E-9D4C-A1738508E9B9}"/>
              </a:ext>
            </a:extLst>
          </p:cNvPr>
          <p:cNvCxnSpPr>
            <a:stCxn id="24" idx="2"/>
            <a:endCxn id="25" idx="2"/>
          </p:cNvCxnSpPr>
          <p:nvPr/>
        </p:nvCxnSpPr>
        <p:spPr>
          <a:xfrm rot="10800000" flipH="1" flipV="1">
            <a:off x="9493908" y="3155379"/>
            <a:ext cx="13864" cy="1613003"/>
          </a:xfrm>
          <a:prstGeom prst="bentConnector3">
            <a:avLst>
              <a:gd name="adj1" fmla="val -3008771"/>
            </a:avLst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23030DFD-D808-43F9-BA74-DC1B09026E3E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6091226" y="1500422"/>
            <a:ext cx="4" cy="376695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EF625825-AEB3-4D4C-BB5E-7975E34866F0}"/>
              </a:ext>
            </a:extLst>
          </p:cNvPr>
          <p:cNvSpPr txBox="1"/>
          <p:nvPr/>
        </p:nvSpPr>
        <p:spPr>
          <a:xfrm>
            <a:off x="5478488" y="362477"/>
            <a:ext cx="122548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kumimoji="1" lang="en-US" altLang="ja-JP" dirty="0">
                <a:latin typeface="M PLUS 1 Medium" pitchFamily="2" charset="-128"/>
                <a:ea typeface="M PLUS 1 Medium" pitchFamily="2" charset="-128"/>
              </a:rPr>
              <a:t>ver9.py</a:t>
            </a:r>
            <a:endParaRPr kumimoji="1" lang="ja-JP" altLang="en-US" dirty="0"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37" name="フローチャート: 端子 36">
            <a:extLst>
              <a:ext uri="{FF2B5EF4-FFF2-40B4-BE49-F238E27FC236}">
                <a16:creationId xmlns:a16="http://schemas.microsoft.com/office/drawing/2014/main" id="{B170A966-6CBA-4D26-86DE-F8A7F54CF18A}"/>
              </a:ext>
            </a:extLst>
          </p:cNvPr>
          <p:cNvSpPr/>
          <p:nvPr/>
        </p:nvSpPr>
        <p:spPr>
          <a:xfrm>
            <a:off x="5308805" y="984022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始め</a:t>
            </a:r>
          </a:p>
        </p:txBody>
      </p:sp>
      <p:sp>
        <p:nvSpPr>
          <p:cNvPr id="38" name="フローチャート: 端子 37">
            <a:extLst>
              <a:ext uri="{FF2B5EF4-FFF2-40B4-BE49-F238E27FC236}">
                <a16:creationId xmlns:a16="http://schemas.microsoft.com/office/drawing/2014/main" id="{27A2ADA7-6FF4-4099-B49A-2FA1DB2870A8}"/>
              </a:ext>
            </a:extLst>
          </p:cNvPr>
          <p:cNvSpPr/>
          <p:nvPr/>
        </p:nvSpPr>
        <p:spPr>
          <a:xfrm>
            <a:off x="5308801" y="5267381"/>
            <a:ext cx="1564849" cy="516400"/>
          </a:xfrm>
          <a:prstGeom prst="flowChartTerminator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終わり</a:t>
            </a:r>
            <a:endParaRPr kumimoji="1" lang="ja-JP" altLang="en-US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39" name="フローチャート: 処理 38">
            <a:extLst>
              <a:ext uri="{FF2B5EF4-FFF2-40B4-BE49-F238E27FC236}">
                <a16:creationId xmlns:a16="http://schemas.microsoft.com/office/drawing/2014/main" id="{C641EEC5-1708-407E-860C-13A837423506}"/>
              </a:ext>
            </a:extLst>
          </p:cNvPr>
          <p:cNvSpPr/>
          <p:nvPr/>
        </p:nvSpPr>
        <p:spPr>
          <a:xfrm>
            <a:off x="5181538" y="1717162"/>
            <a:ext cx="1819373" cy="3671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b = “</a:t>
            </a:r>
            <a:r>
              <a:rPr lang="ja-JP" altLang="en-US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こんにちは</a:t>
            </a:r>
            <a:r>
              <a:rPr lang="en-US" altLang="ja-JP" sz="12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”</a:t>
            </a:r>
            <a:endParaRPr kumimoji="1" lang="ja-JP" altLang="en-US" sz="12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93143A86-875F-435A-9136-96909A8F1362}"/>
              </a:ext>
            </a:extLst>
          </p:cNvPr>
          <p:cNvSpPr/>
          <p:nvPr/>
        </p:nvSpPr>
        <p:spPr>
          <a:xfrm>
            <a:off x="5494907" y="6128327"/>
            <a:ext cx="1192643" cy="367194"/>
          </a:xfrm>
          <a:prstGeom prst="flowChartProcess">
            <a:avLst/>
          </a:prstGeom>
          <a:solidFill>
            <a:srgbClr val="FFFF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選択</a:t>
            </a:r>
            <a:r>
              <a:rPr kumimoji="1" lang="ja-JP" altLang="en-US" sz="14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構造</a:t>
            </a:r>
          </a:p>
        </p:txBody>
      </p:sp>
      <p:sp>
        <p:nvSpPr>
          <p:cNvPr id="43" name="フローチャート: 処理 42">
            <a:extLst>
              <a:ext uri="{FF2B5EF4-FFF2-40B4-BE49-F238E27FC236}">
                <a16:creationId xmlns:a16="http://schemas.microsoft.com/office/drawing/2014/main" id="{26D610A3-0F6F-402B-959D-E5A329B59277}"/>
              </a:ext>
            </a:extLst>
          </p:cNvPr>
          <p:cNvSpPr/>
          <p:nvPr/>
        </p:nvSpPr>
        <p:spPr>
          <a:xfrm>
            <a:off x="5181536" y="3414474"/>
            <a:ext cx="1819373" cy="3671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print(“</a:t>
            </a:r>
            <a:r>
              <a:rPr kumimoji="1" lang="ja-JP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 </a:t>
            </a:r>
            <a:r>
              <a:rPr kumimoji="1" lang="en-US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int(b)</a:t>
            </a:r>
            <a:r>
              <a:rPr kumimoji="1" lang="ja-JP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 </a:t>
            </a:r>
            <a:r>
              <a:rPr kumimoji="1" lang="en-US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+</a:t>
            </a:r>
            <a:r>
              <a:rPr kumimoji="1" lang="ja-JP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 </a:t>
            </a:r>
            <a:r>
              <a:rPr kumimoji="1" lang="en-US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23</a:t>
            </a:r>
            <a:r>
              <a:rPr kumimoji="1" lang="ja-JP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 </a:t>
            </a:r>
            <a:r>
              <a:rPr kumimoji="1" lang="en-US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”)</a:t>
            </a:r>
            <a:endParaRPr lang="ja-JP" altLang="ja-JP" sz="1100" dirty="0">
              <a:effectLst/>
            </a:endParaRPr>
          </a:p>
        </p:txBody>
      </p:sp>
      <p:sp>
        <p:nvSpPr>
          <p:cNvPr id="3" name="フローチャート: 判断 2">
            <a:extLst>
              <a:ext uri="{FF2B5EF4-FFF2-40B4-BE49-F238E27FC236}">
                <a16:creationId xmlns:a16="http://schemas.microsoft.com/office/drawing/2014/main" id="{52B8729F-FBCD-453F-8AFD-62484E6AC31F}"/>
              </a:ext>
            </a:extLst>
          </p:cNvPr>
          <p:cNvSpPr/>
          <p:nvPr/>
        </p:nvSpPr>
        <p:spPr>
          <a:xfrm>
            <a:off x="5005932" y="2350722"/>
            <a:ext cx="2170579" cy="744718"/>
          </a:xfrm>
          <a:prstGeom prst="flowChartDecision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もし </a:t>
            </a:r>
            <a:r>
              <a:rPr kumimoji="1" lang="en-US" altLang="ja-JP" sz="11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b</a:t>
            </a:r>
            <a:r>
              <a:rPr kumimoji="1" lang="ja-JP" altLang="en-US" sz="1100" dirty="0">
                <a:solidFill>
                  <a:schemeClr val="tx1"/>
                </a:solidFill>
                <a:latin typeface="M PLUS 1 Medium" pitchFamily="2" charset="-128"/>
                <a:ea typeface="M PLUS 1 Medium" pitchFamily="2" charset="-128"/>
              </a:rPr>
              <a:t> が数値だったら</a:t>
            </a:r>
          </a:p>
        </p:txBody>
      </p:sp>
      <p:sp>
        <p:nvSpPr>
          <p:cNvPr id="44" name="フローチャート: 処理 43">
            <a:extLst>
              <a:ext uri="{FF2B5EF4-FFF2-40B4-BE49-F238E27FC236}">
                <a16:creationId xmlns:a16="http://schemas.microsoft.com/office/drawing/2014/main" id="{4EACD5FB-1588-4884-9D98-3C27444F0A32}"/>
              </a:ext>
            </a:extLst>
          </p:cNvPr>
          <p:cNvSpPr/>
          <p:nvPr/>
        </p:nvSpPr>
        <p:spPr>
          <a:xfrm>
            <a:off x="6651450" y="3973747"/>
            <a:ext cx="1819373" cy="367180"/>
          </a:xfrm>
          <a:prstGeom prst="flowChartProcess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print(“</a:t>
            </a:r>
            <a:r>
              <a:rPr kumimoji="1" lang="ja-JP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数値じゃないよ</a:t>
            </a:r>
            <a:r>
              <a:rPr kumimoji="1" lang="en-US" altLang="ja-JP" sz="1100" kern="1200" dirty="0">
                <a:solidFill>
                  <a:srgbClr val="000000"/>
                </a:solidFill>
                <a:effectLst/>
                <a:latin typeface="M PLUS 1 Medium" pitchFamily="2" charset="-128"/>
                <a:ea typeface="M PLUS 1 Medium" pitchFamily="2" charset="-128"/>
                <a:cs typeface="+mn-cs"/>
              </a:rPr>
              <a:t>”)</a:t>
            </a:r>
            <a:endParaRPr kumimoji="1" lang="ja-JP" altLang="en-US" sz="1100" dirty="0">
              <a:solidFill>
                <a:schemeClr val="tx1"/>
              </a:solidFill>
              <a:latin typeface="M PLUS 1 Medium" pitchFamily="2" charset="-128"/>
              <a:ea typeface="M PLUS 1 Medium" pitchFamily="2" charset="-128"/>
            </a:endParaRPr>
          </a:p>
        </p:txBody>
      </p: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666B2A3F-E8D9-47A1-A529-BEDC527DCBE8}"/>
              </a:ext>
            </a:extLst>
          </p:cNvPr>
          <p:cNvCxnSpPr>
            <a:stCxn id="3" idx="3"/>
            <a:endCxn id="44" idx="0"/>
          </p:cNvCxnSpPr>
          <p:nvPr/>
        </p:nvCxnSpPr>
        <p:spPr>
          <a:xfrm>
            <a:off x="7176511" y="2723081"/>
            <a:ext cx="384626" cy="1250666"/>
          </a:xfrm>
          <a:prstGeom prst="bent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EC667577-B2F5-4CB2-B73A-B939CDDF20AD}"/>
              </a:ext>
            </a:extLst>
          </p:cNvPr>
          <p:cNvSpPr txBox="1"/>
          <p:nvPr/>
        </p:nvSpPr>
        <p:spPr>
          <a:xfrm>
            <a:off x="7163031" y="244519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M PLUS 1 Medium" pitchFamily="2" charset="-128"/>
                <a:ea typeface="M PLUS 1 Medium" pitchFamily="2" charset="-128"/>
              </a:rPr>
              <a:t>No</a:t>
            </a:r>
            <a:endParaRPr kumimoji="1" lang="ja-JP" altLang="en-US" sz="1200" dirty="0">
              <a:latin typeface="M PLUS 1 Medium" pitchFamily="2" charset="-128"/>
              <a:ea typeface="M PLUS 1 Medium" pitchFamily="2" charset="-128"/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84F1B4BD-D91E-40B5-A186-EE34EF9FB34F}"/>
              </a:ext>
            </a:extLst>
          </p:cNvPr>
          <p:cNvSpPr txBox="1"/>
          <p:nvPr/>
        </p:nvSpPr>
        <p:spPr>
          <a:xfrm>
            <a:off x="5602588" y="3095440"/>
            <a:ext cx="4539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M PLUS 1 Medium" pitchFamily="2" charset="-128"/>
                <a:ea typeface="M PLUS 1 Medium" pitchFamily="2" charset="-128"/>
              </a:rPr>
              <a:t>Yes</a:t>
            </a:r>
            <a:endParaRPr kumimoji="1" lang="ja-JP" altLang="en-US" sz="1200" dirty="0">
              <a:latin typeface="M PLUS 1 Medium" pitchFamily="2" charset="-128"/>
              <a:ea typeface="M PLUS 1 Medium" pitchFamily="2" charset="-128"/>
            </a:endParaRPr>
          </a:p>
        </p:txBody>
      </p:sp>
      <p:cxnSp>
        <p:nvCxnSpPr>
          <p:cNvPr id="55" name="コネクタ: カギ線 54">
            <a:extLst>
              <a:ext uri="{FF2B5EF4-FFF2-40B4-BE49-F238E27FC236}">
                <a16:creationId xmlns:a16="http://schemas.microsoft.com/office/drawing/2014/main" id="{62642DC8-EEDC-45AE-970F-DE3373EE06A9}"/>
              </a:ext>
            </a:extLst>
          </p:cNvPr>
          <p:cNvCxnSpPr>
            <a:stCxn id="44" idx="2"/>
          </p:cNvCxnSpPr>
          <p:nvPr/>
        </p:nvCxnSpPr>
        <p:spPr>
          <a:xfrm rot="5400000">
            <a:off x="6651120" y="3785808"/>
            <a:ext cx="354898" cy="1465137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321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87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 PLUS 1 Medium</vt:lpstr>
      <vt:lpstr>游ゴシック</vt:lpstr>
      <vt:lpstr>游ゴシック Light</vt:lpstr>
      <vt:lpstr>Arial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鳥居　気芯</dc:creator>
  <cp:lastModifiedBy>鳥居　気芯</cp:lastModifiedBy>
  <cp:revision>6</cp:revision>
  <dcterms:created xsi:type="dcterms:W3CDTF">2024-04-23T00:50:17Z</dcterms:created>
  <dcterms:modified xsi:type="dcterms:W3CDTF">2024-05-07T00:57:01Z</dcterms:modified>
</cp:coreProperties>
</file>