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8B548F5-C81A-4B6A-91DB-E417DB9C4C7C}">
  <a:tblStyle styleId="{F8B548F5-C81A-4B6A-91DB-E417DB9C4C7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Merriweather-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f329c724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f329c724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f329c724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f329c724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f329c724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f329c724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f329c724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f329c724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f329c724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f329c724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f3306d924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f3306d924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f3306d924_3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f3306d924_3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f3306d92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f3306d92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7f329c724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7f329c724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7f329c724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f329c724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f329c724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f329c724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f329c724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f329c724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f329c7244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f329c7244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f329c7244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f329c7244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f329c724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f329c724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f329c724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f329c724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hibernate.org/" TargetMode="External"/><Relationship Id="rId4" Type="http://schemas.openxmlformats.org/officeDocument/2006/relationships/hyperlink" Target="https://www.tutorialspoint.com/hibernate/index.htm" TargetMode="External"/><Relationship Id="rId9" Type="http://schemas.openxmlformats.org/officeDocument/2006/relationships/image" Target="../media/image3.png"/><Relationship Id="rId5" Type="http://schemas.openxmlformats.org/officeDocument/2006/relationships/hyperlink" Target="https://examples.javacodegeeks.com/enterprise-java/hibernate" TargetMode="External"/><Relationship Id="rId6" Type="http://schemas.openxmlformats.org/officeDocument/2006/relationships/hyperlink" Target="https://www.javaguides.net/" TargetMode="External"/><Relationship Id="rId7" Type="http://schemas.openxmlformats.org/officeDocument/2006/relationships/hyperlink" Target="https://www.a2hosting.com/kb/developer-corner/mysql/connect-to-mysql-from-the-command-line" TargetMode="External"/><Relationship Id="rId8" Type="http://schemas.openxmlformats.org/officeDocument/2006/relationships/hyperlink" Target="https://www.youtube.com/redirect?v=gMX47k_O_5o&amp;event=video_description&amp;q=http%3A%2F%2Fwww.gontu.org&amp;redir_token=iNtvRM7veAr5qScr0Zd2tV3RPz18MTU4NDY0MDI5MkAxNTg0NTUzODky"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868500" y="790825"/>
            <a:ext cx="6485301" cy="1002675"/>
          </a:xfrm>
          <a:prstGeom prst="rect">
            <a:avLst/>
          </a:prstGeom>
          <a:noFill/>
          <a:ln>
            <a:noFill/>
          </a:ln>
        </p:spPr>
      </p:pic>
      <p:pic>
        <p:nvPicPr>
          <p:cNvPr id="55" name="Google Shape;55;p13"/>
          <p:cNvPicPr preferRelativeResize="0"/>
          <p:nvPr/>
        </p:nvPicPr>
        <p:blipFill>
          <a:blip r:embed="rId4">
            <a:alphaModFix/>
          </a:blip>
          <a:stretch>
            <a:fillRect/>
          </a:stretch>
        </p:blipFill>
        <p:spPr>
          <a:xfrm>
            <a:off x="152400" y="2261250"/>
            <a:ext cx="8377301" cy="40525"/>
          </a:xfrm>
          <a:prstGeom prst="rect">
            <a:avLst/>
          </a:prstGeom>
          <a:noFill/>
          <a:ln>
            <a:noFill/>
          </a:ln>
        </p:spPr>
      </p:pic>
      <p:sp>
        <p:nvSpPr>
          <p:cNvPr id="56" name="Google Shape;56;p13"/>
          <p:cNvSpPr txBox="1"/>
          <p:nvPr/>
        </p:nvSpPr>
        <p:spPr>
          <a:xfrm>
            <a:off x="2640800" y="1604550"/>
            <a:ext cx="5542800" cy="50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400">
                <a:solidFill>
                  <a:srgbClr val="783F04"/>
                </a:solidFill>
                <a:latin typeface="Merriweather"/>
                <a:ea typeface="Merriweather"/>
                <a:cs typeface="Merriweather"/>
                <a:sym typeface="Merriweather"/>
              </a:rPr>
              <a:t>Java </a:t>
            </a:r>
            <a:r>
              <a:rPr b="1" lang="en" sz="2400">
                <a:solidFill>
                  <a:srgbClr val="783F04"/>
                </a:solidFill>
                <a:latin typeface="Merriweather"/>
                <a:ea typeface="Merriweather"/>
                <a:cs typeface="Merriweather"/>
                <a:sym typeface="Merriweather"/>
              </a:rPr>
              <a:t>Persistence</a:t>
            </a:r>
            <a:r>
              <a:rPr b="1" lang="en" sz="2400">
                <a:solidFill>
                  <a:srgbClr val="783F04"/>
                </a:solidFill>
                <a:latin typeface="Merriweather"/>
                <a:ea typeface="Merriweather"/>
                <a:cs typeface="Merriweather"/>
                <a:sym typeface="Merriweather"/>
              </a:rPr>
              <a:t> Framework</a:t>
            </a:r>
            <a:endParaRPr b="1" sz="2400">
              <a:solidFill>
                <a:srgbClr val="783F04"/>
              </a:solidFill>
              <a:latin typeface="Merriweather"/>
              <a:ea typeface="Merriweather"/>
              <a:cs typeface="Merriweather"/>
              <a:sym typeface="Merriweather"/>
            </a:endParaRPr>
          </a:p>
        </p:txBody>
      </p:sp>
      <p:pic>
        <p:nvPicPr>
          <p:cNvPr id="57" name="Google Shape;57;p13"/>
          <p:cNvPicPr preferRelativeResize="0"/>
          <p:nvPr/>
        </p:nvPicPr>
        <p:blipFill>
          <a:blip r:embed="rId5">
            <a:alphaModFix/>
          </a:blip>
          <a:stretch>
            <a:fillRect/>
          </a:stretch>
        </p:blipFill>
        <p:spPr>
          <a:xfrm>
            <a:off x="2715575" y="4655125"/>
            <a:ext cx="6355080" cy="438912"/>
          </a:xfrm>
          <a:prstGeom prst="rect">
            <a:avLst/>
          </a:prstGeom>
          <a:noFill/>
          <a:ln>
            <a:noFill/>
          </a:ln>
        </p:spPr>
      </p:pic>
      <p:sp>
        <p:nvSpPr>
          <p:cNvPr id="58" name="Google Shape;58;p13"/>
          <p:cNvSpPr txBox="1"/>
          <p:nvPr/>
        </p:nvSpPr>
        <p:spPr>
          <a:xfrm>
            <a:off x="677850" y="2492525"/>
            <a:ext cx="4363800" cy="216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650" u="sng">
                <a:solidFill>
                  <a:srgbClr val="660000"/>
                </a:solidFill>
                <a:highlight>
                  <a:srgbClr val="FFFFFF"/>
                </a:highlight>
                <a:latin typeface="Merriweather"/>
                <a:ea typeface="Merriweather"/>
                <a:cs typeface="Merriweather"/>
                <a:sym typeface="Merriweather"/>
              </a:rPr>
              <a:t>Presented By-</a:t>
            </a:r>
            <a:endParaRPr b="1" sz="1650" u="sng">
              <a:solidFill>
                <a:srgbClr val="660000"/>
              </a:solidFill>
              <a:highlight>
                <a:srgbClr val="FFFFFF"/>
              </a:highlight>
              <a:latin typeface="Merriweather"/>
              <a:ea typeface="Merriweather"/>
              <a:cs typeface="Merriweather"/>
              <a:sym typeface="Merriweather"/>
            </a:endParaRPr>
          </a:p>
          <a:p>
            <a:pPr indent="0" lvl="0" marL="0" marR="0" rtl="0" algn="l">
              <a:lnSpc>
                <a:spcPct val="100000"/>
              </a:lnSpc>
              <a:spcBef>
                <a:spcPts val="0"/>
              </a:spcBef>
              <a:spcAft>
                <a:spcPts val="0"/>
              </a:spcAft>
              <a:buNone/>
            </a:pPr>
            <a:r>
              <a:t/>
            </a:r>
            <a:endParaRPr b="1" sz="1650" u="sng">
              <a:solidFill>
                <a:srgbClr val="660000"/>
              </a:solidFill>
              <a:highlight>
                <a:srgbClr val="FFFFFF"/>
              </a:highlight>
              <a:latin typeface="Merriweather"/>
              <a:ea typeface="Merriweather"/>
              <a:cs typeface="Merriweather"/>
              <a:sym typeface="Merriweather"/>
            </a:endParaRPr>
          </a:p>
          <a:p>
            <a:pPr indent="-333375" lvl="0" marL="457200" marR="0" rtl="0" algn="l">
              <a:lnSpc>
                <a:spcPct val="100000"/>
              </a:lnSpc>
              <a:spcBef>
                <a:spcPts val="0"/>
              </a:spcBef>
              <a:spcAft>
                <a:spcPts val="0"/>
              </a:spcAft>
              <a:buClr>
                <a:srgbClr val="1D1C1D"/>
              </a:buClr>
              <a:buSzPts val="1650"/>
              <a:buChar char="❖"/>
            </a:pPr>
            <a:r>
              <a:rPr b="1" lang="en" sz="1650">
                <a:solidFill>
                  <a:srgbClr val="1D1C1D"/>
                </a:solidFill>
                <a:highlight>
                  <a:srgbClr val="FFFFFF"/>
                </a:highlight>
              </a:rPr>
              <a:t>Riaz Ali</a:t>
            </a:r>
            <a:endParaRPr b="1" sz="1650">
              <a:solidFill>
                <a:srgbClr val="1D1C1D"/>
              </a:solidFill>
              <a:highlight>
                <a:srgbClr val="FFFFFF"/>
              </a:highlight>
            </a:endParaRPr>
          </a:p>
          <a:p>
            <a:pPr indent="-333375" lvl="0" marL="457200" marR="0" rtl="0" algn="l">
              <a:lnSpc>
                <a:spcPct val="100000"/>
              </a:lnSpc>
              <a:spcBef>
                <a:spcPts val="0"/>
              </a:spcBef>
              <a:spcAft>
                <a:spcPts val="0"/>
              </a:spcAft>
              <a:buClr>
                <a:srgbClr val="1D1C1D"/>
              </a:buClr>
              <a:buSzPts val="1650"/>
              <a:buChar char="❖"/>
            </a:pPr>
            <a:r>
              <a:rPr b="1" lang="en" sz="1650">
                <a:solidFill>
                  <a:srgbClr val="1D1C1D"/>
                </a:solidFill>
                <a:highlight>
                  <a:srgbClr val="FFFFFF"/>
                </a:highlight>
              </a:rPr>
              <a:t>Shikha Gupta</a:t>
            </a:r>
            <a:endParaRPr b="1" sz="1650">
              <a:solidFill>
                <a:srgbClr val="1D1C1D"/>
              </a:solidFill>
              <a:highlight>
                <a:srgbClr val="FFFFFF"/>
              </a:highlight>
            </a:endParaRPr>
          </a:p>
          <a:p>
            <a:pPr indent="-333375" lvl="0" marL="457200" marR="0" rtl="0" algn="l">
              <a:lnSpc>
                <a:spcPct val="100000"/>
              </a:lnSpc>
              <a:spcBef>
                <a:spcPts val="0"/>
              </a:spcBef>
              <a:spcAft>
                <a:spcPts val="0"/>
              </a:spcAft>
              <a:buClr>
                <a:srgbClr val="1D1C1D"/>
              </a:buClr>
              <a:buSzPts val="1650"/>
              <a:buChar char="❖"/>
            </a:pPr>
            <a:r>
              <a:rPr b="1" lang="en" sz="1650">
                <a:solidFill>
                  <a:srgbClr val="1D1C1D"/>
                </a:solidFill>
                <a:highlight>
                  <a:srgbClr val="FFFFFF"/>
                </a:highlight>
              </a:rPr>
              <a:t>Farzan Ahmad</a:t>
            </a:r>
            <a:endParaRPr b="1" sz="1650">
              <a:solidFill>
                <a:srgbClr val="1D1C1D"/>
              </a:solidFill>
              <a:highlight>
                <a:srgbClr val="FFFFFF"/>
              </a:highlight>
            </a:endParaRPr>
          </a:p>
          <a:p>
            <a:pPr indent="-333375" lvl="0" marL="457200" rtl="0" algn="l">
              <a:spcBef>
                <a:spcPts val="0"/>
              </a:spcBef>
              <a:spcAft>
                <a:spcPts val="0"/>
              </a:spcAft>
              <a:buClr>
                <a:srgbClr val="1D1C1D"/>
              </a:buClr>
              <a:buSzPts val="1650"/>
              <a:buChar char="❖"/>
            </a:pPr>
            <a:r>
              <a:rPr b="1" lang="en" sz="1650">
                <a:solidFill>
                  <a:srgbClr val="1D1C1D"/>
                </a:solidFill>
                <a:highlight>
                  <a:srgbClr val="FFFFFF"/>
                </a:highlight>
              </a:rPr>
              <a:t>Emmanuel Imhontu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Google Shape;134;p22"/>
          <p:cNvPicPr preferRelativeResize="0"/>
          <p:nvPr/>
        </p:nvPicPr>
        <p:blipFill>
          <a:blip r:embed="rId3">
            <a:alphaModFix/>
          </a:blip>
          <a:stretch>
            <a:fillRect/>
          </a:stretch>
        </p:blipFill>
        <p:spPr>
          <a:xfrm>
            <a:off x="2859725" y="765600"/>
            <a:ext cx="6157200" cy="4116700"/>
          </a:xfrm>
          <a:prstGeom prst="rect">
            <a:avLst/>
          </a:prstGeom>
          <a:noFill/>
          <a:ln>
            <a:noFill/>
          </a:ln>
        </p:spPr>
      </p:pic>
      <p:sp>
        <p:nvSpPr>
          <p:cNvPr id="135" name="Google Shape;13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highlight>
                  <a:srgbClr val="FFFFFF"/>
                </a:highlight>
              </a:rPr>
              <a:t>This is the high level architecture of Hibernate with mapping file and configuration file.</a:t>
            </a:r>
            <a:endParaRPr sz="1400"/>
          </a:p>
        </p:txBody>
      </p:sp>
      <p:sp>
        <p:nvSpPr>
          <p:cNvPr id="136" name="Google Shape;136;p22"/>
          <p:cNvSpPr txBox="1"/>
          <p:nvPr>
            <p:ph idx="1" type="body"/>
          </p:nvPr>
        </p:nvSpPr>
        <p:spPr>
          <a:xfrm>
            <a:off x="155350" y="977500"/>
            <a:ext cx="2838600" cy="390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1"/>
                </a:solidFill>
                <a:highlight>
                  <a:srgbClr val="FFFFFF"/>
                </a:highlight>
              </a:rPr>
              <a:t>Hibernate framework uses many objects such as </a:t>
            </a:r>
            <a:endParaRPr sz="1300">
              <a:solidFill>
                <a:schemeClr val="dk1"/>
              </a:solidFill>
              <a:highlight>
                <a:srgbClr val="FFFFFF"/>
              </a:highlight>
            </a:endParaRPr>
          </a:p>
          <a:p>
            <a:pPr indent="0" lvl="0" marL="0" rtl="0" algn="l">
              <a:lnSpc>
                <a:spcPct val="115000"/>
              </a:lnSpc>
              <a:spcBef>
                <a:spcPts val="0"/>
              </a:spcBef>
              <a:spcAft>
                <a:spcPts val="0"/>
              </a:spcAft>
              <a:buNone/>
            </a:pPr>
            <a:r>
              <a:t/>
            </a:r>
            <a:endParaRPr sz="1300">
              <a:solidFill>
                <a:schemeClr val="dk1"/>
              </a:solidFill>
              <a:highlight>
                <a:srgbClr val="FFFFFF"/>
              </a:highlight>
            </a:endParaRPr>
          </a:p>
          <a:p>
            <a:pPr indent="-196850" lvl="0" marL="342900" marR="0" rtl="0" algn="l">
              <a:lnSpc>
                <a:spcPct val="115000"/>
              </a:lnSpc>
              <a:spcBef>
                <a:spcPts val="0"/>
              </a:spcBef>
              <a:spcAft>
                <a:spcPts val="0"/>
              </a:spcAft>
              <a:buClr>
                <a:schemeClr val="dk1"/>
              </a:buClr>
              <a:buSzPts val="1300"/>
              <a:buChar char="●"/>
            </a:pPr>
            <a:r>
              <a:rPr lang="en" sz="1300">
                <a:solidFill>
                  <a:schemeClr val="dk1"/>
                </a:solidFill>
                <a:highlight>
                  <a:srgbClr val="FFFFFF"/>
                </a:highlight>
              </a:rPr>
              <a:t>session factory, </a:t>
            </a:r>
            <a:endParaRPr sz="1300">
              <a:solidFill>
                <a:schemeClr val="dk1"/>
              </a:solidFill>
              <a:highlight>
                <a:srgbClr val="FFFFFF"/>
              </a:highlight>
            </a:endParaRPr>
          </a:p>
          <a:p>
            <a:pPr indent="-196850" lvl="0" marL="342900" marR="0" rtl="0" algn="l">
              <a:lnSpc>
                <a:spcPct val="100000"/>
              </a:lnSpc>
              <a:spcBef>
                <a:spcPts val="0"/>
              </a:spcBef>
              <a:spcAft>
                <a:spcPts val="0"/>
              </a:spcAft>
              <a:buClr>
                <a:schemeClr val="dk1"/>
              </a:buClr>
              <a:buSzPts val="1300"/>
              <a:buChar char="●"/>
            </a:pPr>
            <a:r>
              <a:rPr lang="en" sz="1300">
                <a:solidFill>
                  <a:schemeClr val="dk1"/>
                </a:solidFill>
                <a:highlight>
                  <a:srgbClr val="FFFFFF"/>
                </a:highlight>
              </a:rPr>
              <a:t>session, </a:t>
            </a:r>
            <a:endParaRPr sz="1300">
              <a:solidFill>
                <a:schemeClr val="dk1"/>
              </a:solidFill>
              <a:highlight>
                <a:srgbClr val="FFFFFF"/>
              </a:highlight>
            </a:endParaRPr>
          </a:p>
          <a:p>
            <a:pPr indent="-196850" lvl="0" marL="342900" marR="0" rtl="0" algn="l">
              <a:lnSpc>
                <a:spcPct val="100000"/>
              </a:lnSpc>
              <a:spcBef>
                <a:spcPts val="0"/>
              </a:spcBef>
              <a:spcAft>
                <a:spcPts val="0"/>
              </a:spcAft>
              <a:buClr>
                <a:schemeClr val="dk1"/>
              </a:buClr>
              <a:buSzPts val="1300"/>
              <a:buChar char="●"/>
            </a:pPr>
            <a:r>
              <a:rPr lang="en" sz="1300">
                <a:solidFill>
                  <a:schemeClr val="dk1"/>
                </a:solidFill>
                <a:highlight>
                  <a:srgbClr val="FFFFFF"/>
                </a:highlight>
              </a:rPr>
              <a:t>transaction etc. </a:t>
            </a:r>
            <a:endParaRPr sz="1300">
              <a:solidFill>
                <a:schemeClr val="dk1"/>
              </a:solidFill>
              <a:highlight>
                <a:srgbClr val="FFFFFF"/>
              </a:highlight>
            </a:endParaRPr>
          </a:p>
          <a:p>
            <a:pPr indent="0" lvl="0" marL="457200" rtl="0" algn="l">
              <a:lnSpc>
                <a:spcPct val="115000"/>
              </a:lnSpc>
              <a:spcBef>
                <a:spcPts val="0"/>
              </a:spcBef>
              <a:spcAft>
                <a:spcPts val="0"/>
              </a:spcAft>
              <a:buNone/>
            </a:pPr>
            <a:r>
              <a:t/>
            </a:r>
            <a:endParaRPr sz="1300">
              <a:solidFill>
                <a:schemeClr val="dk1"/>
              </a:solidFill>
              <a:highlight>
                <a:srgbClr val="FFFFFF"/>
              </a:highlight>
            </a:endParaRPr>
          </a:p>
          <a:p>
            <a:pPr indent="0" lvl="0" marL="0" rtl="0" algn="l">
              <a:lnSpc>
                <a:spcPct val="100000"/>
              </a:lnSpc>
              <a:spcBef>
                <a:spcPts val="0"/>
              </a:spcBef>
              <a:spcAft>
                <a:spcPts val="0"/>
              </a:spcAft>
              <a:buNone/>
            </a:pPr>
            <a:r>
              <a:rPr lang="en" sz="1300">
                <a:solidFill>
                  <a:schemeClr val="dk1"/>
                </a:solidFill>
                <a:highlight>
                  <a:srgbClr val="FFFFFF"/>
                </a:highlight>
              </a:rPr>
              <a:t>along with existing Java API such as</a:t>
            </a:r>
            <a:endParaRPr sz="1300">
              <a:solidFill>
                <a:schemeClr val="dk1"/>
              </a:solidFill>
              <a:highlight>
                <a:srgbClr val="FFFFFF"/>
              </a:highlight>
            </a:endParaRPr>
          </a:p>
          <a:p>
            <a:pPr indent="0" lvl="0" marL="0" rtl="0" algn="l">
              <a:lnSpc>
                <a:spcPct val="100000"/>
              </a:lnSpc>
              <a:spcBef>
                <a:spcPts val="0"/>
              </a:spcBef>
              <a:spcAft>
                <a:spcPts val="0"/>
              </a:spcAft>
              <a:buNone/>
            </a:pPr>
            <a:r>
              <a:rPr lang="en" sz="1300">
                <a:solidFill>
                  <a:schemeClr val="dk1"/>
                </a:solidFill>
                <a:highlight>
                  <a:srgbClr val="FFFFFF"/>
                </a:highlight>
              </a:rPr>
              <a:t> </a:t>
            </a:r>
            <a:endParaRPr sz="1300">
              <a:solidFill>
                <a:schemeClr val="dk1"/>
              </a:solidFill>
              <a:highlight>
                <a:srgbClr val="FFFFFF"/>
              </a:highlight>
            </a:endParaRPr>
          </a:p>
          <a:p>
            <a:pPr indent="-196850" lvl="0" marL="342900" rtl="0" algn="l">
              <a:lnSpc>
                <a:spcPct val="100000"/>
              </a:lnSpc>
              <a:spcBef>
                <a:spcPts val="0"/>
              </a:spcBef>
              <a:spcAft>
                <a:spcPts val="0"/>
              </a:spcAft>
              <a:buClr>
                <a:schemeClr val="dk1"/>
              </a:buClr>
              <a:buSzPts val="1300"/>
              <a:buChar char="●"/>
            </a:pPr>
            <a:r>
              <a:rPr lang="en" sz="1300">
                <a:solidFill>
                  <a:schemeClr val="dk1"/>
                </a:solidFill>
                <a:highlight>
                  <a:srgbClr val="FFFFFF"/>
                </a:highlight>
              </a:rPr>
              <a:t>JDBC (Java Database Connectivity) </a:t>
            </a:r>
            <a:endParaRPr sz="1300">
              <a:solidFill>
                <a:schemeClr val="dk1"/>
              </a:solidFill>
              <a:highlight>
                <a:srgbClr val="FFFFFF"/>
              </a:highlight>
            </a:endParaRPr>
          </a:p>
          <a:p>
            <a:pPr indent="-196850" lvl="0" marL="342900" rtl="0" algn="l">
              <a:lnSpc>
                <a:spcPct val="100000"/>
              </a:lnSpc>
              <a:spcBef>
                <a:spcPts val="0"/>
              </a:spcBef>
              <a:spcAft>
                <a:spcPts val="0"/>
              </a:spcAft>
              <a:buClr>
                <a:schemeClr val="dk1"/>
              </a:buClr>
              <a:buSzPts val="1300"/>
              <a:buChar char="●"/>
            </a:pPr>
            <a:r>
              <a:rPr lang="en" sz="1300">
                <a:solidFill>
                  <a:schemeClr val="dk1"/>
                </a:solidFill>
                <a:highlight>
                  <a:srgbClr val="FFFFFF"/>
                </a:highlight>
              </a:rPr>
              <a:t>JTA (Java Transaction API) </a:t>
            </a:r>
            <a:endParaRPr sz="1300">
              <a:solidFill>
                <a:schemeClr val="dk1"/>
              </a:solidFill>
              <a:highlight>
                <a:srgbClr val="FFFFFF"/>
              </a:highlight>
            </a:endParaRPr>
          </a:p>
          <a:p>
            <a:pPr indent="-196850" lvl="0" marL="342900" rtl="0" algn="l">
              <a:lnSpc>
                <a:spcPct val="100000"/>
              </a:lnSpc>
              <a:spcBef>
                <a:spcPts val="0"/>
              </a:spcBef>
              <a:spcAft>
                <a:spcPts val="0"/>
              </a:spcAft>
              <a:buClr>
                <a:schemeClr val="dk1"/>
              </a:buClr>
              <a:buSzPts val="1300"/>
              <a:buChar char="●"/>
            </a:pPr>
            <a:r>
              <a:rPr lang="en" sz="1300">
                <a:solidFill>
                  <a:schemeClr val="dk1"/>
                </a:solidFill>
                <a:highlight>
                  <a:srgbClr val="FFFFFF"/>
                </a:highlight>
              </a:rPr>
              <a:t>JNDI (Java Naming Directory Interface).</a:t>
            </a:r>
            <a:endParaRPr sz="1300"/>
          </a:p>
        </p:txBody>
      </p:sp>
      <p:pic>
        <p:nvPicPr>
          <p:cNvPr id="137" name="Google Shape;137;p22"/>
          <p:cNvPicPr preferRelativeResize="0"/>
          <p:nvPr/>
        </p:nvPicPr>
        <p:blipFill rotWithShape="1">
          <a:blip r:embed="rId4">
            <a:alphaModFix/>
          </a:blip>
          <a:srcRect b="93421" l="0" r="0" t="0"/>
          <a:stretch/>
        </p:blipFill>
        <p:spPr>
          <a:xfrm>
            <a:off x="91800" y="11051"/>
            <a:ext cx="9052200" cy="433975"/>
          </a:xfrm>
          <a:prstGeom prst="rect">
            <a:avLst/>
          </a:prstGeom>
          <a:noFill/>
          <a:ln>
            <a:noFill/>
          </a:ln>
        </p:spPr>
      </p:pic>
      <p:sp>
        <p:nvSpPr>
          <p:cNvPr id="138" name="Google Shape;138;p22"/>
          <p:cNvSpPr txBox="1"/>
          <p:nvPr/>
        </p:nvSpPr>
        <p:spPr>
          <a:xfrm>
            <a:off x="326800" y="-23425"/>
            <a:ext cx="35145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Merriweather"/>
                <a:ea typeface="Merriweather"/>
                <a:cs typeface="Merriweather"/>
                <a:sym typeface="Merriweather"/>
              </a:rPr>
              <a:t>High Level Architecture</a:t>
            </a:r>
            <a:endParaRPr b="1" sz="1800">
              <a:solidFill>
                <a:srgbClr val="FFFFFF"/>
              </a:solidFill>
              <a:latin typeface="Merriweather"/>
              <a:ea typeface="Merriweather"/>
              <a:cs typeface="Merriweather"/>
              <a:sym typeface="Merriweather"/>
            </a:endParaRPr>
          </a:p>
        </p:txBody>
      </p:sp>
      <p:sp>
        <p:nvSpPr>
          <p:cNvPr id="139" name="Google Shape;139;p22"/>
          <p:cNvSpPr/>
          <p:nvPr/>
        </p:nvSpPr>
        <p:spPr>
          <a:xfrm>
            <a:off x="252250" y="156250"/>
            <a:ext cx="154800" cy="1434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0" name="Google Shape;140;p22"/>
          <p:cNvPicPr preferRelativeResize="0"/>
          <p:nvPr/>
        </p:nvPicPr>
        <p:blipFill>
          <a:blip r:embed="rId5">
            <a:alphaModFix/>
          </a:blip>
          <a:stretch>
            <a:fillRect/>
          </a:stretch>
        </p:blipFill>
        <p:spPr>
          <a:xfrm>
            <a:off x="2715575" y="4655125"/>
            <a:ext cx="6355080" cy="4389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3"/>
          <p:cNvSpPr txBox="1"/>
          <p:nvPr>
            <p:ph idx="1" type="body"/>
          </p:nvPr>
        </p:nvSpPr>
        <p:spPr>
          <a:xfrm>
            <a:off x="205775" y="480350"/>
            <a:ext cx="8520600" cy="3416400"/>
          </a:xfrm>
          <a:prstGeom prst="rect">
            <a:avLst/>
          </a:prstGeom>
        </p:spPr>
        <p:txBody>
          <a:bodyPr anchorCtr="0" anchor="t" bIns="91425" lIns="91425" spcFirstLastPara="1" rIns="91425" wrap="square" tIns="91425">
            <a:noAutofit/>
          </a:bodyPr>
          <a:lstStyle/>
          <a:p>
            <a:pPr indent="-317500" lvl="0" marL="457200" rtl="0" algn="just">
              <a:spcBef>
                <a:spcPts val="1200"/>
              </a:spcBef>
              <a:spcAft>
                <a:spcPts val="0"/>
              </a:spcAft>
              <a:buClr>
                <a:srgbClr val="610B4B"/>
              </a:buClr>
              <a:buSzPts val="1400"/>
              <a:buChar char="❖"/>
            </a:pPr>
            <a:r>
              <a:rPr b="1" lang="en" sz="1400">
                <a:solidFill>
                  <a:srgbClr val="610B4B"/>
                </a:solidFill>
                <a:highlight>
                  <a:srgbClr val="FFFFFF"/>
                </a:highlight>
              </a:rPr>
              <a:t>SessionFactory</a:t>
            </a:r>
            <a:endParaRPr b="1" sz="1400">
              <a:solidFill>
                <a:srgbClr val="610B4B"/>
              </a:solidFill>
              <a:highlight>
                <a:srgbClr val="FFFFFF"/>
              </a:highlight>
            </a:endParaRPr>
          </a:p>
          <a:p>
            <a:pPr indent="0" lvl="0" marL="0" rtl="0" algn="just">
              <a:spcBef>
                <a:spcPts val="1000"/>
              </a:spcBef>
              <a:spcAft>
                <a:spcPts val="0"/>
              </a:spcAft>
              <a:buClr>
                <a:schemeClr val="dk1"/>
              </a:buClr>
              <a:buSzPts val="1100"/>
              <a:buFont typeface="Arial"/>
              <a:buNone/>
            </a:pPr>
            <a:r>
              <a:rPr lang="en" sz="1400">
                <a:solidFill>
                  <a:schemeClr val="dk1"/>
                </a:solidFill>
                <a:highlight>
                  <a:srgbClr val="FFFFFF"/>
                </a:highlight>
              </a:rPr>
              <a:t>The SessionFactory is a factory of session and client of ConnectionProvider. It holds second level cache (optional) of data. The org.hibernate.SessionFactory interface provides factory method to get the object of Session.</a:t>
            </a:r>
            <a:endParaRPr sz="1400">
              <a:solidFill>
                <a:schemeClr val="dk1"/>
              </a:solidFill>
              <a:highlight>
                <a:srgbClr val="FFFFFF"/>
              </a:highlight>
            </a:endParaRPr>
          </a:p>
          <a:p>
            <a:pPr indent="-317500" lvl="0" marL="457200" rtl="0" algn="just">
              <a:spcBef>
                <a:spcPts val="1200"/>
              </a:spcBef>
              <a:spcAft>
                <a:spcPts val="0"/>
              </a:spcAft>
              <a:buClr>
                <a:srgbClr val="610B4B"/>
              </a:buClr>
              <a:buSzPts val="1400"/>
              <a:buChar char="❖"/>
            </a:pPr>
            <a:r>
              <a:rPr b="1" lang="en" sz="1400">
                <a:solidFill>
                  <a:srgbClr val="610B4B"/>
                </a:solidFill>
                <a:highlight>
                  <a:srgbClr val="FFFFFF"/>
                </a:highlight>
              </a:rPr>
              <a:t>Session</a:t>
            </a:r>
            <a:endParaRPr b="1" sz="1400">
              <a:solidFill>
                <a:srgbClr val="610B4B"/>
              </a:solidFill>
              <a:highlight>
                <a:srgbClr val="FFFFFF"/>
              </a:highlight>
            </a:endParaRPr>
          </a:p>
          <a:p>
            <a:pPr indent="0" lvl="0" marL="0" rtl="0" algn="just">
              <a:spcBef>
                <a:spcPts val="1000"/>
              </a:spcBef>
              <a:spcAft>
                <a:spcPts val="0"/>
              </a:spcAft>
              <a:buClr>
                <a:schemeClr val="dk1"/>
              </a:buClr>
              <a:buSzPts val="1100"/>
              <a:buFont typeface="Arial"/>
              <a:buNone/>
            </a:pPr>
            <a:r>
              <a:rPr lang="en" sz="1400">
                <a:solidFill>
                  <a:schemeClr val="dk1"/>
                </a:solidFill>
                <a:highlight>
                  <a:srgbClr val="FFFFFF"/>
                </a:highlight>
              </a:rPr>
              <a:t>The session object provides an interface between the application and data stored in the database. It is a short-lived object and wraps the JDBC connection. It is factory of Transaction, Query and Criteria. It holds a first-level cache (mandatory) of data. The org.hibernate.Session interface provides methods to insert, update and delete the object. It also provides factory methods for Transaction, Query and Criteria.</a:t>
            </a:r>
            <a:endParaRPr sz="1400">
              <a:solidFill>
                <a:schemeClr val="dk1"/>
              </a:solidFill>
              <a:highlight>
                <a:srgbClr val="FFFFFF"/>
              </a:highlight>
            </a:endParaRPr>
          </a:p>
          <a:p>
            <a:pPr indent="-317500" lvl="0" marL="457200" rtl="0" algn="just">
              <a:spcBef>
                <a:spcPts val="1200"/>
              </a:spcBef>
              <a:spcAft>
                <a:spcPts val="0"/>
              </a:spcAft>
              <a:buClr>
                <a:srgbClr val="610B4B"/>
              </a:buClr>
              <a:buSzPts val="1400"/>
              <a:buChar char="❖"/>
            </a:pPr>
            <a:r>
              <a:rPr b="1" lang="en" sz="1400">
                <a:solidFill>
                  <a:srgbClr val="610B4B"/>
                </a:solidFill>
                <a:highlight>
                  <a:srgbClr val="FFFFFF"/>
                </a:highlight>
              </a:rPr>
              <a:t>Transaction</a:t>
            </a:r>
            <a:endParaRPr b="1" sz="1400">
              <a:solidFill>
                <a:srgbClr val="610B4B"/>
              </a:solidFill>
              <a:highlight>
                <a:srgbClr val="FFFFFF"/>
              </a:highlight>
            </a:endParaRPr>
          </a:p>
          <a:p>
            <a:pPr indent="0" lvl="0" marL="0" rtl="0" algn="just">
              <a:spcBef>
                <a:spcPts val="1000"/>
              </a:spcBef>
              <a:spcAft>
                <a:spcPts val="0"/>
              </a:spcAft>
              <a:buClr>
                <a:schemeClr val="dk1"/>
              </a:buClr>
              <a:buSzPts val="1100"/>
              <a:buFont typeface="Arial"/>
              <a:buNone/>
            </a:pPr>
            <a:r>
              <a:rPr lang="en" sz="1400">
                <a:solidFill>
                  <a:schemeClr val="dk1"/>
                </a:solidFill>
                <a:highlight>
                  <a:srgbClr val="FFFFFF"/>
                </a:highlight>
              </a:rPr>
              <a:t>The transaction object specifies the atomic unit of work. It is optional. The org.hibernate.Transaction interface provides methods for transaction management.</a:t>
            </a:r>
            <a:endParaRPr sz="1400">
              <a:solidFill>
                <a:schemeClr val="dk1"/>
              </a:solidFill>
              <a:highlight>
                <a:srgbClr val="FFFFFF"/>
              </a:highlight>
            </a:endParaRPr>
          </a:p>
          <a:p>
            <a:pPr indent="0" lvl="0" marL="0" rtl="0" algn="l">
              <a:spcBef>
                <a:spcPts val="1000"/>
              </a:spcBef>
              <a:spcAft>
                <a:spcPts val="1600"/>
              </a:spcAft>
              <a:buNone/>
            </a:pPr>
            <a:r>
              <a:t/>
            </a:r>
            <a:endParaRPr sz="1400"/>
          </a:p>
        </p:txBody>
      </p:sp>
      <p:pic>
        <p:nvPicPr>
          <p:cNvPr id="146" name="Google Shape;146;p23"/>
          <p:cNvPicPr preferRelativeResize="0"/>
          <p:nvPr/>
        </p:nvPicPr>
        <p:blipFill rotWithShape="1">
          <a:blip r:embed="rId3">
            <a:alphaModFix/>
          </a:blip>
          <a:srcRect b="93421" l="0" r="0" t="0"/>
          <a:stretch/>
        </p:blipFill>
        <p:spPr>
          <a:xfrm>
            <a:off x="45900" y="10976"/>
            <a:ext cx="9052200" cy="469375"/>
          </a:xfrm>
          <a:prstGeom prst="rect">
            <a:avLst/>
          </a:prstGeom>
          <a:noFill/>
          <a:ln>
            <a:noFill/>
          </a:ln>
        </p:spPr>
      </p:pic>
      <p:sp>
        <p:nvSpPr>
          <p:cNvPr id="147" name="Google Shape;147;p23"/>
          <p:cNvSpPr txBox="1"/>
          <p:nvPr/>
        </p:nvSpPr>
        <p:spPr>
          <a:xfrm>
            <a:off x="371750" y="-231850"/>
            <a:ext cx="5879700" cy="712200"/>
          </a:xfrm>
          <a:prstGeom prst="rect">
            <a:avLst/>
          </a:prstGeom>
          <a:noFill/>
          <a:ln>
            <a:noFill/>
          </a:ln>
        </p:spPr>
        <p:txBody>
          <a:bodyPr anchorCtr="0" anchor="t" bIns="91425" lIns="91425" spcFirstLastPara="1" rIns="91425" wrap="square" tIns="91425">
            <a:noAutofit/>
          </a:bodyPr>
          <a:lstStyle/>
          <a:p>
            <a:pPr indent="0" lvl="0" marL="0" rtl="0" algn="just">
              <a:lnSpc>
                <a:spcPct val="130000"/>
              </a:lnSpc>
              <a:spcBef>
                <a:spcPts val="1800"/>
              </a:spcBef>
              <a:spcAft>
                <a:spcPts val="0"/>
              </a:spcAft>
              <a:buNone/>
            </a:pPr>
            <a:r>
              <a:rPr b="1" lang="en" sz="1800">
                <a:solidFill>
                  <a:srgbClr val="FFFFFF"/>
                </a:solidFill>
              </a:rPr>
              <a:t>Elements of Hibernate Architecture</a:t>
            </a:r>
            <a:endParaRPr b="1" sz="1800">
              <a:solidFill>
                <a:srgbClr val="FFFFFF"/>
              </a:solidFill>
            </a:endParaRPr>
          </a:p>
          <a:p>
            <a:pPr indent="0" lvl="0" marL="0" rtl="0" algn="l">
              <a:spcBef>
                <a:spcPts val="400"/>
              </a:spcBef>
              <a:spcAft>
                <a:spcPts val="0"/>
              </a:spcAft>
              <a:buNone/>
            </a:pPr>
            <a:r>
              <a:t/>
            </a:r>
            <a:endParaRPr b="1" sz="1800">
              <a:solidFill>
                <a:srgbClr val="FFFFFF"/>
              </a:solidFill>
              <a:latin typeface="Merriweather"/>
              <a:ea typeface="Merriweather"/>
              <a:cs typeface="Merriweather"/>
              <a:sym typeface="Merriweather"/>
            </a:endParaRPr>
          </a:p>
        </p:txBody>
      </p:sp>
      <p:sp>
        <p:nvSpPr>
          <p:cNvPr id="148" name="Google Shape;148;p23"/>
          <p:cNvSpPr/>
          <p:nvPr/>
        </p:nvSpPr>
        <p:spPr>
          <a:xfrm>
            <a:off x="252250" y="156250"/>
            <a:ext cx="154800" cy="1434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9" name="Google Shape;149;p23"/>
          <p:cNvPicPr preferRelativeResize="0"/>
          <p:nvPr/>
        </p:nvPicPr>
        <p:blipFill>
          <a:blip r:embed="rId4">
            <a:alphaModFix/>
          </a:blip>
          <a:stretch>
            <a:fillRect/>
          </a:stretch>
        </p:blipFill>
        <p:spPr>
          <a:xfrm>
            <a:off x="2715575" y="4655125"/>
            <a:ext cx="6355080" cy="4389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4"/>
          <p:cNvSpPr txBox="1"/>
          <p:nvPr>
            <p:ph idx="1" type="body"/>
          </p:nvPr>
        </p:nvSpPr>
        <p:spPr>
          <a:xfrm>
            <a:off x="177550" y="728825"/>
            <a:ext cx="8520600" cy="3416400"/>
          </a:xfrm>
          <a:prstGeom prst="rect">
            <a:avLst/>
          </a:prstGeom>
        </p:spPr>
        <p:txBody>
          <a:bodyPr anchorCtr="0" anchor="t" bIns="91425" lIns="91425" spcFirstLastPara="1" rIns="91425" wrap="square" tIns="91425">
            <a:noAutofit/>
          </a:bodyPr>
          <a:lstStyle/>
          <a:p>
            <a:pPr indent="-317500" lvl="0" marL="457200" rtl="0" algn="just">
              <a:spcBef>
                <a:spcPts val="1200"/>
              </a:spcBef>
              <a:spcAft>
                <a:spcPts val="0"/>
              </a:spcAft>
              <a:buClr>
                <a:srgbClr val="610B4B"/>
              </a:buClr>
              <a:buSzPts val="1400"/>
              <a:buChar char="❖"/>
            </a:pPr>
            <a:r>
              <a:rPr b="1" lang="en" sz="1400">
                <a:solidFill>
                  <a:srgbClr val="610B4B"/>
                </a:solidFill>
                <a:highlight>
                  <a:srgbClr val="FFFFFF"/>
                </a:highlight>
              </a:rPr>
              <a:t>ConnectionProvider</a:t>
            </a:r>
            <a:endParaRPr b="1" sz="1400">
              <a:solidFill>
                <a:srgbClr val="610B4B"/>
              </a:solidFill>
              <a:highlight>
                <a:srgbClr val="FFFFFF"/>
              </a:highlight>
            </a:endParaRPr>
          </a:p>
          <a:p>
            <a:pPr indent="0" lvl="0" marL="0" rtl="0" algn="just">
              <a:spcBef>
                <a:spcPts val="1000"/>
              </a:spcBef>
              <a:spcAft>
                <a:spcPts val="0"/>
              </a:spcAft>
              <a:buClr>
                <a:schemeClr val="dk1"/>
              </a:buClr>
              <a:buSzPts val="1100"/>
              <a:buFont typeface="Arial"/>
              <a:buNone/>
            </a:pPr>
            <a:r>
              <a:rPr lang="en" sz="1400">
                <a:solidFill>
                  <a:schemeClr val="dk1"/>
                </a:solidFill>
                <a:highlight>
                  <a:srgbClr val="FFFFFF"/>
                </a:highlight>
              </a:rPr>
              <a:t>It is a factory of JDBC connections. It abstracts the application from DriverManager or DataSource. It is optional.</a:t>
            </a:r>
            <a:endParaRPr sz="1400">
              <a:solidFill>
                <a:schemeClr val="dk1"/>
              </a:solidFill>
              <a:highlight>
                <a:srgbClr val="FFFFFF"/>
              </a:highlight>
            </a:endParaRPr>
          </a:p>
          <a:p>
            <a:pPr indent="-317500" lvl="0" marL="457200" rtl="0" algn="just">
              <a:spcBef>
                <a:spcPts val="1200"/>
              </a:spcBef>
              <a:spcAft>
                <a:spcPts val="0"/>
              </a:spcAft>
              <a:buClr>
                <a:srgbClr val="610B4B"/>
              </a:buClr>
              <a:buSzPts val="1400"/>
              <a:buChar char="❖"/>
            </a:pPr>
            <a:r>
              <a:rPr b="1" lang="en" sz="1400">
                <a:solidFill>
                  <a:srgbClr val="610B4B"/>
                </a:solidFill>
                <a:highlight>
                  <a:srgbClr val="FFFFFF"/>
                </a:highlight>
              </a:rPr>
              <a:t>TransactionFactory</a:t>
            </a:r>
            <a:endParaRPr b="1" sz="1400">
              <a:solidFill>
                <a:srgbClr val="610B4B"/>
              </a:solidFill>
              <a:highlight>
                <a:srgbClr val="FFFFFF"/>
              </a:highlight>
            </a:endParaRPr>
          </a:p>
          <a:p>
            <a:pPr indent="0" lvl="0" marL="0" rtl="0" algn="just">
              <a:spcBef>
                <a:spcPts val="1000"/>
              </a:spcBef>
              <a:spcAft>
                <a:spcPts val="0"/>
              </a:spcAft>
              <a:buClr>
                <a:schemeClr val="dk1"/>
              </a:buClr>
              <a:buSzPts val="1100"/>
              <a:buFont typeface="Arial"/>
              <a:buNone/>
            </a:pPr>
            <a:r>
              <a:rPr lang="en" sz="1400">
                <a:solidFill>
                  <a:schemeClr val="dk1"/>
                </a:solidFill>
                <a:highlight>
                  <a:srgbClr val="FFFFFF"/>
                </a:highlight>
              </a:rPr>
              <a:t>It is a factory of Transaction. It is optional.</a:t>
            </a:r>
            <a:endParaRPr sz="1400">
              <a:solidFill>
                <a:schemeClr val="dk1"/>
              </a:solidFill>
              <a:highlight>
                <a:srgbClr val="FFFFFF"/>
              </a:highlight>
            </a:endParaRPr>
          </a:p>
          <a:p>
            <a:pPr indent="0" lvl="0" marL="0" rtl="0" algn="l">
              <a:spcBef>
                <a:spcPts val="1000"/>
              </a:spcBef>
              <a:spcAft>
                <a:spcPts val="0"/>
              </a:spcAft>
              <a:buClr>
                <a:schemeClr val="dk1"/>
              </a:buClr>
              <a:buSzPts val="1100"/>
              <a:buFont typeface="Arial"/>
              <a:buNone/>
            </a:pPr>
            <a:r>
              <a:t/>
            </a:r>
            <a:endParaRPr sz="1400"/>
          </a:p>
          <a:p>
            <a:pPr indent="0" lvl="0" marL="0" rtl="0" algn="l">
              <a:spcBef>
                <a:spcPts val="1600"/>
              </a:spcBef>
              <a:spcAft>
                <a:spcPts val="1600"/>
              </a:spcAft>
              <a:buNone/>
            </a:pPr>
            <a:r>
              <a:t/>
            </a:r>
            <a:endParaRPr/>
          </a:p>
        </p:txBody>
      </p:sp>
      <p:pic>
        <p:nvPicPr>
          <p:cNvPr id="155" name="Google Shape;155;p24"/>
          <p:cNvPicPr preferRelativeResize="0"/>
          <p:nvPr/>
        </p:nvPicPr>
        <p:blipFill rotWithShape="1">
          <a:blip r:embed="rId3">
            <a:alphaModFix/>
          </a:blip>
          <a:srcRect b="93421" l="0" r="0" t="0"/>
          <a:stretch/>
        </p:blipFill>
        <p:spPr>
          <a:xfrm>
            <a:off x="91800" y="11052"/>
            <a:ext cx="9052200" cy="490275"/>
          </a:xfrm>
          <a:prstGeom prst="rect">
            <a:avLst/>
          </a:prstGeom>
          <a:noFill/>
          <a:ln>
            <a:noFill/>
          </a:ln>
        </p:spPr>
      </p:pic>
      <p:sp>
        <p:nvSpPr>
          <p:cNvPr id="156" name="Google Shape;156;p24"/>
          <p:cNvSpPr txBox="1"/>
          <p:nvPr/>
        </p:nvSpPr>
        <p:spPr>
          <a:xfrm>
            <a:off x="371750" y="-231850"/>
            <a:ext cx="5879700" cy="712200"/>
          </a:xfrm>
          <a:prstGeom prst="rect">
            <a:avLst/>
          </a:prstGeom>
          <a:noFill/>
          <a:ln>
            <a:noFill/>
          </a:ln>
        </p:spPr>
        <p:txBody>
          <a:bodyPr anchorCtr="0" anchor="t" bIns="91425" lIns="91425" spcFirstLastPara="1" rIns="91425" wrap="square" tIns="91425">
            <a:noAutofit/>
          </a:bodyPr>
          <a:lstStyle/>
          <a:p>
            <a:pPr indent="0" lvl="0" marL="0" rtl="0" algn="just">
              <a:lnSpc>
                <a:spcPct val="130000"/>
              </a:lnSpc>
              <a:spcBef>
                <a:spcPts val="1800"/>
              </a:spcBef>
              <a:spcAft>
                <a:spcPts val="0"/>
              </a:spcAft>
              <a:buNone/>
            </a:pPr>
            <a:r>
              <a:rPr b="1" lang="en" sz="1800">
                <a:solidFill>
                  <a:srgbClr val="FFFFFF"/>
                </a:solidFill>
              </a:rPr>
              <a:t>Elements of Hibernate Architecture..</a:t>
            </a:r>
            <a:endParaRPr b="1" sz="1800">
              <a:solidFill>
                <a:srgbClr val="FFFFFF"/>
              </a:solidFill>
            </a:endParaRPr>
          </a:p>
          <a:p>
            <a:pPr indent="0" lvl="0" marL="0" rtl="0" algn="l">
              <a:spcBef>
                <a:spcPts val="400"/>
              </a:spcBef>
              <a:spcAft>
                <a:spcPts val="0"/>
              </a:spcAft>
              <a:buNone/>
            </a:pPr>
            <a:r>
              <a:t/>
            </a:r>
            <a:endParaRPr b="1" sz="1800">
              <a:solidFill>
                <a:srgbClr val="FFFFFF"/>
              </a:solidFill>
              <a:latin typeface="Merriweather"/>
              <a:ea typeface="Merriweather"/>
              <a:cs typeface="Merriweather"/>
              <a:sym typeface="Merriweather"/>
            </a:endParaRPr>
          </a:p>
        </p:txBody>
      </p:sp>
      <p:sp>
        <p:nvSpPr>
          <p:cNvPr id="157" name="Google Shape;157;p24"/>
          <p:cNvSpPr/>
          <p:nvPr/>
        </p:nvSpPr>
        <p:spPr>
          <a:xfrm>
            <a:off x="252250" y="156250"/>
            <a:ext cx="154800" cy="1434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8" name="Google Shape;158;p24"/>
          <p:cNvPicPr preferRelativeResize="0"/>
          <p:nvPr/>
        </p:nvPicPr>
        <p:blipFill>
          <a:blip r:embed="rId4">
            <a:alphaModFix/>
          </a:blip>
          <a:stretch>
            <a:fillRect/>
          </a:stretch>
        </p:blipFill>
        <p:spPr>
          <a:xfrm>
            <a:off x="2715575" y="4655125"/>
            <a:ext cx="6355080" cy="43891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5"/>
          <p:cNvSpPr txBox="1"/>
          <p:nvPr>
            <p:ph idx="1" type="body"/>
          </p:nvPr>
        </p:nvSpPr>
        <p:spPr>
          <a:xfrm>
            <a:off x="252250" y="778250"/>
            <a:ext cx="8520600" cy="3416400"/>
          </a:xfrm>
          <a:prstGeom prst="rect">
            <a:avLst/>
          </a:prstGeom>
        </p:spPr>
        <p:txBody>
          <a:bodyPr anchorCtr="0" anchor="t" bIns="91425" lIns="91425" spcFirstLastPara="1" rIns="91425" wrap="square" tIns="91425">
            <a:noAutofit/>
          </a:bodyPr>
          <a:lstStyle/>
          <a:p>
            <a:pPr indent="0" lvl="0" marL="12700" marR="12700" rtl="0" algn="l">
              <a:spcBef>
                <a:spcPts val="0"/>
              </a:spcBef>
              <a:spcAft>
                <a:spcPts val="0"/>
              </a:spcAft>
              <a:buClr>
                <a:schemeClr val="dk1"/>
              </a:buClr>
              <a:buSzPts val="1100"/>
              <a:buFont typeface="Arial"/>
              <a:buNone/>
            </a:pPr>
            <a:r>
              <a:rPr lang="en" sz="1400">
                <a:solidFill>
                  <a:schemeClr val="dk1"/>
                </a:solidFill>
              </a:rPr>
              <a:t>There are several persistent frameworks and ORM options in Java. A persistent framework is an ORM service that stores and retrieves objects into a relational database.</a:t>
            </a:r>
            <a:endParaRPr sz="1400">
              <a:solidFill>
                <a:schemeClr val="dk1"/>
              </a:solidFill>
            </a:endParaRPr>
          </a:p>
          <a:p>
            <a:pPr indent="-317500" lvl="0" marL="457200" rtl="0" algn="l">
              <a:lnSpc>
                <a:spcPct val="150000"/>
              </a:lnSpc>
              <a:spcBef>
                <a:spcPts val="400"/>
              </a:spcBef>
              <a:spcAft>
                <a:spcPts val="0"/>
              </a:spcAft>
              <a:buSzPts val="1400"/>
              <a:buChar char="●"/>
            </a:pPr>
            <a:r>
              <a:rPr lang="en" sz="1400">
                <a:solidFill>
                  <a:srgbClr val="0E6EC5"/>
                </a:solidFill>
              </a:rPr>
              <a:t></a:t>
            </a:r>
            <a:r>
              <a:rPr lang="en" sz="1400">
                <a:solidFill>
                  <a:schemeClr val="dk1"/>
                </a:solidFill>
              </a:rPr>
              <a:t>Enterprise JavaBeans Entity Beans</a:t>
            </a:r>
            <a:endParaRPr sz="1400">
              <a:solidFill>
                <a:schemeClr val="dk1"/>
              </a:solidFill>
            </a:endParaRPr>
          </a:p>
          <a:p>
            <a:pPr indent="-317500" lvl="0" marL="457200" rtl="0" algn="l">
              <a:lnSpc>
                <a:spcPct val="150000"/>
              </a:lnSpc>
              <a:spcBef>
                <a:spcPts val="0"/>
              </a:spcBef>
              <a:spcAft>
                <a:spcPts val="0"/>
              </a:spcAft>
              <a:buSzPts val="1400"/>
              <a:buChar char="●"/>
            </a:pPr>
            <a:r>
              <a:rPr lang="en" sz="1400">
                <a:solidFill>
                  <a:srgbClr val="0E6EC5"/>
                </a:solidFill>
              </a:rPr>
              <a:t></a:t>
            </a:r>
            <a:r>
              <a:rPr lang="en" sz="1400">
                <a:solidFill>
                  <a:schemeClr val="dk1"/>
                </a:solidFill>
              </a:rPr>
              <a:t>Java Data Objects</a:t>
            </a:r>
            <a:endParaRPr sz="1400">
              <a:solidFill>
                <a:schemeClr val="dk1"/>
              </a:solidFill>
            </a:endParaRPr>
          </a:p>
          <a:p>
            <a:pPr indent="-317500" lvl="0" marL="457200" rtl="0" algn="l">
              <a:lnSpc>
                <a:spcPct val="150000"/>
              </a:lnSpc>
              <a:spcBef>
                <a:spcPts val="0"/>
              </a:spcBef>
              <a:spcAft>
                <a:spcPts val="0"/>
              </a:spcAft>
              <a:buSzPts val="1400"/>
              <a:buChar char="●"/>
            </a:pPr>
            <a:r>
              <a:rPr lang="en" sz="1400">
                <a:solidFill>
                  <a:srgbClr val="0E6EC5"/>
                </a:solidFill>
              </a:rPr>
              <a:t></a:t>
            </a:r>
            <a:r>
              <a:rPr lang="en" sz="1400">
                <a:solidFill>
                  <a:schemeClr val="dk1"/>
                </a:solidFill>
              </a:rPr>
              <a:t>Castor</a:t>
            </a:r>
            <a:endParaRPr sz="1400">
              <a:solidFill>
                <a:schemeClr val="dk1"/>
              </a:solidFill>
            </a:endParaRPr>
          </a:p>
          <a:p>
            <a:pPr indent="-317500" lvl="0" marL="457200" rtl="0" algn="l">
              <a:lnSpc>
                <a:spcPct val="150000"/>
              </a:lnSpc>
              <a:spcBef>
                <a:spcPts val="0"/>
              </a:spcBef>
              <a:spcAft>
                <a:spcPts val="0"/>
              </a:spcAft>
              <a:buSzPts val="1400"/>
              <a:buChar char="●"/>
            </a:pPr>
            <a:r>
              <a:rPr lang="en" sz="1400">
                <a:solidFill>
                  <a:srgbClr val="0E6EC5"/>
                </a:solidFill>
              </a:rPr>
              <a:t></a:t>
            </a:r>
            <a:r>
              <a:rPr lang="en" sz="1400">
                <a:solidFill>
                  <a:schemeClr val="dk1"/>
                </a:solidFill>
              </a:rPr>
              <a:t>TopLink</a:t>
            </a:r>
            <a:endParaRPr sz="1400">
              <a:solidFill>
                <a:schemeClr val="dk1"/>
              </a:solidFill>
            </a:endParaRPr>
          </a:p>
          <a:p>
            <a:pPr indent="-317500" lvl="0" marL="457200" rtl="0" algn="l">
              <a:lnSpc>
                <a:spcPct val="150000"/>
              </a:lnSpc>
              <a:spcBef>
                <a:spcPts val="0"/>
              </a:spcBef>
              <a:spcAft>
                <a:spcPts val="0"/>
              </a:spcAft>
              <a:buSzPts val="1400"/>
              <a:buChar char="●"/>
            </a:pPr>
            <a:r>
              <a:rPr lang="en" sz="1400">
                <a:solidFill>
                  <a:srgbClr val="0E6EC5"/>
                </a:solidFill>
              </a:rPr>
              <a:t></a:t>
            </a:r>
            <a:r>
              <a:rPr lang="en" sz="1400">
                <a:solidFill>
                  <a:schemeClr val="dk1"/>
                </a:solidFill>
              </a:rPr>
              <a:t>Spring DAO</a:t>
            </a:r>
            <a:endParaRPr sz="1400">
              <a:solidFill>
                <a:schemeClr val="dk1"/>
              </a:solidFill>
            </a:endParaRPr>
          </a:p>
          <a:p>
            <a:pPr indent="-317500" lvl="0" marL="457200" rtl="0" algn="l">
              <a:lnSpc>
                <a:spcPct val="150000"/>
              </a:lnSpc>
              <a:spcBef>
                <a:spcPts val="0"/>
              </a:spcBef>
              <a:spcAft>
                <a:spcPts val="0"/>
              </a:spcAft>
              <a:buSzPts val="1400"/>
              <a:buChar char="●"/>
            </a:pPr>
            <a:r>
              <a:rPr lang="en" sz="1400">
                <a:solidFill>
                  <a:srgbClr val="0E6EC5"/>
                </a:solidFill>
              </a:rPr>
              <a:t></a:t>
            </a:r>
            <a:r>
              <a:rPr b="1" lang="en" sz="1400">
                <a:solidFill>
                  <a:schemeClr val="dk1"/>
                </a:solidFill>
              </a:rPr>
              <a:t>Hibernate</a:t>
            </a:r>
            <a:endParaRPr b="1" sz="1400">
              <a:solidFill>
                <a:schemeClr val="dk1"/>
              </a:solidFill>
            </a:endParaRPr>
          </a:p>
          <a:p>
            <a:pPr indent="-317500" lvl="0" marL="457200" rtl="0" algn="l">
              <a:lnSpc>
                <a:spcPct val="150000"/>
              </a:lnSpc>
              <a:spcBef>
                <a:spcPts val="0"/>
              </a:spcBef>
              <a:spcAft>
                <a:spcPts val="0"/>
              </a:spcAft>
              <a:buSzPts val="1400"/>
              <a:buChar char="●"/>
            </a:pPr>
            <a:r>
              <a:rPr lang="en" sz="1400">
                <a:solidFill>
                  <a:srgbClr val="0E6EC5"/>
                </a:solidFill>
              </a:rPr>
              <a:t></a:t>
            </a:r>
            <a:r>
              <a:rPr lang="en" sz="1400">
                <a:solidFill>
                  <a:schemeClr val="dk1"/>
                </a:solidFill>
              </a:rPr>
              <a:t>And many more</a:t>
            </a:r>
            <a:endParaRPr sz="1400">
              <a:solidFill>
                <a:schemeClr val="dk1"/>
              </a:solidFill>
            </a:endParaRPr>
          </a:p>
          <a:p>
            <a:pPr indent="-317500" lvl="0" marL="457200" rtl="0" algn="l">
              <a:lnSpc>
                <a:spcPct val="150000"/>
              </a:lnSpc>
              <a:spcBef>
                <a:spcPts val="0"/>
              </a:spcBef>
              <a:spcAft>
                <a:spcPts val="0"/>
              </a:spcAft>
              <a:buSzPts val="1400"/>
              <a:buChar char="●"/>
            </a:pPr>
            <a:r>
              <a:t/>
            </a:r>
            <a:endParaRPr sz="1400"/>
          </a:p>
        </p:txBody>
      </p:sp>
      <p:pic>
        <p:nvPicPr>
          <p:cNvPr id="164" name="Google Shape;164;p25"/>
          <p:cNvPicPr preferRelativeResize="0"/>
          <p:nvPr/>
        </p:nvPicPr>
        <p:blipFill rotWithShape="1">
          <a:blip r:embed="rId3">
            <a:alphaModFix/>
          </a:blip>
          <a:srcRect b="93421" l="0" r="0" t="0"/>
          <a:stretch/>
        </p:blipFill>
        <p:spPr>
          <a:xfrm>
            <a:off x="91800" y="11051"/>
            <a:ext cx="9052200" cy="433975"/>
          </a:xfrm>
          <a:prstGeom prst="rect">
            <a:avLst/>
          </a:prstGeom>
          <a:noFill/>
          <a:ln>
            <a:noFill/>
          </a:ln>
        </p:spPr>
      </p:pic>
      <p:sp>
        <p:nvSpPr>
          <p:cNvPr id="165" name="Google Shape;165;p25"/>
          <p:cNvSpPr txBox="1"/>
          <p:nvPr/>
        </p:nvSpPr>
        <p:spPr>
          <a:xfrm>
            <a:off x="326800" y="-23425"/>
            <a:ext cx="71439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Merriweather"/>
                <a:ea typeface="Merriweather"/>
                <a:cs typeface="Merriweather"/>
                <a:sym typeface="Merriweather"/>
              </a:rPr>
              <a:t>Alternative of </a:t>
            </a:r>
            <a:r>
              <a:rPr b="1" lang="en" sz="1800">
                <a:solidFill>
                  <a:srgbClr val="FFFFFF"/>
                </a:solidFill>
                <a:latin typeface="Merriweather"/>
                <a:ea typeface="Merriweather"/>
                <a:cs typeface="Merriweather"/>
                <a:sym typeface="Merriweather"/>
              </a:rPr>
              <a:t>Hibernate</a:t>
            </a:r>
            <a:r>
              <a:rPr b="1" lang="en" sz="1800">
                <a:solidFill>
                  <a:srgbClr val="FFFFFF"/>
                </a:solidFill>
                <a:latin typeface="Merriweather"/>
                <a:ea typeface="Merriweather"/>
                <a:cs typeface="Merriweather"/>
                <a:sym typeface="Merriweather"/>
              </a:rPr>
              <a:t> Framework</a:t>
            </a:r>
            <a:endParaRPr b="1" sz="1800">
              <a:solidFill>
                <a:srgbClr val="FFFFFF"/>
              </a:solidFill>
              <a:latin typeface="Merriweather"/>
              <a:ea typeface="Merriweather"/>
              <a:cs typeface="Merriweather"/>
              <a:sym typeface="Merriweather"/>
            </a:endParaRPr>
          </a:p>
        </p:txBody>
      </p:sp>
      <p:sp>
        <p:nvSpPr>
          <p:cNvPr id="166" name="Google Shape;166;p25"/>
          <p:cNvSpPr/>
          <p:nvPr/>
        </p:nvSpPr>
        <p:spPr>
          <a:xfrm>
            <a:off x="252250" y="156250"/>
            <a:ext cx="154800" cy="1434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7" name="Google Shape;167;p25"/>
          <p:cNvPicPr preferRelativeResize="0"/>
          <p:nvPr/>
        </p:nvPicPr>
        <p:blipFill>
          <a:blip r:embed="rId4">
            <a:alphaModFix/>
          </a:blip>
          <a:stretch>
            <a:fillRect/>
          </a:stretch>
        </p:blipFill>
        <p:spPr>
          <a:xfrm>
            <a:off x="2715575" y="4655125"/>
            <a:ext cx="6355080" cy="43891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6"/>
          <p:cNvSpPr txBox="1"/>
          <p:nvPr>
            <p:ph idx="1" type="body"/>
          </p:nvPr>
        </p:nvSpPr>
        <p:spPr>
          <a:xfrm>
            <a:off x="252250" y="644075"/>
            <a:ext cx="8520600" cy="3416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2E2B1F"/>
              </a:buClr>
              <a:buSzPts val="1400"/>
              <a:buChar char="●"/>
            </a:pPr>
            <a:r>
              <a:rPr lang="en" sz="1400">
                <a:solidFill>
                  <a:srgbClr val="2E2B1F"/>
                </a:solidFill>
              </a:rPr>
              <a:t>HSQL Database Engine</a:t>
            </a:r>
            <a:endParaRPr sz="1400">
              <a:solidFill>
                <a:srgbClr val="2E2B1F"/>
              </a:solidFill>
            </a:endParaRPr>
          </a:p>
          <a:p>
            <a:pPr indent="-317500" lvl="0" marL="457200" rtl="0" algn="l">
              <a:lnSpc>
                <a:spcPct val="150000"/>
              </a:lnSpc>
              <a:spcBef>
                <a:spcPts val="0"/>
              </a:spcBef>
              <a:spcAft>
                <a:spcPts val="0"/>
              </a:spcAft>
              <a:buClr>
                <a:srgbClr val="2E2B1F"/>
              </a:buClr>
              <a:buSzPts val="1400"/>
              <a:buChar char="●"/>
            </a:pPr>
            <a:r>
              <a:rPr lang="en" sz="1400">
                <a:solidFill>
                  <a:srgbClr val="2E2B1F"/>
                </a:solidFill>
              </a:rPr>
              <a:t>DB2/NT, MySQL</a:t>
            </a:r>
            <a:endParaRPr sz="1400">
              <a:solidFill>
                <a:srgbClr val="2E2B1F"/>
              </a:solidFill>
            </a:endParaRPr>
          </a:p>
          <a:p>
            <a:pPr indent="-317500" lvl="0" marL="457200" rtl="0" algn="l">
              <a:lnSpc>
                <a:spcPct val="150000"/>
              </a:lnSpc>
              <a:spcBef>
                <a:spcPts val="0"/>
              </a:spcBef>
              <a:spcAft>
                <a:spcPts val="0"/>
              </a:spcAft>
              <a:buClr>
                <a:srgbClr val="2E2B1F"/>
              </a:buClr>
              <a:buSzPts val="1400"/>
              <a:buChar char="●"/>
            </a:pPr>
            <a:r>
              <a:rPr lang="en" sz="1400">
                <a:solidFill>
                  <a:srgbClr val="2E2B1F"/>
                </a:solidFill>
              </a:rPr>
              <a:t>PostgreSQL</a:t>
            </a:r>
            <a:endParaRPr sz="1400">
              <a:solidFill>
                <a:srgbClr val="2E2B1F"/>
              </a:solidFill>
            </a:endParaRPr>
          </a:p>
          <a:p>
            <a:pPr indent="-317500" lvl="0" marL="457200" rtl="0" algn="l">
              <a:lnSpc>
                <a:spcPct val="150000"/>
              </a:lnSpc>
              <a:spcBef>
                <a:spcPts val="0"/>
              </a:spcBef>
              <a:spcAft>
                <a:spcPts val="0"/>
              </a:spcAft>
              <a:buClr>
                <a:srgbClr val="2E2B1F"/>
              </a:buClr>
              <a:buSzPts val="1400"/>
              <a:buChar char="●"/>
            </a:pPr>
            <a:r>
              <a:rPr lang="en" sz="1400">
                <a:solidFill>
                  <a:srgbClr val="2E2B1F"/>
                </a:solidFill>
              </a:rPr>
              <a:t>FrontBase</a:t>
            </a:r>
            <a:endParaRPr sz="1400">
              <a:solidFill>
                <a:srgbClr val="2E2B1F"/>
              </a:solidFill>
            </a:endParaRPr>
          </a:p>
          <a:p>
            <a:pPr indent="-317500" lvl="0" marL="457200" rtl="0" algn="l">
              <a:lnSpc>
                <a:spcPct val="150000"/>
              </a:lnSpc>
              <a:spcBef>
                <a:spcPts val="0"/>
              </a:spcBef>
              <a:spcAft>
                <a:spcPts val="0"/>
              </a:spcAft>
              <a:buClr>
                <a:srgbClr val="2E2B1F"/>
              </a:buClr>
              <a:buSzPts val="1400"/>
              <a:buChar char="●"/>
            </a:pPr>
            <a:r>
              <a:rPr lang="en" sz="1400">
                <a:solidFill>
                  <a:srgbClr val="2E2B1F"/>
                </a:solidFill>
              </a:rPr>
              <a:t>Oracle</a:t>
            </a:r>
            <a:endParaRPr sz="1400">
              <a:solidFill>
                <a:srgbClr val="2E2B1F"/>
              </a:solidFill>
            </a:endParaRPr>
          </a:p>
          <a:p>
            <a:pPr indent="-317500" lvl="0" marL="457200" rtl="0" algn="l">
              <a:lnSpc>
                <a:spcPct val="150000"/>
              </a:lnSpc>
              <a:spcBef>
                <a:spcPts val="0"/>
              </a:spcBef>
              <a:spcAft>
                <a:spcPts val="0"/>
              </a:spcAft>
              <a:buClr>
                <a:srgbClr val="2E2B1F"/>
              </a:buClr>
              <a:buSzPts val="1400"/>
              <a:buChar char="●"/>
            </a:pPr>
            <a:r>
              <a:rPr lang="en" sz="1400">
                <a:solidFill>
                  <a:srgbClr val="2E2B1F"/>
                </a:solidFill>
              </a:rPr>
              <a:t>MongoDB</a:t>
            </a:r>
            <a:endParaRPr sz="1400">
              <a:solidFill>
                <a:srgbClr val="2E2B1F"/>
              </a:solidFill>
            </a:endParaRPr>
          </a:p>
          <a:p>
            <a:pPr indent="-317500" lvl="0" marL="457200" rtl="0" algn="l">
              <a:lnSpc>
                <a:spcPct val="150000"/>
              </a:lnSpc>
              <a:spcBef>
                <a:spcPts val="0"/>
              </a:spcBef>
              <a:spcAft>
                <a:spcPts val="0"/>
              </a:spcAft>
              <a:buClr>
                <a:srgbClr val="2E2B1F"/>
              </a:buClr>
              <a:buSzPts val="1400"/>
              <a:buChar char="●"/>
            </a:pPr>
            <a:r>
              <a:rPr lang="en" sz="1400">
                <a:solidFill>
                  <a:srgbClr val="2E2B1F"/>
                </a:solidFill>
              </a:rPr>
              <a:t>Microsoft SQL Server Database</a:t>
            </a:r>
            <a:endParaRPr sz="1400">
              <a:solidFill>
                <a:srgbClr val="2E2B1F"/>
              </a:solidFill>
            </a:endParaRPr>
          </a:p>
          <a:p>
            <a:pPr indent="-317500" lvl="0" marL="457200" rtl="0" algn="l">
              <a:lnSpc>
                <a:spcPct val="150000"/>
              </a:lnSpc>
              <a:spcBef>
                <a:spcPts val="0"/>
              </a:spcBef>
              <a:spcAft>
                <a:spcPts val="0"/>
              </a:spcAft>
              <a:buClr>
                <a:srgbClr val="2E2B1F"/>
              </a:buClr>
              <a:buSzPts val="1400"/>
              <a:buChar char="●"/>
            </a:pPr>
            <a:r>
              <a:rPr lang="en" sz="1400">
                <a:solidFill>
                  <a:srgbClr val="2E2B1F"/>
                </a:solidFill>
              </a:rPr>
              <a:t>Sybase SQL Server</a:t>
            </a:r>
            <a:endParaRPr sz="1400">
              <a:solidFill>
                <a:srgbClr val="2E2B1F"/>
              </a:solidFill>
            </a:endParaRPr>
          </a:p>
          <a:p>
            <a:pPr indent="-317500" lvl="0" marL="457200" rtl="0" algn="l">
              <a:lnSpc>
                <a:spcPct val="150000"/>
              </a:lnSpc>
              <a:spcBef>
                <a:spcPts val="0"/>
              </a:spcBef>
              <a:spcAft>
                <a:spcPts val="0"/>
              </a:spcAft>
              <a:buClr>
                <a:srgbClr val="2E2B1F"/>
              </a:buClr>
              <a:buSzPts val="1400"/>
              <a:buChar char="●"/>
            </a:pPr>
            <a:r>
              <a:rPr lang="en" sz="1400">
                <a:solidFill>
                  <a:srgbClr val="2E2B1F"/>
                </a:solidFill>
              </a:rPr>
              <a:t>Informix Dynamic Server</a:t>
            </a:r>
            <a:endParaRPr sz="1400"/>
          </a:p>
        </p:txBody>
      </p:sp>
      <p:pic>
        <p:nvPicPr>
          <p:cNvPr id="173" name="Google Shape;173;p26"/>
          <p:cNvPicPr preferRelativeResize="0"/>
          <p:nvPr/>
        </p:nvPicPr>
        <p:blipFill rotWithShape="1">
          <a:blip r:embed="rId3">
            <a:alphaModFix/>
          </a:blip>
          <a:srcRect b="93421" l="0" r="0" t="0"/>
          <a:stretch/>
        </p:blipFill>
        <p:spPr>
          <a:xfrm>
            <a:off x="91800" y="11050"/>
            <a:ext cx="9052200" cy="479250"/>
          </a:xfrm>
          <a:prstGeom prst="rect">
            <a:avLst/>
          </a:prstGeom>
          <a:noFill/>
          <a:ln>
            <a:noFill/>
          </a:ln>
        </p:spPr>
      </p:pic>
      <p:sp>
        <p:nvSpPr>
          <p:cNvPr id="174" name="Google Shape;174;p26"/>
          <p:cNvSpPr txBox="1"/>
          <p:nvPr/>
        </p:nvSpPr>
        <p:spPr>
          <a:xfrm>
            <a:off x="326800" y="-23425"/>
            <a:ext cx="39168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Merriweather"/>
                <a:ea typeface="Merriweather"/>
                <a:cs typeface="Merriweather"/>
                <a:sym typeface="Merriweather"/>
              </a:rPr>
              <a:t>Hibernate </a:t>
            </a:r>
            <a:r>
              <a:rPr b="1" lang="en" sz="1800">
                <a:solidFill>
                  <a:srgbClr val="FFFFFF"/>
                </a:solidFill>
                <a:latin typeface="Merriweather"/>
                <a:ea typeface="Merriweather"/>
                <a:cs typeface="Merriweather"/>
                <a:sym typeface="Merriweather"/>
              </a:rPr>
              <a:t>Supported databases</a:t>
            </a:r>
            <a:r>
              <a:rPr lang="en" sz="1800">
                <a:solidFill>
                  <a:srgbClr val="2E2B1F"/>
                </a:solidFill>
              </a:rPr>
              <a:t> </a:t>
            </a:r>
            <a:endParaRPr b="1" sz="1800">
              <a:solidFill>
                <a:srgbClr val="FFFFFF"/>
              </a:solidFill>
              <a:latin typeface="Merriweather"/>
              <a:ea typeface="Merriweather"/>
              <a:cs typeface="Merriweather"/>
              <a:sym typeface="Merriweather"/>
            </a:endParaRPr>
          </a:p>
        </p:txBody>
      </p:sp>
      <p:sp>
        <p:nvSpPr>
          <p:cNvPr id="175" name="Google Shape;175;p26"/>
          <p:cNvSpPr/>
          <p:nvPr/>
        </p:nvSpPr>
        <p:spPr>
          <a:xfrm>
            <a:off x="252250" y="156250"/>
            <a:ext cx="154800" cy="1434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6" name="Google Shape;176;p26"/>
          <p:cNvPicPr preferRelativeResize="0"/>
          <p:nvPr/>
        </p:nvPicPr>
        <p:blipFill>
          <a:blip r:embed="rId4">
            <a:alphaModFix/>
          </a:blip>
          <a:stretch>
            <a:fillRect/>
          </a:stretch>
        </p:blipFill>
        <p:spPr>
          <a:xfrm>
            <a:off x="2715575" y="4655125"/>
            <a:ext cx="6355080" cy="43891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Download and install all  the softwares mentioned in </a:t>
            </a:r>
            <a:r>
              <a:rPr lang="en" sz="1400">
                <a:solidFill>
                  <a:srgbClr val="000000"/>
                </a:solidFill>
              </a:rPr>
              <a:t>documentation</a:t>
            </a:r>
            <a:r>
              <a:rPr lang="en" sz="1400">
                <a:solidFill>
                  <a:srgbClr val="000000"/>
                </a:solidFill>
              </a:rPr>
              <a:t> for workshop.</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Add all jar Dependencies files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Add  jar Dependencies to pom.xml</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Creating the hibernate.cfg.xml</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Creating the JPA Entity Class(Persistent class)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Create a Hibernate configuration file - Java Configuration</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Create Student Class,create object </a:t>
            </a:r>
            <a:endParaRPr sz="1400">
              <a:solidFill>
                <a:srgbClr val="000000"/>
              </a:solidFill>
            </a:endParaRPr>
          </a:p>
          <a:p>
            <a:pPr indent="-317500" lvl="0" marL="457200" rtl="0" algn="l">
              <a:spcBef>
                <a:spcPts val="0"/>
              </a:spcBef>
              <a:spcAft>
                <a:spcPts val="0"/>
              </a:spcAft>
              <a:buClr>
                <a:schemeClr val="dk1"/>
              </a:buClr>
              <a:buSzPts val="1400"/>
              <a:buChar char="●"/>
            </a:pPr>
            <a:r>
              <a:rPr lang="en" sz="1400">
                <a:solidFill>
                  <a:schemeClr val="dk1"/>
                </a:solidFill>
              </a:rPr>
              <a:t>Open the Database ,create a schema for student class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Create the Main class and Run an Application</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After run the application ,student class objects store in database </a:t>
            </a:r>
            <a:endParaRPr sz="1400">
              <a:solidFill>
                <a:srgbClr val="000000"/>
              </a:solidFill>
            </a:endParaRPr>
          </a:p>
        </p:txBody>
      </p:sp>
      <p:pic>
        <p:nvPicPr>
          <p:cNvPr id="182" name="Google Shape;182;p27"/>
          <p:cNvPicPr preferRelativeResize="0"/>
          <p:nvPr/>
        </p:nvPicPr>
        <p:blipFill rotWithShape="1">
          <a:blip r:embed="rId3">
            <a:alphaModFix/>
          </a:blip>
          <a:srcRect b="93421" l="0" r="0" t="0"/>
          <a:stretch/>
        </p:blipFill>
        <p:spPr>
          <a:xfrm>
            <a:off x="91800" y="11050"/>
            <a:ext cx="9052200" cy="539700"/>
          </a:xfrm>
          <a:prstGeom prst="rect">
            <a:avLst/>
          </a:prstGeom>
          <a:noFill/>
          <a:ln>
            <a:noFill/>
          </a:ln>
        </p:spPr>
      </p:pic>
      <p:sp>
        <p:nvSpPr>
          <p:cNvPr id="183" name="Google Shape;183;p27"/>
          <p:cNvSpPr txBox="1"/>
          <p:nvPr/>
        </p:nvSpPr>
        <p:spPr>
          <a:xfrm>
            <a:off x="326800" y="-23425"/>
            <a:ext cx="7143900" cy="48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rgbClr val="FFFFFF"/>
                </a:solidFill>
              </a:rPr>
              <a:t>Outline of Workshop</a:t>
            </a:r>
            <a:endParaRPr b="1" sz="2400">
              <a:solidFill>
                <a:srgbClr val="FFFFFF"/>
              </a:solidFill>
            </a:endParaRPr>
          </a:p>
          <a:p>
            <a:pPr indent="0" lvl="0" marL="0" rtl="0" algn="l">
              <a:spcBef>
                <a:spcPts val="0"/>
              </a:spcBef>
              <a:spcAft>
                <a:spcPts val="0"/>
              </a:spcAft>
              <a:buNone/>
            </a:pPr>
            <a:r>
              <a:t/>
            </a:r>
            <a:endParaRPr b="1">
              <a:solidFill>
                <a:srgbClr val="FFFFFF"/>
              </a:solidFill>
              <a:latin typeface="Merriweather"/>
              <a:ea typeface="Merriweather"/>
              <a:cs typeface="Merriweather"/>
              <a:sym typeface="Merriweather"/>
            </a:endParaRPr>
          </a:p>
        </p:txBody>
      </p:sp>
      <p:sp>
        <p:nvSpPr>
          <p:cNvPr id="184" name="Google Shape;184;p27"/>
          <p:cNvSpPr/>
          <p:nvPr/>
        </p:nvSpPr>
        <p:spPr>
          <a:xfrm>
            <a:off x="252250" y="156250"/>
            <a:ext cx="154800" cy="1434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8"/>
          <p:cNvSpPr txBox="1"/>
          <p:nvPr>
            <p:ph idx="1" type="body"/>
          </p:nvPr>
        </p:nvSpPr>
        <p:spPr>
          <a:xfrm>
            <a:off x="148100" y="982350"/>
            <a:ext cx="8520600" cy="3416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000000"/>
              </a:buClr>
              <a:buSzPts val="1400"/>
              <a:buChar char="●"/>
            </a:pPr>
            <a:r>
              <a:rPr b="1" lang="en" sz="1400" u="sng">
                <a:solidFill>
                  <a:srgbClr val="000000"/>
                </a:solidFill>
                <a:hlinkClick r:id="rId3"/>
              </a:rPr>
              <a:t>https://hibernate.org</a:t>
            </a:r>
            <a:r>
              <a:rPr b="1" lang="en" sz="1400">
                <a:solidFill>
                  <a:srgbClr val="000000"/>
                </a:solidFill>
              </a:rPr>
              <a:t> </a:t>
            </a:r>
            <a:endParaRPr b="1" sz="1400">
              <a:solidFill>
                <a:srgbClr val="000000"/>
              </a:solidFill>
            </a:endParaRPr>
          </a:p>
          <a:p>
            <a:pPr indent="-317500" lvl="0" marL="457200" marR="0" rtl="0" algn="l">
              <a:lnSpc>
                <a:spcPct val="150000"/>
              </a:lnSpc>
              <a:spcBef>
                <a:spcPts val="0"/>
              </a:spcBef>
              <a:spcAft>
                <a:spcPts val="0"/>
              </a:spcAft>
              <a:buClr>
                <a:srgbClr val="000000"/>
              </a:buClr>
              <a:buSzPts val="1400"/>
              <a:buChar char="●"/>
            </a:pPr>
            <a:r>
              <a:rPr b="1" lang="en" sz="1400" u="sng">
                <a:solidFill>
                  <a:srgbClr val="000000"/>
                </a:solidFill>
                <a:hlinkClick r:id="rId4"/>
              </a:rPr>
              <a:t>https://www.tutorialspoint.com/hibernate/index.htm</a:t>
            </a:r>
            <a:endParaRPr b="1" sz="1400" u="sng">
              <a:solidFill>
                <a:srgbClr val="000000"/>
              </a:solidFill>
            </a:endParaRPr>
          </a:p>
          <a:p>
            <a:pPr indent="-317500" lvl="0" marL="457200" marR="0" rtl="0" algn="l">
              <a:lnSpc>
                <a:spcPct val="150000"/>
              </a:lnSpc>
              <a:spcBef>
                <a:spcPts val="0"/>
              </a:spcBef>
              <a:spcAft>
                <a:spcPts val="0"/>
              </a:spcAft>
              <a:buClr>
                <a:srgbClr val="000000"/>
              </a:buClr>
              <a:buSzPts val="1400"/>
              <a:buChar char="●"/>
            </a:pPr>
            <a:r>
              <a:rPr b="1" lang="en" sz="1400" u="sng">
                <a:solidFill>
                  <a:srgbClr val="000000"/>
                </a:solidFill>
                <a:hlinkClick r:id="rId5"/>
              </a:rPr>
              <a:t>https://examples.javacodegeeks.com/enterprise-java/hibernate</a:t>
            </a:r>
            <a:endParaRPr b="1" sz="1400" u="sng">
              <a:solidFill>
                <a:srgbClr val="000000"/>
              </a:solidFill>
            </a:endParaRPr>
          </a:p>
          <a:p>
            <a:pPr indent="-317500" lvl="0" marL="457200" marR="0" rtl="0" algn="l">
              <a:lnSpc>
                <a:spcPct val="150000"/>
              </a:lnSpc>
              <a:spcBef>
                <a:spcPts val="0"/>
              </a:spcBef>
              <a:spcAft>
                <a:spcPts val="0"/>
              </a:spcAft>
              <a:buClr>
                <a:srgbClr val="000000"/>
              </a:buClr>
              <a:buSzPts val="1400"/>
              <a:buChar char="●"/>
            </a:pPr>
            <a:r>
              <a:rPr b="1" lang="en" sz="1400" u="sng">
                <a:solidFill>
                  <a:srgbClr val="000000"/>
                </a:solidFill>
                <a:hlinkClick r:id="rId6"/>
              </a:rPr>
              <a:t>https://www.javaguides.net/</a:t>
            </a:r>
            <a:endParaRPr b="1" sz="1400" u="sng">
              <a:solidFill>
                <a:srgbClr val="000000"/>
              </a:solidFill>
            </a:endParaRPr>
          </a:p>
          <a:p>
            <a:pPr indent="-317500" lvl="0" marL="457200" marR="0" rtl="0" algn="l">
              <a:lnSpc>
                <a:spcPct val="150000"/>
              </a:lnSpc>
              <a:spcBef>
                <a:spcPts val="0"/>
              </a:spcBef>
              <a:spcAft>
                <a:spcPts val="0"/>
              </a:spcAft>
              <a:buClr>
                <a:srgbClr val="000000"/>
              </a:buClr>
              <a:buSzPts val="1400"/>
              <a:buChar char="●"/>
            </a:pPr>
            <a:r>
              <a:rPr b="1" lang="en" sz="1400" u="sng">
                <a:solidFill>
                  <a:srgbClr val="000000"/>
                </a:solidFill>
                <a:hlinkClick r:id="rId7"/>
              </a:rPr>
              <a:t>https://www.a2hosting.com/kb/developer-corner/mysql/connect-to-mysql-from-the-command-line</a:t>
            </a:r>
            <a:endParaRPr b="1" sz="1400" u="sng">
              <a:solidFill>
                <a:srgbClr val="000000"/>
              </a:solidFill>
            </a:endParaRPr>
          </a:p>
          <a:p>
            <a:pPr indent="-317500" lvl="0" marL="457200" marR="0" rtl="0" algn="l">
              <a:lnSpc>
                <a:spcPct val="150000"/>
              </a:lnSpc>
              <a:spcBef>
                <a:spcPts val="0"/>
              </a:spcBef>
              <a:spcAft>
                <a:spcPts val="0"/>
              </a:spcAft>
              <a:buClr>
                <a:srgbClr val="000000"/>
              </a:buClr>
              <a:buSzPts val="1400"/>
              <a:buChar char="●"/>
            </a:pPr>
            <a:r>
              <a:rPr b="1" lang="en" sz="1400" u="sng">
                <a:solidFill>
                  <a:srgbClr val="000000"/>
                </a:solidFill>
                <a:hlinkClick r:id="rId8"/>
              </a:rPr>
              <a:t>http://www.gontu.org</a:t>
            </a:r>
            <a:endParaRPr b="1" sz="1400" u="sng">
              <a:solidFill>
                <a:srgbClr val="000000"/>
              </a:solidFill>
            </a:endParaRPr>
          </a:p>
        </p:txBody>
      </p:sp>
      <p:pic>
        <p:nvPicPr>
          <p:cNvPr id="190" name="Google Shape;190;p28"/>
          <p:cNvPicPr preferRelativeResize="0"/>
          <p:nvPr/>
        </p:nvPicPr>
        <p:blipFill rotWithShape="1">
          <a:blip r:embed="rId9">
            <a:alphaModFix/>
          </a:blip>
          <a:srcRect b="93421" l="0" r="0" t="0"/>
          <a:stretch/>
        </p:blipFill>
        <p:spPr>
          <a:xfrm>
            <a:off x="91800" y="11050"/>
            <a:ext cx="9052200" cy="539700"/>
          </a:xfrm>
          <a:prstGeom prst="rect">
            <a:avLst/>
          </a:prstGeom>
          <a:noFill/>
          <a:ln>
            <a:noFill/>
          </a:ln>
        </p:spPr>
      </p:pic>
      <p:sp>
        <p:nvSpPr>
          <p:cNvPr id="191" name="Google Shape;191;p28"/>
          <p:cNvSpPr txBox="1"/>
          <p:nvPr/>
        </p:nvSpPr>
        <p:spPr>
          <a:xfrm>
            <a:off x="326800" y="-23425"/>
            <a:ext cx="7143900" cy="48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rgbClr val="FFFFFF"/>
                </a:solidFill>
              </a:rPr>
              <a:t>Resources</a:t>
            </a:r>
            <a:r>
              <a:rPr b="1" lang="en" sz="1800">
                <a:solidFill>
                  <a:srgbClr val="FFFFFF"/>
                </a:solidFill>
              </a:rPr>
              <a:t> and Links</a:t>
            </a:r>
            <a:endParaRPr b="1" sz="2400">
              <a:solidFill>
                <a:srgbClr val="FFFFFF"/>
              </a:solidFill>
            </a:endParaRPr>
          </a:p>
          <a:p>
            <a:pPr indent="0" lvl="0" marL="0" rtl="0" algn="l">
              <a:spcBef>
                <a:spcPts val="0"/>
              </a:spcBef>
              <a:spcAft>
                <a:spcPts val="0"/>
              </a:spcAft>
              <a:buNone/>
            </a:pPr>
            <a:r>
              <a:t/>
            </a:r>
            <a:endParaRPr b="1">
              <a:solidFill>
                <a:srgbClr val="FFFFFF"/>
              </a:solidFill>
              <a:latin typeface="Merriweather"/>
              <a:ea typeface="Merriweather"/>
              <a:cs typeface="Merriweather"/>
              <a:sym typeface="Merriweather"/>
            </a:endParaRPr>
          </a:p>
        </p:txBody>
      </p:sp>
      <p:sp>
        <p:nvSpPr>
          <p:cNvPr id="192" name="Google Shape;192;p28"/>
          <p:cNvSpPr/>
          <p:nvPr/>
        </p:nvSpPr>
        <p:spPr>
          <a:xfrm>
            <a:off x="252250" y="156250"/>
            <a:ext cx="154800" cy="1434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9"/>
          <p:cNvSpPr txBox="1"/>
          <p:nvPr>
            <p:ph idx="1" type="body"/>
          </p:nvPr>
        </p:nvSpPr>
        <p:spPr>
          <a:xfrm>
            <a:off x="710650" y="2036850"/>
            <a:ext cx="7539600" cy="1680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6000"/>
              <a:t>TACK!!</a:t>
            </a:r>
            <a:endParaRPr sz="6000"/>
          </a:p>
        </p:txBody>
      </p:sp>
      <p:pic>
        <p:nvPicPr>
          <p:cNvPr id="198" name="Google Shape;198;p29"/>
          <p:cNvPicPr preferRelativeResize="0"/>
          <p:nvPr/>
        </p:nvPicPr>
        <p:blipFill rotWithShape="1">
          <a:blip r:embed="rId3">
            <a:alphaModFix/>
          </a:blip>
          <a:srcRect b="93421" l="0" r="0" t="0"/>
          <a:stretch/>
        </p:blipFill>
        <p:spPr>
          <a:xfrm>
            <a:off x="91800" y="11050"/>
            <a:ext cx="9052200" cy="539700"/>
          </a:xfrm>
          <a:prstGeom prst="rect">
            <a:avLst/>
          </a:prstGeom>
          <a:noFill/>
          <a:ln>
            <a:noFill/>
          </a:ln>
        </p:spPr>
      </p:pic>
      <p:pic>
        <p:nvPicPr>
          <p:cNvPr id="199" name="Google Shape;199;p29"/>
          <p:cNvPicPr preferRelativeResize="0"/>
          <p:nvPr/>
        </p:nvPicPr>
        <p:blipFill rotWithShape="1">
          <a:blip r:embed="rId3">
            <a:alphaModFix/>
          </a:blip>
          <a:srcRect b="93421" l="0" r="0" t="0"/>
          <a:stretch/>
        </p:blipFill>
        <p:spPr>
          <a:xfrm>
            <a:off x="91800" y="4551425"/>
            <a:ext cx="9052200" cy="539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pic>
        <p:nvPicPr>
          <p:cNvPr id="63" name="Google Shape;63;p14"/>
          <p:cNvPicPr preferRelativeResize="0"/>
          <p:nvPr/>
        </p:nvPicPr>
        <p:blipFill>
          <a:blip r:embed="rId3">
            <a:alphaModFix/>
          </a:blip>
          <a:stretch>
            <a:fillRect/>
          </a:stretch>
        </p:blipFill>
        <p:spPr>
          <a:xfrm>
            <a:off x="91800" y="11042"/>
            <a:ext cx="9052200" cy="509185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2574350" y="4655125"/>
            <a:ext cx="6355080" cy="438912"/>
          </a:xfrm>
          <a:prstGeom prst="rect">
            <a:avLst/>
          </a:prstGeom>
          <a:noFill/>
          <a:ln>
            <a:noFill/>
          </a:ln>
        </p:spPr>
      </p:pic>
      <p:sp>
        <p:nvSpPr>
          <p:cNvPr id="69" name="Google Shape;69;p15"/>
          <p:cNvSpPr txBox="1"/>
          <p:nvPr>
            <p:ph idx="1" type="body"/>
          </p:nvPr>
        </p:nvSpPr>
        <p:spPr>
          <a:xfrm>
            <a:off x="224225" y="496200"/>
            <a:ext cx="8820900" cy="3416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Font typeface="Verdana"/>
              <a:buChar char="●"/>
            </a:pPr>
            <a:r>
              <a:rPr lang="en" sz="1400">
                <a:solidFill>
                  <a:schemeClr val="dk1"/>
                </a:solidFill>
                <a:highlight>
                  <a:srgbClr val="FFFFFF"/>
                </a:highlight>
              </a:rPr>
              <a:t>It was started in 2001 by Gavin King as an alternative to EJB2 (</a:t>
            </a:r>
            <a:r>
              <a:rPr lang="en" sz="1400">
                <a:solidFill>
                  <a:srgbClr val="222222"/>
                </a:solidFill>
                <a:highlight>
                  <a:srgbClr val="FFFFFF"/>
                </a:highlight>
              </a:rPr>
              <a:t> Enterprise Java Bean) </a:t>
            </a:r>
            <a:r>
              <a:rPr lang="en" sz="1400">
                <a:solidFill>
                  <a:schemeClr val="dk1"/>
                </a:solidFill>
                <a:highlight>
                  <a:srgbClr val="FFFFFF"/>
                </a:highlight>
              </a:rPr>
              <a:t>style entity bean.</a:t>
            </a:r>
            <a:endParaRPr sz="1400">
              <a:solidFill>
                <a:schemeClr val="dk1"/>
              </a:solidFill>
              <a:highlight>
                <a:srgbClr val="FFFFFF"/>
              </a:highlight>
            </a:endParaRPr>
          </a:p>
          <a:p>
            <a:pPr indent="-317500" lvl="0" marL="457200" marR="0" rtl="0" algn="l">
              <a:lnSpc>
                <a:spcPct val="150000"/>
              </a:lnSpc>
              <a:spcBef>
                <a:spcPts val="0"/>
              </a:spcBef>
              <a:spcAft>
                <a:spcPts val="0"/>
              </a:spcAft>
              <a:buClr>
                <a:schemeClr val="dk1"/>
              </a:buClr>
              <a:buSzPts val="1400"/>
              <a:buFont typeface="Verdana"/>
              <a:buChar char="●"/>
            </a:pPr>
            <a:r>
              <a:rPr lang="en" sz="1400">
                <a:solidFill>
                  <a:schemeClr val="dk1"/>
                </a:solidFill>
                <a:highlight>
                  <a:srgbClr val="FFFFFF"/>
                </a:highlight>
              </a:rPr>
              <a:t>Hibernate is a high performance Object/Relational mapping (ORM) framework completely used in Java. </a:t>
            </a:r>
            <a:endParaRPr sz="1400">
              <a:solidFill>
                <a:schemeClr val="dk1"/>
              </a:solidFill>
              <a:highlight>
                <a:srgbClr val="FFFFFF"/>
              </a:highlight>
            </a:endParaRPr>
          </a:p>
          <a:p>
            <a:pPr indent="-317500" lvl="0" marL="457200" marR="0" rtl="0" algn="l">
              <a:lnSpc>
                <a:spcPct val="150000"/>
              </a:lnSpc>
              <a:spcBef>
                <a:spcPts val="0"/>
              </a:spcBef>
              <a:spcAft>
                <a:spcPts val="0"/>
              </a:spcAft>
              <a:buClr>
                <a:schemeClr val="dk1"/>
              </a:buClr>
              <a:buSzPts val="1400"/>
              <a:buFont typeface="Verdana"/>
              <a:buChar char="●"/>
            </a:pPr>
            <a:r>
              <a:rPr lang="en" sz="1400">
                <a:solidFill>
                  <a:schemeClr val="dk1"/>
                </a:solidFill>
                <a:highlight>
                  <a:srgbClr val="FFFFFF"/>
                </a:highlight>
              </a:rPr>
              <a:t>Hibernate also provides query service along with persistence. This gives developers a way to map the object structures in Java classes to relational database tables.</a:t>
            </a:r>
            <a:endParaRPr sz="1400">
              <a:solidFill>
                <a:schemeClr val="dk1"/>
              </a:solidFill>
              <a:highlight>
                <a:srgbClr val="FFFFFF"/>
              </a:highlight>
            </a:endParaRPr>
          </a:p>
          <a:p>
            <a:pPr indent="-317500" lvl="0" marL="457200" marR="0" rtl="0" algn="l">
              <a:lnSpc>
                <a:spcPct val="150000"/>
              </a:lnSpc>
              <a:spcBef>
                <a:spcPts val="0"/>
              </a:spcBef>
              <a:spcAft>
                <a:spcPts val="0"/>
              </a:spcAft>
              <a:buClr>
                <a:schemeClr val="dk1"/>
              </a:buClr>
              <a:buSzPts val="1400"/>
              <a:buFont typeface="Verdana"/>
              <a:buChar char="●"/>
            </a:pPr>
            <a:r>
              <a:rPr lang="en" sz="1400">
                <a:solidFill>
                  <a:schemeClr val="dk1"/>
                </a:solidFill>
                <a:highlight>
                  <a:srgbClr val="FFFFFF"/>
                </a:highlight>
              </a:rPr>
              <a:t>It simplifies the development of Java application to interact with the database.</a:t>
            </a:r>
            <a:endParaRPr sz="1400">
              <a:solidFill>
                <a:schemeClr val="dk1"/>
              </a:solidFill>
              <a:highlight>
                <a:srgbClr val="FFFFFF"/>
              </a:highlight>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highlight>
                  <a:srgbClr val="FFFFFF"/>
                </a:highlight>
              </a:rPr>
              <a:t> It is an open source, lightweight, ORM (Object Relational Mapping) tool. Hibernate implements the specifications of JPA (Java Persistence API) for data persistence.</a:t>
            </a:r>
            <a:endParaRPr sz="1400">
              <a:solidFill>
                <a:schemeClr val="dk1"/>
              </a:solidFill>
              <a:highlight>
                <a:srgbClr val="FFFFFF"/>
              </a:highlight>
            </a:endParaRPr>
          </a:p>
          <a:p>
            <a:pPr indent="0" lvl="0" marL="0" rtl="0" algn="l">
              <a:spcBef>
                <a:spcPts val="1600"/>
              </a:spcBef>
              <a:spcAft>
                <a:spcPts val="1600"/>
              </a:spcAft>
              <a:buNone/>
            </a:pPr>
            <a:r>
              <a:t/>
            </a:r>
            <a:endParaRPr sz="1200">
              <a:solidFill>
                <a:schemeClr val="dk1"/>
              </a:solidFill>
              <a:highlight>
                <a:srgbClr val="FFFFFF"/>
              </a:highlight>
              <a:latin typeface="Verdana"/>
              <a:ea typeface="Verdana"/>
              <a:cs typeface="Verdana"/>
              <a:sym typeface="Verdana"/>
            </a:endParaRPr>
          </a:p>
        </p:txBody>
      </p:sp>
      <p:pic>
        <p:nvPicPr>
          <p:cNvPr id="70" name="Google Shape;70;p15"/>
          <p:cNvPicPr preferRelativeResize="0"/>
          <p:nvPr/>
        </p:nvPicPr>
        <p:blipFill rotWithShape="1">
          <a:blip r:embed="rId4">
            <a:alphaModFix/>
          </a:blip>
          <a:srcRect b="93421" l="0" r="0" t="0"/>
          <a:stretch/>
        </p:blipFill>
        <p:spPr>
          <a:xfrm>
            <a:off x="91800" y="11050"/>
            <a:ext cx="9052200" cy="485150"/>
          </a:xfrm>
          <a:prstGeom prst="rect">
            <a:avLst/>
          </a:prstGeom>
          <a:noFill/>
          <a:ln>
            <a:noFill/>
          </a:ln>
        </p:spPr>
      </p:pic>
      <p:sp>
        <p:nvSpPr>
          <p:cNvPr id="71" name="Google Shape;71;p15"/>
          <p:cNvSpPr txBox="1"/>
          <p:nvPr/>
        </p:nvSpPr>
        <p:spPr>
          <a:xfrm>
            <a:off x="326800" y="-23425"/>
            <a:ext cx="20316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Merriweather"/>
                <a:ea typeface="Merriweather"/>
                <a:cs typeface="Merriweather"/>
                <a:sym typeface="Merriweather"/>
              </a:rPr>
              <a:t>Introduction</a:t>
            </a:r>
            <a:endParaRPr b="1" sz="1800">
              <a:solidFill>
                <a:srgbClr val="FFFFFF"/>
              </a:solidFill>
              <a:latin typeface="Merriweather"/>
              <a:ea typeface="Merriweather"/>
              <a:cs typeface="Merriweather"/>
              <a:sym typeface="Merriweather"/>
            </a:endParaRPr>
          </a:p>
        </p:txBody>
      </p:sp>
      <p:sp>
        <p:nvSpPr>
          <p:cNvPr id="72" name="Google Shape;72;p15"/>
          <p:cNvSpPr/>
          <p:nvPr/>
        </p:nvSpPr>
        <p:spPr>
          <a:xfrm>
            <a:off x="252250" y="156250"/>
            <a:ext cx="154800" cy="1434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3" name="Google Shape;73;p15"/>
          <p:cNvPicPr preferRelativeResize="0"/>
          <p:nvPr/>
        </p:nvPicPr>
        <p:blipFill>
          <a:blip r:embed="rId5">
            <a:alphaModFix/>
          </a:blip>
          <a:stretch>
            <a:fillRect/>
          </a:stretch>
        </p:blipFill>
        <p:spPr>
          <a:xfrm>
            <a:off x="2330125" y="2845575"/>
            <a:ext cx="2743500" cy="1477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pic>
        <p:nvPicPr>
          <p:cNvPr id="78" name="Google Shape;78;p16"/>
          <p:cNvPicPr preferRelativeResize="0"/>
          <p:nvPr/>
        </p:nvPicPr>
        <p:blipFill>
          <a:blip r:embed="rId3">
            <a:alphaModFix/>
          </a:blip>
          <a:stretch>
            <a:fillRect/>
          </a:stretch>
        </p:blipFill>
        <p:spPr>
          <a:xfrm>
            <a:off x="5209575" y="1559475"/>
            <a:ext cx="3719849" cy="1152400"/>
          </a:xfrm>
          <a:prstGeom prst="rect">
            <a:avLst/>
          </a:prstGeom>
          <a:noFill/>
          <a:ln>
            <a:noFill/>
          </a:ln>
        </p:spPr>
      </p:pic>
      <p:sp>
        <p:nvSpPr>
          <p:cNvPr id="79" name="Google Shape;79;p16"/>
          <p:cNvSpPr txBox="1"/>
          <p:nvPr>
            <p:ph idx="1" type="body"/>
          </p:nvPr>
        </p:nvSpPr>
        <p:spPr>
          <a:xfrm>
            <a:off x="219925" y="672325"/>
            <a:ext cx="8520600" cy="3416400"/>
          </a:xfrm>
          <a:prstGeom prst="rect">
            <a:avLst/>
          </a:prstGeom>
        </p:spPr>
        <p:txBody>
          <a:bodyPr anchorCtr="0" anchor="t" bIns="91425" lIns="91425" spcFirstLastPara="1" rIns="91425" wrap="square" tIns="91425">
            <a:noAutofit/>
          </a:bodyPr>
          <a:lstStyle/>
          <a:p>
            <a:pPr indent="0" lvl="0" marL="0" rtl="0" algn="just">
              <a:lnSpc>
                <a:spcPct val="100000"/>
              </a:lnSpc>
              <a:spcBef>
                <a:spcPts val="100"/>
              </a:spcBef>
              <a:spcAft>
                <a:spcPts val="0"/>
              </a:spcAft>
              <a:buNone/>
            </a:pPr>
            <a:r>
              <a:rPr b="1" lang="en" sz="1500">
                <a:solidFill>
                  <a:srgbClr val="610B38"/>
                </a:solidFill>
                <a:highlight>
                  <a:srgbClr val="FFFFFF"/>
                </a:highlight>
              </a:rPr>
              <a:t>ORM (Object/Relational Mapping)Tool</a:t>
            </a:r>
            <a:endParaRPr b="1" sz="1500">
              <a:solidFill>
                <a:srgbClr val="610B38"/>
              </a:solidFill>
              <a:highlight>
                <a:srgbClr val="FFFFFF"/>
              </a:highlight>
            </a:endParaRPr>
          </a:p>
          <a:p>
            <a:pPr indent="0" lvl="0" marL="114300" rtl="0" algn="just">
              <a:lnSpc>
                <a:spcPct val="100000"/>
              </a:lnSpc>
              <a:spcBef>
                <a:spcPts val="400"/>
              </a:spcBef>
              <a:spcAft>
                <a:spcPts val="0"/>
              </a:spcAft>
              <a:buNone/>
            </a:pPr>
            <a:r>
              <a:rPr lang="en" sz="1500">
                <a:solidFill>
                  <a:schemeClr val="dk1"/>
                </a:solidFill>
                <a:highlight>
                  <a:srgbClr val="FFFFFF"/>
                </a:highlight>
              </a:rPr>
              <a:t>An ORM tool simplifies the data creation, data manipulation and data access. </a:t>
            </a:r>
            <a:r>
              <a:rPr lang="en" sz="1500">
                <a:solidFill>
                  <a:srgbClr val="333333"/>
                </a:solidFill>
                <a:highlight>
                  <a:srgbClr val="FFFFFF"/>
                </a:highlight>
              </a:rPr>
              <a:t>ORM is actually a programming technique for converting data between relational databases and object oriented programming languages</a:t>
            </a:r>
            <a:r>
              <a:rPr lang="en" sz="1500">
                <a:solidFill>
                  <a:schemeClr val="dk1"/>
                </a:solidFill>
                <a:highlight>
                  <a:srgbClr val="FFFFFF"/>
                </a:highlight>
              </a:rPr>
              <a:t>.</a:t>
            </a:r>
            <a:endParaRPr sz="1500">
              <a:solidFill>
                <a:schemeClr val="dk1"/>
              </a:solidFill>
              <a:highlight>
                <a:srgbClr val="FFFFFF"/>
              </a:highlight>
            </a:endParaRPr>
          </a:p>
          <a:p>
            <a:pPr indent="0" lvl="0" marL="114300" rtl="0" algn="just">
              <a:lnSpc>
                <a:spcPct val="100000"/>
              </a:lnSpc>
              <a:spcBef>
                <a:spcPts val="400"/>
              </a:spcBef>
              <a:spcAft>
                <a:spcPts val="0"/>
              </a:spcAft>
              <a:buNone/>
            </a:pPr>
            <a:r>
              <a:rPr lang="en" sz="1500">
                <a:solidFill>
                  <a:srgbClr val="333333"/>
                </a:solidFill>
                <a:highlight>
                  <a:srgbClr val="FFFFFF"/>
                </a:highlight>
              </a:rPr>
              <a:t>Some pros of using ORM are the followings</a:t>
            </a:r>
            <a:endParaRPr sz="1500">
              <a:solidFill>
                <a:srgbClr val="333333"/>
              </a:solidFill>
              <a:highlight>
                <a:srgbClr val="FFFFFF"/>
              </a:highlight>
            </a:endParaRPr>
          </a:p>
          <a:p>
            <a:pPr indent="-209550" lvl="0" marL="342900" rtl="0" algn="l">
              <a:lnSpc>
                <a:spcPct val="115000"/>
              </a:lnSpc>
              <a:spcBef>
                <a:spcPts val="400"/>
              </a:spcBef>
              <a:spcAft>
                <a:spcPts val="0"/>
              </a:spcAft>
              <a:buClr>
                <a:srgbClr val="333333"/>
              </a:buClr>
              <a:buSzPts val="1500"/>
              <a:buChar char="●"/>
            </a:pPr>
            <a:r>
              <a:rPr lang="en" sz="1500">
                <a:solidFill>
                  <a:srgbClr val="333333"/>
                </a:solidFill>
                <a:highlight>
                  <a:srgbClr val="FFFFFF"/>
                </a:highlight>
              </a:rPr>
              <a:t>Database implementation is sorted out on its own</a:t>
            </a:r>
            <a:endParaRPr sz="1500">
              <a:solidFill>
                <a:srgbClr val="333333"/>
              </a:solidFill>
              <a:highlight>
                <a:srgbClr val="FFFFFF"/>
              </a:highlight>
            </a:endParaRPr>
          </a:p>
          <a:p>
            <a:pPr indent="-209550" lvl="0" marL="342900" rtl="0" algn="l">
              <a:lnSpc>
                <a:spcPct val="115000"/>
              </a:lnSpc>
              <a:spcBef>
                <a:spcPts val="0"/>
              </a:spcBef>
              <a:spcAft>
                <a:spcPts val="0"/>
              </a:spcAft>
              <a:buClr>
                <a:srgbClr val="333333"/>
              </a:buClr>
              <a:buSzPts val="1500"/>
              <a:buChar char="●"/>
            </a:pPr>
            <a:r>
              <a:rPr lang="en" sz="1500">
                <a:solidFill>
                  <a:srgbClr val="333333"/>
                </a:solidFill>
                <a:highlight>
                  <a:srgbClr val="FFFFFF"/>
                </a:highlight>
              </a:rPr>
              <a:t>Transaction management and automatic key generation</a:t>
            </a:r>
            <a:endParaRPr sz="1500">
              <a:solidFill>
                <a:srgbClr val="333333"/>
              </a:solidFill>
              <a:highlight>
                <a:srgbClr val="FFFFFF"/>
              </a:highlight>
            </a:endParaRPr>
          </a:p>
          <a:p>
            <a:pPr indent="-209550" lvl="0" marL="342900" rtl="0" algn="l">
              <a:spcBef>
                <a:spcPts val="0"/>
              </a:spcBef>
              <a:spcAft>
                <a:spcPts val="0"/>
              </a:spcAft>
              <a:buClr>
                <a:srgbClr val="333333"/>
              </a:buClr>
              <a:buSzPts val="1500"/>
              <a:buChar char="●"/>
            </a:pPr>
            <a:r>
              <a:rPr lang="en" sz="1500">
                <a:solidFill>
                  <a:srgbClr val="333333"/>
                </a:solidFill>
                <a:highlight>
                  <a:srgbClr val="FFFFFF"/>
                </a:highlight>
              </a:rPr>
              <a:t>Hides details of SQL queries from object orientation logic</a:t>
            </a:r>
            <a:endParaRPr sz="1500">
              <a:solidFill>
                <a:srgbClr val="333333"/>
              </a:solidFill>
              <a:highlight>
                <a:srgbClr val="FFFFFF"/>
              </a:highlight>
            </a:endParaRPr>
          </a:p>
          <a:p>
            <a:pPr indent="-209550" lvl="0" marL="342900" rtl="0" algn="l">
              <a:spcBef>
                <a:spcPts val="0"/>
              </a:spcBef>
              <a:spcAft>
                <a:spcPts val="0"/>
              </a:spcAft>
              <a:buClr>
                <a:srgbClr val="333333"/>
              </a:buClr>
              <a:buSzPts val="1500"/>
              <a:buChar char="●"/>
            </a:pPr>
            <a:r>
              <a:rPr lang="en" sz="1500">
                <a:solidFill>
                  <a:srgbClr val="333333"/>
                </a:solidFill>
                <a:highlight>
                  <a:srgbClr val="FFFFFF"/>
                </a:highlight>
              </a:rPr>
              <a:t>Fast development in application and easy code generation</a:t>
            </a:r>
            <a:endParaRPr sz="1500">
              <a:solidFill>
                <a:srgbClr val="333333"/>
              </a:solidFill>
              <a:highlight>
                <a:srgbClr val="FFFFFF"/>
              </a:highlight>
            </a:endParaRPr>
          </a:p>
          <a:p>
            <a:pPr indent="0" lvl="0" marL="0" marR="0" rtl="0" algn="just">
              <a:lnSpc>
                <a:spcPct val="100000"/>
              </a:lnSpc>
              <a:spcBef>
                <a:spcPts val="400"/>
              </a:spcBef>
              <a:spcAft>
                <a:spcPts val="0"/>
              </a:spcAft>
              <a:buNone/>
            </a:pPr>
            <a:r>
              <a:rPr lang="en" sz="1500">
                <a:solidFill>
                  <a:schemeClr val="dk1"/>
                </a:solidFill>
                <a:highlight>
                  <a:srgbClr val="FFFFFF"/>
                </a:highlight>
              </a:rPr>
              <a:t>   The ORM tool internally uses the</a:t>
            </a:r>
            <a:r>
              <a:rPr lang="en" sz="1500">
                <a:solidFill>
                  <a:schemeClr val="dk1"/>
                </a:solidFill>
                <a:highlight>
                  <a:srgbClr val="FFFFFF"/>
                </a:highlight>
                <a:latin typeface="Verdana"/>
                <a:ea typeface="Verdana"/>
                <a:cs typeface="Verdana"/>
                <a:sym typeface="Verdana"/>
              </a:rPr>
              <a:t> </a:t>
            </a:r>
            <a:r>
              <a:rPr lang="en" sz="1500">
                <a:solidFill>
                  <a:schemeClr val="dk1"/>
                </a:solidFill>
                <a:highlight>
                  <a:srgbClr val="FFFFFF"/>
                </a:highlight>
              </a:rPr>
              <a:t>JDBC API to interact with the database.</a:t>
            </a:r>
            <a:endParaRPr sz="1500">
              <a:solidFill>
                <a:schemeClr val="dk1"/>
              </a:solidFill>
              <a:highlight>
                <a:srgbClr val="FFFFFF"/>
              </a:highlight>
              <a:latin typeface="Verdana"/>
              <a:ea typeface="Verdana"/>
              <a:cs typeface="Verdana"/>
              <a:sym typeface="Verdana"/>
            </a:endParaRPr>
          </a:p>
          <a:p>
            <a:pPr indent="0" lvl="0" marL="0" marR="0" rtl="0" algn="just">
              <a:lnSpc>
                <a:spcPct val="100000"/>
              </a:lnSpc>
              <a:spcBef>
                <a:spcPts val="400"/>
              </a:spcBef>
              <a:spcAft>
                <a:spcPts val="0"/>
              </a:spcAft>
              <a:buNone/>
            </a:pPr>
            <a:r>
              <a:t/>
            </a:r>
            <a:endParaRPr b="1" sz="1500">
              <a:solidFill>
                <a:srgbClr val="610B38"/>
              </a:solidFill>
              <a:highlight>
                <a:srgbClr val="FFFFFF"/>
              </a:highlight>
            </a:endParaRPr>
          </a:p>
          <a:p>
            <a:pPr indent="0" lvl="0" marL="0" marR="0" rtl="0" algn="just">
              <a:lnSpc>
                <a:spcPct val="100000"/>
              </a:lnSpc>
              <a:spcBef>
                <a:spcPts val="400"/>
              </a:spcBef>
              <a:spcAft>
                <a:spcPts val="0"/>
              </a:spcAft>
              <a:buNone/>
            </a:pPr>
            <a:r>
              <a:rPr b="1" lang="en" sz="1500">
                <a:solidFill>
                  <a:srgbClr val="610B38"/>
                </a:solidFill>
                <a:highlight>
                  <a:srgbClr val="FFFFFF"/>
                </a:highlight>
              </a:rPr>
              <a:t>JPA(</a:t>
            </a:r>
            <a:r>
              <a:rPr b="1" lang="en" sz="1500">
                <a:solidFill>
                  <a:srgbClr val="610B38"/>
                </a:solidFill>
                <a:highlight>
                  <a:srgbClr val="FFFFFF"/>
                </a:highlight>
              </a:rPr>
              <a:t>Java Persistence API)</a:t>
            </a:r>
            <a:endParaRPr b="1" sz="1500">
              <a:solidFill>
                <a:srgbClr val="610B38"/>
              </a:solidFill>
              <a:highlight>
                <a:srgbClr val="FFFFFF"/>
              </a:highlight>
            </a:endParaRPr>
          </a:p>
          <a:p>
            <a:pPr indent="0" lvl="0" marL="457200" marR="0" rtl="0" algn="l">
              <a:lnSpc>
                <a:spcPct val="115000"/>
              </a:lnSpc>
              <a:spcBef>
                <a:spcPts val="400"/>
              </a:spcBef>
              <a:spcAft>
                <a:spcPts val="0"/>
              </a:spcAft>
              <a:buNone/>
            </a:pPr>
            <a:r>
              <a:rPr lang="en" sz="1500">
                <a:solidFill>
                  <a:srgbClr val="333333"/>
                </a:solidFill>
                <a:highlight>
                  <a:srgbClr val="FFFFFF"/>
                </a:highlight>
              </a:rPr>
              <a:t>Java Persistence API (JPA) is a Java specification that provides certain functionality and standard to ORM tools. The javax.persistence package contains the JPA classes and interfaces.</a:t>
            </a:r>
            <a:endParaRPr sz="1500">
              <a:solidFill>
                <a:srgbClr val="333333"/>
              </a:solidFill>
              <a:highlight>
                <a:srgbClr val="FFFFFF"/>
              </a:highlight>
            </a:endParaRPr>
          </a:p>
          <a:p>
            <a:pPr indent="0" lvl="0" marL="0" rtl="0" algn="l">
              <a:spcBef>
                <a:spcPts val="400"/>
              </a:spcBef>
              <a:spcAft>
                <a:spcPts val="1600"/>
              </a:spcAft>
              <a:buNone/>
            </a:pPr>
            <a:r>
              <a:t/>
            </a:r>
            <a:endParaRPr sz="1500"/>
          </a:p>
        </p:txBody>
      </p:sp>
      <p:pic>
        <p:nvPicPr>
          <p:cNvPr id="80" name="Google Shape;80;p16"/>
          <p:cNvPicPr preferRelativeResize="0"/>
          <p:nvPr/>
        </p:nvPicPr>
        <p:blipFill rotWithShape="1">
          <a:blip r:embed="rId4">
            <a:alphaModFix/>
          </a:blip>
          <a:srcRect b="93421" l="0" r="0" t="0"/>
          <a:stretch/>
        </p:blipFill>
        <p:spPr>
          <a:xfrm>
            <a:off x="91800" y="11051"/>
            <a:ext cx="9052200" cy="462025"/>
          </a:xfrm>
          <a:prstGeom prst="rect">
            <a:avLst/>
          </a:prstGeom>
          <a:noFill/>
          <a:ln>
            <a:noFill/>
          </a:ln>
        </p:spPr>
      </p:pic>
      <p:sp>
        <p:nvSpPr>
          <p:cNvPr id="81" name="Google Shape;81;p16"/>
          <p:cNvSpPr txBox="1"/>
          <p:nvPr/>
        </p:nvSpPr>
        <p:spPr>
          <a:xfrm>
            <a:off x="326800" y="-23425"/>
            <a:ext cx="20316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Merriweather"/>
                <a:ea typeface="Merriweather"/>
                <a:cs typeface="Merriweather"/>
                <a:sym typeface="Merriweather"/>
              </a:rPr>
              <a:t>Introduction</a:t>
            </a:r>
            <a:endParaRPr b="1" sz="1800">
              <a:solidFill>
                <a:srgbClr val="FFFFFF"/>
              </a:solidFill>
              <a:latin typeface="Merriweather"/>
              <a:ea typeface="Merriweather"/>
              <a:cs typeface="Merriweather"/>
              <a:sym typeface="Merriweather"/>
            </a:endParaRPr>
          </a:p>
        </p:txBody>
      </p:sp>
      <p:sp>
        <p:nvSpPr>
          <p:cNvPr id="82" name="Google Shape;82;p16"/>
          <p:cNvSpPr/>
          <p:nvPr/>
        </p:nvSpPr>
        <p:spPr>
          <a:xfrm>
            <a:off x="252250" y="156250"/>
            <a:ext cx="154800" cy="1434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3" name="Google Shape;83;p16"/>
          <p:cNvPicPr preferRelativeResize="0"/>
          <p:nvPr/>
        </p:nvPicPr>
        <p:blipFill>
          <a:blip r:embed="rId5">
            <a:alphaModFix/>
          </a:blip>
          <a:stretch>
            <a:fillRect/>
          </a:stretch>
        </p:blipFill>
        <p:spPr>
          <a:xfrm>
            <a:off x="2574350" y="4655125"/>
            <a:ext cx="6355080" cy="43891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pic>
        <p:nvPicPr>
          <p:cNvPr id="88" name="Google Shape;88;p17"/>
          <p:cNvPicPr preferRelativeResize="0"/>
          <p:nvPr/>
        </p:nvPicPr>
        <p:blipFill>
          <a:blip r:embed="rId3">
            <a:alphaModFix/>
          </a:blip>
          <a:stretch>
            <a:fillRect/>
          </a:stretch>
        </p:blipFill>
        <p:spPr>
          <a:xfrm>
            <a:off x="2715575" y="4655125"/>
            <a:ext cx="6355080" cy="438912"/>
          </a:xfrm>
          <a:prstGeom prst="rect">
            <a:avLst/>
          </a:prstGeom>
          <a:noFill/>
          <a:ln>
            <a:noFill/>
          </a:ln>
        </p:spPr>
      </p:pic>
      <p:pic>
        <p:nvPicPr>
          <p:cNvPr id="89" name="Google Shape;89;p17"/>
          <p:cNvPicPr preferRelativeResize="0"/>
          <p:nvPr/>
        </p:nvPicPr>
        <p:blipFill rotWithShape="1">
          <a:blip r:embed="rId4">
            <a:alphaModFix/>
          </a:blip>
          <a:srcRect b="93421" l="0" r="0" t="0"/>
          <a:stretch/>
        </p:blipFill>
        <p:spPr>
          <a:xfrm>
            <a:off x="91800" y="0"/>
            <a:ext cx="9052200" cy="479250"/>
          </a:xfrm>
          <a:prstGeom prst="rect">
            <a:avLst/>
          </a:prstGeom>
          <a:noFill/>
          <a:ln>
            <a:noFill/>
          </a:ln>
        </p:spPr>
      </p:pic>
      <p:sp>
        <p:nvSpPr>
          <p:cNvPr id="90" name="Google Shape;90;p17"/>
          <p:cNvSpPr txBox="1"/>
          <p:nvPr>
            <p:ph type="title"/>
          </p:nvPr>
        </p:nvSpPr>
        <p:spPr>
          <a:xfrm>
            <a:off x="300250" y="-34425"/>
            <a:ext cx="8520600" cy="212100"/>
          </a:xfrm>
          <a:prstGeom prst="rect">
            <a:avLst/>
          </a:prstGeom>
          <a:noFill/>
          <a:ln>
            <a:noFill/>
          </a:ln>
        </p:spPr>
        <p:txBody>
          <a:bodyPr anchorCtr="0" anchor="t" bIns="91425" lIns="91425" spcFirstLastPara="1" rIns="91425" wrap="square" tIns="91425">
            <a:noAutofit/>
          </a:bodyPr>
          <a:lstStyle/>
          <a:p>
            <a:pPr indent="0" lvl="0" marL="0" rtl="0" algn="just">
              <a:spcBef>
                <a:spcPts val="100"/>
              </a:spcBef>
              <a:spcAft>
                <a:spcPts val="0"/>
              </a:spcAft>
              <a:buClr>
                <a:schemeClr val="dk1"/>
              </a:buClr>
              <a:buSzPts val="1100"/>
              <a:buFont typeface="Arial"/>
              <a:buNone/>
            </a:pPr>
            <a:r>
              <a:rPr b="1" lang="en" sz="1800">
                <a:solidFill>
                  <a:srgbClr val="FFFFFF"/>
                </a:solidFill>
                <a:latin typeface="Merriweather"/>
                <a:ea typeface="Merriweather"/>
                <a:cs typeface="Merriweather"/>
                <a:sym typeface="Merriweather"/>
              </a:rPr>
              <a:t>Advantages of Hibernate Framework</a:t>
            </a:r>
            <a:endParaRPr b="1" sz="1800">
              <a:solidFill>
                <a:srgbClr val="FFFFFF"/>
              </a:solidFill>
              <a:latin typeface="Merriweather"/>
              <a:ea typeface="Merriweather"/>
              <a:cs typeface="Merriweather"/>
              <a:sym typeface="Merriweather"/>
            </a:endParaRPr>
          </a:p>
          <a:p>
            <a:pPr indent="0" lvl="0" marL="0" rtl="0" algn="l">
              <a:spcBef>
                <a:spcPts val="400"/>
              </a:spcBef>
              <a:spcAft>
                <a:spcPts val="0"/>
              </a:spcAft>
              <a:buNone/>
            </a:pPr>
            <a:r>
              <a:t/>
            </a:r>
            <a:endParaRPr b="1" sz="1800"/>
          </a:p>
        </p:txBody>
      </p:sp>
      <p:sp>
        <p:nvSpPr>
          <p:cNvPr id="91" name="Google Shape;91;p17"/>
          <p:cNvSpPr txBox="1"/>
          <p:nvPr>
            <p:ph idx="1" type="body"/>
          </p:nvPr>
        </p:nvSpPr>
        <p:spPr>
          <a:xfrm>
            <a:off x="145450" y="418650"/>
            <a:ext cx="8520600" cy="3416400"/>
          </a:xfrm>
          <a:prstGeom prst="rect">
            <a:avLst/>
          </a:prstGeom>
        </p:spPr>
        <p:txBody>
          <a:bodyPr anchorCtr="0" anchor="t" bIns="91425" lIns="91425" spcFirstLastPara="1" rIns="91425" wrap="square" tIns="91425">
            <a:noAutofit/>
          </a:bodyPr>
          <a:lstStyle/>
          <a:p>
            <a:pPr indent="-247650" lvl="0" marL="171450" rtl="0" algn="just">
              <a:lnSpc>
                <a:spcPct val="100000"/>
              </a:lnSpc>
              <a:spcBef>
                <a:spcPts val="100"/>
              </a:spcBef>
              <a:spcAft>
                <a:spcPts val="0"/>
              </a:spcAft>
              <a:buClr>
                <a:srgbClr val="610B4B"/>
              </a:buClr>
              <a:buSzPts val="1200"/>
              <a:buChar char="❖"/>
            </a:pPr>
            <a:r>
              <a:rPr lang="en" sz="1200">
                <a:solidFill>
                  <a:srgbClr val="610B4B"/>
                </a:solidFill>
                <a:highlight>
                  <a:srgbClr val="FFFFFF"/>
                </a:highlight>
              </a:rPr>
              <a:t> </a:t>
            </a:r>
            <a:r>
              <a:rPr b="1" lang="en" sz="1300">
                <a:solidFill>
                  <a:srgbClr val="610B4B"/>
                </a:solidFill>
                <a:highlight>
                  <a:srgbClr val="FFFFFF"/>
                </a:highlight>
              </a:rPr>
              <a:t>Open Source and Lightweight</a:t>
            </a:r>
            <a:endParaRPr b="1" sz="1300">
              <a:solidFill>
                <a:srgbClr val="610B4B"/>
              </a:solidFill>
              <a:highlight>
                <a:srgbClr val="FFFFFF"/>
              </a:highlight>
            </a:endParaRPr>
          </a:p>
          <a:p>
            <a:pPr indent="457200" lvl="0" marL="0" rtl="0" algn="just">
              <a:lnSpc>
                <a:spcPct val="100000"/>
              </a:lnSpc>
              <a:spcBef>
                <a:spcPts val="400"/>
              </a:spcBef>
              <a:spcAft>
                <a:spcPts val="0"/>
              </a:spcAft>
              <a:buNone/>
            </a:pPr>
            <a:r>
              <a:rPr lang="en" sz="1300">
                <a:solidFill>
                  <a:schemeClr val="dk1"/>
                </a:solidFill>
                <a:highlight>
                  <a:srgbClr val="FFFFFF"/>
                </a:highlight>
              </a:rPr>
              <a:t>Hibernate framework is open source under the LGPL license and lightweight.</a:t>
            </a:r>
            <a:endParaRPr sz="1300">
              <a:solidFill>
                <a:schemeClr val="dk1"/>
              </a:solidFill>
              <a:highlight>
                <a:srgbClr val="FFFFFF"/>
              </a:highlight>
            </a:endParaRPr>
          </a:p>
          <a:p>
            <a:pPr indent="-254000" lvl="0" marL="200025" rtl="0" algn="just">
              <a:lnSpc>
                <a:spcPct val="100000"/>
              </a:lnSpc>
              <a:spcBef>
                <a:spcPts val="400"/>
              </a:spcBef>
              <a:spcAft>
                <a:spcPts val="0"/>
              </a:spcAft>
              <a:buClr>
                <a:srgbClr val="610B4B"/>
              </a:buClr>
              <a:buSzPts val="1300"/>
              <a:buChar char="❖"/>
            </a:pPr>
            <a:r>
              <a:rPr b="1" lang="en" sz="1300">
                <a:solidFill>
                  <a:srgbClr val="610B4B"/>
                </a:solidFill>
                <a:highlight>
                  <a:srgbClr val="FFFFFF"/>
                </a:highlight>
              </a:rPr>
              <a:t>Fast Performance</a:t>
            </a:r>
            <a:endParaRPr b="1" sz="1300">
              <a:solidFill>
                <a:srgbClr val="610B4B"/>
              </a:solidFill>
              <a:highlight>
                <a:srgbClr val="FFFFFF"/>
              </a:highlight>
            </a:endParaRPr>
          </a:p>
          <a:p>
            <a:pPr indent="0" lvl="0" marL="457200" rtl="0" algn="just">
              <a:lnSpc>
                <a:spcPct val="100000"/>
              </a:lnSpc>
              <a:spcBef>
                <a:spcPts val="400"/>
              </a:spcBef>
              <a:spcAft>
                <a:spcPts val="0"/>
              </a:spcAft>
              <a:buClr>
                <a:schemeClr val="dk1"/>
              </a:buClr>
              <a:buSzPts val="1100"/>
              <a:buFont typeface="Arial"/>
              <a:buNone/>
            </a:pPr>
            <a:r>
              <a:rPr lang="en" sz="1300">
                <a:solidFill>
                  <a:schemeClr val="dk1"/>
                </a:solidFill>
                <a:highlight>
                  <a:srgbClr val="FFFFFF"/>
                </a:highlight>
              </a:rPr>
              <a:t>The performance of hibernate framework is fast because cache is internally used in hibernate framework. There are two types of cache in hibernate framework first level cache and second level cache. First level cache is enabled by default.</a:t>
            </a:r>
            <a:endParaRPr sz="1300">
              <a:solidFill>
                <a:schemeClr val="dk1"/>
              </a:solidFill>
              <a:highlight>
                <a:srgbClr val="FFFFFF"/>
              </a:highlight>
            </a:endParaRPr>
          </a:p>
          <a:p>
            <a:pPr indent="-254000" lvl="0" marL="171450" rtl="0" algn="just">
              <a:lnSpc>
                <a:spcPct val="100000"/>
              </a:lnSpc>
              <a:spcBef>
                <a:spcPts val="400"/>
              </a:spcBef>
              <a:spcAft>
                <a:spcPts val="0"/>
              </a:spcAft>
              <a:buClr>
                <a:srgbClr val="610B4B"/>
              </a:buClr>
              <a:buSzPts val="1300"/>
              <a:buChar char="❖"/>
            </a:pPr>
            <a:r>
              <a:rPr b="1" lang="en" sz="1300">
                <a:solidFill>
                  <a:srgbClr val="610B4B"/>
                </a:solidFill>
                <a:highlight>
                  <a:srgbClr val="FFFFFF"/>
                </a:highlight>
              </a:rPr>
              <a:t>Database Independent Query</a:t>
            </a:r>
            <a:endParaRPr b="1" sz="1300">
              <a:solidFill>
                <a:srgbClr val="610B4B"/>
              </a:solidFill>
              <a:highlight>
                <a:srgbClr val="FFFFFF"/>
              </a:highlight>
            </a:endParaRPr>
          </a:p>
          <a:p>
            <a:pPr indent="-171450" lvl="0" marL="171450" rtl="0" algn="just">
              <a:lnSpc>
                <a:spcPct val="100000"/>
              </a:lnSpc>
              <a:spcBef>
                <a:spcPts val="400"/>
              </a:spcBef>
              <a:spcAft>
                <a:spcPts val="0"/>
              </a:spcAft>
              <a:buNone/>
            </a:pPr>
            <a:r>
              <a:rPr lang="en" sz="1300">
                <a:solidFill>
                  <a:schemeClr val="dk1"/>
                </a:solidFill>
                <a:highlight>
                  <a:srgbClr val="FFFFFF"/>
                </a:highlight>
              </a:rPr>
              <a:t>  	     HQL (Hibernate Query Language) is the object-oriented version of SQL. It generates the database </a:t>
            </a:r>
            <a:endParaRPr sz="1300">
              <a:solidFill>
                <a:schemeClr val="dk1"/>
              </a:solidFill>
              <a:highlight>
                <a:srgbClr val="FFFFFF"/>
              </a:highlight>
            </a:endParaRPr>
          </a:p>
          <a:p>
            <a:pPr indent="-171450" lvl="0" marL="628650" rtl="0" algn="just">
              <a:lnSpc>
                <a:spcPct val="100000"/>
              </a:lnSpc>
              <a:spcBef>
                <a:spcPts val="100"/>
              </a:spcBef>
              <a:spcAft>
                <a:spcPts val="0"/>
              </a:spcAft>
              <a:buNone/>
            </a:pPr>
            <a:r>
              <a:rPr lang="en" sz="1300">
                <a:solidFill>
                  <a:schemeClr val="dk1"/>
                </a:solidFill>
                <a:highlight>
                  <a:srgbClr val="FFFFFF"/>
                </a:highlight>
              </a:rPr>
              <a:t>independent queries. So you don't need to write database specific queries. Before Hibernate, if database is   </a:t>
            </a:r>
            <a:endParaRPr sz="1300">
              <a:solidFill>
                <a:schemeClr val="dk1"/>
              </a:solidFill>
              <a:highlight>
                <a:srgbClr val="FFFFFF"/>
              </a:highlight>
            </a:endParaRPr>
          </a:p>
          <a:p>
            <a:pPr indent="-171450" lvl="0" marL="171450" rtl="0" algn="just">
              <a:lnSpc>
                <a:spcPct val="100000"/>
              </a:lnSpc>
              <a:spcBef>
                <a:spcPts val="100"/>
              </a:spcBef>
              <a:spcAft>
                <a:spcPts val="0"/>
              </a:spcAft>
              <a:buNone/>
            </a:pPr>
            <a:r>
              <a:rPr lang="en" sz="1300">
                <a:solidFill>
                  <a:schemeClr val="dk1"/>
                </a:solidFill>
                <a:highlight>
                  <a:srgbClr val="FFFFFF"/>
                </a:highlight>
              </a:rPr>
              <a:t>          changed for the project, we need to change the SQL query as well that leads to the maintenance problem.</a:t>
            </a:r>
            <a:endParaRPr sz="1300">
              <a:solidFill>
                <a:schemeClr val="dk1"/>
              </a:solidFill>
              <a:highlight>
                <a:srgbClr val="FFFFFF"/>
              </a:highlight>
            </a:endParaRPr>
          </a:p>
          <a:p>
            <a:pPr indent="-254000" lvl="0" marL="171450" rtl="0" algn="just">
              <a:lnSpc>
                <a:spcPct val="100000"/>
              </a:lnSpc>
              <a:spcBef>
                <a:spcPts val="100"/>
              </a:spcBef>
              <a:spcAft>
                <a:spcPts val="0"/>
              </a:spcAft>
              <a:buClr>
                <a:srgbClr val="610B4B"/>
              </a:buClr>
              <a:buSzPts val="1300"/>
              <a:buChar char="❖"/>
            </a:pPr>
            <a:r>
              <a:rPr b="1" lang="en" sz="1300">
                <a:solidFill>
                  <a:srgbClr val="610B4B"/>
                </a:solidFill>
                <a:highlight>
                  <a:srgbClr val="FFFFFF"/>
                </a:highlight>
              </a:rPr>
              <a:t>Automatic Table Creation</a:t>
            </a:r>
            <a:endParaRPr b="1" sz="1300">
              <a:solidFill>
                <a:srgbClr val="610B4B"/>
              </a:solidFill>
              <a:highlight>
                <a:srgbClr val="FFFFFF"/>
              </a:highlight>
            </a:endParaRPr>
          </a:p>
          <a:p>
            <a:pPr indent="-171450" lvl="0" marL="628650" rtl="0" algn="just">
              <a:lnSpc>
                <a:spcPct val="100000"/>
              </a:lnSpc>
              <a:spcBef>
                <a:spcPts val="400"/>
              </a:spcBef>
              <a:spcAft>
                <a:spcPts val="0"/>
              </a:spcAft>
              <a:buNone/>
            </a:pPr>
            <a:r>
              <a:rPr lang="en" sz="1300">
                <a:solidFill>
                  <a:schemeClr val="dk1"/>
                </a:solidFill>
                <a:highlight>
                  <a:srgbClr val="FFFFFF"/>
                </a:highlight>
              </a:rPr>
              <a:t>Hibernate framework provides the facility to create the tables of the database automatically. So there is no need to create tables in the database manually.</a:t>
            </a:r>
            <a:endParaRPr sz="1300">
              <a:solidFill>
                <a:schemeClr val="dk1"/>
              </a:solidFill>
              <a:highlight>
                <a:srgbClr val="FFFFFF"/>
              </a:highlight>
            </a:endParaRPr>
          </a:p>
          <a:p>
            <a:pPr indent="-254000" lvl="0" marL="171450" rtl="0" algn="just">
              <a:lnSpc>
                <a:spcPct val="100000"/>
              </a:lnSpc>
              <a:spcBef>
                <a:spcPts val="400"/>
              </a:spcBef>
              <a:spcAft>
                <a:spcPts val="0"/>
              </a:spcAft>
              <a:buClr>
                <a:srgbClr val="610B4B"/>
              </a:buClr>
              <a:buSzPts val="1300"/>
              <a:buChar char="❖"/>
            </a:pPr>
            <a:r>
              <a:rPr b="1" lang="en" sz="1300">
                <a:solidFill>
                  <a:srgbClr val="610B4B"/>
                </a:solidFill>
                <a:highlight>
                  <a:srgbClr val="FFFFFF"/>
                </a:highlight>
              </a:rPr>
              <a:t>Simplifies Complex Join</a:t>
            </a:r>
            <a:endParaRPr b="1" sz="1300">
              <a:solidFill>
                <a:srgbClr val="610B4B"/>
              </a:solidFill>
              <a:highlight>
                <a:srgbClr val="FFFFFF"/>
              </a:highlight>
            </a:endParaRPr>
          </a:p>
          <a:p>
            <a:pPr indent="-171450" lvl="0" marL="628650" rtl="0" algn="just">
              <a:lnSpc>
                <a:spcPct val="100000"/>
              </a:lnSpc>
              <a:spcBef>
                <a:spcPts val="400"/>
              </a:spcBef>
              <a:spcAft>
                <a:spcPts val="0"/>
              </a:spcAft>
              <a:buClr>
                <a:schemeClr val="dk1"/>
              </a:buClr>
              <a:buSzPts val="1100"/>
              <a:buFont typeface="Arial"/>
              <a:buNone/>
            </a:pPr>
            <a:r>
              <a:rPr lang="en" sz="1300">
                <a:solidFill>
                  <a:schemeClr val="dk1"/>
                </a:solidFill>
                <a:highlight>
                  <a:srgbClr val="FFFFFF"/>
                </a:highlight>
              </a:rPr>
              <a:t>Fetching data from multiple tables is easy in hibernate framework.</a:t>
            </a:r>
            <a:endParaRPr sz="1300">
              <a:solidFill>
                <a:schemeClr val="dk1"/>
              </a:solidFill>
              <a:highlight>
                <a:srgbClr val="FFFFFF"/>
              </a:highlight>
            </a:endParaRPr>
          </a:p>
          <a:p>
            <a:pPr indent="-254000" lvl="0" marL="171450" rtl="0" algn="just">
              <a:lnSpc>
                <a:spcPct val="100000"/>
              </a:lnSpc>
              <a:spcBef>
                <a:spcPts val="400"/>
              </a:spcBef>
              <a:spcAft>
                <a:spcPts val="0"/>
              </a:spcAft>
              <a:buClr>
                <a:srgbClr val="610B4B"/>
              </a:buClr>
              <a:buSzPts val="1300"/>
              <a:buChar char="❖"/>
            </a:pPr>
            <a:r>
              <a:rPr b="1" lang="en" sz="1300">
                <a:solidFill>
                  <a:srgbClr val="610B4B"/>
                </a:solidFill>
                <a:highlight>
                  <a:srgbClr val="FFFFFF"/>
                </a:highlight>
              </a:rPr>
              <a:t>Provides Query Statistics and Database Status</a:t>
            </a:r>
            <a:endParaRPr b="1" sz="1300">
              <a:solidFill>
                <a:srgbClr val="610B4B"/>
              </a:solidFill>
              <a:highlight>
                <a:srgbClr val="FFFFFF"/>
              </a:highlight>
            </a:endParaRPr>
          </a:p>
          <a:p>
            <a:pPr indent="-171450" lvl="0" marL="628650" rtl="0" algn="just">
              <a:lnSpc>
                <a:spcPct val="100000"/>
              </a:lnSpc>
              <a:spcBef>
                <a:spcPts val="400"/>
              </a:spcBef>
              <a:spcAft>
                <a:spcPts val="0"/>
              </a:spcAft>
              <a:buClr>
                <a:schemeClr val="dk1"/>
              </a:buClr>
              <a:buSzPts val="1100"/>
              <a:buFont typeface="Arial"/>
              <a:buNone/>
            </a:pPr>
            <a:r>
              <a:rPr lang="en" sz="1300">
                <a:solidFill>
                  <a:schemeClr val="dk1"/>
                </a:solidFill>
                <a:highlight>
                  <a:srgbClr val="FFFFFF"/>
                </a:highlight>
              </a:rPr>
              <a:t>Hibernate supports Query cache and provide statistics about query and database status.</a:t>
            </a:r>
            <a:endParaRPr sz="1300">
              <a:solidFill>
                <a:schemeClr val="dk1"/>
              </a:solidFill>
              <a:highlight>
                <a:srgbClr val="FFFFFF"/>
              </a:highlight>
            </a:endParaRPr>
          </a:p>
          <a:p>
            <a:pPr indent="-171450" lvl="0" marL="171450" rtl="0" algn="just">
              <a:lnSpc>
                <a:spcPct val="100000"/>
              </a:lnSpc>
              <a:spcBef>
                <a:spcPts val="400"/>
              </a:spcBef>
              <a:spcAft>
                <a:spcPts val="0"/>
              </a:spcAft>
              <a:buClr>
                <a:schemeClr val="dk1"/>
              </a:buClr>
              <a:buSzPts val="1100"/>
              <a:buFont typeface="Arial"/>
              <a:buNone/>
            </a:pPr>
            <a:r>
              <a:t/>
            </a:r>
            <a:endParaRPr sz="1300">
              <a:solidFill>
                <a:srgbClr val="610B38"/>
              </a:solidFill>
              <a:highlight>
                <a:srgbClr val="FFFFFF"/>
              </a:highlight>
            </a:endParaRPr>
          </a:p>
          <a:p>
            <a:pPr indent="0" lvl="0" marL="0" rtl="0" algn="l">
              <a:spcBef>
                <a:spcPts val="400"/>
              </a:spcBef>
              <a:spcAft>
                <a:spcPts val="1600"/>
              </a:spcAft>
              <a:buNone/>
            </a:pPr>
            <a:r>
              <a:t/>
            </a:r>
            <a:endParaRPr sz="1300"/>
          </a:p>
        </p:txBody>
      </p:sp>
      <p:sp>
        <p:nvSpPr>
          <p:cNvPr id="92" name="Google Shape;92;p17"/>
          <p:cNvSpPr/>
          <p:nvPr/>
        </p:nvSpPr>
        <p:spPr>
          <a:xfrm>
            <a:off x="216050" y="143150"/>
            <a:ext cx="154800" cy="1434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pic>
        <p:nvPicPr>
          <p:cNvPr id="97" name="Google Shape;97;p18"/>
          <p:cNvPicPr preferRelativeResize="0"/>
          <p:nvPr/>
        </p:nvPicPr>
        <p:blipFill rotWithShape="1">
          <a:blip r:embed="rId3">
            <a:alphaModFix/>
          </a:blip>
          <a:srcRect b="93421" l="0" r="0" t="0"/>
          <a:stretch/>
        </p:blipFill>
        <p:spPr>
          <a:xfrm>
            <a:off x="91800" y="11050"/>
            <a:ext cx="9052200" cy="572700"/>
          </a:xfrm>
          <a:prstGeom prst="rect">
            <a:avLst/>
          </a:prstGeom>
          <a:noFill/>
          <a:ln>
            <a:noFill/>
          </a:ln>
        </p:spPr>
      </p:pic>
      <p:sp>
        <p:nvSpPr>
          <p:cNvPr id="98" name="Google Shape;98;p18"/>
          <p:cNvSpPr txBox="1"/>
          <p:nvPr/>
        </p:nvSpPr>
        <p:spPr>
          <a:xfrm>
            <a:off x="326800" y="-23425"/>
            <a:ext cx="7977000" cy="335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400"/>
              </a:spcBef>
              <a:spcAft>
                <a:spcPts val="0"/>
              </a:spcAft>
              <a:buNone/>
            </a:pPr>
            <a:r>
              <a:rPr b="1" lang="en" sz="1800">
                <a:solidFill>
                  <a:srgbClr val="FFFFFF"/>
                </a:solidFill>
                <a:latin typeface="Merriweather"/>
                <a:ea typeface="Merriweather"/>
                <a:cs typeface="Merriweather"/>
                <a:sym typeface="Merriweather"/>
              </a:rPr>
              <a:t>Difference between Hibernate and JDBC</a:t>
            </a:r>
            <a:endParaRPr b="1" sz="1800">
              <a:solidFill>
                <a:srgbClr val="FFFFFF"/>
              </a:solidFill>
              <a:latin typeface="Merriweather"/>
              <a:ea typeface="Merriweather"/>
              <a:cs typeface="Merriweather"/>
              <a:sym typeface="Merriweather"/>
            </a:endParaRPr>
          </a:p>
          <a:p>
            <a:pPr indent="0" lvl="0" marL="0" rtl="0" algn="l">
              <a:spcBef>
                <a:spcPts val="600"/>
              </a:spcBef>
              <a:spcAft>
                <a:spcPts val="0"/>
              </a:spcAft>
              <a:buNone/>
            </a:pPr>
            <a:r>
              <a:t/>
            </a:r>
            <a:endParaRPr b="1" sz="1800">
              <a:solidFill>
                <a:srgbClr val="FFFFFF"/>
              </a:solidFill>
              <a:latin typeface="Merriweather"/>
              <a:ea typeface="Merriweather"/>
              <a:cs typeface="Merriweather"/>
              <a:sym typeface="Merriweather"/>
            </a:endParaRPr>
          </a:p>
        </p:txBody>
      </p:sp>
      <p:sp>
        <p:nvSpPr>
          <p:cNvPr id="99" name="Google Shape;99;p18"/>
          <p:cNvSpPr/>
          <p:nvPr/>
        </p:nvSpPr>
        <p:spPr>
          <a:xfrm>
            <a:off x="252250" y="156250"/>
            <a:ext cx="154800" cy="1434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00" name="Google Shape;100;p18"/>
          <p:cNvGraphicFramePr/>
          <p:nvPr/>
        </p:nvGraphicFramePr>
        <p:xfrm>
          <a:off x="234100" y="639338"/>
          <a:ext cx="3000000" cy="3000000"/>
        </p:xfrm>
        <a:graphic>
          <a:graphicData uri="http://schemas.openxmlformats.org/drawingml/2006/table">
            <a:tbl>
              <a:tblPr>
                <a:noFill/>
                <a:tableStyleId>{F8B548F5-C81A-4B6A-91DB-E417DB9C4C7C}</a:tableStyleId>
              </a:tblPr>
              <a:tblGrid>
                <a:gridCol w="4378800"/>
                <a:gridCol w="4388775"/>
              </a:tblGrid>
              <a:tr h="332125">
                <a:tc>
                  <a:txBody>
                    <a:bodyPr/>
                    <a:lstStyle/>
                    <a:p>
                      <a:pPr indent="0" lvl="0" marL="76200" rtl="0" algn="l">
                        <a:lnSpc>
                          <a:spcPct val="115000"/>
                        </a:lnSpc>
                        <a:spcBef>
                          <a:spcPts val="0"/>
                        </a:spcBef>
                        <a:spcAft>
                          <a:spcPts val="0"/>
                        </a:spcAft>
                        <a:buNone/>
                      </a:pPr>
                      <a:r>
                        <a:rPr b="1" lang="en">
                          <a:solidFill>
                            <a:srgbClr val="FFFFFF"/>
                          </a:solidFill>
                        </a:rPr>
                        <a:t>JDBC</a:t>
                      </a:r>
                      <a:endParaRPr b="1">
                        <a:solidFill>
                          <a:srgbClr val="FFFFFF"/>
                        </a:solidFill>
                      </a:endParaRPr>
                    </a:p>
                  </a:txBody>
                  <a:tcPr marT="9525" marB="91425" marR="9525" marL="95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0E6EC5"/>
                    </a:solidFill>
                  </a:tcPr>
                </a:tc>
                <a:tc>
                  <a:txBody>
                    <a:bodyPr/>
                    <a:lstStyle/>
                    <a:p>
                      <a:pPr indent="0" lvl="0" marL="76200" rtl="0" algn="l">
                        <a:lnSpc>
                          <a:spcPct val="115000"/>
                        </a:lnSpc>
                        <a:spcBef>
                          <a:spcPts val="0"/>
                        </a:spcBef>
                        <a:spcAft>
                          <a:spcPts val="0"/>
                        </a:spcAft>
                        <a:buNone/>
                      </a:pPr>
                      <a:r>
                        <a:rPr b="1" lang="en">
                          <a:solidFill>
                            <a:srgbClr val="FFFFFF"/>
                          </a:solidFill>
                        </a:rPr>
                        <a:t>Hibernate</a:t>
                      </a:r>
                      <a:endParaRPr b="1">
                        <a:solidFill>
                          <a:srgbClr val="FFFFFF"/>
                        </a:solidFill>
                      </a:endParaRPr>
                    </a:p>
                  </a:txBody>
                  <a:tcPr marT="9525" marB="91425" marR="9525" marL="95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0E6EC5"/>
                    </a:solidFill>
                  </a:tcPr>
                </a:tc>
              </a:tr>
              <a:tr h="332125">
                <a:tc>
                  <a:txBody>
                    <a:bodyPr/>
                    <a:lstStyle/>
                    <a:p>
                      <a:pPr indent="0" lvl="0" marL="76200" rtl="0" algn="l">
                        <a:lnSpc>
                          <a:spcPct val="115000"/>
                        </a:lnSpc>
                        <a:spcBef>
                          <a:spcPts val="0"/>
                        </a:spcBef>
                        <a:spcAft>
                          <a:spcPts val="0"/>
                        </a:spcAft>
                        <a:buNone/>
                      </a:pPr>
                      <a:r>
                        <a:rPr lang="en"/>
                        <a:t>JDBC is a persistence technology</a:t>
                      </a:r>
                      <a:endParaRPr/>
                    </a:p>
                  </a:txBody>
                  <a:tcPr marT="9525" marB="91425" marR="9525" marL="95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D4EA"/>
                    </a:solidFill>
                  </a:tcPr>
                </a:tc>
                <a:tc>
                  <a:txBody>
                    <a:bodyPr/>
                    <a:lstStyle/>
                    <a:p>
                      <a:pPr indent="0" lvl="0" marL="76200" rtl="0" algn="l">
                        <a:lnSpc>
                          <a:spcPct val="115000"/>
                        </a:lnSpc>
                        <a:spcBef>
                          <a:spcPts val="0"/>
                        </a:spcBef>
                        <a:spcAft>
                          <a:spcPts val="0"/>
                        </a:spcAft>
                        <a:buNone/>
                      </a:pPr>
                      <a:r>
                        <a:rPr lang="en"/>
                        <a:t>Hibernate is a persistence Framework.</a:t>
                      </a:r>
                      <a:endParaRPr/>
                    </a:p>
                  </a:txBody>
                  <a:tcPr marT="9525" marB="91425" marR="9525" marL="95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D4EA"/>
                    </a:solidFill>
                  </a:tcPr>
                </a:tc>
              </a:tr>
              <a:tr h="804025">
                <a:tc>
                  <a:txBody>
                    <a:bodyPr/>
                    <a:lstStyle/>
                    <a:p>
                      <a:pPr indent="0" lvl="0" marL="76200" marR="546100" rtl="0" algn="just">
                        <a:lnSpc>
                          <a:spcPct val="115000"/>
                        </a:lnSpc>
                        <a:spcBef>
                          <a:spcPts val="0"/>
                        </a:spcBef>
                        <a:spcAft>
                          <a:spcPts val="0"/>
                        </a:spcAft>
                        <a:buNone/>
                      </a:pPr>
                      <a:r>
                        <a:rPr lang="en"/>
                        <a:t>In JDBC developer is responsible to taking and closing the connection and also write the SQL statement.</a:t>
                      </a:r>
                      <a:endParaRPr/>
                    </a:p>
                  </a:txBody>
                  <a:tcPr marT="9525" marB="91425" marR="9525" marL="95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EBF5"/>
                    </a:solidFill>
                  </a:tcPr>
                </a:tc>
                <a:tc>
                  <a:txBody>
                    <a:bodyPr/>
                    <a:lstStyle/>
                    <a:p>
                      <a:pPr indent="0" lvl="0" marL="76200" marR="152400" rtl="0" algn="l">
                        <a:lnSpc>
                          <a:spcPct val="115000"/>
                        </a:lnSpc>
                        <a:spcBef>
                          <a:spcPts val="0"/>
                        </a:spcBef>
                        <a:spcAft>
                          <a:spcPts val="0"/>
                        </a:spcAft>
                        <a:buNone/>
                      </a:pPr>
                      <a:r>
                        <a:rPr lang="en"/>
                        <a:t>In Hibernate HRS(Hibernate Runtime System) is responsible for taking the connections, creating the statement and releasing the connections.</a:t>
                      </a:r>
                      <a:endParaRPr/>
                    </a:p>
                  </a:txBody>
                  <a:tcPr marT="9525" marB="91425" marR="9525" marL="95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EBF5"/>
                    </a:solidFill>
                  </a:tcPr>
                </a:tc>
              </a:tr>
              <a:tr h="1039975">
                <a:tc>
                  <a:txBody>
                    <a:bodyPr/>
                    <a:lstStyle/>
                    <a:p>
                      <a:pPr indent="0" lvl="0" marL="76200" marR="177800" rtl="0" algn="l">
                        <a:lnSpc>
                          <a:spcPct val="115000"/>
                        </a:lnSpc>
                        <a:spcBef>
                          <a:spcPts val="0"/>
                        </a:spcBef>
                        <a:spcAft>
                          <a:spcPts val="0"/>
                        </a:spcAft>
                        <a:buNone/>
                      </a:pPr>
                      <a:r>
                        <a:rPr lang="en"/>
                        <a:t>As table changed or database changed then it’s essential to change object structure as well as to change code written to map table-to-object/object- to-table.</a:t>
                      </a:r>
                      <a:endParaRPr/>
                    </a:p>
                  </a:txBody>
                  <a:tcPr marT="9525" marB="91425" marR="9525" marL="95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D4EA"/>
                    </a:solidFill>
                  </a:tcPr>
                </a:tc>
                <a:tc>
                  <a:txBody>
                    <a:bodyPr/>
                    <a:lstStyle/>
                    <a:p>
                      <a:pPr indent="0" lvl="0" marL="76200" marR="139700" rtl="0" algn="l">
                        <a:lnSpc>
                          <a:spcPct val="115000"/>
                        </a:lnSpc>
                        <a:spcBef>
                          <a:spcPts val="0"/>
                        </a:spcBef>
                        <a:spcAft>
                          <a:spcPts val="0"/>
                        </a:spcAft>
                        <a:buNone/>
                      </a:pPr>
                      <a:r>
                        <a:rPr lang="en"/>
                        <a:t>The actual mapping between tables and application objects is done in XML files. If there is change in Database or in any table then the only need to change XML file properties.</a:t>
                      </a:r>
                      <a:endParaRPr/>
                    </a:p>
                  </a:txBody>
                  <a:tcPr marT="9525" marB="91425" marR="9525" marL="95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D4EA"/>
                    </a:solidFill>
                  </a:tcPr>
                </a:tc>
              </a:tr>
              <a:tr h="332125">
                <a:tc>
                  <a:txBody>
                    <a:bodyPr/>
                    <a:lstStyle/>
                    <a:p>
                      <a:pPr indent="0" lvl="0" marL="76200" rtl="0" algn="l">
                        <a:lnSpc>
                          <a:spcPct val="115000"/>
                        </a:lnSpc>
                        <a:spcBef>
                          <a:spcPts val="0"/>
                        </a:spcBef>
                        <a:spcAft>
                          <a:spcPts val="0"/>
                        </a:spcAft>
                        <a:buNone/>
                      </a:pPr>
                      <a:r>
                        <a:rPr lang="en"/>
                        <a:t>Low performance and not scalable</a:t>
                      </a:r>
                      <a:endParaRPr/>
                    </a:p>
                  </a:txBody>
                  <a:tcPr marT="9525" marB="91425" marR="9525" marL="95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EBF5"/>
                    </a:solidFill>
                  </a:tcPr>
                </a:tc>
                <a:tc>
                  <a:txBody>
                    <a:bodyPr/>
                    <a:lstStyle/>
                    <a:p>
                      <a:pPr indent="0" lvl="0" marL="76200" rtl="0" algn="l">
                        <a:lnSpc>
                          <a:spcPct val="115000"/>
                        </a:lnSpc>
                        <a:spcBef>
                          <a:spcPts val="0"/>
                        </a:spcBef>
                        <a:spcAft>
                          <a:spcPts val="0"/>
                        </a:spcAft>
                        <a:buNone/>
                      </a:pPr>
                      <a:r>
                        <a:rPr lang="en"/>
                        <a:t>High performance and scalable</a:t>
                      </a:r>
                      <a:endParaRPr/>
                    </a:p>
                  </a:txBody>
                  <a:tcPr marT="9525" marB="91425" marR="9525" marL="95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EBF5"/>
                    </a:solidFill>
                  </a:tcPr>
                </a:tc>
              </a:tr>
              <a:tr h="1013825">
                <a:tc>
                  <a:txBody>
                    <a:bodyPr/>
                    <a:lstStyle/>
                    <a:p>
                      <a:pPr indent="0" lvl="0" marL="76200" marR="88900" rtl="0" algn="just">
                        <a:lnSpc>
                          <a:spcPct val="115000"/>
                        </a:lnSpc>
                        <a:spcBef>
                          <a:spcPts val="0"/>
                        </a:spcBef>
                        <a:spcAft>
                          <a:spcPts val="0"/>
                        </a:spcAft>
                        <a:buNone/>
                      </a:pPr>
                      <a:r>
                        <a:rPr lang="en"/>
                        <a:t>it is developer’s responsibility to handle JDBC result set and convert it to Java objects through code to use this persistent data in application.</a:t>
                      </a:r>
                      <a:endParaRPr/>
                    </a:p>
                  </a:txBody>
                  <a:tcPr marT="9525" marB="91425" marR="9525" marL="95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D4EA"/>
                    </a:solidFill>
                  </a:tcPr>
                </a:tc>
                <a:tc>
                  <a:txBody>
                    <a:bodyPr/>
                    <a:lstStyle/>
                    <a:p>
                      <a:pPr indent="0" lvl="0" marL="76200" marR="406400" rtl="0" algn="l">
                        <a:lnSpc>
                          <a:spcPct val="115000"/>
                        </a:lnSpc>
                        <a:spcBef>
                          <a:spcPts val="0"/>
                        </a:spcBef>
                        <a:spcAft>
                          <a:spcPts val="0"/>
                        </a:spcAft>
                        <a:buNone/>
                      </a:pPr>
                      <a:r>
                        <a:rPr lang="en"/>
                        <a:t>Hibernate reduces lines of code by maintaining object-table mapping itself and returns result to application in form of Java objects.</a:t>
                      </a:r>
                      <a:endParaRPr/>
                    </a:p>
                  </a:txBody>
                  <a:tcPr marT="9525" marB="91425" marR="9525" marL="95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D4EA"/>
                    </a:solidFill>
                  </a:tcPr>
                </a:tc>
              </a:tr>
            </a:tbl>
          </a:graphicData>
        </a:graphic>
      </p:graphicFrame>
      <p:pic>
        <p:nvPicPr>
          <p:cNvPr id="101" name="Google Shape;101;p18"/>
          <p:cNvPicPr preferRelativeResize="0"/>
          <p:nvPr/>
        </p:nvPicPr>
        <p:blipFill>
          <a:blip r:embed="rId4">
            <a:alphaModFix/>
          </a:blip>
          <a:stretch>
            <a:fillRect/>
          </a:stretch>
        </p:blipFill>
        <p:spPr>
          <a:xfrm>
            <a:off x="3036225" y="4690025"/>
            <a:ext cx="6058149" cy="397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pic>
        <p:nvPicPr>
          <p:cNvPr id="106" name="Google Shape;106;p19"/>
          <p:cNvPicPr preferRelativeResize="0"/>
          <p:nvPr/>
        </p:nvPicPr>
        <p:blipFill>
          <a:blip r:embed="rId3">
            <a:alphaModFix/>
          </a:blip>
          <a:stretch>
            <a:fillRect/>
          </a:stretch>
        </p:blipFill>
        <p:spPr>
          <a:xfrm>
            <a:off x="2715575" y="4655125"/>
            <a:ext cx="6355080" cy="438912"/>
          </a:xfrm>
          <a:prstGeom prst="rect">
            <a:avLst/>
          </a:prstGeom>
          <a:noFill/>
          <a:ln>
            <a:noFill/>
          </a:ln>
        </p:spPr>
      </p:pic>
      <p:pic>
        <p:nvPicPr>
          <p:cNvPr id="107" name="Google Shape;107;p19"/>
          <p:cNvPicPr preferRelativeResize="0"/>
          <p:nvPr/>
        </p:nvPicPr>
        <p:blipFill rotWithShape="1">
          <a:blip r:embed="rId4">
            <a:alphaModFix/>
          </a:blip>
          <a:srcRect b="93421" l="0" r="0" t="0"/>
          <a:stretch/>
        </p:blipFill>
        <p:spPr>
          <a:xfrm>
            <a:off x="91800" y="11050"/>
            <a:ext cx="9052200" cy="572700"/>
          </a:xfrm>
          <a:prstGeom prst="rect">
            <a:avLst/>
          </a:prstGeom>
          <a:noFill/>
          <a:ln>
            <a:noFill/>
          </a:ln>
        </p:spPr>
      </p:pic>
      <p:sp>
        <p:nvSpPr>
          <p:cNvPr id="108" name="Google Shape;108;p19"/>
          <p:cNvSpPr txBox="1"/>
          <p:nvPr/>
        </p:nvSpPr>
        <p:spPr>
          <a:xfrm>
            <a:off x="326800" y="-23425"/>
            <a:ext cx="7977000" cy="335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400"/>
              </a:spcBef>
              <a:spcAft>
                <a:spcPts val="0"/>
              </a:spcAft>
              <a:buNone/>
            </a:pPr>
            <a:r>
              <a:rPr b="1" lang="en" sz="1800">
                <a:solidFill>
                  <a:srgbClr val="FFFFFF"/>
                </a:solidFill>
                <a:latin typeface="Merriweather"/>
                <a:ea typeface="Merriweather"/>
                <a:cs typeface="Merriweather"/>
                <a:sym typeface="Merriweather"/>
              </a:rPr>
              <a:t>Difference between Hibernate  HQL and JDBC SQL</a:t>
            </a:r>
            <a:endParaRPr b="1" sz="1800">
              <a:solidFill>
                <a:srgbClr val="FFFFFF"/>
              </a:solidFill>
              <a:latin typeface="Merriweather"/>
              <a:ea typeface="Merriweather"/>
              <a:cs typeface="Merriweather"/>
              <a:sym typeface="Merriweather"/>
            </a:endParaRPr>
          </a:p>
          <a:p>
            <a:pPr indent="0" lvl="0" marL="0" rtl="0" algn="just">
              <a:lnSpc>
                <a:spcPct val="115000"/>
              </a:lnSpc>
              <a:spcBef>
                <a:spcPts val="600"/>
              </a:spcBef>
              <a:spcAft>
                <a:spcPts val="0"/>
              </a:spcAft>
              <a:buNone/>
            </a:pPr>
            <a:r>
              <a:t/>
            </a:r>
            <a:endParaRPr b="1" sz="1800">
              <a:solidFill>
                <a:srgbClr val="FFFFFF"/>
              </a:solidFill>
              <a:latin typeface="Merriweather"/>
              <a:ea typeface="Merriweather"/>
              <a:cs typeface="Merriweather"/>
              <a:sym typeface="Merriweather"/>
            </a:endParaRPr>
          </a:p>
          <a:p>
            <a:pPr indent="0" lvl="0" marL="0" rtl="0" algn="l">
              <a:spcBef>
                <a:spcPts val="600"/>
              </a:spcBef>
              <a:spcAft>
                <a:spcPts val="0"/>
              </a:spcAft>
              <a:buNone/>
            </a:pPr>
            <a:r>
              <a:t/>
            </a:r>
            <a:endParaRPr b="1" sz="1800">
              <a:solidFill>
                <a:srgbClr val="FFFFFF"/>
              </a:solidFill>
              <a:latin typeface="Merriweather"/>
              <a:ea typeface="Merriweather"/>
              <a:cs typeface="Merriweather"/>
              <a:sym typeface="Merriweather"/>
            </a:endParaRPr>
          </a:p>
        </p:txBody>
      </p:sp>
      <p:sp>
        <p:nvSpPr>
          <p:cNvPr id="109" name="Google Shape;109;p19"/>
          <p:cNvSpPr/>
          <p:nvPr/>
        </p:nvSpPr>
        <p:spPr>
          <a:xfrm>
            <a:off x="252250" y="156250"/>
            <a:ext cx="154800" cy="1434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0" name="Google Shape;110;p19"/>
          <p:cNvPicPr preferRelativeResize="0"/>
          <p:nvPr/>
        </p:nvPicPr>
        <p:blipFill>
          <a:blip r:embed="rId5">
            <a:alphaModFix/>
          </a:blip>
          <a:stretch>
            <a:fillRect/>
          </a:stretch>
        </p:blipFill>
        <p:spPr>
          <a:xfrm>
            <a:off x="91800" y="583750"/>
            <a:ext cx="8911494" cy="40713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idx="1" type="body"/>
          </p:nvPr>
        </p:nvSpPr>
        <p:spPr>
          <a:xfrm>
            <a:off x="311700" y="8665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333333"/>
                </a:solidFill>
                <a:highlight>
                  <a:srgbClr val="FFFFFF"/>
                </a:highlight>
              </a:rPr>
              <a:t>Hibernate has three different components:</a:t>
            </a:r>
            <a:endParaRPr sz="1400">
              <a:solidFill>
                <a:srgbClr val="333333"/>
              </a:solidFill>
              <a:highlight>
                <a:srgbClr val="FFFFFF"/>
              </a:highlight>
            </a:endParaRPr>
          </a:p>
          <a:p>
            <a:pPr indent="-317500" lvl="0" marL="660400" rtl="0" algn="l">
              <a:spcBef>
                <a:spcPts val="1000"/>
              </a:spcBef>
              <a:spcAft>
                <a:spcPts val="0"/>
              </a:spcAft>
              <a:buClr>
                <a:srgbClr val="333333"/>
              </a:buClr>
              <a:buSzPts val="1400"/>
              <a:buChar char="●"/>
            </a:pPr>
            <a:r>
              <a:rPr b="1" lang="en" sz="1400">
                <a:solidFill>
                  <a:srgbClr val="333333"/>
                </a:solidFill>
                <a:highlight>
                  <a:srgbClr val="FFFFFF"/>
                </a:highlight>
              </a:rPr>
              <a:t>Entities </a:t>
            </a:r>
            <a:r>
              <a:rPr lang="en" sz="1400">
                <a:solidFill>
                  <a:srgbClr val="333333"/>
                </a:solidFill>
                <a:highlight>
                  <a:srgbClr val="FFFFFF"/>
                </a:highlight>
              </a:rPr>
              <a:t>– Entities are classes mapped by Hibernate to relational database tables. These are simple Java classes.</a:t>
            </a:r>
            <a:endParaRPr sz="1400">
              <a:solidFill>
                <a:srgbClr val="333333"/>
              </a:solidFill>
              <a:highlight>
                <a:srgbClr val="FFFFFF"/>
              </a:highlight>
            </a:endParaRPr>
          </a:p>
          <a:p>
            <a:pPr indent="-317500" lvl="0" marL="660400" rtl="0" algn="l">
              <a:spcBef>
                <a:spcPts val="1000"/>
              </a:spcBef>
              <a:spcAft>
                <a:spcPts val="0"/>
              </a:spcAft>
              <a:buClr>
                <a:srgbClr val="333333"/>
              </a:buClr>
              <a:buSzPts val="1400"/>
              <a:buChar char="●"/>
            </a:pPr>
            <a:r>
              <a:rPr b="1" lang="en" sz="1400">
                <a:solidFill>
                  <a:srgbClr val="333333"/>
                </a:solidFill>
                <a:highlight>
                  <a:srgbClr val="FFFFFF"/>
                </a:highlight>
              </a:rPr>
              <a:t>Configuration Metadata </a:t>
            </a:r>
            <a:r>
              <a:rPr lang="en" sz="1400">
                <a:solidFill>
                  <a:srgbClr val="333333"/>
                </a:solidFill>
                <a:highlight>
                  <a:srgbClr val="FFFFFF"/>
                </a:highlight>
              </a:rPr>
              <a:t>– This contains the information about how to map the entities to relational database tables. Java provides the way of annotations, but traditional hibernate configuration provides an XML based configuration file. This information is used at runtime to map the data store and back to Java objects.</a:t>
            </a:r>
            <a:endParaRPr sz="1400">
              <a:solidFill>
                <a:srgbClr val="333333"/>
              </a:solidFill>
              <a:highlight>
                <a:srgbClr val="FFFFFF"/>
              </a:highlight>
            </a:endParaRPr>
          </a:p>
          <a:p>
            <a:pPr indent="-317500" lvl="0" marL="660400" rtl="0" algn="l">
              <a:spcBef>
                <a:spcPts val="1000"/>
              </a:spcBef>
              <a:spcAft>
                <a:spcPts val="0"/>
              </a:spcAft>
              <a:buClr>
                <a:srgbClr val="333333"/>
              </a:buClr>
              <a:buSzPts val="1400"/>
              <a:buChar char="●"/>
            </a:pPr>
            <a:r>
              <a:rPr b="1" lang="en" sz="1400">
                <a:solidFill>
                  <a:srgbClr val="333333"/>
                </a:solidFill>
                <a:highlight>
                  <a:srgbClr val="FFFFFF"/>
                </a:highlight>
              </a:rPr>
              <a:t>Hibernate Query Language (HQL) </a:t>
            </a:r>
            <a:r>
              <a:rPr lang="en" sz="1400">
                <a:solidFill>
                  <a:srgbClr val="333333"/>
                </a:solidFill>
                <a:highlight>
                  <a:srgbClr val="FFFFFF"/>
                </a:highlight>
              </a:rPr>
              <a:t>– Queries send to database in hibernate can be formulated in Native SQL or Hibenate’s own query language. These queries are translated at runtime into the currently used dialect of the chosen product.</a:t>
            </a:r>
            <a:endParaRPr sz="1400">
              <a:solidFill>
                <a:srgbClr val="333333"/>
              </a:solidFill>
              <a:highlight>
                <a:srgbClr val="FFFFFF"/>
              </a:highlight>
            </a:endParaRPr>
          </a:p>
          <a:p>
            <a:pPr indent="0" lvl="0" marL="0" rtl="0" algn="l">
              <a:spcBef>
                <a:spcPts val="1000"/>
              </a:spcBef>
              <a:spcAft>
                <a:spcPts val="1600"/>
              </a:spcAft>
              <a:buNone/>
            </a:pPr>
            <a:r>
              <a:t/>
            </a:r>
            <a:endParaRPr/>
          </a:p>
        </p:txBody>
      </p:sp>
      <p:pic>
        <p:nvPicPr>
          <p:cNvPr id="116" name="Google Shape;116;p20"/>
          <p:cNvPicPr preferRelativeResize="0"/>
          <p:nvPr/>
        </p:nvPicPr>
        <p:blipFill rotWithShape="1">
          <a:blip r:embed="rId3">
            <a:alphaModFix/>
          </a:blip>
          <a:srcRect b="93421" l="0" r="0" t="0"/>
          <a:stretch/>
        </p:blipFill>
        <p:spPr>
          <a:xfrm>
            <a:off x="91800" y="16575"/>
            <a:ext cx="9052200" cy="477700"/>
          </a:xfrm>
          <a:prstGeom prst="rect">
            <a:avLst/>
          </a:prstGeom>
          <a:noFill/>
          <a:ln>
            <a:noFill/>
          </a:ln>
        </p:spPr>
      </p:pic>
      <p:sp>
        <p:nvSpPr>
          <p:cNvPr id="117" name="Google Shape;117;p20"/>
          <p:cNvSpPr txBox="1"/>
          <p:nvPr/>
        </p:nvSpPr>
        <p:spPr>
          <a:xfrm>
            <a:off x="326800" y="-23425"/>
            <a:ext cx="39168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Merriweather"/>
                <a:ea typeface="Merriweather"/>
                <a:cs typeface="Merriweather"/>
                <a:sym typeface="Merriweather"/>
              </a:rPr>
              <a:t>Hibernate </a:t>
            </a:r>
            <a:r>
              <a:rPr b="1" lang="en" sz="1800">
                <a:solidFill>
                  <a:srgbClr val="FFFFFF"/>
                </a:solidFill>
                <a:latin typeface="Merriweather"/>
                <a:ea typeface="Merriweather"/>
                <a:cs typeface="Merriweather"/>
                <a:sym typeface="Merriweather"/>
              </a:rPr>
              <a:t>Components...</a:t>
            </a:r>
            <a:endParaRPr b="1" sz="1800">
              <a:solidFill>
                <a:srgbClr val="FFFFFF"/>
              </a:solidFill>
              <a:latin typeface="Merriweather"/>
              <a:ea typeface="Merriweather"/>
              <a:cs typeface="Merriweather"/>
              <a:sym typeface="Merriweather"/>
            </a:endParaRPr>
          </a:p>
        </p:txBody>
      </p:sp>
      <p:sp>
        <p:nvSpPr>
          <p:cNvPr id="118" name="Google Shape;118;p20"/>
          <p:cNvSpPr/>
          <p:nvPr/>
        </p:nvSpPr>
        <p:spPr>
          <a:xfrm>
            <a:off x="252250" y="156250"/>
            <a:ext cx="154800" cy="1434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9" name="Google Shape;119;p20"/>
          <p:cNvPicPr preferRelativeResize="0"/>
          <p:nvPr/>
        </p:nvPicPr>
        <p:blipFill>
          <a:blip r:embed="rId4">
            <a:alphaModFix/>
          </a:blip>
          <a:stretch>
            <a:fillRect/>
          </a:stretch>
        </p:blipFill>
        <p:spPr>
          <a:xfrm>
            <a:off x="2715575" y="4655125"/>
            <a:ext cx="6355080" cy="43891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Clr>
                <a:schemeClr val="dk1"/>
              </a:buClr>
              <a:buSzPts val="1100"/>
              <a:buFont typeface="Arial"/>
              <a:buNone/>
            </a:pPr>
            <a:r>
              <a:rPr lang="en" sz="1400">
                <a:solidFill>
                  <a:schemeClr val="dk1"/>
                </a:solidFill>
                <a:highlight>
                  <a:srgbClr val="FFFFFF"/>
                </a:highlight>
              </a:rPr>
              <a:t>The Hibernate architecture is categorized in four layers.</a:t>
            </a:r>
            <a:endParaRPr sz="1400">
              <a:solidFill>
                <a:schemeClr val="dk1"/>
              </a:solidFill>
              <a:highlight>
                <a:srgbClr val="FFFFFF"/>
              </a:highlight>
            </a:endParaRPr>
          </a:p>
          <a:p>
            <a:pPr indent="-317500" lvl="0" marL="457200" rtl="0" algn="l">
              <a:lnSpc>
                <a:spcPct val="157500"/>
              </a:lnSpc>
              <a:spcBef>
                <a:spcPts val="1300"/>
              </a:spcBef>
              <a:spcAft>
                <a:spcPts val="0"/>
              </a:spcAft>
              <a:buClr>
                <a:schemeClr val="dk1"/>
              </a:buClr>
              <a:buSzPts val="1400"/>
              <a:buFont typeface="Arial"/>
              <a:buChar char="●"/>
            </a:pPr>
            <a:r>
              <a:rPr lang="en" sz="1400">
                <a:solidFill>
                  <a:schemeClr val="dk1"/>
                </a:solidFill>
                <a:highlight>
                  <a:srgbClr val="FFFFFF"/>
                </a:highlight>
              </a:rPr>
              <a:t>Java Application Layer</a:t>
            </a:r>
            <a:endParaRPr sz="1400">
              <a:solidFill>
                <a:schemeClr val="dk1"/>
              </a:solidFill>
              <a:highlight>
                <a:srgbClr val="FFFFFF"/>
              </a:highlight>
            </a:endParaRPr>
          </a:p>
          <a:p>
            <a:pPr indent="-317500" lvl="0" marL="457200" rtl="0" algn="l">
              <a:lnSpc>
                <a:spcPct val="157500"/>
              </a:lnSpc>
              <a:spcBef>
                <a:spcPts val="0"/>
              </a:spcBef>
              <a:spcAft>
                <a:spcPts val="0"/>
              </a:spcAft>
              <a:buClr>
                <a:schemeClr val="dk1"/>
              </a:buClr>
              <a:buSzPts val="1400"/>
              <a:buFont typeface="Arial"/>
              <a:buChar char="●"/>
            </a:pPr>
            <a:r>
              <a:rPr lang="en" sz="1400">
                <a:solidFill>
                  <a:schemeClr val="dk1"/>
                </a:solidFill>
                <a:highlight>
                  <a:srgbClr val="FFFFFF"/>
                </a:highlight>
              </a:rPr>
              <a:t>Hibernate Framework Layer</a:t>
            </a:r>
            <a:endParaRPr sz="1400">
              <a:solidFill>
                <a:schemeClr val="dk1"/>
              </a:solidFill>
              <a:highlight>
                <a:srgbClr val="FFFFFF"/>
              </a:highlight>
            </a:endParaRPr>
          </a:p>
          <a:p>
            <a:pPr indent="-317500" lvl="0" marL="457200" rtl="0" algn="l">
              <a:lnSpc>
                <a:spcPct val="157500"/>
              </a:lnSpc>
              <a:spcBef>
                <a:spcPts val="0"/>
              </a:spcBef>
              <a:spcAft>
                <a:spcPts val="0"/>
              </a:spcAft>
              <a:buClr>
                <a:schemeClr val="dk1"/>
              </a:buClr>
              <a:buSzPts val="1400"/>
              <a:buFont typeface="Arial"/>
              <a:buChar char="●"/>
            </a:pPr>
            <a:r>
              <a:rPr lang="en" sz="1400">
                <a:solidFill>
                  <a:schemeClr val="dk1"/>
                </a:solidFill>
                <a:highlight>
                  <a:srgbClr val="FFFFFF"/>
                </a:highlight>
              </a:rPr>
              <a:t>Backhand API Layer</a:t>
            </a:r>
            <a:endParaRPr sz="1400">
              <a:solidFill>
                <a:schemeClr val="dk1"/>
              </a:solidFill>
              <a:highlight>
                <a:srgbClr val="FFFFFF"/>
              </a:highlight>
            </a:endParaRPr>
          </a:p>
          <a:p>
            <a:pPr indent="-317500" lvl="0" marL="457200" rtl="0" algn="l">
              <a:lnSpc>
                <a:spcPct val="157500"/>
              </a:lnSpc>
              <a:spcBef>
                <a:spcPts val="0"/>
              </a:spcBef>
              <a:spcAft>
                <a:spcPts val="0"/>
              </a:spcAft>
              <a:buClr>
                <a:schemeClr val="dk1"/>
              </a:buClr>
              <a:buSzPts val="1400"/>
              <a:buFont typeface="Arial"/>
              <a:buChar char="●"/>
            </a:pPr>
            <a:r>
              <a:rPr lang="en" sz="1400">
                <a:solidFill>
                  <a:schemeClr val="dk1"/>
                </a:solidFill>
                <a:highlight>
                  <a:srgbClr val="FFFFFF"/>
                </a:highlight>
              </a:rPr>
              <a:t>Database Layer</a:t>
            </a:r>
            <a:endParaRPr sz="1400">
              <a:solidFill>
                <a:schemeClr val="dk1"/>
              </a:solidFill>
              <a:highlight>
                <a:srgbClr val="FFFFFF"/>
              </a:highlight>
            </a:endParaRPr>
          </a:p>
          <a:p>
            <a:pPr indent="0" lvl="0" marL="0" rtl="0" algn="l">
              <a:spcBef>
                <a:spcPts val="1000"/>
              </a:spcBef>
              <a:spcAft>
                <a:spcPts val="1600"/>
              </a:spcAft>
              <a:buNone/>
            </a:pPr>
            <a:r>
              <a:t/>
            </a:r>
            <a:endParaRPr sz="1400"/>
          </a:p>
        </p:txBody>
      </p:sp>
      <p:pic>
        <p:nvPicPr>
          <p:cNvPr id="125" name="Google Shape;125;p21"/>
          <p:cNvPicPr preferRelativeResize="0"/>
          <p:nvPr/>
        </p:nvPicPr>
        <p:blipFill rotWithShape="1">
          <a:blip r:embed="rId3">
            <a:alphaModFix/>
          </a:blip>
          <a:srcRect b="93421" l="0" r="0" t="0"/>
          <a:stretch/>
        </p:blipFill>
        <p:spPr>
          <a:xfrm>
            <a:off x="91800" y="11051"/>
            <a:ext cx="9052200" cy="465125"/>
          </a:xfrm>
          <a:prstGeom prst="rect">
            <a:avLst/>
          </a:prstGeom>
          <a:noFill/>
          <a:ln>
            <a:noFill/>
          </a:ln>
        </p:spPr>
      </p:pic>
      <p:pic>
        <p:nvPicPr>
          <p:cNvPr id="126" name="Google Shape;126;p21"/>
          <p:cNvPicPr preferRelativeResize="0"/>
          <p:nvPr/>
        </p:nvPicPr>
        <p:blipFill>
          <a:blip r:embed="rId4">
            <a:alphaModFix/>
          </a:blip>
          <a:stretch>
            <a:fillRect/>
          </a:stretch>
        </p:blipFill>
        <p:spPr>
          <a:xfrm>
            <a:off x="4985075" y="617400"/>
            <a:ext cx="3575950" cy="4024775"/>
          </a:xfrm>
          <a:prstGeom prst="rect">
            <a:avLst/>
          </a:prstGeom>
          <a:noFill/>
          <a:ln>
            <a:noFill/>
          </a:ln>
        </p:spPr>
      </p:pic>
      <p:sp>
        <p:nvSpPr>
          <p:cNvPr id="127" name="Google Shape;127;p21"/>
          <p:cNvSpPr txBox="1"/>
          <p:nvPr/>
        </p:nvSpPr>
        <p:spPr>
          <a:xfrm>
            <a:off x="326800" y="-23425"/>
            <a:ext cx="39168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Merriweather"/>
                <a:ea typeface="Merriweather"/>
                <a:cs typeface="Merriweather"/>
                <a:sym typeface="Merriweather"/>
              </a:rPr>
              <a:t>Hibernate Architecture</a:t>
            </a:r>
            <a:endParaRPr b="1" sz="1800">
              <a:solidFill>
                <a:srgbClr val="FFFFFF"/>
              </a:solidFill>
              <a:latin typeface="Merriweather"/>
              <a:ea typeface="Merriweather"/>
              <a:cs typeface="Merriweather"/>
              <a:sym typeface="Merriweather"/>
            </a:endParaRPr>
          </a:p>
        </p:txBody>
      </p:sp>
      <p:sp>
        <p:nvSpPr>
          <p:cNvPr id="128" name="Google Shape;128;p21"/>
          <p:cNvSpPr/>
          <p:nvPr/>
        </p:nvSpPr>
        <p:spPr>
          <a:xfrm>
            <a:off x="252250" y="156250"/>
            <a:ext cx="154800" cy="1434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9" name="Google Shape;129;p21"/>
          <p:cNvPicPr preferRelativeResize="0"/>
          <p:nvPr/>
        </p:nvPicPr>
        <p:blipFill>
          <a:blip r:embed="rId5">
            <a:alphaModFix/>
          </a:blip>
          <a:stretch>
            <a:fillRect/>
          </a:stretch>
        </p:blipFill>
        <p:spPr>
          <a:xfrm>
            <a:off x="2715575" y="4655125"/>
            <a:ext cx="6355080" cy="4389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