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84" r:id="rId2"/>
  </p:sldMasterIdLst>
  <p:notesMasterIdLst>
    <p:notesMasterId r:id="rId18"/>
  </p:notesMasterIdLst>
  <p:sldIdLst>
    <p:sldId id="2630" r:id="rId3"/>
    <p:sldId id="2617" r:id="rId4"/>
    <p:sldId id="2631" r:id="rId5"/>
    <p:sldId id="2637" r:id="rId6"/>
    <p:sldId id="2643" r:id="rId7"/>
    <p:sldId id="2638" r:id="rId8"/>
    <p:sldId id="2644" r:id="rId9"/>
    <p:sldId id="2645" r:id="rId10"/>
    <p:sldId id="2646" r:id="rId11"/>
    <p:sldId id="2647" r:id="rId12"/>
    <p:sldId id="2648" r:id="rId13"/>
    <p:sldId id="2649" r:id="rId14"/>
    <p:sldId id="2650" r:id="rId15"/>
    <p:sldId id="2651" r:id="rId16"/>
    <p:sldId id="264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7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364"/>
        <p:guide pos="76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3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4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5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7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1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9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5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1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0112-A42B-9319-405B-CB39C38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549874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E724-ECEF-4EE4-FB9C-9638B303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2CCC3-6DCF-8235-1301-36683266F2DA}"/>
              </a:ext>
            </a:extLst>
          </p:cNvPr>
          <p:cNvSpPr txBox="1"/>
          <p:nvPr userDrawn="1"/>
        </p:nvSpPr>
        <p:spPr>
          <a:xfrm>
            <a:off x="615933" y="637444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85301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A14E-F112-5C93-6BDA-3431B551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1292456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287D-2186-820E-08C3-A69B8C8B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895911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3558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947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861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5488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73124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F3F8-2A15-E886-BB36-ED2BEA13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571362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66D18-B7A1-1848-A27D-1A50A641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835989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1A6E-0265-7FB6-6ECF-A8780CCB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7382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F2152-79A8-76EC-0E1F-2033B79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545507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F18B-72DC-082A-E4C5-3AC92E5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92008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28CAF-3E5C-E202-3AEB-AC6B8481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319869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902D85F-A3BF-4E02-934B-A5902CED6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450EC31-49D3-4C8B-8FDF-3DD0C4A30EA7}"/>
              </a:ext>
            </a:extLst>
          </p:cNvPr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>
              <a:extLst>
                <a:ext uri="{FF2B5EF4-FFF2-40B4-BE49-F238E27FC236}">
                  <a16:creationId xmlns:a16="http://schemas.microsoft.com/office/drawing/2014/main" id="{1EB686C4-89DE-4FF9-900B-EAF356B1FF5A}"/>
                </a:ext>
              </a:extLst>
            </p:cNvPr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ş1íḍè">
              <a:extLst>
                <a:ext uri="{FF2B5EF4-FFF2-40B4-BE49-F238E27FC236}">
                  <a16:creationId xmlns:a16="http://schemas.microsoft.com/office/drawing/2014/main" id="{540F4C9A-3B9E-4ABB-B254-2C6BE2FD027C}"/>
                </a:ext>
              </a:extLst>
            </p:cNvPr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C6274BB-68D2-44F0-B6A5-65D7A8431236}"/>
              </a:ext>
            </a:extLst>
          </p:cNvPr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>
              <a:extLst>
                <a:ext uri="{FF2B5EF4-FFF2-40B4-BE49-F238E27FC236}">
                  <a16:creationId xmlns:a16="http://schemas.microsoft.com/office/drawing/2014/main" id="{3480ACD2-8A8A-4482-9407-7C85B8389120}"/>
                </a:ext>
              </a:extLst>
            </p:cNvPr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íš1ïḋe">
              <a:extLst>
                <a:ext uri="{FF2B5EF4-FFF2-40B4-BE49-F238E27FC236}">
                  <a16:creationId xmlns:a16="http://schemas.microsoft.com/office/drawing/2014/main" id="{C6B3AB5A-2C6D-459A-9992-67A9D3FBCFAD}"/>
                </a:ext>
              </a:extLst>
            </p:cNvPr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>
              <a:spLocks/>
            </p:cNvSpPr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" name="íṧļîḍè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74" y="4103083"/>
            <a:ext cx="3651251" cy="59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答辩人：秦豪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0" indent="0" algn="r"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18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íşḷiḍé">
            <a:extLst>
              <a:ext uri="{FF2B5EF4-FFF2-40B4-BE49-F238E27FC236}">
                <a16:creationId xmlns:a16="http://schemas.microsoft.com/office/drawing/2014/main" id="{EF9B3A90-C516-48FB-BEED-6CCFC7D2D9C4}"/>
              </a:ext>
            </a:extLst>
          </p:cNvPr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iṡḷîďê">
            <a:extLst>
              <a:ext uri="{FF2B5EF4-FFF2-40B4-BE49-F238E27FC236}">
                <a16:creationId xmlns:a16="http://schemas.microsoft.com/office/drawing/2014/main" id="{B2F177F4-EE47-4F5C-9C3F-74903C1EE4EC}"/>
              </a:ext>
            </a:extLst>
          </p:cNvPr>
          <p:cNvSpPr txBox="1">
            <a:spLocks/>
          </p:cNvSpPr>
          <p:nvPr/>
        </p:nvSpPr>
        <p:spPr>
          <a:xfrm>
            <a:off x="4159044" y="2247636"/>
            <a:ext cx="3975379" cy="7112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数字图像处理答辩</a:t>
            </a:r>
          </a:p>
        </p:txBody>
      </p:sp>
    </p:spTree>
    <p:extLst>
      <p:ext uri="{BB962C8B-B14F-4D97-AF65-F5344CB8AC3E}">
        <p14:creationId xmlns:p14="http://schemas.microsoft.com/office/powerpoint/2010/main" val="360422708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详细设计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DC04D5-3053-D56E-E96F-E69AFE87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21" y="1996016"/>
            <a:ext cx="2918553" cy="2865966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5C83E2-6A4B-3924-D68D-B380D1759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72693"/>
              </p:ext>
            </p:extLst>
          </p:nvPr>
        </p:nvGraphicFramePr>
        <p:xfrm>
          <a:off x="1529972" y="1996016"/>
          <a:ext cx="4263630" cy="286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82915" imgH="1668946" progId="Visio.Drawing.11">
                  <p:embed/>
                </p:oleObj>
              </mc:Choice>
              <mc:Fallback>
                <p:oleObj name="Visio" r:id="rId4" imgW="2482915" imgH="166894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972" y="1996016"/>
                        <a:ext cx="4263630" cy="2865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C96EF26-5D3E-9C31-3F9D-582AA0BBF125}"/>
              </a:ext>
            </a:extLst>
          </p:cNvPr>
          <p:cNvSpPr txBox="1"/>
          <p:nvPr/>
        </p:nvSpPr>
        <p:spPr>
          <a:xfrm>
            <a:off x="3164695" y="525042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D65FE8-B9E9-92EA-3A24-D48F71EADAB8}"/>
              </a:ext>
            </a:extLst>
          </p:cNvPr>
          <p:cNvSpPr txBox="1"/>
          <p:nvPr/>
        </p:nvSpPr>
        <p:spPr>
          <a:xfrm>
            <a:off x="8033124" y="525042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个功能</a:t>
            </a:r>
          </a:p>
        </p:txBody>
      </p:sp>
    </p:spTree>
    <p:extLst>
      <p:ext uri="{BB962C8B-B14F-4D97-AF65-F5344CB8AC3E}">
        <p14:creationId xmlns:p14="http://schemas.microsoft.com/office/powerpoint/2010/main" val="25859311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详细设计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71F18B7-A435-4414-F9E4-F171D0FF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78178"/>
              </p:ext>
            </p:extLst>
          </p:nvPr>
        </p:nvGraphicFramePr>
        <p:xfrm>
          <a:off x="1468181" y="1882724"/>
          <a:ext cx="1992774" cy="27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562561" imgH="2123066" progId="Visio.Drawing.11">
                  <p:embed/>
                </p:oleObj>
              </mc:Choice>
              <mc:Fallback>
                <p:oleObj name="Visio" r:id="rId3" imgW="1562561" imgH="212306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181" y="1882724"/>
                        <a:ext cx="1992774" cy="2707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EB72933-A65D-79F4-3ABC-726EC545C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41328"/>
              </p:ext>
            </p:extLst>
          </p:nvPr>
        </p:nvGraphicFramePr>
        <p:xfrm>
          <a:off x="4803234" y="1882725"/>
          <a:ext cx="6041432" cy="270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208367" imgH="1885133" progId="Visio.Drawing.11">
                  <p:embed/>
                </p:oleObj>
              </mc:Choice>
              <mc:Fallback>
                <p:oleObj name="Visio" r:id="rId5" imgW="4208367" imgH="188513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234" y="1882725"/>
                        <a:ext cx="6041432" cy="2707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045663C-66F1-3CED-59AA-4A862BB0E1F2}"/>
              </a:ext>
            </a:extLst>
          </p:cNvPr>
          <p:cNvSpPr txBox="1"/>
          <p:nvPr/>
        </p:nvSpPr>
        <p:spPr>
          <a:xfrm>
            <a:off x="2064415" y="48768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BBB650-2D99-B9E9-728F-F385A48AAFAE}"/>
              </a:ext>
            </a:extLst>
          </p:cNvPr>
          <p:cNvSpPr txBox="1"/>
          <p:nvPr/>
        </p:nvSpPr>
        <p:spPr>
          <a:xfrm>
            <a:off x="7326858" y="48626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个功能</a:t>
            </a:r>
          </a:p>
        </p:txBody>
      </p:sp>
    </p:spTree>
    <p:extLst>
      <p:ext uri="{BB962C8B-B14F-4D97-AF65-F5344CB8AC3E}">
        <p14:creationId xmlns:p14="http://schemas.microsoft.com/office/powerpoint/2010/main" val="3583777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详细设计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07DD4B-6275-BF8B-40C4-915D49667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119270"/>
              </p:ext>
            </p:extLst>
          </p:nvPr>
        </p:nvGraphicFramePr>
        <p:xfrm>
          <a:off x="4794250" y="1900802"/>
          <a:ext cx="2603500" cy="271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88450" imgH="1762755" progId="Visio.Drawing.11">
                  <p:embed/>
                </p:oleObj>
              </mc:Choice>
              <mc:Fallback>
                <p:oleObj name="Visio" r:id="rId3" imgW="1688450" imgH="176275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900802"/>
                        <a:ext cx="2603500" cy="2718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3778775-9C37-DA21-8989-E51CBAFD365D}"/>
              </a:ext>
            </a:extLst>
          </p:cNvPr>
          <p:cNvSpPr txBox="1"/>
          <p:nvPr/>
        </p:nvSpPr>
        <p:spPr>
          <a:xfrm>
            <a:off x="5598908" y="484730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个功能</a:t>
            </a:r>
          </a:p>
        </p:txBody>
      </p:sp>
    </p:spTree>
    <p:extLst>
      <p:ext uri="{BB962C8B-B14F-4D97-AF65-F5344CB8AC3E}">
        <p14:creationId xmlns:p14="http://schemas.microsoft.com/office/powerpoint/2010/main" val="172404273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DAC92CAC-29F8-4F0A-8148-495B0ADD6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06"/>
            <a:ext cx="12192000" cy="68580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41CCE9E6-3FAA-41B4-9426-B1D4B0CFE157}"/>
              </a:ext>
            </a:extLst>
          </p:cNvPr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>
              <a:extLst>
                <a:ext uri="{FF2B5EF4-FFF2-40B4-BE49-F238E27FC236}">
                  <a16:creationId xmlns:a16="http://schemas.microsoft.com/office/drawing/2014/main" id="{2822013B-ACFD-4492-A281-408EDC1CE7B9}"/>
                </a:ext>
              </a:extLst>
            </p:cNvPr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>
              <a:extLst>
                <a:ext uri="{FF2B5EF4-FFF2-40B4-BE49-F238E27FC236}">
                  <a16:creationId xmlns:a16="http://schemas.microsoft.com/office/drawing/2014/main" id="{55AC0C0F-4624-4C6B-B828-BF1FB073CE99}"/>
                </a:ext>
              </a:extLst>
            </p:cNvPr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E1F7005-2B10-4368-AA6E-018679BDEE0B}"/>
              </a:ext>
            </a:extLst>
          </p:cNvPr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>
              <a:extLst>
                <a:ext uri="{FF2B5EF4-FFF2-40B4-BE49-F238E27FC236}">
                  <a16:creationId xmlns:a16="http://schemas.microsoft.com/office/drawing/2014/main" id="{65E39635-9DFC-4AC7-A50B-0A92512C80DD}"/>
                </a:ext>
              </a:extLst>
            </p:cNvPr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>
              <a:extLst>
                <a:ext uri="{FF2B5EF4-FFF2-40B4-BE49-F238E27FC236}">
                  <a16:creationId xmlns:a16="http://schemas.microsoft.com/office/drawing/2014/main" id="{29907E5A-31DB-40A8-AA8D-93D6CA6C1A9A}"/>
                </a:ext>
              </a:extLst>
            </p:cNvPr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>
              <a:extLst>
                <a:ext uri="{FF2B5EF4-FFF2-40B4-BE49-F238E27FC236}">
                  <a16:creationId xmlns:a16="http://schemas.microsoft.com/office/drawing/2014/main" id="{1F967B35-9443-49EB-84D0-6748AC279B08}"/>
                </a:ext>
              </a:extLst>
            </p:cNvPr>
            <p:cNvSpPr>
              <a:spLocks/>
            </p:cNvSpPr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>
            <a:extLst>
              <a:ext uri="{FF2B5EF4-FFF2-40B4-BE49-F238E27FC236}">
                <a16:creationId xmlns:a16="http://schemas.microsoft.com/office/drawing/2014/main" id="{3471AA9E-5D95-49F9-8E2C-798700544B4C}"/>
              </a:ext>
            </a:extLst>
          </p:cNvPr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>
            <a:spLocks/>
          </p:cNvSpPr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>
            <a:spLocks/>
          </p:cNvSpPr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7453" y="3023643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84318118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程序测试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3F66B-CD31-59C7-E50A-0CB7AC5C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88" y="941881"/>
            <a:ext cx="7725395" cy="53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616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FFCBC35-8AC9-44C9-90C4-3901D8251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FD40DDE-F087-4AEC-9D13-6242AA3D1F0C}"/>
              </a:ext>
            </a:extLst>
          </p:cNvPr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>
              <a:extLst>
                <a:ext uri="{FF2B5EF4-FFF2-40B4-BE49-F238E27FC236}">
                  <a16:creationId xmlns:a16="http://schemas.microsoft.com/office/drawing/2014/main" id="{FC9EBF89-D775-462D-8747-03469F8BCD4C}"/>
                </a:ext>
              </a:extLst>
            </p:cNvPr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ş1íḍè">
              <a:extLst>
                <a:ext uri="{FF2B5EF4-FFF2-40B4-BE49-F238E27FC236}">
                  <a16:creationId xmlns:a16="http://schemas.microsoft.com/office/drawing/2014/main" id="{F1D6D0E5-E438-4505-83C7-CC30253A9B06}"/>
                </a:ext>
              </a:extLst>
            </p:cNvPr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C3FD685-A5CA-4435-B3E7-01A0A5B0CDFD}"/>
              </a:ext>
            </a:extLst>
          </p:cNvPr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>
              <a:extLst>
                <a:ext uri="{FF2B5EF4-FFF2-40B4-BE49-F238E27FC236}">
                  <a16:creationId xmlns:a16="http://schemas.microsoft.com/office/drawing/2014/main" id="{3467BA78-1931-44A8-9BA6-42C52FF07A7E}"/>
                </a:ext>
              </a:extLst>
            </p:cNvPr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š1ïḋe">
              <a:extLst>
                <a:ext uri="{FF2B5EF4-FFF2-40B4-BE49-F238E27FC236}">
                  <a16:creationId xmlns:a16="http://schemas.microsoft.com/office/drawing/2014/main" id="{7FD36FA8-3F1F-4B61-B658-E9CF8EC68A65}"/>
                </a:ext>
              </a:extLst>
            </p:cNvPr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iṡḻiďè">
              <a:extLst>
                <a:ext uri="{FF2B5EF4-FFF2-40B4-BE49-F238E27FC236}">
                  <a16:creationId xmlns:a16="http://schemas.microsoft.com/office/drawing/2014/main" id="{75DBAC4B-3B82-489C-B872-416E8E09C70F}"/>
                </a:ext>
              </a:extLst>
            </p:cNvPr>
            <p:cNvSpPr>
              <a:spLocks/>
            </p:cNvSpPr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7" name="íṧļîḍè">
            <a:extLst>
              <a:ext uri="{FF2B5EF4-FFF2-40B4-BE49-F238E27FC236}">
                <a16:creationId xmlns:a16="http://schemas.microsoft.com/office/drawing/2014/main" id="{B7B6B7FA-75C1-4F85-953D-BC786FCB1DC7}"/>
              </a:ext>
            </a:extLst>
          </p:cNvPr>
          <p:cNvSpPr txBox="1">
            <a:spLocks/>
          </p:cNvSpPr>
          <p:nvPr/>
        </p:nvSpPr>
        <p:spPr>
          <a:xfrm>
            <a:off x="7939552" y="6033342"/>
            <a:ext cx="3651251" cy="1806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2023.2.18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íşḷiḍé">
            <a:extLst>
              <a:ext uri="{FF2B5EF4-FFF2-40B4-BE49-F238E27FC236}">
                <a16:creationId xmlns:a16="http://schemas.microsoft.com/office/drawing/2014/main" id="{81CE28A9-8994-491B-87D3-230910187E15}"/>
              </a:ext>
            </a:extLst>
          </p:cNvPr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iṡḷîďê">
            <a:extLst>
              <a:ext uri="{FF2B5EF4-FFF2-40B4-BE49-F238E27FC236}">
                <a16:creationId xmlns:a16="http://schemas.microsoft.com/office/drawing/2014/main" id="{934945F4-07D9-472B-A835-20225463E23C}"/>
              </a:ext>
            </a:extLst>
          </p:cNvPr>
          <p:cNvSpPr txBox="1">
            <a:spLocks/>
          </p:cNvSpPr>
          <p:nvPr/>
        </p:nvSpPr>
        <p:spPr>
          <a:xfrm>
            <a:off x="3722796" y="2305451"/>
            <a:ext cx="4453091" cy="7112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请老师批评与指正！</a:t>
            </a:r>
          </a:p>
        </p:txBody>
      </p:sp>
    </p:spTree>
    <p:extLst>
      <p:ext uri="{BB962C8B-B14F-4D97-AF65-F5344CB8AC3E}">
        <p14:creationId xmlns:p14="http://schemas.microsoft.com/office/powerpoint/2010/main" val="267295258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9499165-9AF3-4EBF-974A-9A316E19DA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20473328">
            <a:off x="3828966" y="1057499"/>
            <a:ext cx="1661022" cy="1549142"/>
            <a:chOff x="3792066" y="625169"/>
            <a:chExt cx="1994712" cy="1860355"/>
          </a:xfrm>
        </p:grpSpPr>
        <p:sp>
          <p:nvSpPr>
            <p:cNvPr id="29" name="iṡḻiďè"/>
            <p:cNvSpPr>
              <a:spLocks/>
            </p:cNvSpPr>
            <p:nvPr/>
          </p:nvSpPr>
          <p:spPr bwMode="auto">
            <a:xfrm rot="17590292">
              <a:off x="3767855" y="961753"/>
              <a:ext cx="1547982" cy="1499559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>
              <a:spLocks/>
            </p:cNvSpPr>
            <p:nvPr/>
          </p:nvSpPr>
          <p:spPr bwMode="auto">
            <a:xfrm rot="17590292">
              <a:off x="4137434" y="675105"/>
              <a:ext cx="1699280" cy="159940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320103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26210" y="3374342"/>
            <a:ext cx="952500" cy="952500"/>
          </a:xfrm>
          <a:prstGeom prst="ellipse">
            <a:avLst/>
          </a:prstGeom>
          <a:solidFill>
            <a:srgbClr val="48A2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1230" y="3465871"/>
            <a:ext cx="684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3063" y="449457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09818" y="4475836"/>
            <a:ext cx="156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总体设计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56011" y="4489853"/>
            <a:ext cx="156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详细设计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33974" y="4514938"/>
            <a:ext cx="156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程序测试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2569" y="3393077"/>
            <a:ext cx="952500" cy="952500"/>
          </a:xfrm>
          <a:prstGeom prst="ellipse">
            <a:avLst/>
          </a:prstGeom>
          <a:solidFill>
            <a:srgbClr val="6C92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724" y="3484606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90609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8459" y="339307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15394" y="34846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99681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64829" y="336799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41770" y="3459522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80135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MH_Others_1"/>
          <p:cNvSpPr txBox="1"/>
          <p:nvPr>
            <p:custDataLst>
              <p:tags r:id="rId1"/>
            </p:custDataLst>
          </p:nvPr>
        </p:nvSpPr>
        <p:spPr>
          <a:xfrm>
            <a:off x="4222982" y="1495625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</a:t>
            </a:r>
            <a:r>
              <a:rPr lang="en-US" altLang="zh-CN" sz="4400" b="1" dirty="0">
                <a:solidFill>
                  <a:srgbClr val="6C92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NTENTS</a:t>
            </a:r>
            <a:endParaRPr lang="zh-CN" altLang="en-US" sz="4400" b="1" dirty="0">
              <a:solidFill>
                <a:srgbClr val="6C92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1574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DAC92CAC-29F8-4F0A-8148-495B0ADD6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41CCE9E6-3FAA-41B4-9426-B1D4B0CFE157}"/>
              </a:ext>
            </a:extLst>
          </p:cNvPr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>
              <a:extLst>
                <a:ext uri="{FF2B5EF4-FFF2-40B4-BE49-F238E27FC236}">
                  <a16:creationId xmlns:a16="http://schemas.microsoft.com/office/drawing/2014/main" id="{2822013B-ACFD-4492-A281-408EDC1CE7B9}"/>
                </a:ext>
              </a:extLst>
            </p:cNvPr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>
              <a:extLst>
                <a:ext uri="{FF2B5EF4-FFF2-40B4-BE49-F238E27FC236}">
                  <a16:creationId xmlns:a16="http://schemas.microsoft.com/office/drawing/2014/main" id="{55AC0C0F-4624-4C6B-B828-BF1FB073CE99}"/>
                </a:ext>
              </a:extLst>
            </p:cNvPr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E1F7005-2B10-4368-AA6E-018679BDEE0B}"/>
              </a:ext>
            </a:extLst>
          </p:cNvPr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>
              <a:extLst>
                <a:ext uri="{FF2B5EF4-FFF2-40B4-BE49-F238E27FC236}">
                  <a16:creationId xmlns:a16="http://schemas.microsoft.com/office/drawing/2014/main" id="{65E39635-9DFC-4AC7-A50B-0A92512C80DD}"/>
                </a:ext>
              </a:extLst>
            </p:cNvPr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>
              <a:extLst>
                <a:ext uri="{FF2B5EF4-FFF2-40B4-BE49-F238E27FC236}">
                  <a16:creationId xmlns:a16="http://schemas.microsoft.com/office/drawing/2014/main" id="{29907E5A-31DB-40A8-AA8D-93D6CA6C1A9A}"/>
                </a:ext>
              </a:extLst>
            </p:cNvPr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>
              <a:extLst>
                <a:ext uri="{FF2B5EF4-FFF2-40B4-BE49-F238E27FC236}">
                  <a16:creationId xmlns:a16="http://schemas.microsoft.com/office/drawing/2014/main" id="{1F967B35-9443-49EB-84D0-6748AC279B08}"/>
                </a:ext>
              </a:extLst>
            </p:cNvPr>
            <p:cNvSpPr>
              <a:spLocks/>
            </p:cNvSpPr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>
            <a:extLst>
              <a:ext uri="{FF2B5EF4-FFF2-40B4-BE49-F238E27FC236}">
                <a16:creationId xmlns:a16="http://schemas.microsoft.com/office/drawing/2014/main" id="{3471AA9E-5D95-49F9-8E2C-798700544B4C}"/>
              </a:ext>
            </a:extLst>
          </p:cNvPr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>
            <a:spLocks/>
          </p:cNvSpPr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>
            <a:spLocks/>
          </p:cNvSpPr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7453" y="3023643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7787342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533051"/>
            <a:ext cx="77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概述</a:t>
            </a: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C12187-894E-5C39-208D-4DAAFCD5D645}"/>
              </a:ext>
            </a:extLst>
          </p:cNvPr>
          <p:cNvSpPr txBox="1"/>
          <p:nvPr/>
        </p:nvSpPr>
        <p:spPr>
          <a:xfrm>
            <a:off x="1445342" y="1848464"/>
            <a:ext cx="9729675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Qt</a:t>
            </a:r>
            <a:r>
              <a:rPr lang="zh-CN" altLang="en-US" sz="2000" dirty="0"/>
              <a:t>是</a:t>
            </a:r>
            <a:r>
              <a:rPr lang="en-US" altLang="zh-CN" sz="2000" dirty="0"/>
              <a:t>C++</a:t>
            </a:r>
            <a:r>
              <a:rPr lang="zh-CN" altLang="en-US" sz="2000" dirty="0"/>
              <a:t>语言中用于开发图形界面的应用程序库。</a:t>
            </a:r>
            <a:r>
              <a:rPr lang="en-US" altLang="zh-CN" sz="2000" dirty="0" err="1"/>
              <a:t>PyQt</a:t>
            </a:r>
            <a:r>
              <a:rPr lang="zh-CN" altLang="en-US" sz="2000" dirty="0"/>
              <a:t>是</a:t>
            </a:r>
            <a:r>
              <a:rPr lang="en-US" altLang="zh-CN" sz="2000" dirty="0"/>
              <a:t>Qt</a:t>
            </a:r>
            <a:r>
              <a:rPr lang="zh-CN" altLang="en-US" sz="2000" dirty="0"/>
              <a:t>的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语言绑定，可以在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中直接使用</a:t>
            </a:r>
            <a:r>
              <a:rPr lang="en-US" altLang="zh-CN" sz="2000" dirty="0" err="1"/>
              <a:t>PyQt</a:t>
            </a:r>
            <a:r>
              <a:rPr lang="zh-CN" altLang="en-US" sz="2000" dirty="0"/>
              <a:t>库</a:t>
            </a:r>
            <a:r>
              <a:rPr lang="en-US" altLang="zh-CN" sz="2000" dirty="0"/>
              <a:t>,</a:t>
            </a:r>
            <a:r>
              <a:rPr lang="zh-CN" altLang="en-US" sz="2000" dirty="0"/>
              <a:t>来实现</a:t>
            </a:r>
            <a:r>
              <a:rPr lang="en-US" altLang="zh-CN" sz="2000" dirty="0"/>
              <a:t>Qt</a:t>
            </a:r>
            <a:r>
              <a:rPr lang="zh-CN" altLang="en-US" sz="2000" dirty="0"/>
              <a:t>在</a:t>
            </a:r>
            <a:r>
              <a:rPr lang="en-US" altLang="zh-CN" sz="2000" dirty="0"/>
              <a:t>C++</a:t>
            </a:r>
            <a:r>
              <a:rPr lang="zh-CN" altLang="en-US" sz="2000" dirty="0"/>
              <a:t>语言中的大部分功能，为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语言编写图形界面（即</a:t>
            </a:r>
            <a:r>
              <a:rPr lang="en-US" altLang="zh-CN" sz="2000" dirty="0"/>
              <a:t>GUI</a:t>
            </a:r>
            <a:r>
              <a:rPr lang="zh-CN" altLang="en-US" sz="2000" dirty="0"/>
              <a:t>程序）带来极大方便。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PyQt+OpenCV</a:t>
            </a:r>
            <a:endParaRPr lang="en-US" altLang="zh-CN" sz="2000" dirty="0"/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0BE1716D-0761-312B-AE8E-267F6BB39FEB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63776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DAC92CAC-29F8-4F0A-8148-495B0ADD6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41CCE9E6-3FAA-41B4-9426-B1D4B0CFE157}"/>
              </a:ext>
            </a:extLst>
          </p:cNvPr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>
              <a:extLst>
                <a:ext uri="{FF2B5EF4-FFF2-40B4-BE49-F238E27FC236}">
                  <a16:creationId xmlns:a16="http://schemas.microsoft.com/office/drawing/2014/main" id="{2822013B-ACFD-4492-A281-408EDC1CE7B9}"/>
                </a:ext>
              </a:extLst>
            </p:cNvPr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>
              <a:extLst>
                <a:ext uri="{FF2B5EF4-FFF2-40B4-BE49-F238E27FC236}">
                  <a16:creationId xmlns:a16="http://schemas.microsoft.com/office/drawing/2014/main" id="{55AC0C0F-4624-4C6B-B828-BF1FB073CE99}"/>
                </a:ext>
              </a:extLst>
            </p:cNvPr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E1F7005-2B10-4368-AA6E-018679BDEE0B}"/>
              </a:ext>
            </a:extLst>
          </p:cNvPr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>
              <a:extLst>
                <a:ext uri="{FF2B5EF4-FFF2-40B4-BE49-F238E27FC236}">
                  <a16:creationId xmlns:a16="http://schemas.microsoft.com/office/drawing/2014/main" id="{65E39635-9DFC-4AC7-A50B-0A92512C80DD}"/>
                </a:ext>
              </a:extLst>
            </p:cNvPr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>
              <a:extLst>
                <a:ext uri="{FF2B5EF4-FFF2-40B4-BE49-F238E27FC236}">
                  <a16:creationId xmlns:a16="http://schemas.microsoft.com/office/drawing/2014/main" id="{29907E5A-31DB-40A8-AA8D-93D6CA6C1A9A}"/>
                </a:ext>
              </a:extLst>
            </p:cNvPr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>
              <a:extLst>
                <a:ext uri="{FF2B5EF4-FFF2-40B4-BE49-F238E27FC236}">
                  <a16:creationId xmlns:a16="http://schemas.microsoft.com/office/drawing/2014/main" id="{1F967B35-9443-49EB-84D0-6748AC279B08}"/>
                </a:ext>
              </a:extLst>
            </p:cNvPr>
            <p:cNvSpPr>
              <a:spLocks/>
            </p:cNvSpPr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>
            <a:extLst>
              <a:ext uri="{FF2B5EF4-FFF2-40B4-BE49-F238E27FC236}">
                <a16:creationId xmlns:a16="http://schemas.microsoft.com/office/drawing/2014/main" id="{3471AA9E-5D95-49F9-8E2C-798700544B4C}"/>
              </a:ext>
            </a:extLst>
          </p:cNvPr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>
            <a:spLocks/>
          </p:cNvSpPr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>
            <a:spLocks/>
          </p:cNvSpPr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7453" y="3023643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196771956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总体设计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045944A-450A-4D4E-51A3-F365B40EE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23137"/>
              </p:ext>
            </p:extLst>
          </p:nvPr>
        </p:nvGraphicFramePr>
        <p:xfrm>
          <a:off x="2254762" y="1789471"/>
          <a:ext cx="7682475" cy="363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20742" imgH="2702123" progId="Visio.Drawing.11">
                  <p:embed/>
                </p:oleObj>
              </mc:Choice>
              <mc:Fallback>
                <p:oleObj name="Visio" r:id="rId3" imgW="5720742" imgH="270212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762" y="1789471"/>
                        <a:ext cx="7682475" cy="3630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71BBE2-74E4-2FA2-1642-3DCCD26D2509}"/>
              </a:ext>
            </a:extLst>
          </p:cNvPr>
          <p:cNvSpPr txBox="1"/>
          <p:nvPr/>
        </p:nvSpPr>
        <p:spPr>
          <a:xfrm>
            <a:off x="10392697" y="495545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个菜单</a:t>
            </a:r>
          </a:p>
        </p:txBody>
      </p:sp>
    </p:spTree>
    <p:extLst>
      <p:ext uri="{BB962C8B-B14F-4D97-AF65-F5344CB8AC3E}">
        <p14:creationId xmlns:p14="http://schemas.microsoft.com/office/powerpoint/2010/main" val="19850788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DAC92CAC-29F8-4F0A-8148-495B0ADD6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41CCE9E6-3FAA-41B4-9426-B1D4B0CFE157}"/>
              </a:ext>
            </a:extLst>
          </p:cNvPr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>
              <a:extLst>
                <a:ext uri="{FF2B5EF4-FFF2-40B4-BE49-F238E27FC236}">
                  <a16:creationId xmlns:a16="http://schemas.microsoft.com/office/drawing/2014/main" id="{2822013B-ACFD-4492-A281-408EDC1CE7B9}"/>
                </a:ext>
              </a:extLst>
            </p:cNvPr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>
              <a:extLst>
                <a:ext uri="{FF2B5EF4-FFF2-40B4-BE49-F238E27FC236}">
                  <a16:creationId xmlns:a16="http://schemas.microsoft.com/office/drawing/2014/main" id="{55AC0C0F-4624-4C6B-B828-BF1FB073CE99}"/>
                </a:ext>
              </a:extLst>
            </p:cNvPr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E1F7005-2B10-4368-AA6E-018679BDEE0B}"/>
              </a:ext>
            </a:extLst>
          </p:cNvPr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>
              <a:extLst>
                <a:ext uri="{FF2B5EF4-FFF2-40B4-BE49-F238E27FC236}">
                  <a16:creationId xmlns:a16="http://schemas.microsoft.com/office/drawing/2014/main" id="{65E39635-9DFC-4AC7-A50B-0A92512C80DD}"/>
                </a:ext>
              </a:extLst>
            </p:cNvPr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>
              <a:extLst>
                <a:ext uri="{FF2B5EF4-FFF2-40B4-BE49-F238E27FC236}">
                  <a16:creationId xmlns:a16="http://schemas.microsoft.com/office/drawing/2014/main" id="{29907E5A-31DB-40A8-AA8D-93D6CA6C1A9A}"/>
                </a:ext>
              </a:extLst>
            </p:cNvPr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>
              <a:extLst>
                <a:ext uri="{FF2B5EF4-FFF2-40B4-BE49-F238E27FC236}">
                  <a16:creationId xmlns:a16="http://schemas.microsoft.com/office/drawing/2014/main" id="{1F967B35-9443-49EB-84D0-6748AC279B08}"/>
                </a:ext>
              </a:extLst>
            </p:cNvPr>
            <p:cNvSpPr>
              <a:spLocks/>
            </p:cNvSpPr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>
            <a:extLst>
              <a:ext uri="{FF2B5EF4-FFF2-40B4-BE49-F238E27FC236}">
                <a16:creationId xmlns:a16="http://schemas.microsoft.com/office/drawing/2014/main" id="{3471AA9E-5D95-49F9-8E2C-798700544B4C}"/>
              </a:ext>
            </a:extLst>
          </p:cNvPr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>
            <a:spLocks/>
          </p:cNvSpPr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>
            <a:spLocks/>
          </p:cNvSpPr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7453" y="3023643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9795249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详细设计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3664612-3FF7-D0FD-9C8E-0C0C3C6E7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68016"/>
              </p:ext>
            </p:extLst>
          </p:nvPr>
        </p:nvGraphicFramePr>
        <p:xfrm>
          <a:off x="1197031" y="2097447"/>
          <a:ext cx="3001646" cy="245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34754" imgH="1501795" progId="Visio.Drawing.11">
                  <p:embed/>
                </p:oleObj>
              </mc:Choice>
              <mc:Fallback>
                <p:oleObj name="Visio" r:id="rId3" imgW="1834754" imgH="15017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031" y="2097447"/>
                        <a:ext cx="3001646" cy="245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72867CF-2832-B0B9-F2D1-9338E1F92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66010"/>
              </p:ext>
            </p:extLst>
          </p:nvPr>
        </p:nvGraphicFramePr>
        <p:xfrm>
          <a:off x="5933577" y="2097447"/>
          <a:ext cx="4868151" cy="245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16454" imgH="1723952" progId="Visio.Drawing.11">
                  <p:embed/>
                </p:oleObj>
              </mc:Choice>
              <mc:Fallback>
                <p:oleObj name="Visio" r:id="rId5" imgW="3416454" imgH="172395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577" y="2097447"/>
                        <a:ext cx="4868151" cy="245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736A305-F790-B207-1BD8-F10FCB5980CE}"/>
              </a:ext>
            </a:extLst>
          </p:cNvPr>
          <p:cNvSpPr txBox="1"/>
          <p:nvPr/>
        </p:nvSpPr>
        <p:spPr>
          <a:xfrm>
            <a:off x="2200762" y="48866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88917F-E0CC-36A0-C9E1-A45289F02DDB}"/>
              </a:ext>
            </a:extLst>
          </p:cNvPr>
          <p:cNvSpPr txBox="1"/>
          <p:nvPr/>
        </p:nvSpPr>
        <p:spPr>
          <a:xfrm>
            <a:off x="7870560" y="48866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个功能</a:t>
            </a:r>
          </a:p>
        </p:txBody>
      </p:sp>
    </p:spTree>
    <p:extLst>
      <p:ext uri="{BB962C8B-B14F-4D97-AF65-F5344CB8AC3E}">
        <p14:creationId xmlns:p14="http://schemas.microsoft.com/office/powerpoint/2010/main" val="304701147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97031" y="54177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详细设计</a:t>
            </a: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>
              <a:spLocks/>
            </p:cNvSpPr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>
              <a:spLocks/>
            </p:cNvSpPr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813BB44-1ECD-62D3-1931-4E99889DB135}"/>
              </a:ext>
            </a:extLst>
          </p:cNvPr>
          <p:cNvSpPr/>
          <p:nvPr/>
        </p:nvSpPr>
        <p:spPr>
          <a:xfrm>
            <a:off x="11592232" y="6371303"/>
            <a:ext cx="599768" cy="45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44BD25C-B35E-4513-0C89-BD30C8F56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5673"/>
              </p:ext>
            </p:extLst>
          </p:nvPr>
        </p:nvGraphicFramePr>
        <p:xfrm>
          <a:off x="1358980" y="2018788"/>
          <a:ext cx="4420952" cy="299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88390" imgH="1755506" progId="Visio.Drawing.11">
                  <p:embed/>
                </p:oleObj>
              </mc:Choice>
              <mc:Fallback>
                <p:oleObj name="Visio" r:id="rId3" imgW="2588390" imgH="175550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80" y="2018788"/>
                        <a:ext cx="4420952" cy="2998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21988E6-E6CF-3887-FA86-19A4281B0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38039"/>
              </p:ext>
            </p:extLst>
          </p:nvPr>
        </p:nvGraphicFramePr>
        <p:xfrm>
          <a:off x="7282220" y="2018788"/>
          <a:ext cx="2176411" cy="299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330771" imgH="1834817" progId="Visio.Drawing.11">
                  <p:embed/>
                </p:oleObj>
              </mc:Choice>
              <mc:Fallback>
                <p:oleObj name="Visio" r:id="rId5" imgW="1330771" imgH="183481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220" y="2018788"/>
                        <a:ext cx="2176411" cy="2998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F14C61-08FF-72B2-C2AD-8843D1A48B39}"/>
              </a:ext>
            </a:extLst>
          </p:cNvPr>
          <p:cNvSpPr txBox="1"/>
          <p:nvPr/>
        </p:nvSpPr>
        <p:spPr>
          <a:xfrm>
            <a:off x="3072364" y="528975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729F2D-9FD2-0FB5-0740-E6EA10665128}"/>
              </a:ext>
            </a:extLst>
          </p:cNvPr>
          <p:cNvSpPr txBox="1"/>
          <p:nvPr/>
        </p:nvSpPr>
        <p:spPr>
          <a:xfrm>
            <a:off x="7873333" y="528975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个功能</a:t>
            </a:r>
          </a:p>
        </p:txBody>
      </p:sp>
    </p:spTree>
    <p:extLst>
      <p:ext uri="{BB962C8B-B14F-4D97-AF65-F5344CB8AC3E}">
        <p14:creationId xmlns:p14="http://schemas.microsoft.com/office/powerpoint/2010/main" val="99289548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5C05C61-D5D4-44B4-B47F-C512FD34F8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715包图\2"/>
  <p:tag name="ISPRING_PRESENTATION_TITLE" val="橙色稳重商务风商业计划书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第一PPT，www.1ppt.com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ha1jvetz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</Words>
  <Application>Microsoft Office PowerPoint</Application>
  <PresentationFormat>宽屏</PresentationFormat>
  <Paragraphs>61</Paragraphs>
  <Slides>15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印品黑体</vt:lpstr>
      <vt:lpstr>Arial</vt:lpstr>
      <vt:lpstr>Calibri</vt:lpstr>
      <vt:lpstr>第一PPT，www.1ppt.com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</dc:title>
  <dc:creator/>
  <cp:keywords>www.1ppt.com</cp:keywords>
  <dc:description>www.1ppt.com</dc:description>
  <cp:lastModifiedBy/>
  <cp:revision>1</cp:revision>
  <dcterms:created xsi:type="dcterms:W3CDTF">2021-08-15T13:41:38Z</dcterms:created>
  <dcterms:modified xsi:type="dcterms:W3CDTF">2023-02-17T03:15:11Z</dcterms:modified>
</cp:coreProperties>
</file>